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erriweather Light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EE1042-FF7F-4A94-B067-B63FE44CD90C}">
  <a:tblStyle styleId="{5BEE1042-FF7F-4A94-B067-B63FE44CD9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erriweatherLight-regular.fntdata"/><Relationship Id="rId14" Type="http://schemas.openxmlformats.org/officeDocument/2006/relationships/slide" Target="slides/slide8.xml"/><Relationship Id="rId17" Type="http://schemas.openxmlformats.org/officeDocument/2006/relationships/font" Target="fonts/MerriweatherLight-italic.fntdata"/><Relationship Id="rId16" Type="http://schemas.openxmlformats.org/officeDocument/2006/relationships/font" Target="fonts/MerriweatherLigh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02a0701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02a0701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2a0701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2a0701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2a0701d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2a0701d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2a0701d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2a0701d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02a0701d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02a0701d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2a0701d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2a0701d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2a0701d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2a0701d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2a0701d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2a0701d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46325"/>
            <a:ext cx="9144000" cy="22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Affordable Solution to Automated Insulin Pumps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COLLABORATIVE CARE: INSULIN PUMP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46400" y="4498400"/>
            <a:ext cx="7651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 Light"/>
                <a:ea typeface="Merriweather Light"/>
                <a:cs typeface="Merriweather Light"/>
                <a:sym typeface="Merriweather Light"/>
              </a:rPr>
              <a:t>Jake Carter, Carolyn Savas, Jordan Simpson</a:t>
            </a:r>
            <a:endParaRPr sz="24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964" y="1268925"/>
            <a:ext cx="4090051" cy="409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59825"/>
            <a:ext cx="54021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Insulin Pumps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 pricey solution for diabetics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94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erriweather Light"/>
              <a:buChar char="●"/>
            </a:pPr>
            <a:r>
              <a:rPr lang="en" sz="2400">
                <a:solidFill>
                  <a:srgbClr val="666666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The most precise measurement of short term and long term glucose</a:t>
            </a:r>
            <a:endParaRPr sz="2400">
              <a:solidFill>
                <a:srgbClr val="666666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erriweather Light"/>
              <a:buChar char="●"/>
            </a:pPr>
            <a:r>
              <a:rPr lang="en" sz="2400">
                <a:solidFill>
                  <a:srgbClr val="666666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Best blood sugar correction technique</a:t>
            </a:r>
            <a:endParaRPr sz="2400">
              <a:solidFill>
                <a:srgbClr val="666666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erriweather Light"/>
              <a:buChar char="○"/>
            </a:pPr>
            <a:r>
              <a:rPr lang="en" sz="2000">
                <a:solidFill>
                  <a:srgbClr val="666666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Delivers constant correction</a:t>
            </a:r>
            <a:endParaRPr sz="2000">
              <a:solidFill>
                <a:srgbClr val="666666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 Light"/>
              <a:buChar char="●"/>
            </a:pPr>
            <a:r>
              <a:rPr lang="en" sz="2400">
                <a:solidFill>
                  <a:srgbClr val="666666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Convenient </a:t>
            </a:r>
            <a:r>
              <a:rPr lang="en" sz="2400">
                <a:solidFill>
                  <a:srgbClr val="666666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</a:t>
            </a:r>
            <a:r>
              <a:rPr lang="en">
                <a:solidFill>
                  <a:srgbClr val="666666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</a:t>
            </a:r>
            <a:endParaRPr>
              <a:solidFill>
                <a:srgbClr val="666666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150" y="0"/>
            <a:ext cx="3272850" cy="28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950" y="2990400"/>
            <a:ext cx="3154044" cy="200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59825"/>
            <a:ext cx="54021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Insulin Pumps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 pricey solution for diabetics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94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Insulin pumps cost $4,500 to $6,500 </a:t>
            </a:r>
            <a:r>
              <a:rPr lang="en" sz="2200" u="sng">
                <a:solidFill>
                  <a:srgbClr val="666666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just for hardware</a:t>
            </a:r>
            <a:endParaRPr sz="2200" u="sng">
              <a:solidFill>
                <a:srgbClr val="666666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Merriweather Light"/>
              <a:buChar char="●"/>
            </a:pPr>
            <a:r>
              <a:rPr lang="en" sz="2200">
                <a:solidFill>
                  <a:srgbClr val="666666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I</a:t>
            </a:r>
            <a:r>
              <a:rPr lang="en" sz="2200">
                <a:solidFill>
                  <a:srgbClr val="666666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nsurance unwilling to cover the cost</a:t>
            </a:r>
            <a:endParaRPr sz="2200">
              <a:solidFill>
                <a:srgbClr val="666666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Merriweather Light"/>
              <a:buChar char="●"/>
            </a:pPr>
            <a:r>
              <a:rPr lang="en" sz="2200">
                <a:solidFill>
                  <a:srgbClr val="666666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Individuals without coverage </a:t>
            </a:r>
            <a:endParaRPr sz="2200">
              <a:solidFill>
                <a:srgbClr val="666666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Merriweather Light"/>
              <a:buChar char="○"/>
            </a:pPr>
            <a:r>
              <a:rPr lang="en" sz="2200">
                <a:solidFill>
                  <a:srgbClr val="666666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using traditional, less precise techniques</a:t>
            </a:r>
            <a:endParaRPr sz="2200">
              <a:solidFill>
                <a:srgbClr val="666666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150" y="0"/>
            <a:ext cx="3272850" cy="28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950" y="2990400"/>
            <a:ext cx="3154044" cy="200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0" y="0"/>
            <a:ext cx="7132800" cy="20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Collaborative Care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</a:t>
            </a: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he healthcare market reimagined as open source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What is the Collaborative Care model?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311700" y="141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{5BEE1042-FF7F-4A94-B067-B63FE44CD90C}</a:tableStyleId>
              </a:tblPr>
              <a:tblGrid>
                <a:gridCol w="4328425"/>
                <a:gridCol w="4328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TRADITIONAL HEALTHCARE</a:t>
                      </a:r>
                      <a:endParaRPr b="1"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COLLABORATIVE CARE</a:t>
                      </a:r>
                      <a:endParaRPr b="1"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High development cost</a:t>
                      </a:r>
                      <a:endParaRPr b="1" sz="2000"/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2000">
                          <a:solidFill>
                            <a:schemeClr val="dk1"/>
                          </a:solidFill>
                        </a:rPr>
                        <a:t>ccounts for inflated medical cost</a:t>
                      </a:r>
                      <a:endParaRPr sz="2000"/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" sz="2000"/>
                        <a:t>Custom hardware and software</a:t>
                      </a:r>
                      <a:endParaRPr sz="2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Eliminate development cost</a:t>
                      </a:r>
                      <a:endParaRPr b="1" sz="2000"/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" sz="2000"/>
                        <a:t>Open source software/hardware</a:t>
                      </a:r>
                      <a:endParaRPr sz="2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Exclusive</a:t>
                      </a:r>
                      <a:endParaRPr b="1" sz="2000"/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" sz="2000"/>
                        <a:t>Monopolies</a:t>
                      </a:r>
                      <a:endParaRPr sz="2000"/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" sz="2000"/>
                        <a:t>Product made to profit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Inclusive </a:t>
                      </a:r>
                      <a:endParaRPr b="1" sz="2000"/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" sz="2000"/>
                        <a:t>Open source = </a:t>
                      </a:r>
                      <a:r>
                        <a:rPr lang="en" sz="2000"/>
                        <a:t>infinite</a:t>
                      </a:r>
                      <a:r>
                        <a:rPr lang="en" sz="2000"/>
                        <a:t> modification </a:t>
                      </a:r>
                      <a:endParaRPr sz="2000"/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" sz="2000" u="sng"/>
                        <a:t>Product is made to help people</a:t>
                      </a:r>
                      <a:endParaRPr sz="2000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23475"/>
            <a:ext cx="85206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Arduino Insulin Pump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an affordable solution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311688" y="126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{5BEE1042-FF7F-4A94-B067-B63FE44CD90C}</a:tableStyleId>
              </a:tblPr>
              <a:tblGrid>
                <a:gridCol w="2070525"/>
                <a:gridCol w="1445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HARDWARE</a:t>
                      </a:r>
                      <a:endParaRPr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PRICE ESTIMATE</a:t>
                      </a:r>
                      <a:endParaRPr b="1"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Arduino Board/Parts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Liquid Pump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Tubes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Insulin </a:t>
                      </a:r>
                      <a:r>
                        <a:rPr lang="en"/>
                        <a:t>Reservoir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Blood Sugar Sensor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Unknown cost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TOTAL</a:t>
                      </a:r>
                      <a:endParaRPr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$1,400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90" name="Google Shape;90;p18"/>
          <p:cNvSpPr txBox="1"/>
          <p:nvPr/>
        </p:nvSpPr>
        <p:spPr>
          <a:xfrm>
            <a:off x="3806000" y="1998250"/>
            <a:ext cx="56922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highlight>
                  <a:srgbClr val="FF0000"/>
                </a:highlight>
              </a:rPr>
              <a:t>69</a:t>
            </a:r>
            <a:r>
              <a:rPr b="1" lang="en" sz="3500">
                <a:solidFill>
                  <a:srgbClr val="FFFFFF"/>
                </a:solidFill>
                <a:highlight>
                  <a:srgbClr val="FF0000"/>
                </a:highlight>
              </a:rPr>
              <a:t>% PRICE DECREASE FROM $4,500</a:t>
            </a:r>
            <a:endParaRPr b="1" sz="35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How the Collaborative Care Pump Works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017725"/>
            <a:ext cx="5805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 Light"/>
              <a:buAutoNum type="arabicPeriod"/>
            </a:pPr>
            <a:r>
              <a:rPr lang="en" sz="2000">
                <a:latin typeface="Merriweather Light"/>
                <a:ea typeface="Merriweather Light"/>
                <a:cs typeface="Merriweather Light"/>
                <a:sym typeface="Merriweather Light"/>
              </a:rPr>
              <a:t>Use joystick to simulate blood sugar levels</a:t>
            </a:r>
            <a:endParaRPr sz="20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○"/>
            </a:pPr>
            <a:r>
              <a:rPr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Move up = high levels, like eating</a:t>
            </a:r>
            <a:endParaRPr sz="18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 Light"/>
              <a:buAutoNum type="arabicPeriod"/>
            </a:pPr>
            <a:r>
              <a:rPr lang="en" sz="2000">
                <a:latin typeface="Merriweather Light"/>
                <a:ea typeface="Merriweather Light"/>
                <a:cs typeface="Merriweather Light"/>
                <a:sym typeface="Merriweather Light"/>
              </a:rPr>
              <a:t>Arduino simulates pumping insulin</a:t>
            </a:r>
            <a:endParaRPr sz="20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○"/>
            </a:pPr>
            <a:r>
              <a:rPr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Blood sugar high, Lights moving = insulin pumping</a:t>
            </a:r>
            <a:endParaRPr sz="18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 Light"/>
              <a:buAutoNum type="arabicPeriod"/>
            </a:pPr>
            <a:r>
              <a:rPr lang="en" sz="2000">
                <a:latin typeface="Merriweather Light"/>
                <a:ea typeface="Merriweather Light"/>
                <a:cs typeface="Merriweather Light"/>
                <a:sym typeface="Merriweather Light"/>
              </a:rPr>
              <a:t>App tracks levels throughout day</a:t>
            </a:r>
            <a:endParaRPr sz="20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○"/>
            </a:pPr>
            <a:r>
              <a:rPr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Notifies you if levels are too low</a:t>
            </a:r>
            <a:endParaRPr sz="18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○"/>
            </a:pPr>
            <a:r>
              <a:rPr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Tells arduino if you are about to eat so it will prep insulin</a:t>
            </a:r>
            <a:endParaRPr sz="18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400" y="1170125"/>
            <a:ext cx="2722197" cy="3629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Future Plans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01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Hardware complete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Real insulin pump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Completely integrate sensor, arduino, and app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Create app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Plots blood sugar throughout day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Carbohydrates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estimator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Weight watchers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Carbs on box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Send text notification to emergency contact/physician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ALL HEALTHCARE BECOME COLLABORATIVE CARE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