
<file path=[Content_Types].xml><?xml version="1.0" encoding="utf-8"?>
<Types xmlns="http://schemas.openxmlformats.org/package/2006/content-types">
  <Default Extension="avif" ContentType="image/avi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1" r:id="rId2"/>
  </p:sldMasterIdLst>
  <p:notesMasterIdLst>
    <p:notesMasterId r:id="rId26"/>
  </p:notesMasterIdLst>
  <p:sldIdLst>
    <p:sldId id="256" r:id="rId3"/>
    <p:sldId id="260" r:id="rId4"/>
    <p:sldId id="261" r:id="rId5"/>
    <p:sldId id="262" r:id="rId6"/>
    <p:sldId id="265" r:id="rId7"/>
    <p:sldId id="319" r:id="rId8"/>
    <p:sldId id="320" r:id="rId9"/>
    <p:sldId id="321" r:id="rId10"/>
    <p:sldId id="322" r:id="rId11"/>
    <p:sldId id="323" r:id="rId12"/>
    <p:sldId id="324" r:id="rId13"/>
    <p:sldId id="326" r:id="rId14"/>
    <p:sldId id="327" r:id="rId15"/>
    <p:sldId id="328" r:id="rId16"/>
    <p:sldId id="329" r:id="rId17"/>
    <p:sldId id="330" r:id="rId18"/>
    <p:sldId id="332" r:id="rId19"/>
    <p:sldId id="334" r:id="rId20"/>
    <p:sldId id="335" r:id="rId21"/>
    <p:sldId id="336" r:id="rId22"/>
    <p:sldId id="331" r:id="rId23"/>
    <p:sldId id="333" r:id="rId24"/>
    <p:sldId id="337" r:id="rId25"/>
  </p:sldIdLst>
  <p:sldSz cx="12192000" cy="6858000"/>
  <p:notesSz cx="6858000" cy="9144000"/>
  <p:embeddedFontLst>
    <p:embeddedFont>
      <p:font typeface="Lato Black" panose="020F0502020204030203" pitchFamily="3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19"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94486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536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av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69148"/>
            <a:ext cx="12190815" cy="6167535"/>
          </a:xfrm>
          <a:prstGeom prst="rect">
            <a:avLst/>
          </a:prstGeom>
          <a:noFill/>
          <a:ln>
            <a:noFill/>
          </a:ln>
        </p:spPr>
      </p:pic>
      <p:sp>
        <p:nvSpPr>
          <p:cNvPr id="99" name="Google Shape;99;p1"/>
          <p:cNvSpPr txBox="1"/>
          <p:nvPr/>
        </p:nvSpPr>
        <p:spPr>
          <a:xfrm>
            <a:off x="2296076" y="3205138"/>
            <a:ext cx="7246189" cy="646290"/>
          </a:xfrm>
          <a:prstGeom prst="rect">
            <a:avLst/>
          </a:prstGeom>
          <a:noFill/>
          <a:ln>
            <a:noFill/>
          </a:ln>
        </p:spPr>
        <p:txBody>
          <a:bodyPr spcFirstLastPara="1" wrap="square" lIns="91425" tIns="45700" rIns="91425" bIns="45700" anchor="t" anchorCtr="0">
            <a:spAutoFit/>
          </a:bodyPr>
          <a:lstStyle/>
          <a:p>
            <a:pPr lvl="0" algn="ctr"/>
            <a:r>
              <a:rPr lang="en-US" sz="3600" dirty="0"/>
              <a:t>Churn Prediction Application</a:t>
            </a:r>
            <a:endParaRPr sz="3600" b="1" dirty="0"/>
          </a:p>
        </p:txBody>
      </p:sp>
      <p:sp>
        <p:nvSpPr>
          <p:cNvPr id="3" name="TextBox 2">
            <a:extLst>
              <a:ext uri="{FF2B5EF4-FFF2-40B4-BE49-F238E27FC236}">
                <a16:creationId xmlns:a16="http://schemas.microsoft.com/office/drawing/2014/main" id="{5BBCFFA3-22F7-342B-7CB0-A0A32E054666}"/>
              </a:ext>
            </a:extLst>
          </p:cNvPr>
          <p:cNvSpPr txBox="1"/>
          <p:nvPr/>
        </p:nvSpPr>
        <p:spPr>
          <a:xfrm>
            <a:off x="6914673" y="4733608"/>
            <a:ext cx="6172200" cy="707886"/>
          </a:xfrm>
          <a:prstGeom prst="rect">
            <a:avLst/>
          </a:prstGeom>
          <a:noFill/>
        </p:spPr>
        <p:txBody>
          <a:bodyPr wrap="square">
            <a:spAutoFit/>
          </a:bodyPr>
          <a:lstStyle/>
          <a:p>
            <a:pPr marL="0" marR="0" lvl="0" indent="0" rtl="0">
              <a:spcBef>
                <a:spcPts val="0"/>
              </a:spcBef>
              <a:spcAft>
                <a:spcPts val="0"/>
              </a:spcAft>
              <a:buNone/>
            </a:pPr>
            <a:r>
              <a:rPr lang="en-IN" sz="2000" b="1" dirty="0">
                <a:solidFill>
                  <a:srgbClr val="00B050"/>
                </a:solidFill>
                <a:latin typeface="Times New Roman" panose="02020603050405020304" pitchFamily="18" charset="0"/>
                <a:cs typeface="Times New Roman" panose="02020603050405020304" pitchFamily="18" charset="0"/>
                <a:sym typeface="Calibri"/>
              </a:rPr>
              <a:t>BY:</a:t>
            </a:r>
          </a:p>
          <a:p>
            <a:pPr marL="0" marR="0" lvl="0" indent="0" rtl="0">
              <a:spcBef>
                <a:spcPts val="0"/>
              </a:spcBef>
              <a:spcAft>
                <a:spcPts val="0"/>
              </a:spcAft>
              <a:buNone/>
            </a:pPr>
            <a:r>
              <a:rPr lang="en-US" sz="2000" b="1" dirty="0">
                <a:solidFill>
                  <a:srgbClr val="00B050"/>
                </a:solidFill>
                <a:latin typeface="Times New Roman" panose="02020603050405020304" pitchFamily="18" charset="0"/>
                <a:cs typeface="Times New Roman" panose="02020603050405020304" pitchFamily="18" charset="0"/>
                <a:sym typeface="Calibri"/>
              </a:rPr>
              <a:t>YERUVA JEEVAN REDDY</a:t>
            </a:r>
            <a:endParaRPr lang="en-IN" sz="2000" b="1" dirty="0">
              <a:solidFill>
                <a:srgbClr val="00B050"/>
              </a:solidFill>
              <a:latin typeface="Times New Roman" panose="02020603050405020304" pitchFamily="18" charset="0"/>
              <a:cs typeface="Times New Roman" panose="02020603050405020304" pitchFamily="18" charset="0"/>
              <a:sym typeface="Calibri"/>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7474023" cy="646331"/>
          </a:xfrm>
          <a:prstGeom prst="rect">
            <a:avLst/>
          </a:prstGeom>
          <a:noFill/>
        </p:spPr>
        <p:txBody>
          <a:bodyPr wrap="square">
            <a:spAutoFit/>
          </a:bodyPr>
          <a:lstStyle/>
          <a:p>
            <a:pPr algn="l"/>
            <a:r>
              <a:rPr lang="en-IN" sz="3600" b="1" i="0" dirty="0">
                <a:solidFill>
                  <a:srgbClr val="0D0D0D"/>
                </a:solidFill>
                <a:effectLst/>
                <a:highlight>
                  <a:srgbClr val="FFFFFF"/>
                </a:highlight>
                <a:latin typeface="Söhne"/>
              </a:rPr>
              <a:t>Data Cleaning</a:t>
            </a: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6800193" cy="4301359"/>
          </a:xfrm>
        </p:spPr>
        <p:txBody>
          <a:bodyPr>
            <a:noAutofit/>
          </a:bodyPr>
          <a:lstStyle/>
          <a:p>
            <a:pPr algn="l">
              <a:buFont typeface="+mj-lt"/>
              <a:buAutoNum type="arabicPeriod"/>
            </a:pPr>
            <a:r>
              <a:rPr lang="en-US" b="1" i="0" dirty="0">
                <a:solidFill>
                  <a:srgbClr val="0D0D0D"/>
                </a:solidFill>
                <a:effectLst/>
                <a:highlight>
                  <a:srgbClr val="FFFFFF"/>
                </a:highlight>
                <a:latin typeface="Söhne"/>
              </a:rPr>
              <a:t>Conversion of Area Codes to Numeric </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sz="2400" b="0" i="0" dirty="0">
                <a:solidFill>
                  <a:srgbClr val="0D0D0D"/>
                </a:solidFill>
                <a:effectLst/>
                <a:highlight>
                  <a:srgbClr val="FFFFFF"/>
                </a:highlight>
                <a:latin typeface="Söhne"/>
              </a:rPr>
              <a:t>Numeric area codes, previously represented as strings (e.g., "area_code_415"), have been converted to their respective numerical values (e.g., 415).</a:t>
            </a:r>
          </a:p>
          <a:p>
            <a:pPr marL="742950" lvl="1" indent="-285750" algn="l">
              <a:buFont typeface="+mj-lt"/>
              <a:buAutoNum type="arabicPeriod"/>
            </a:pPr>
            <a:r>
              <a:rPr lang="en-US" sz="2400" b="0" i="0" dirty="0">
                <a:solidFill>
                  <a:srgbClr val="0D0D0D"/>
                </a:solidFill>
                <a:effectLst/>
                <a:highlight>
                  <a:srgbClr val="FFFFFF"/>
                </a:highlight>
                <a:latin typeface="Söhne"/>
              </a:rPr>
              <a:t>This conversion streamlines the representation of area codes and facilitates numerical analysis.</a:t>
            </a:r>
          </a:p>
          <a:p>
            <a:pPr algn="l">
              <a:buFont typeface="+mj-lt"/>
              <a:buAutoNum type="arabicPeriod"/>
            </a:pPr>
            <a:r>
              <a:rPr lang="en-US" b="1" i="0" dirty="0">
                <a:solidFill>
                  <a:srgbClr val="0D0D0D"/>
                </a:solidFill>
                <a:effectLst/>
                <a:highlight>
                  <a:srgbClr val="FFFFFF"/>
                </a:highlight>
                <a:latin typeface="Söhne"/>
              </a:rPr>
              <a:t>Data Type Conversion</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sz="2400" b="0" i="0" dirty="0">
                <a:solidFill>
                  <a:srgbClr val="0D0D0D"/>
                </a:solidFill>
                <a:effectLst/>
                <a:highlight>
                  <a:srgbClr val="FFFFFF"/>
                </a:highlight>
                <a:latin typeface="Söhne"/>
              </a:rPr>
              <a:t>Data types of various features have been adjusted to their appropriate types.</a:t>
            </a:r>
          </a:p>
          <a:p>
            <a:pPr marL="742950" lvl="1" indent="-285750" algn="l">
              <a:buFont typeface="+mj-lt"/>
              <a:buAutoNum type="arabicPeriod"/>
            </a:pPr>
            <a:r>
              <a:rPr lang="en-US" sz="2400" b="0" i="0" dirty="0">
                <a:solidFill>
                  <a:srgbClr val="0D0D0D"/>
                </a:solidFill>
                <a:effectLst/>
                <a:highlight>
                  <a:srgbClr val="FFFFFF"/>
                </a:highlight>
                <a:latin typeface="Söhne"/>
              </a:rPr>
              <a:t>Ensuring consistent data types improves computational efficiency and supports accurate analysis.</a:t>
            </a:r>
          </a:p>
          <a:p>
            <a:pPr marL="742950" lvl="1" indent="-285750" algn="l">
              <a:buFont typeface="+mj-lt"/>
              <a:buAutoNum type="arabicPeriod"/>
            </a:pPr>
            <a:endParaRPr lang="en-US" sz="24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280077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7474023" cy="1323439"/>
          </a:xfrm>
          <a:prstGeom prst="rect">
            <a:avLst/>
          </a:prstGeom>
          <a:noFill/>
        </p:spPr>
        <p:txBody>
          <a:bodyPr wrap="square">
            <a:spAutoFit/>
          </a:bodyPr>
          <a:lstStyle/>
          <a:p>
            <a:r>
              <a:rPr lang="en-IN" sz="4400" b="1" i="0" dirty="0">
                <a:solidFill>
                  <a:srgbClr val="0D0D0D"/>
                </a:solidFill>
                <a:effectLst/>
                <a:highlight>
                  <a:srgbClr val="FFFFFF"/>
                </a:highlight>
                <a:latin typeface="Söhne"/>
              </a:rPr>
              <a:t>Data Preparation</a:t>
            </a:r>
          </a:p>
          <a:p>
            <a:pPr algn="l"/>
            <a:endParaRPr lang="en-IN" sz="3600" b="1" i="0" dirty="0">
              <a:solidFill>
                <a:srgbClr val="0D0D0D"/>
              </a:solidFill>
              <a:effectLst/>
              <a:highlight>
                <a:srgbClr val="FFFFFF"/>
              </a:highlight>
              <a:latin typeface="Söhne"/>
            </a:endParaRP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11086312" cy="5281799"/>
          </a:xfrm>
        </p:spPr>
        <p:txBody>
          <a:bodyPr>
            <a:noAutofit/>
          </a:bodyPr>
          <a:lstStyle/>
          <a:p>
            <a:pPr algn="l">
              <a:buFont typeface="+mj-lt"/>
              <a:buAutoNum type="arabicPeriod"/>
            </a:pPr>
            <a:r>
              <a:rPr lang="en-US" b="1" i="0" dirty="0">
                <a:solidFill>
                  <a:srgbClr val="0D0D0D"/>
                </a:solidFill>
                <a:effectLst/>
                <a:highlight>
                  <a:srgbClr val="FFFFFF"/>
                </a:highlight>
                <a:latin typeface="Söhne"/>
              </a:rPr>
              <a:t>Transformation of Categorical Variables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sz="2400" b="0" i="0" dirty="0">
                <a:solidFill>
                  <a:srgbClr val="0D0D0D"/>
                </a:solidFill>
                <a:effectLst/>
                <a:highlight>
                  <a:srgbClr val="FFFFFF"/>
                </a:highlight>
                <a:latin typeface="Söhne"/>
              </a:rPr>
              <a:t>Categorical variables such as "state," "churn," "</a:t>
            </a:r>
            <a:r>
              <a:rPr lang="en-US" sz="2400" b="0" i="0" dirty="0" err="1">
                <a:solidFill>
                  <a:srgbClr val="0D0D0D"/>
                </a:solidFill>
                <a:effectLst/>
                <a:highlight>
                  <a:srgbClr val="FFFFFF"/>
                </a:highlight>
                <a:latin typeface="Söhne"/>
              </a:rPr>
              <a:t>international_plan</a:t>
            </a:r>
            <a:r>
              <a:rPr lang="en-US" sz="2400" b="0" i="0" dirty="0">
                <a:solidFill>
                  <a:srgbClr val="0D0D0D"/>
                </a:solidFill>
                <a:effectLst/>
                <a:highlight>
                  <a:srgbClr val="FFFFFF"/>
                </a:highlight>
                <a:latin typeface="Söhne"/>
              </a:rPr>
              <a:t>," and "</a:t>
            </a:r>
            <a:r>
              <a:rPr lang="en-US" sz="2400" b="0" i="0" dirty="0" err="1">
                <a:solidFill>
                  <a:srgbClr val="0D0D0D"/>
                </a:solidFill>
                <a:effectLst/>
                <a:highlight>
                  <a:srgbClr val="FFFFFF"/>
                </a:highlight>
                <a:latin typeface="Söhne"/>
              </a:rPr>
              <a:t>voice_mail_plan</a:t>
            </a:r>
            <a:r>
              <a:rPr lang="en-US" sz="2400" b="0" i="0" dirty="0">
                <a:solidFill>
                  <a:srgbClr val="0D0D0D"/>
                </a:solidFill>
                <a:effectLst/>
                <a:highlight>
                  <a:srgbClr val="FFFFFF"/>
                </a:highlight>
                <a:latin typeface="Söhne"/>
              </a:rPr>
              <a:t>" have been transformed into numerical representations using one-hot encoding.</a:t>
            </a:r>
          </a:p>
          <a:p>
            <a:pPr marL="742950" lvl="1" indent="-285750" algn="l">
              <a:buFont typeface="+mj-lt"/>
              <a:buAutoNum type="arabicPeriod"/>
            </a:pPr>
            <a:r>
              <a:rPr lang="en-US" sz="2400" dirty="0">
                <a:solidFill>
                  <a:srgbClr val="0D0D0D"/>
                </a:solidFill>
                <a:highlight>
                  <a:srgbClr val="FFFFFF"/>
                </a:highlight>
                <a:latin typeface="Söhne"/>
              </a:rPr>
              <a:t>Removing the outliers by inter </a:t>
            </a:r>
            <a:r>
              <a:rPr lang="en-IN" sz="2400" dirty="0">
                <a:solidFill>
                  <a:srgbClr val="0D0D0D"/>
                </a:solidFill>
                <a:highlight>
                  <a:srgbClr val="FFFFFF"/>
                </a:highlight>
                <a:latin typeface="Söhne"/>
              </a:rPr>
              <a:t>quartile method.</a:t>
            </a:r>
            <a:endParaRPr lang="en-US" sz="2400"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Resulting Dataset Overview</a:t>
            </a:r>
          </a:p>
          <a:p>
            <a:pPr algn="l">
              <a:buFont typeface="Arial" panose="020B0604020202020204" pitchFamily="34" charset="0"/>
              <a:buChar char="•"/>
            </a:pPr>
            <a:r>
              <a:rPr lang="en-US" b="0" i="0" dirty="0">
                <a:solidFill>
                  <a:srgbClr val="0D0D0D"/>
                </a:solidFill>
                <a:effectLst/>
                <a:highlight>
                  <a:srgbClr val="FFFFFF"/>
                </a:highlight>
                <a:latin typeface="Söhne"/>
              </a:rPr>
              <a:t>After data cleaning and preparation, the dataset is structured and formatted for effective analysis and modeling.</a:t>
            </a:r>
          </a:p>
          <a:p>
            <a:pPr algn="l">
              <a:buFont typeface="Arial" panose="020B0604020202020204" pitchFamily="34" charset="0"/>
              <a:buChar char="•"/>
            </a:pPr>
            <a:r>
              <a:rPr lang="en-US" b="0" i="0" dirty="0">
                <a:solidFill>
                  <a:srgbClr val="0D0D0D"/>
                </a:solidFill>
                <a:effectLst/>
                <a:highlight>
                  <a:srgbClr val="FFFFFF"/>
                </a:highlight>
                <a:latin typeface="Söhne"/>
              </a:rPr>
              <a:t>Numeric area codes and consistent data types enhance computational efficiency and accuracy.</a:t>
            </a:r>
          </a:p>
          <a:p>
            <a:pPr algn="l">
              <a:buFont typeface="Arial" panose="020B0604020202020204" pitchFamily="34" charset="0"/>
              <a:buChar char="•"/>
            </a:pPr>
            <a:r>
              <a:rPr lang="en-US" b="0" i="0" dirty="0">
                <a:solidFill>
                  <a:srgbClr val="0D0D0D"/>
                </a:solidFill>
                <a:effectLst/>
                <a:highlight>
                  <a:srgbClr val="FFFFFF"/>
                </a:highlight>
                <a:latin typeface="Söhne"/>
              </a:rPr>
              <a:t>Transformed categorical variables enable the utilization of rich customer information in predictive modeling.</a:t>
            </a:r>
          </a:p>
          <a:p>
            <a:br>
              <a:rPr lang="en-US" dirty="0"/>
            </a:b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986099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7474023" cy="769441"/>
          </a:xfrm>
          <a:prstGeom prst="rect">
            <a:avLst/>
          </a:prstGeom>
          <a:noFill/>
        </p:spPr>
        <p:txBody>
          <a:bodyPr wrap="square">
            <a:spAutoFit/>
          </a:bodyPr>
          <a:lstStyle/>
          <a:p>
            <a:pPr algn="l"/>
            <a:r>
              <a:rPr lang="en-IN" sz="4400" b="1" i="0" dirty="0">
                <a:solidFill>
                  <a:srgbClr val="0D0D0D"/>
                </a:solidFill>
                <a:effectLst/>
                <a:highlight>
                  <a:srgbClr val="FFFFFF"/>
                </a:highlight>
                <a:latin typeface="Söhne"/>
              </a:rPr>
              <a:t>Feature Engineering Overview</a:t>
            </a: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11086312" cy="5901559"/>
          </a:xfrm>
        </p:spPr>
        <p:txBody>
          <a:bodyPr>
            <a:noAutofit/>
          </a:bodyPr>
          <a:lstStyle/>
          <a:p>
            <a:pPr algn="l"/>
            <a:r>
              <a:rPr lang="en-US" b="1" i="0" dirty="0">
                <a:solidFill>
                  <a:srgbClr val="0D0D0D"/>
                </a:solidFill>
                <a:effectLst/>
                <a:highlight>
                  <a:srgbClr val="FFFFFF"/>
                </a:highlight>
                <a:latin typeface="Söhne"/>
              </a:rPr>
              <a:t>Introduction</a:t>
            </a:r>
          </a:p>
          <a:p>
            <a:pPr algn="l"/>
            <a:r>
              <a:rPr lang="en-US" b="0" i="0" dirty="0">
                <a:solidFill>
                  <a:srgbClr val="0D0D0D"/>
                </a:solidFill>
                <a:effectLst/>
                <a:highlight>
                  <a:srgbClr val="FFFFFF"/>
                </a:highlight>
                <a:latin typeface="Söhne"/>
              </a:rPr>
              <a:t>Feature engineering is a crucial step in machine learning projects, involving the creation of new features from existing ones to improve model performance and capture relevant information. In our churn prediction project, we implemented several feature engineering techniques to enhance the predictive power of our models.</a:t>
            </a:r>
          </a:p>
          <a:p>
            <a:pPr algn="l">
              <a:buFont typeface="+mj-lt"/>
              <a:buAutoNum type="arabicPeriod"/>
            </a:pPr>
            <a:r>
              <a:rPr lang="en-US" b="0" i="0" dirty="0">
                <a:solidFill>
                  <a:srgbClr val="0D0D0D"/>
                </a:solidFill>
                <a:effectLst/>
                <a:highlight>
                  <a:srgbClr val="FFFFFF"/>
                </a:highlight>
                <a:latin typeface="Söhne"/>
              </a:rPr>
              <a:t>List of features created:</a:t>
            </a:r>
          </a:p>
          <a:p>
            <a:pPr marL="850900" lvl="1" indent="-342900" algn="l">
              <a:buFont typeface="Wingdings" panose="05000000000000000000" pitchFamily="2" charset="2"/>
              <a:buChar char="§"/>
            </a:pPr>
            <a:r>
              <a:rPr lang="en-US" b="0" i="0" dirty="0">
                <a:solidFill>
                  <a:srgbClr val="0D0D0D"/>
                </a:solidFill>
                <a:effectLst/>
                <a:highlight>
                  <a:srgbClr val="FFFFFF"/>
                </a:highlight>
                <a:latin typeface="Söhne"/>
              </a:rPr>
              <a:t>Total Minutes of the plan(`</a:t>
            </a:r>
            <a:r>
              <a:rPr lang="en-US" b="0" i="0" dirty="0" err="1">
                <a:solidFill>
                  <a:srgbClr val="0D0D0D"/>
                </a:solidFill>
                <a:effectLst/>
                <a:highlight>
                  <a:srgbClr val="FFFFFF"/>
                </a:highlight>
                <a:latin typeface="Söhne"/>
              </a:rPr>
              <a:t>total_min</a:t>
            </a:r>
            <a:r>
              <a:rPr lang="en-US" b="0" i="0" dirty="0">
                <a:solidFill>
                  <a:srgbClr val="0D0D0D"/>
                </a:solidFill>
                <a:effectLst/>
                <a:highlight>
                  <a:srgbClr val="FFFFFF"/>
                </a:highlight>
                <a:latin typeface="Söhne"/>
              </a:rPr>
              <a:t>`)</a:t>
            </a:r>
          </a:p>
          <a:p>
            <a:pPr marL="850900" lvl="1" indent="-342900" algn="l">
              <a:buFont typeface="Wingdings" panose="05000000000000000000" pitchFamily="2" charset="2"/>
              <a:buChar char="§"/>
            </a:pPr>
            <a:r>
              <a:rPr lang="en-US" b="0" i="0" dirty="0">
                <a:solidFill>
                  <a:srgbClr val="0D0D0D"/>
                </a:solidFill>
                <a:effectLst/>
                <a:highlight>
                  <a:srgbClr val="FFFFFF"/>
                </a:highlight>
                <a:latin typeface="Söhne"/>
              </a:rPr>
              <a:t>Total Calls of the plan(`</a:t>
            </a:r>
            <a:r>
              <a:rPr lang="en-US" b="0" i="0" dirty="0" err="1">
                <a:solidFill>
                  <a:srgbClr val="0D0D0D"/>
                </a:solidFill>
                <a:effectLst/>
                <a:highlight>
                  <a:srgbClr val="FFFFFF"/>
                </a:highlight>
                <a:latin typeface="Söhne"/>
              </a:rPr>
              <a:t>total_call</a:t>
            </a:r>
            <a:r>
              <a:rPr lang="en-US" b="0" i="0" dirty="0">
                <a:solidFill>
                  <a:srgbClr val="0D0D0D"/>
                </a:solidFill>
                <a:effectLst/>
                <a:highlight>
                  <a:srgbClr val="FFFFFF"/>
                </a:highlight>
                <a:latin typeface="Söhne"/>
              </a:rPr>
              <a:t>`)</a:t>
            </a:r>
          </a:p>
          <a:p>
            <a:pPr marL="850900" lvl="1" indent="-342900" algn="l">
              <a:buFont typeface="Wingdings" panose="05000000000000000000" pitchFamily="2" charset="2"/>
              <a:buChar char="§"/>
            </a:pPr>
            <a:r>
              <a:rPr lang="en-US" b="0" i="0" dirty="0">
                <a:solidFill>
                  <a:srgbClr val="0D0D0D"/>
                </a:solidFill>
                <a:effectLst/>
                <a:highlight>
                  <a:srgbClr val="FFFFFF"/>
                </a:highlight>
                <a:latin typeface="Söhne"/>
              </a:rPr>
              <a:t>Total Charge of the plan(`</a:t>
            </a:r>
            <a:r>
              <a:rPr lang="en-US" b="0" i="0" dirty="0" err="1">
                <a:solidFill>
                  <a:srgbClr val="0D0D0D"/>
                </a:solidFill>
                <a:effectLst/>
                <a:highlight>
                  <a:srgbClr val="FFFFFF"/>
                </a:highlight>
                <a:latin typeface="Söhne"/>
              </a:rPr>
              <a:t>total_charge</a:t>
            </a:r>
            <a:r>
              <a:rPr lang="en-US" b="0" i="0" dirty="0">
                <a:solidFill>
                  <a:srgbClr val="0D0D0D"/>
                </a:solidFill>
                <a:effectLst/>
                <a:highlight>
                  <a:srgbClr val="FFFFFF"/>
                </a:highlight>
                <a:latin typeface="Söhne"/>
              </a:rPr>
              <a:t>`)</a:t>
            </a:r>
          </a:p>
          <a:p>
            <a:pPr marL="850900" lvl="1" indent="-342900" algn="l">
              <a:buFont typeface="Wingdings" panose="05000000000000000000" pitchFamily="2" charset="2"/>
              <a:buChar char="§"/>
            </a:pPr>
            <a:r>
              <a:rPr lang="en-US" dirty="0">
                <a:solidFill>
                  <a:srgbClr val="0D0D0D"/>
                </a:solidFill>
                <a:highlight>
                  <a:srgbClr val="FFFFFF"/>
                </a:highlight>
                <a:latin typeface="Söhne"/>
              </a:rPr>
              <a:t>No of </a:t>
            </a:r>
            <a:r>
              <a:rPr lang="en-US" b="0" i="0" dirty="0">
                <a:solidFill>
                  <a:srgbClr val="0D0D0D"/>
                </a:solidFill>
                <a:effectLst/>
                <a:highlight>
                  <a:srgbClr val="FFFFFF"/>
                </a:highlight>
                <a:latin typeface="Söhne"/>
              </a:rPr>
              <a:t>Day of the plan(`</a:t>
            </a:r>
            <a:r>
              <a:rPr lang="en-US" b="0" i="0" dirty="0" err="1">
                <a:solidFill>
                  <a:srgbClr val="0D0D0D"/>
                </a:solidFill>
                <a:effectLst/>
                <a:highlight>
                  <a:srgbClr val="FFFFFF"/>
                </a:highlight>
                <a:latin typeface="Söhne"/>
              </a:rPr>
              <a:t>plan_day</a:t>
            </a:r>
            <a:r>
              <a:rPr lang="en-US" b="0" i="0" dirty="0">
                <a:solidFill>
                  <a:srgbClr val="0D0D0D"/>
                </a:solidFill>
                <a:effectLst/>
                <a:highlight>
                  <a:srgbClr val="FFFFFF"/>
                </a:highlight>
                <a:latin typeface="Söhne"/>
              </a:rPr>
              <a:t>`)</a:t>
            </a:r>
          </a:p>
          <a:p>
            <a:pPr marL="850900" lvl="1" indent="-342900" algn="l">
              <a:buFont typeface="Wingdings" panose="05000000000000000000" pitchFamily="2" charset="2"/>
              <a:buChar char="§"/>
            </a:pPr>
            <a:r>
              <a:rPr lang="en-US" b="0" i="0" dirty="0">
                <a:solidFill>
                  <a:srgbClr val="0D0D0D"/>
                </a:solidFill>
                <a:effectLst/>
                <a:highlight>
                  <a:srgbClr val="FFFFFF"/>
                </a:highlight>
                <a:latin typeface="Söhne"/>
              </a:rPr>
              <a:t>No of Weeks of the plan(`</a:t>
            </a:r>
            <a:r>
              <a:rPr lang="en-US" b="0" i="0" dirty="0" err="1">
                <a:solidFill>
                  <a:srgbClr val="0D0D0D"/>
                </a:solidFill>
                <a:effectLst/>
                <a:highlight>
                  <a:srgbClr val="FFFFFF"/>
                </a:highlight>
                <a:latin typeface="Söhne"/>
              </a:rPr>
              <a:t>plan_weeks</a:t>
            </a:r>
            <a:r>
              <a:rPr lang="en-US" b="0" i="0" dirty="0">
                <a:solidFill>
                  <a:srgbClr val="0D0D0D"/>
                </a:solidFill>
                <a:effectLst/>
                <a:highlight>
                  <a:srgbClr val="FFFFFF"/>
                </a:highlight>
                <a:latin typeface="Söhne"/>
              </a:rPr>
              <a:t>`)</a:t>
            </a:r>
          </a:p>
          <a:p>
            <a:pPr marL="850900" lvl="1" indent="-342900" algn="l">
              <a:buFont typeface="Wingdings" panose="05000000000000000000" pitchFamily="2" charset="2"/>
              <a:buChar char="§"/>
            </a:pPr>
            <a:r>
              <a:rPr lang="en-US" dirty="0">
                <a:solidFill>
                  <a:srgbClr val="0D0D0D"/>
                </a:solidFill>
                <a:highlight>
                  <a:srgbClr val="FFFFFF"/>
                </a:highlight>
                <a:latin typeface="Söhne"/>
              </a:rPr>
              <a:t>No of </a:t>
            </a:r>
            <a:r>
              <a:rPr lang="en-US" b="0" i="0" dirty="0">
                <a:solidFill>
                  <a:srgbClr val="0D0D0D"/>
                </a:solidFill>
                <a:effectLst/>
                <a:highlight>
                  <a:srgbClr val="FFFFFF"/>
                </a:highlight>
                <a:latin typeface="Söhne"/>
              </a:rPr>
              <a:t> Years of the plan(`</a:t>
            </a:r>
            <a:r>
              <a:rPr lang="en-US" b="0" i="0" dirty="0" err="1">
                <a:solidFill>
                  <a:srgbClr val="0D0D0D"/>
                </a:solidFill>
                <a:effectLst/>
                <a:highlight>
                  <a:srgbClr val="FFFFFF"/>
                </a:highlight>
                <a:latin typeface="Söhne"/>
              </a:rPr>
              <a:t>plan_years</a:t>
            </a:r>
            <a:r>
              <a:rPr lang="en-US" b="0" i="0" dirty="0">
                <a:solidFill>
                  <a:srgbClr val="0D0D0D"/>
                </a:solidFill>
                <a:effectLst/>
                <a:highlight>
                  <a:srgbClr val="FFFFFF"/>
                </a:highlight>
                <a:latin typeface="Söhne"/>
              </a:rPr>
              <a:t>`)</a:t>
            </a:r>
          </a:p>
          <a:p>
            <a:pPr marL="850900" lvl="1" indent="-342900" algn="l">
              <a:buFont typeface="Wingdings" panose="05000000000000000000" pitchFamily="2" charset="2"/>
              <a:buChar char="§"/>
            </a:pPr>
            <a:r>
              <a:rPr lang="en-US" b="0" i="0" dirty="0">
                <a:solidFill>
                  <a:srgbClr val="0D0D0D"/>
                </a:solidFill>
                <a:effectLst/>
                <a:highlight>
                  <a:srgbClr val="FFFFFF"/>
                </a:highlight>
                <a:latin typeface="Söhne"/>
              </a:rPr>
              <a:t>Charge of the plan per each Day(`</a:t>
            </a:r>
            <a:r>
              <a:rPr lang="en-US" b="0" i="0" dirty="0" err="1">
                <a:solidFill>
                  <a:srgbClr val="0D0D0D"/>
                </a:solidFill>
                <a:effectLst/>
                <a:highlight>
                  <a:srgbClr val="FFFFFF"/>
                </a:highlight>
                <a:latin typeface="Söhne"/>
              </a:rPr>
              <a:t>charge_day</a:t>
            </a:r>
            <a:r>
              <a:rPr lang="en-US" b="0" i="0" dirty="0">
                <a:solidFill>
                  <a:srgbClr val="0D0D0D"/>
                </a:solidFill>
                <a:effectLst/>
                <a:highlight>
                  <a:srgbClr val="FFFFFF"/>
                </a:highlight>
                <a:latin typeface="Söhne"/>
              </a:rPr>
              <a:t>`)</a:t>
            </a:r>
          </a:p>
          <a:p>
            <a:pPr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55917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9722532" cy="1446550"/>
          </a:xfrm>
          <a:prstGeom prst="rect">
            <a:avLst/>
          </a:prstGeom>
          <a:noFill/>
        </p:spPr>
        <p:txBody>
          <a:bodyPr wrap="square">
            <a:spAutoFit/>
          </a:bodyPr>
          <a:lstStyle/>
          <a:p>
            <a:r>
              <a:rPr lang="en-IN" sz="4400" b="1" i="0" dirty="0">
                <a:solidFill>
                  <a:srgbClr val="0D0D0D"/>
                </a:solidFill>
                <a:effectLst/>
                <a:highlight>
                  <a:srgbClr val="FFFFFF"/>
                </a:highlight>
                <a:latin typeface="Söhne"/>
              </a:rPr>
              <a:t>Machine Learning Model Building</a:t>
            </a:r>
          </a:p>
          <a:p>
            <a:pPr algn="l"/>
            <a:endParaRPr lang="en-IN" sz="4400" b="1" i="0" dirty="0">
              <a:solidFill>
                <a:srgbClr val="0D0D0D"/>
              </a:solidFill>
              <a:effectLst/>
              <a:highlight>
                <a:srgbClr val="FFFFFF"/>
              </a:highlight>
              <a:latin typeface="Söhne"/>
            </a:endParaRPr>
          </a:p>
        </p:txBody>
      </p:sp>
      <p:sp>
        <p:nvSpPr>
          <p:cNvPr id="2" name="Subtitle 1">
            <a:extLst>
              <a:ext uri="{FF2B5EF4-FFF2-40B4-BE49-F238E27FC236}">
                <a16:creationId xmlns:a16="http://schemas.microsoft.com/office/drawing/2014/main" id="{CC6456C1-5152-5648-0BBE-2E78B756F36F}"/>
              </a:ext>
            </a:extLst>
          </p:cNvPr>
          <p:cNvSpPr>
            <a:spLocks noGrp="1" noChangeArrowheads="1"/>
          </p:cNvSpPr>
          <p:nvPr>
            <p:ph type="subTitle" idx="1"/>
          </p:nvPr>
        </p:nvSpPr>
        <p:spPr bwMode="auto">
          <a:xfrm>
            <a:off x="315549" y="1130841"/>
            <a:ext cx="6684341" cy="57246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Söhne"/>
              </a:rPr>
              <a:t>Introduction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Söhne"/>
              </a:rPr>
              <a:t>In our churn prediction project, building an accurate and reliable machine learning model is essential for identifying customers at risk of churn.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Söhne"/>
              </a:rPr>
              <a:t>Model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Söhne"/>
              </a:rPr>
              <a:t>Our machine learning pipeline comprises two key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D0D0D"/>
                </a:solidFill>
                <a:effectLst/>
                <a:latin typeface="Söhne"/>
              </a:rPr>
              <a:t>Data Preprocessing</a:t>
            </a:r>
            <a:r>
              <a:rPr kumimoji="0" lang="en-US" altLang="en-US" sz="20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rgbClr val="0D0D0D"/>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Utilizing the </a:t>
            </a:r>
            <a:r>
              <a:rPr kumimoji="0" lang="en-US" altLang="en-US" b="1" i="0" u="none" strike="noStrike" cap="none" normalizeH="0" baseline="0" dirty="0" err="1">
                <a:ln>
                  <a:noFill/>
                </a:ln>
                <a:solidFill>
                  <a:srgbClr val="0D0D0D"/>
                </a:solidFill>
                <a:effectLst/>
                <a:latin typeface="Söhne Mono"/>
              </a:rPr>
              <a:t>ColumnTransformer</a:t>
            </a:r>
            <a:r>
              <a:rPr kumimoji="0" lang="en-US" altLang="en-US" b="0" i="0" u="none" strike="noStrike" cap="none" normalizeH="0" baseline="0" dirty="0">
                <a:ln>
                  <a:noFill/>
                </a:ln>
                <a:solidFill>
                  <a:srgbClr val="0D0D0D"/>
                </a:solidFill>
                <a:effectLst/>
                <a:latin typeface="Söhne"/>
              </a:rPr>
              <a:t> from scikit-learn, we applied one-hot encoding to categorical variables and retained numerical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The pipeline handles feature transformation seamlessly, ensuring compatibility with the decision tree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7390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9722532" cy="1446550"/>
          </a:xfrm>
          <a:prstGeom prst="rect">
            <a:avLst/>
          </a:prstGeom>
          <a:noFill/>
        </p:spPr>
        <p:txBody>
          <a:bodyPr wrap="square">
            <a:spAutoFit/>
          </a:bodyPr>
          <a:lstStyle/>
          <a:p>
            <a:r>
              <a:rPr lang="en-IN" sz="4400" b="1" i="0" dirty="0">
                <a:solidFill>
                  <a:srgbClr val="0D0D0D"/>
                </a:solidFill>
                <a:effectLst/>
                <a:highlight>
                  <a:srgbClr val="FFFFFF"/>
                </a:highlight>
                <a:latin typeface="Söhne"/>
              </a:rPr>
              <a:t>Machine Learning Model Building</a:t>
            </a:r>
          </a:p>
          <a:p>
            <a:pPr algn="l"/>
            <a:endParaRPr lang="en-IN" sz="4400" b="1" i="0" dirty="0">
              <a:solidFill>
                <a:srgbClr val="0D0D0D"/>
              </a:solidFill>
              <a:effectLst/>
              <a:highlight>
                <a:srgbClr val="FFFFFF"/>
              </a:highlight>
              <a:latin typeface="Söhne"/>
            </a:endParaRPr>
          </a:p>
        </p:txBody>
      </p:sp>
      <p:sp>
        <p:nvSpPr>
          <p:cNvPr id="4" name="Rectangle 1">
            <a:extLst>
              <a:ext uri="{FF2B5EF4-FFF2-40B4-BE49-F238E27FC236}">
                <a16:creationId xmlns:a16="http://schemas.microsoft.com/office/drawing/2014/main" id="{E5BF1183-A13C-0CA0-75AC-07F7169213BB}"/>
              </a:ext>
            </a:extLst>
          </p:cNvPr>
          <p:cNvSpPr>
            <a:spLocks noGrp="1" noChangeArrowheads="1"/>
          </p:cNvSpPr>
          <p:nvPr>
            <p:ph type="subTitle" idx="1"/>
          </p:nvPr>
        </p:nvSpPr>
        <p:spPr bwMode="auto">
          <a:xfrm>
            <a:off x="315913" y="1992015"/>
            <a:ext cx="10809287"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D0D0D"/>
                </a:solidFill>
                <a:effectLst/>
                <a:latin typeface="Söhne"/>
              </a:rPr>
              <a:t>Decision Tree Classifier</a:t>
            </a:r>
            <a:r>
              <a:rPr kumimoji="0" lang="en-US" altLang="en-US" sz="20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Employing a decision tree classifier, we constructed a predictive model capable of discerning patterns in customer data to forecast churn likelihood.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Key hyperparameters such as </a:t>
            </a:r>
            <a:r>
              <a:rPr kumimoji="0" lang="en-US" altLang="en-US" b="1" i="0" u="none" strike="noStrike" cap="none" normalizeH="0" baseline="0" dirty="0">
                <a:ln>
                  <a:noFill/>
                </a:ln>
                <a:solidFill>
                  <a:srgbClr val="0D0D0D"/>
                </a:solidFill>
                <a:effectLst/>
                <a:latin typeface="Söhne Mono"/>
              </a:rPr>
              <a:t>splitter</a:t>
            </a:r>
            <a:r>
              <a:rPr kumimoji="0" lang="en-US" altLang="en-US" b="0" i="0" u="none" strike="noStrike" cap="none" normalizeH="0" baseline="0" dirty="0">
                <a:ln>
                  <a:noFill/>
                </a:ln>
                <a:solidFill>
                  <a:srgbClr val="0D0D0D"/>
                </a:solidFill>
                <a:effectLst/>
                <a:latin typeface="Söhne"/>
              </a:rPr>
              <a:t>, </a:t>
            </a:r>
            <a:r>
              <a:rPr kumimoji="0" lang="en-US" altLang="en-US" b="1" i="0" u="none" strike="noStrike" cap="none" normalizeH="0" baseline="0" dirty="0">
                <a:ln>
                  <a:noFill/>
                </a:ln>
                <a:solidFill>
                  <a:srgbClr val="0D0D0D"/>
                </a:solidFill>
                <a:effectLst/>
                <a:latin typeface="Söhne Mono"/>
              </a:rPr>
              <a:t>criterion</a:t>
            </a:r>
            <a:r>
              <a:rPr kumimoji="0" lang="en-US" altLang="en-US" b="0" i="0" u="none" strike="noStrike" cap="none" normalizeH="0" baseline="0" dirty="0">
                <a:ln>
                  <a:noFill/>
                </a:ln>
                <a:solidFill>
                  <a:srgbClr val="0D0D0D"/>
                </a:solidFill>
                <a:effectLst/>
                <a:latin typeface="Söhne"/>
              </a:rPr>
              <a:t>, </a:t>
            </a:r>
            <a:r>
              <a:rPr kumimoji="0" lang="en-US" altLang="en-US" b="1" i="0" u="none" strike="noStrike" cap="none" normalizeH="0" baseline="0" dirty="0" err="1">
                <a:ln>
                  <a:noFill/>
                </a:ln>
                <a:solidFill>
                  <a:srgbClr val="0D0D0D"/>
                </a:solidFill>
                <a:effectLst/>
                <a:latin typeface="Söhne Mono"/>
              </a:rPr>
              <a:t>max_depth</a:t>
            </a:r>
            <a:r>
              <a:rPr kumimoji="0" lang="en-US" altLang="en-US" b="0" i="0" u="none" strike="noStrike" cap="none" normalizeH="0" baseline="0" dirty="0">
                <a:ln>
                  <a:noFill/>
                </a:ln>
                <a:solidFill>
                  <a:srgbClr val="0D0D0D"/>
                </a:solidFill>
                <a:effectLst/>
                <a:latin typeface="Söhne"/>
              </a:rPr>
              <a:t>, </a:t>
            </a:r>
            <a:r>
              <a:rPr kumimoji="0" lang="en-US" altLang="en-US" b="1" i="0" u="none" strike="noStrike" cap="none" normalizeH="0" baseline="0" dirty="0" err="1">
                <a:ln>
                  <a:noFill/>
                </a:ln>
                <a:solidFill>
                  <a:srgbClr val="0D0D0D"/>
                </a:solidFill>
                <a:effectLst/>
                <a:latin typeface="Söhne Mono"/>
              </a:rPr>
              <a:t>min_samples_split</a:t>
            </a:r>
            <a:r>
              <a:rPr kumimoji="0" lang="en-US" altLang="en-US" b="0" i="0" u="none" strike="noStrike" cap="none" normalizeH="0" baseline="0" dirty="0">
                <a:ln>
                  <a:noFill/>
                </a:ln>
                <a:solidFill>
                  <a:srgbClr val="0D0D0D"/>
                </a:solidFill>
                <a:effectLst/>
                <a:latin typeface="Söhne"/>
              </a:rPr>
              <a:t>, and </a:t>
            </a:r>
            <a:r>
              <a:rPr kumimoji="0" lang="en-US" altLang="en-US" b="1" i="0" u="none" strike="noStrike" cap="none" normalizeH="0" baseline="0" dirty="0" err="1">
                <a:ln>
                  <a:noFill/>
                </a:ln>
                <a:solidFill>
                  <a:srgbClr val="0D0D0D"/>
                </a:solidFill>
                <a:effectLst/>
                <a:latin typeface="Söhne Mono"/>
              </a:rPr>
              <a:t>min_samples_leaf</a:t>
            </a:r>
            <a:r>
              <a:rPr kumimoji="0" lang="en-US" altLang="en-US" b="0" i="0" u="none" strike="noStrike" cap="none" normalizeH="0" baseline="0" dirty="0">
                <a:ln>
                  <a:noFill/>
                </a:ln>
                <a:solidFill>
                  <a:srgbClr val="0D0D0D"/>
                </a:solidFill>
                <a:effectLst/>
                <a:latin typeface="Söhne"/>
              </a:rPr>
              <a:t> were fine-tuned to optimize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We split our dataset into training and testing sets using a 60/40 ratio, ensuring a robust evaluation of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The training data was used to fit the machine learning pipeline, enabling the model to learn patterns and relationships in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802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9722532" cy="4401205"/>
          </a:xfrm>
          <a:prstGeom prst="rect">
            <a:avLst/>
          </a:prstGeom>
          <a:noFill/>
        </p:spPr>
        <p:txBody>
          <a:bodyPr wrap="square">
            <a:spAutoFit/>
          </a:bodyPr>
          <a:lstStyle/>
          <a:p>
            <a:r>
              <a:rPr lang="en-US" sz="4400" dirty="0"/>
              <a:t>Machine learning model evaluation</a:t>
            </a:r>
          </a:p>
          <a:p>
            <a:endParaRPr lang="en-US" sz="4400" dirty="0"/>
          </a:p>
          <a:p>
            <a:pPr algn="l"/>
            <a:r>
              <a:rPr lang="en-US" sz="2400" b="1" i="0" dirty="0">
                <a:solidFill>
                  <a:srgbClr val="0D0D0D"/>
                </a:solidFill>
                <a:effectLst/>
                <a:highlight>
                  <a:srgbClr val="FFFFFF"/>
                </a:highlight>
                <a:latin typeface="Söhne"/>
              </a:rPr>
              <a:t>Model Evaluation</a:t>
            </a:r>
          </a:p>
          <a:p>
            <a:pPr algn="l"/>
            <a:endParaRPr lang="en-US" sz="2400" b="1" i="0" dirty="0">
              <a:solidFill>
                <a:srgbClr val="0D0D0D"/>
              </a:solidFill>
              <a:effectLst/>
              <a:highlight>
                <a:srgbClr val="FFFFFF"/>
              </a:highlight>
              <a:latin typeface="Söhne"/>
            </a:endParaRPr>
          </a:p>
          <a:p>
            <a:pPr algn="l">
              <a:buFont typeface="Arial" panose="020B0604020202020204" pitchFamily="34" charset="0"/>
              <a:buChar char="•"/>
            </a:pPr>
            <a:r>
              <a:rPr lang="en-US" sz="2000" dirty="0">
                <a:solidFill>
                  <a:srgbClr val="0D0D0D"/>
                </a:solidFill>
                <a:highlight>
                  <a:srgbClr val="FFFFFF"/>
                </a:highlight>
                <a:latin typeface="Söhne"/>
              </a:rPr>
              <a:t>T</a:t>
            </a:r>
            <a:r>
              <a:rPr lang="en-US" sz="2000" b="0" i="0" dirty="0">
                <a:solidFill>
                  <a:srgbClr val="0D0D0D"/>
                </a:solidFill>
                <a:effectLst/>
                <a:highlight>
                  <a:srgbClr val="FFFFFF"/>
                </a:highlight>
                <a:latin typeface="Söhne"/>
              </a:rPr>
              <a:t>he model's performance on the test dataset using various evaluation metrics such as accuracy, precision, recall, F1 score, and ROC AUC.</a:t>
            </a:r>
          </a:p>
          <a:p>
            <a:pPr algn="l">
              <a:buFont typeface="Arial" panose="020B0604020202020204" pitchFamily="34" charset="0"/>
              <a:buChar char="•"/>
            </a:pPr>
            <a:r>
              <a:rPr lang="en-US" sz="2000" b="0" i="0" dirty="0">
                <a:solidFill>
                  <a:srgbClr val="0D0D0D"/>
                </a:solidFill>
                <a:effectLst/>
                <a:highlight>
                  <a:srgbClr val="FFFFFF"/>
                </a:highlight>
                <a:latin typeface="Söhne"/>
              </a:rPr>
              <a:t>The decision tree classifier exhibited promising results, demonstrating its efficacy in predicting customer churn accurately.</a:t>
            </a:r>
          </a:p>
          <a:p>
            <a:endParaRPr lang="en-US" sz="2000" dirty="0"/>
          </a:p>
          <a:p>
            <a:pPr algn="l"/>
            <a:endParaRPr lang="en-IN" sz="4400" b="1" i="0" dirty="0">
              <a:solidFill>
                <a:srgbClr val="0D0D0D"/>
              </a:solidFill>
              <a:effectLst/>
              <a:highlight>
                <a:srgbClr val="FFFFFF"/>
              </a:highlight>
              <a:latin typeface="Söhne"/>
            </a:endParaRPr>
          </a:p>
        </p:txBody>
      </p:sp>
      <p:sp>
        <p:nvSpPr>
          <p:cNvPr id="7" name="Rectangle 3">
            <a:extLst>
              <a:ext uri="{FF2B5EF4-FFF2-40B4-BE49-F238E27FC236}">
                <a16:creationId xmlns:a16="http://schemas.microsoft.com/office/drawing/2014/main" id="{2B160E54-7E5B-F5BF-C9BF-75F4EF0AAF5D}"/>
              </a:ext>
            </a:extLst>
          </p:cNvPr>
          <p:cNvSpPr>
            <a:spLocks noGrp="1" noChangeArrowheads="1"/>
          </p:cNvSpPr>
          <p:nvPr>
            <p:ph type="subTitle" idx="1"/>
          </p:nvPr>
        </p:nvSpPr>
        <p:spPr bwMode="auto">
          <a:xfrm>
            <a:off x="731520" y="4005094"/>
            <a:ext cx="690372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Testing Scores: </a:t>
            </a:r>
            <a:endParaRPr lang="en-US" altLang="en-US" sz="2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Accuracy    :0.9680392156862746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Precision   : 0.8958414748578683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Recall      : 0.7966666666666667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F1 Score    : 0.8482961316914473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ROC AUC Score : 0.8960582375478926</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4641125-B5B1-DCFB-CE5A-8DE0A69D44D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2963DD8-1ADA-9818-F598-F8FA6023385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158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11776604" cy="707886"/>
          </a:xfrm>
          <a:prstGeom prst="rect">
            <a:avLst/>
          </a:prstGeom>
          <a:noFill/>
        </p:spPr>
        <p:txBody>
          <a:bodyPr wrap="square">
            <a:spAutoFit/>
          </a:bodyPr>
          <a:lstStyle/>
          <a:p>
            <a:pPr algn="l"/>
            <a:r>
              <a:rPr lang="en-US" sz="4000" b="1" i="0" dirty="0">
                <a:solidFill>
                  <a:srgbClr val="0D0D0D"/>
                </a:solidFill>
                <a:effectLst/>
                <a:highlight>
                  <a:srgbClr val="FFFFFF"/>
                </a:highlight>
                <a:latin typeface="Söhne"/>
              </a:rPr>
              <a:t>Machine Learning Model Deployment using </a:t>
            </a:r>
            <a:r>
              <a:rPr lang="en-US" sz="4000" b="1" i="0" dirty="0" err="1">
                <a:solidFill>
                  <a:srgbClr val="0D0D0D"/>
                </a:solidFill>
                <a:effectLst/>
                <a:highlight>
                  <a:srgbClr val="FFFFFF"/>
                </a:highlight>
                <a:latin typeface="Söhne"/>
              </a:rPr>
              <a:t>Streamlit</a:t>
            </a:r>
            <a:endParaRPr lang="en-US" sz="4000" b="1" i="0" dirty="0">
              <a:solidFill>
                <a:srgbClr val="0D0D0D"/>
              </a:solidFill>
              <a:effectLst/>
              <a:highlight>
                <a:srgbClr val="FFFFFF"/>
              </a:highlight>
              <a:latin typeface="Söhne"/>
            </a:endParaRP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11776604" cy="4301359"/>
          </a:xfrm>
        </p:spPr>
        <p:txBody>
          <a:bodyPr/>
          <a:lstStyle/>
          <a:p>
            <a:pPr algn="l"/>
            <a:r>
              <a:rPr lang="en-US" b="1" i="0" dirty="0">
                <a:solidFill>
                  <a:srgbClr val="0D0D0D"/>
                </a:solidFill>
                <a:effectLst/>
                <a:highlight>
                  <a:srgbClr val="FFFFFF"/>
                </a:highlight>
                <a:latin typeface="Söhne"/>
              </a:rPr>
              <a:t>Introduction</a:t>
            </a:r>
          </a:p>
          <a:p>
            <a:pPr algn="l"/>
            <a:r>
              <a:rPr lang="en-US" b="0" i="0" dirty="0" err="1">
                <a:solidFill>
                  <a:srgbClr val="0D0D0D"/>
                </a:solidFill>
                <a:effectLst/>
                <a:highlight>
                  <a:srgbClr val="FFFFFF"/>
                </a:highlight>
                <a:latin typeface="Söhne"/>
              </a:rPr>
              <a:t>Streamlit</a:t>
            </a:r>
            <a:r>
              <a:rPr lang="en-US" b="0" i="0" dirty="0">
                <a:solidFill>
                  <a:srgbClr val="0D0D0D"/>
                </a:solidFill>
                <a:effectLst/>
                <a:highlight>
                  <a:srgbClr val="FFFFFF"/>
                </a:highlight>
                <a:latin typeface="Söhne"/>
              </a:rPr>
              <a:t> is a powerful and user-friendly framework for building interactive web applications</a:t>
            </a:r>
          </a:p>
          <a:p>
            <a:pPr algn="l"/>
            <a:r>
              <a:rPr lang="en-US" b="0" i="0" dirty="0">
                <a:solidFill>
                  <a:srgbClr val="0D0D0D"/>
                </a:solidFill>
                <a:effectLst/>
                <a:highlight>
                  <a:srgbClr val="FFFFFF"/>
                </a:highlight>
                <a:latin typeface="Söhne"/>
              </a:rPr>
              <a:t>with Python.</a:t>
            </a:r>
          </a:p>
          <a:p>
            <a:pPr algn="l"/>
            <a:r>
              <a:rPr lang="en-IN" b="1" i="0" dirty="0">
                <a:solidFill>
                  <a:srgbClr val="0D0D0D"/>
                </a:solidFill>
                <a:effectLst/>
                <a:highlight>
                  <a:srgbClr val="FFFFFF"/>
                </a:highlight>
                <a:latin typeface="Söhne"/>
              </a:rPr>
              <a:t>Key Features of Streamlit:</a:t>
            </a:r>
          </a:p>
          <a:p>
            <a:pPr algn="l"/>
            <a:r>
              <a:rPr lang="en-IN" i="0" dirty="0">
                <a:solidFill>
                  <a:srgbClr val="0D0D0D"/>
                </a:solidFill>
                <a:effectLst/>
                <a:highlight>
                  <a:srgbClr val="FFFFFF"/>
                </a:highlight>
                <a:latin typeface="Söhne"/>
              </a:rPr>
              <a:t>Ease of Use, Interactive Widgets, Real-time Updates, Customized Options</a:t>
            </a:r>
          </a:p>
          <a:p>
            <a:pPr algn="l"/>
            <a:endParaRPr lang="en-IN" i="0" dirty="0">
              <a:solidFill>
                <a:srgbClr val="0D0D0D"/>
              </a:solidFill>
              <a:effectLst/>
              <a:highlight>
                <a:srgbClr val="FFFFFF"/>
              </a:highlight>
              <a:latin typeface="Söhne"/>
            </a:endParaRPr>
          </a:p>
          <a:p>
            <a:pPr algn="l"/>
            <a:endParaRPr lang="en-IN"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81891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11776604" cy="707886"/>
          </a:xfrm>
          <a:prstGeom prst="rect">
            <a:avLst/>
          </a:prstGeom>
          <a:noFill/>
        </p:spPr>
        <p:txBody>
          <a:bodyPr wrap="square">
            <a:spAutoFit/>
          </a:bodyPr>
          <a:lstStyle/>
          <a:p>
            <a:pPr algn="l"/>
            <a:r>
              <a:rPr lang="en-US" sz="4000" b="1" i="0" dirty="0">
                <a:solidFill>
                  <a:srgbClr val="0D0D0D"/>
                </a:solidFill>
                <a:effectLst/>
                <a:highlight>
                  <a:srgbClr val="FFFFFF"/>
                </a:highlight>
                <a:latin typeface="Söhne"/>
              </a:rPr>
              <a:t>Machine Learning Model Deployment using </a:t>
            </a:r>
            <a:r>
              <a:rPr lang="en-US" sz="4000" b="1" i="0" dirty="0" err="1">
                <a:solidFill>
                  <a:srgbClr val="0D0D0D"/>
                </a:solidFill>
                <a:effectLst/>
                <a:highlight>
                  <a:srgbClr val="FFFFFF"/>
                </a:highlight>
                <a:latin typeface="Söhne"/>
              </a:rPr>
              <a:t>Streamlit</a:t>
            </a:r>
            <a:endParaRPr lang="en-US" sz="4000" b="1" i="0" dirty="0">
              <a:solidFill>
                <a:srgbClr val="0D0D0D"/>
              </a:solidFill>
              <a:effectLst/>
              <a:highlight>
                <a:srgbClr val="FFFFFF"/>
              </a:highlight>
              <a:latin typeface="Söhne"/>
            </a:endParaRP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11776604" cy="4301359"/>
          </a:xfrm>
        </p:spPr>
        <p:txBody>
          <a:bodyPr>
            <a:normAutofit/>
          </a:bodyPr>
          <a:lstStyle/>
          <a:p>
            <a:pPr algn="l"/>
            <a:r>
              <a:rPr lang="en-US" b="1" i="0" dirty="0">
                <a:solidFill>
                  <a:srgbClr val="0D0D0D"/>
                </a:solidFill>
                <a:effectLst/>
                <a:highlight>
                  <a:srgbClr val="FFFFFF"/>
                </a:highlight>
                <a:latin typeface="Söhne"/>
              </a:rPr>
              <a:t>Model Deployment Process</a:t>
            </a:r>
          </a:p>
          <a:p>
            <a:pPr algn="l">
              <a:buFont typeface="+mj-lt"/>
              <a:buAutoNum type="arabicPeriod"/>
            </a:pPr>
            <a:r>
              <a:rPr lang="en-US" b="1" i="0" dirty="0">
                <a:solidFill>
                  <a:srgbClr val="0D0D0D"/>
                </a:solidFill>
                <a:effectLst/>
                <a:highlight>
                  <a:srgbClr val="FFFFFF"/>
                </a:highlight>
                <a:latin typeface="Söhne"/>
              </a:rPr>
              <a:t>Preparing the Model</a:t>
            </a:r>
            <a:r>
              <a:rPr lang="en-US" b="0" i="0" dirty="0">
                <a:solidFill>
                  <a:srgbClr val="0D0D0D"/>
                </a:solidFill>
                <a:effectLst/>
                <a:highlight>
                  <a:srgbClr val="FFFFFF"/>
                </a:highlight>
                <a:latin typeface="Söhne"/>
              </a:rPr>
              <a:t>: Before deployment, the machine learning model must be trained and saved in a serialized format (e.g., pickle or </a:t>
            </a:r>
            <a:r>
              <a:rPr lang="en-US" b="0" i="0" dirty="0" err="1">
                <a:solidFill>
                  <a:srgbClr val="0D0D0D"/>
                </a:solidFill>
                <a:effectLst/>
                <a:highlight>
                  <a:srgbClr val="FFFFFF"/>
                </a:highlight>
                <a:latin typeface="Söhne"/>
              </a:rPr>
              <a:t>joblib</a:t>
            </a:r>
            <a:r>
              <a:rPr lang="en-US" b="0" i="0" dirty="0">
                <a:solidFill>
                  <a:srgbClr val="0D0D0D"/>
                </a:solidFill>
                <a:effectLst/>
                <a:highlight>
                  <a:srgbClr val="FFFFFF"/>
                </a:highlight>
                <a:latin typeface="Söhne"/>
              </a:rPr>
              <a:t>).</a:t>
            </a:r>
          </a:p>
          <a:p>
            <a:pPr algn="l">
              <a:buFont typeface="+mj-lt"/>
              <a:buAutoNum type="arabicPeriod"/>
            </a:pPr>
            <a:r>
              <a:rPr lang="en-US" b="1" i="0" dirty="0">
                <a:solidFill>
                  <a:srgbClr val="0D0D0D"/>
                </a:solidFill>
                <a:effectLst/>
                <a:highlight>
                  <a:srgbClr val="FFFFFF"/>
                </a:highlight>
                <a:latin typeface="Söhne"/>
              </a:rPr>
              <a:t>Building the </a:t>
            </a:r>
            <a:r>
              <a:rPr lang="en-US" b="1" i="0" dirty="0" err="1">
                <a:solidFill>
                  <a:srgbClr val="0D0D0D"/>
                </a:solidFill>
                <a:effectLst/>
                <a:highlight>
                  <a:srgbClr val="FFFFFF"/>
                </a:highlight>
                <a:latin typeface="Söhne"/>
              </a:rPr>
              <a:t>Streamlit</a:t>
            </a:r>
            <a:r>
              <a:rPr lang="en-US" b="1" i="0" dirty="0">
                <a:solidFill>
                  <a:srgbClr val="0D0D0D"/>
                </a:solidFill>
                <a:effectLst/>
                <a:highlight>
                  <a:srgbClr val="FFFFFF"/>
                </a:highlight>
                <a:latin typeface="Söhne"/>
              </a:rPr>
              <a:t> App</a:t>
            </a:r>
            <a:r>
              <a:rPr lang="en-US" b="0" i="0" dirty="0">
                <a:solidFill>
                  <a:srgbClr val="0D0D0D"/>
                </a:solidFill>
                <a:effectLst/>
                <a:highlight>
                  <a:srgbClr val="FFFFFF"/>
                </a:highlight>
                <a:latin typeface="Söhne"/>
              </a:rPr>
              <a:t>: Using </a:t>
            </a:r>
            <a:r>
              <a:rPr lang="en-US" b="0" i="0" dirty="0" err="1">
                <a:solidFill>
                  <a:srgbClr val="0D0D0D"/>
                </a:solidFill>
                <a:effectLst/>
                <a:highlight>
                  <a:srgbClr val="FFFFFF"/>
                </a:highlight>
                <a:latin typeface="Söhne"/>
              </a:rPr>
              <a:t>Streamlit</a:t>
            </a:r>
            <a:r>
              <a:rPr lang="en-US" b="0" i="0" dirty="0">
                <a:solidFill>
                  <a:srgbClr val="0D0D0D"/>
                </a:solidFill>
                <a:effectLst/>
                <a:highlight>
                  <a:srgbClr val="FFFFFF"/>
                </a:highlight>
                <a:latin typeface="Söhne"/>
              </a:rPr>
              <a:t>, we develop a web application that loads the trained model, accepts user input, and provides predictions based on the model's output.</a:t>
            </a:r>
          </a:p>
          <a:p>
            <a:pPr algn="l">
              <a:buFont typeface="+mj-lt"/>
              <a:buAutoNum type="arabicPeriod"/>
            </a:pPr>
            <a:r>
              <a:rPr lang="en-US" b="1" i="0" dirty="0">
                <a:solidFill>
                  <a:srgbClr val="0D0D0D"/>
                </a:solidFill>
                <a:effectLst/>
                <a:highlight>
                  <a:srgbClr val="FFFFFF"/>
                </a:highlight>
                <a:latin typeface="Söhne"/>
              </a:rPr>
              <a:t>User Interface Design</a:t>
            </a:r>
            <a:r>
              <a:rPr lang="en-US" b="0" i="0" dirty="0">
                <a:solidFill>
                  <a:srgbClr val="0D0D0D"/>
                </a:solidFill>
                <a:effectLst/>
                <a:highlight>
                  <a:srgbClr val="FFFFFF"/>
                </a:highlight>
                <a:latin typeface="Söhne"/>
              </a:rPr>
              <a:t>: We design an intuitive and user-friendly interface for the </a:t>
            </a:r>
            <a:r>
              <a:rPr lang="en-US" b="0" i="0" dirty="0" err="1">
                <a:solidFill>
                  <a:srgbClr val="0D0D0D"/>
                </a:solidFill>
                <a:effectLst/>
                <a:highlight>
                  <a:srgbClr val="FFFFFF"/>
                </a:highlight>
                <a:latin typeface="Söhne"/>
              </a:rPr>
              <a:t>Streamlit</a:t>
            </a:r>
            <a:r>
              <a:rPr lang="en-US" b="0" i="0" dirty="0">
                <a:solidFill>
                  <a:srgbClr val="0D0D0D"/>
                </a:solidFill>
                <a:effectLst/>
                <a:highlight>
                  <a:srgbClr val="FFFFFF"/>
                </a:highlight>
                <a:latin typeface="Söhne"/>
              </a:rPr>
              <a:t> app, incorporating interactive widgets and informative visuals to enhance user engagement.</a:t>
            </a:r>
          </a:p>
        </p:txBody>
      </p:sp>
    </p:spTree>
    <p:extLst>
      <p:ext uri="{BB962C8B-B14F-4D97-AF65-F5344CB8AC3E}">
        <p14:creationId xmlns:p14="http://schemas.microsoft.com/office/powerpoint/2010/main" val="3601126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A2DB8BE-D8A2-9E1A-9761-0C7E12476CCA}"/>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D6648191-6AB4-75BC-3E75-ACF764FACA41}"/>
              </a:ext>
            </a:extLst>
          </p:cNvPr>
          <p:cNvPicPr>
            <a:picLocks noChangeAspect="1"/>
          </p:cNvPicPr>
          <p:nvPr/>
        </p:nvPicPr>
        <p:blipFill>
          <a:blip r:embed="rId2"/>
          <a:stretch>
            <a:fillRect/>
          </a:stretch>
        </p:blipFill>
        <p:spPr>
          <a:xfrm>
            <a:off x="0" y="695425"/>
            <a:ext cx="12192000" cy="5467149"/>
          </a:xfrm>
          <a:prstGeom prst="rect">
            <a:avLst/>
          </a:prstGeom>
        </p:spPr>
      </p:pic>
      <p:pic>
        <p:nvPicPr>
          <p:cNvPr id="3" name="Picture 2">
            <a:extLst>
              <a:ext uri="{FF2B5EF4-FFF2-40B4-BE49-F238E27FC236}">
                <a16:creationId xmlns:a16="http://schemas.microsoft.com/office/drawing/2014/main" id="{1E05C174-C940-FB0E-F2A6-9AB9E3C97F36}"/>
              </a:ext>
            </a:extLst>
          </p:cNvPr>
          <p:cNvPicPr>
            <a:picLocks noChangeAspect="1"/>
          </p:cNvPicPr>
          <p:nvPr/>
        </p:nvPicPr>
        <p:blipFill>
          <a:blip r:embed="rId3"/>
          <a:stretch>
            <a:fillRect/>
          </a:stretch>
        </p:blipFill>
        <p:spPr>
          <a:xfrm>
            <a:off x="0" y="349139"/>
            <a:ext cx="12192000" cy="6159721"/>
          </a:xfrm>
          <a:prstGeom prst="rect">
            <a:avLst/>
          </a:prstGeom>
        </p:spPr>
      </p:pic>
    </p:spTree>
    <p:extLst>
      <p:ext uri="{BB962C8B-B14F-4D97-AF65-F5344CB8AC3E}">
        <p14:creationId xmlns:p14="http://schemas.microsoft.com/office/powerpoint/2010/main" val="1180115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A2DB8BE-D8A2-9E1A-9761-0C7E12476CCA}"/>
              </a:ext>
            </a:extLst>
          </p:cNvPr>
          <p:cNvSpPr>
            <a:spLocks noGrp="1"/>
          </p:cNvSpPr>
          <p:nvPr>
            <p:ph type="subTitle" idx="1"/>
          </p:nvPr>
        </p:nvSpPr>
        <p:spPr/>
        <p:txBody>
          <a:bodyPr/>
          <a:lstStyle/>
          <a:p>
            <a:endParaRPr lang="en-IN"/>
          </a:p>
        </p:txBody>
      </p:sp>
      <p:pic>
        <p:nvPicPr>
          <p:cNvPr id="3" name="Picture 2">
            <a:extLst>
              <a:ext uri="{FF2B5EF4-FFF2-40B4-BE49-F238E27FC236}">
                <a16:creationId xmlns:a16="http://schemas.microsoft.com/office/drawing/2014/main" id="{1F8D4634-FEE3-93AB-BD6A-4A374E91CEC1}"/>
              </a:ext>
            </a:extLst>
          </p:cNvPr>
          <p:cNvPicPr>
            <a:picLocks noChangeAspect="1"/>
          </p:cNvPicPr>
          <p:nvPr/>
        </p:nvPicPr>
        <p:blipFill>
          <a:blip r:embed="rId2"/>
          <a:stretch>
            <a:fillRect/>
          </a:stretch>
        </p:blipFill>
        <p:spPr>
          <a:xfrm>
            <a:off x="-436880" y="91440"/>
            <a:ext cx="9265920" cy="6675120"/>
          </a:xfrm>
          <a:prstGeom prst="rect">
            <a:avLst/>
          </a:prstGeom>
        </p:spPr>
      </p:pic>
    </p:spTree>
    <p:extLst>
      <p:ext uri="{BB962C8B-B14F-4D97-AF65-F5344CB8AC3E}">
        <p14:creationId xmlns:p14="http://schemas.microsoft.com/office/powerpoint/2010/main" val="729379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4;p3">
            <a:extLst>
              <a:ext uri="{FF2B5EF4-FFF2-40B4-BE49-F238E27FC236}">
                <a16:creationId xmlns:a16="http://schemas.microsoft.com/office/drawing/2014/main" id="{7A9A7388-E004-D7EA-D57A-A76C66CB8E04}"/>
              </a:ext>
            </a:extLst>
          </p:cNvPr>
          <p:cNvSpPr txBox="1"/>
          <p:nvPr/>
        </p:nvSpPr>
        <p:spPr>
          <a:xfrm>
            <a:off x="737812" y="1703001"/>
            <a:ext cx="11454188" cy="2062063"/>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pPr>
            <a:endParaRPr lang="en-IN" sz="2400" b="1" i="1" dirty="0">
              <a:solidFill>
                <a:schemeClr val="tx1">
                  <a:lumMod val="95000"/>
                  <a:lumOff val="5000"/>
                </a:schemeClr>
              </a:solidFill>
              <a:latin typeface="Calibri" panose="020F0502020204030204" pitchFamily="34" charset="0"/>
              <a:cs typeface="Calibri" panose="020F0502020204030204" pitchFamily="34" charset="0"/>
              <a:sym typeface="Calibri"/>
            </a:endParaRPr>
          </a:p>
          <a:p>
            <a:pPr marL="0" marR="0" lvl="0" indent="0" rtl="0">
              <a:spcBef>
                <a:spcPts val="0"/>
              </a:spcBef>
              <a:spcAft>
                <a:spcPts val="0"/>
              </a:spcAft>
              <a:buNone/>
            </a:pPr>
            <a:endParaRPr lang="en-IN" sz="2400" b="1" i="1" dirty="0">
              <a:solidFill>
                <a:schemeClr val="accent4">
                  <a:lumMod val="50000"/>
                </a:schemeClr>
              </a:solidFill>
              <a:latin typeface="Calibri" panose="020F0502020204030204" pitchFamily="34" charset="0"/>
              <a:cs typeface="Calibri" panose="020F0502020204030204" pitchFamily="34" charset="0"/>
              <a:sym typeface="Calibri"/>
            </a:endParaRPr>
          </a:p>
          <a:p>
            <a:pPr marL="0" marR="0" lvl="0" indent="0" rtl="0">
              <a:spcBef>
                <a:spcPts val="0"/>
              </a:spcBef>
              <a:spcAft>
                <a:spcPts val="0"/>
              </a:spcAft>
              <a:buNone/>
            </a:pPr>
            <a:endParaRPr lang="en-IN" sz="2400" b="1" dirty="0">
              <a:solidFill>
                <a:schemeClr val="accent4">
                  <a:lumMod val="50000"/>
                </a:schemeClr>
              </a:solidFill>
              <a:latin typeface="Calibri" panose="020F0502020204030204" pitchFamily="34" charset="0"/>
              <a:cs typeface="Calibri" panose="020F0502020204030204" pitchFamily="34" charset="0"/>
              <a:sym typeface="Calibri"/>
            </a:endParaRPr>
          </a:p>
          <a:p>
            <a:pPr marR="0" lvl="0" rtl="0">
              <a:spcBef>
                <a:spcPts val="0"/>
              </a:spcBef>
              <a:spcAft>
                <a:spcPts val="0"/>
              </a:spcAft>
            </a:pPr>
            <a:r>
              <a:rPr lang="en-IN" sz="2400" b="1" i="1" dirty="0">
                <a:solidFill>
                  <a:srgbClr val="00B0F0"/>
                </a:solidFill>
                <a:latin typeface="Calibri" panose="020F0502020204030204" pitchFamily="34" charset="0"/>
                <a:cs typeface="Calibri" panose="020F0502020204030204" pitchFamily="34" charset="0"/>
                <a:sym typeface="Calibri"/>
              </a:rPr>
              <a:t>NAME		</a:t>
            </a:r>
            <a:r>
              <a:rPr lang="en-IN" sz="2400" b="1" i="1" dirty="0">
                <a:solidFill>
                  <a:srgbClr val="FF0000"/>
                </a:solidFill>
                <a:latin typeface="Calibri" panose="020F0502020204030204" pitchFamily="34" charset="0"/>
                <a:cs typeface="Calibri" panose="020F0502020204030204" pitchFamily="34" charset="0"/>
                <a:sym typeface="Calibri"/>
              </a:rPr>
              <a:t>               :</a:t>
            </a:r>
            <a:r>
              <a:rPr lang="en-IN" sz="2400" b="1" i="1" dirty="0">
                <a:solidFill>
                  <a:srgbClr val="00B0F0"/>
                </a:solidFill>
                <a:latin typeface="Calibri" panose="020F0502020204030204" pitchFamily="34" charset="0"/>
                <a:cs typeface="Calibri" panose="020F0502020204030204" pitchFamily="34" charset="0"/>
                <a:sym typeface="Calibri"/>
              </a:rPr>
              <a:t>  </a:t>
            </a:r>
            <a:r>
              <a:rPr lang="en-IN" sz="2400" b="1" i="1" dirty="0">
                <a:solidFill>
                  <a:srgbClr val="FF0000"/>
                </a:solidFill>
                <a:latin typeface="Calibri" panose="020F0502020204030204" pitchFamily="34" charset="0"/>
                <a:cs typeface="Calibri" panose="020F0502020204030204" pitchFamily="34" charset="0"/>
                <a:sym typeface="Calibri"/>
              </a:rPr>
              <a:t>YERUVA JEEVAN REDDY</a:t>
            </a:r>
          </a:p>
          <a:p>
            <a:pPr marL="0" marR="0" lvl="0" indent="0" rtl="0">
              <a:spcBef>
                <a:spcPts val="0"/>
              </a:spcBef>
              <a:spcAft>
                <a:spcPts val="0"/>
              </a:spcAft>
              <a:buNone/>
            </a:pPr>
            <a:r>
              <a:rPr lang="en-IN" sz="2400" b="1" i="1" dirty="0">
                <a:solidFill>
                  <a:srgbClr val="00B0F0"/>
                </a:solidFill>
                <a:latin typeface="Calibri" panose="020F0502020204030204" pitchFamily="34" charset="0"/>
                <a:cs typeface="Calibri" panose="020F0502020204030204" pitchFamily="34" charset="0"/>
                <a:sym typeface="Calibri"/>
              </a:rPr>
              <a:t>QUALIFICATION	</a:t>
            </a:r>
            <a:r>
              <a:rPr lang="en-IN" sz="2400" b="1" i="1" dirty="0">
                <a:solidFill>
                  <a:srgbClr val="FF0000"/>
                </a:solidFill>
                <a:latin typeface="Calibri" panose="020F0502020204030204" pitchFamily="34" charset="0"/>
                <a:cs typeface="Calibri" panose="020F0502020204030204" pitchFamily="34" charset="0"/>
                <a:sym typeface="Calibri"/>
              </a:rPr>
              <a:t>:  </a:t>
            </a:r>
            <a:r>
              <a:rPr lang="en-IN" sz="3200" b="0" i="0" dirty="0">
                <a:solidFill>
                  <a:srgbClr val="FF0000"/>
                </a:solidFill>
                <a:effectLst/>
                <a:latin typeface="Google Sans"/>
              </a:rPr>
              <a:t>B. Tech. honours </a:t>
            </a:r>
            <a:r>
              <a:rPr lang="en-IN" sz="2400" b="1" i="1" dirty="0">
                <a:solidFill>
                  <a:srgbClr val="00B0F0"/>
                </a:solidFill>
                <a:latin typeface="Calibri" panose="020F0502020204030204" pitchFamily="34" charset="0"/>
                <a:cs typeface="Calibri" panose="020F0502020204030204" pitchFamily="34" charset="0"/>
                <a:sym typeface="Calibri"/>
              </a:rPr>
              <a:t>(</a:t>
            </a:r>
            <a:r>
              <a:rPr lang="en-IN" sz="2400" b="1" i="1" dirty="0">
                <a:solidFill>
                  <a:srgbClr val="FF0000"/>
                </a:solidFill>
                <a:latin typeface="Calibri" panose="020F0502020204030204" pitchFamily="34" charset="0"/>
                <a:cs typeface="Calibri" panose="020F0502020204030204" pitchFamily="34" charset="0"/>
                <a:sym typeface="Calibri"/>
              </a:rPr>
              <a:t>COMPUTER SCIENCE AND ENGINEERING</a:t>
            </a:r>
            <a:r>
              <a:rPr lang="en-IN" sz="2400" b="1" i="1" dirty="0">
                <a:solidFill>
                  <a:srgbClr val="00B0F0"/>
                </a:solidFill>
                <a:latin typeface="Calibri" panose="020F0502020204030204" pitchFamily="34" charset="0"/>
                <a:cs typeface="Calibri" panose="020F0502020204030204" pitchFamily="34" charset="0"/>
                <a:sym typeface="Calibri"/>
              </a:rPr>
              <a:t>.)</a:t>
            </a:r>
          </a:p>
        </p:txBody>
      </p:sp>
      <p:sp>
        <p:nvSpPr>
          <p:cNvPr id="4" name="Google Shape;105;p3">
            <a:extLst>
              <a:ext uri="{FF2B5EF4-FFF2-40B4-BE49-F238E27FC236}">
                <a16:creationId xmlns:a16="http://schemas.microsoft.com/office/drawing/2014/main" id="{924D72E2-4083-B299-5445-C027911035C1}"/>
              </a:ext>
            </a:extLst>
          </p:cNvPr>
          <p:cNvSpPr txBox="1"/>
          <p:nvPr/>
        </p:nvSpPr>
        <p:spPr>
          <a:xfrm>
            <a:off x="737812" y="377918"/>
            <a:ext cx="6099463" cy="495905"/>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anose="05000000000000000000" pitchFamily="2" charset="2"/>
              <a:buChar char="v"/>
            </a:pPr>
            <a:r>
              <a:rPr lang="en-IN" sz="3200" b="0" i="0" u="none" strike="noStrike" cap="none" dirty="0">
                <a:solidFill>
                  <a:srgbClr val="FF0000"/>
                </a:solidFill>
                <a:latin typeface="Lato Black"/>
                <a:ea typeface="Lato Black"/>
                <a:cs typeface="Lato Black"/>
                <a:sym typeface="Lato Black"/>
              </a:rPr>
              <a:t>About </a:t>
            </a:r>
            <a:r>
              <a:rPr lang="en-IN" sz="3200" dirty="0">
                <a:solidFill>
                  <a:srgbClr val="FF0000"/>
                </a:solidFill>
                <a:latin typeface="Lato Black"/>
                <a:ea typeface="Lato Black"/>
                <a:cs typeface="Lato Black"/>
                <a:sym typeface="Lato Black"/>
              </a:rPr>
              <a:t>u</a:t>
            </a:r>
            <a:r>
              <a:rPr lang="en-IN" sz="3200" b="0" i="0" u="none" strike="noStrike" cap="none" dirty="0">
                <a:solidFill>
                  <a:srgbClr val="FF0000"/>
                </a:solidFill>
                <a:latin typeface="Lato Black"/>
                <a:ea typeface="Lato Black"/>
                <a:cs typeface="Lato Black"/>
                <a:sym typeface="Lato Black"/>
              </a:rPr>
              <a:t>s :</a:t>
            </a:r>
            <a:endParaRPr sz="1800" b="0" i="0" u="none" strike="noStrike" cap="none" dirty="0">
              <a:solidFill>
                <a:srgbClr val="FF0000"/>
              </a:solidFill>
              <a:latin typeface="Calibri"/>
              <a:ea typeface="Calibri"/>
              <a:cs typeface="Calibri"/>
              <a:sym typeface="Calibri"/>
            </a:endParaRPr>
          </a:p>
        </p:txBody>
      </p:sp>
      <p:sp>
        <p:nvSpPr>
          <p:cNvPr id="2" name="Title 1">
            <a:extLst>
              <a:ext uri="{FF2B5EF4-FFF2-40B4-BE49-F238E27FC236}">
                <a16:creationId xmlns:a16="http://schemas.microsoft.com/office/drawing/2014/main" id="{90CF52B2-AC94-B83A-56CD-8EC098FB6521}"/>
              </a:ext>
            </a:extLst>
          </p:cNvPr>
          <p:cNvSpPr>
            <a:spLocks noGrp="1"/>
          </p:cNvSpPr>
          <p:nvPr>
            <p:ph type="title"/>
          </p:nvPr>
        </p:nvSpPr>
        <p:spPr>
          <a:xfrm>
            <a:off x="228600" y="4594242"/>
            <a:ext cx="10546080" cy="1223538"/>
          </a:xfrm>
        </p:spPr>
        <p:txBody>
          <a:bodyPr>
            <a:noAutofit/>
          </a:bodyPr>
          <a:lstStyle/>
          <a:p>
            <a:r>
              <a:rPr lang="en-US" sz="2800" dirty="0"/>
              <a:t>I am enthusiastic about data science, especially considering how quickly technology is changing the profession. I enjoy being a part of new technologies and trying out innovative solutions</a:t>
            </a:r>
            <a:br>
              <a:rPr lang="en-US" sz="2800" dirty="0"/>
            </a:br>
            <a:endParaRPr lang="en-US" sz="2800" dirty="0"/>
          </a:p>
        </p:txBody>
      </p:sp>
    </p:spTree>
    <p:extLst>
      <p:ext uri="{BB962C8B-B14F-4D97-AF65-F5344CB8AC3E}">
        <p14:creationId xmlns:p14="http://schemas.microsoft.com/office/powerpoint/2010/main" val="2212650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A2DB8BE-D8A2-9E1A-9761-0C7E12476CCA}"/>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B1317ED1-740E-4306-F62D-9389491EC2F2}"/>
              </a:ext>
            </a:extLst>
          </p:cNvPr>
          <p:cNvPicPr>
            <a:picLocks noChangeAspect="1"/>
          </p:cNvPicPr>
          <p:nvPr/>
        </p:nvPicPr>
        <p:blipFill>
          <a:blip r:embed="rId2"/>
          <a:stretch>
            <a:fillRect/>
          </a:stretch>
        </p:blipFill>
        <p:spPr>
          <a:xfrm>
            <a:off x="186690" y="237490"/>
            <a:ext cx="11818620" cy="5753100"/>
          </a:xfrm>
          <a:prstGeom prst="rect">
            <a:avLst/>
          </a:prstGeom>
        </p:spPr>
      </p:pic>
    </p:spTree>
    <p:extLst>
      <p:ext uri="{BB962C8B-B14F-4D97-AF65-F5344CB8AC3E}">
        <p14:creationId xmlns:p14="http://schemas.microsoft.com/office/powerpoint/2010/main" val="1043144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6800193" cy="4301359"/>
          </a:xfrm>
        </p:spPr>
        <p:txBody>
          <a:bodyPr/>
          <a:lstStyle/>
          <a:p>
            <a:pPr algn="l"/>
            <a:r>
              <a:rPr lang="en-US" sz="4400" b="1" i="0" dirty="0">
                <a:solidFill>
                  <a:srgbClr val="0D0D0D"/>
                </a:solidFill>
                <a:effectLst/>
                <a:highlight>
                  <a:srgbClr val="FFFFFF"/>
                </a:highlight>
                <a:latin typeface="Söhne"/>
              </a:rPr>
              <a:t>Conclusion</a:t>
            </a:r>
          </a:p>
          <a:p>
            <a:pPr algn="l">
              <a:buFont typeface="Arial" panose="020B0604020202020204" pitchFamily="34" charset="0"/>
              <a:buChar char="•"/>
            </a:pPr>
            <a:r>
              <a:rPr lang="en-US" dirty="0">
                <a:solidFill>
                  <a:srgbClr val="0D0D0D"/>
                </a:solidFill>
                <a:highlight>
                  <a:srgbClr val="FFFFFF"/>
                </a:highlight>
                <a:latin typeface="Söhne"/>
              </a:rPr>
              <a:t>This </a:t>
            </a:r>
            <a:r>
              <a:rPr lang="en-US" b="0" i="0" dirty="0">
                <a:solidFill>
                  <a:srgbClr val="0D0D0D"/>
                </a:solidFill>
                <a:effectLst/>
                <a:highlight>
                  <a:srgbClr val="FFFFFF"/>
                </a:highlight>
                <a:latin typeface="Söhne"/>
              </a:rPr>
              <a:t>machine learning model, powered by a decision tree classifier, represents a valuable tool for telecom companies to proactively identify and retain customers at risk of churn.</a:t>
            </a:r>
          </a:p>
          <a:p>
            <a:pPr algn="l">
              <a:buFont typeface="Arial" panose="020B0604020202020204" pitchFamily="34" charset="0"/>
              <a:buChar char="•"/>
            </a:pPr>
            <a:r>
              <a:rPr lang="en-US" b="0" i="0" dirty="0">
                <a:solidFill>
                  <a:srgbClr val="0D0D0D"/>
                </a:solidFill>
                <a:effectLst/>
                <a:highlight>
                  <a:srgbClr val="FFFFFF"/>
                </a:highlight>
                <a:latin typeface="Söhne"/>
              </a:rPr>
              <a:t>Continual refinement and optimization of the model will be crucial for maintaining its effectiveness in a dynamic business environment.</a:t>
            </a:r>
          </a:p>
        </p:txBody>
      </p:sp>
    </p:spTree>
    <p:extLst>
      <p:ext uri="{BB962C8B-B14F-4D97-AF65-F5344CB8AC3E}">
        <p14:creationId xmlns:p14="http://schemas.microsoft.com/office/powerpoint/2010/main" val="102892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11109435" cy="4301359"/>
          </a:xfrm>
        </p:spPr>
        <p:txBody>
          <a:bodyPr>
            <a:normAutofit/>
          </a:bodyPr>
          <a:lstStyle/>
          <a:p>
            <a:pPr algn="l"/>
            <a:r>
              <a:rPr lang="en-US" sz="9600" b="0" i="0" dirty="0">
                <a:solidFill>
                  <a:srgbClr val="FF0000"/>
                </a:solidFill>
                <a:effectLst/>
                <a:highlight>
                  <a:srgbClr val="FFFFFF"/>
                </a:highlight>
                <a:latin typeface="Söhne"/>
              </a:rPr>
              <a:t>        </a:t>
            </a:r>
          </a:p>
          <a:p>
            <a:pPr algn="l"/>
            <a:r>
              <a:rPr lang="en-US" sz="9600" dirty="0">
                <a:solidFill>
                  <a:srgbClr val="FF0000"/>
                </a:solidFill>
                <a:highlight>
                  <a:srgbClr val="FFFFFF"/>
                </a:highlight>
                <a:latin typeface="Söhne"/>
              </a:rPr>
              <a:t>           </a:t>
            </a:r>
            <a:r>
              <a:rPr lang="en-US" sz="9600" b="0" i="0" dirty="0">
                <a:solidFill>
                  <a:srgbClr val="FF0000"/>
                </a:solidFill>
                <a:effectLst/>
                <a:highlight>
                  <a:srgbClr val="FFFFFF"/>
                </a:highlight>
                <a:latin typeface="Söhne"/>
              </a:rPr>
              <a:t>Thank you</a:t>
            </a:r>
          </a:p>
        </p:txBody>
      </p:sp>
    </p:spTree>
    <p:extLst>
      <p:ext uri="{BB962C8B-B14F-4D97-AF65-F5344CB8AC3E}">
        <p14:creationId xmlns:p14="http://schemas.microsoft.com/office/powerpoint/2010/main" val="388651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6800193" cy="4301359"/>
          </a:xfrm>
        </p:spPr>
        <p:txBody>
          <a:bodyPr/>
          <a:lstStyle/>
          <a:p>
            <a:pPr algn="l"/>
            <a:endParaRPr lang="en-US" b="0" i="0" dirty="0">
              <a:solidFill>
                <a:srgbClr val="0D0D0D"/>
              </a:solidFill>
              <a:effectLst/>
              <a:highlight>
                <a:srgbClr val="FFFFFF"/>
              </a:highlight>
              <a:latin typeface="Söhne"/>
            </a:endParaRPr>
          </a:p>
        </p:txBody>
      </p:sp>
      <p:pic>
        <p:nvPicPr>
          <p:cNvPr id="3" name="Picture 2">
            <a:extLst>
              <a:ext uri="{FF2B5EF4-FFF2-40B4-BE49-F238E27FC236}">
                <a16:creationId xmlns:a16="http://schemas.microsoft.com/office/drawing/2014/main" id="{2C3883E5-7FDB-434E-E24C-F5421678CB74}"/>
              </a:ext>
            </a:extLst>
          </p:cNvPr>
          <p:cNvPicPr>
            <a:picLocks noChangeAspect="1"/>
          </p:cNvPicPr>
          <p:nvPr/>
        </p:nvPicPr>
        <p:blipFill>
          <a:blip r:embed="rId2"/>
          <a:stretch>
            <a:fillRect/>
          </a:stretch>
        </p:blipFill>
        <p:spPr>
          <a:xfrm>
            <a:off x="398780" y="-508000"/>
            <a:ext cx="11051539" cy="6188862"/>
          </a:xfrm>
          <a:prstGeom prst="rect">
            <a:avLst/>
          </a:prstGeom>
        </p:spPr>
      </p:pic>
    </p:spTree>
    <p:extLst>
      <p:ext uri="{BB962C8B-B14F-4D97-AF65-F5344CB8AC3E}">
        <p14:creationId xmlns:p14="http://schemas.microsoft.com/office/powerpoint/2010/main" val="1430144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9;p1">
            <a:extLst>
              <a:ext uri="{FF2B5EF4-FFF2-40B4-BE49-F238E27FC236}">
                <a16:creationId xmlns:a16="http://schemas.microsoft.com/office/drawing/2014/main" id="{BFE4ED4B-1381-AB6B-D54C-7C425A8E8175}"/>
              </a:ext>
            </a:extLst>
          </p:cNvPr>
          <p:cNvSpPr txBox="1"/>
          <p:nvPr/>
        </p:nvSpPr>
        <p:spPr>
          <a:xfrm>
            <a:off x="1313401" y="214803"/>
            <a:ext cx="8892144" cy="723235"/>
          </a:xfrm>
          <a:prstGeom prst="rect">
            <a:avLst/>
          </a:prstGeom>
          <a:noFill/>
          <a:ln>
            <a:noFill/>
          </a:ln>
        </p:spPr>
        <p:txBody>
          <a:bodyPr spcFirstLastPara="1" wrap="square" lIns="91425" tIns="45700" rIns="91425" bIns="45700" anchor="t" anchorCtr="0">
            <a:spAutoFit/>
          </a:bodyPr>
          <a:lstStyle/>
          <a:p>
            <a:pPr marL="457200" marR="0" lvl="0" indent="-457200" rtl="0">
              <a:lnSpc>
                <a:spcPct val="120000"/>
              </a:lnSpc>
              <a:spcBef>
                <a:spcPts val="0"/>
              </a:spcBef>
              <a:spcAft>
                <a:spcPts val="600"/>
              </a:spcAft>
              <a:buFont typeface="Wingdings" panose="05000000000000000000" pitchFamily="2" charset="2"/>
              <a:buChar char="v"/>
            </a:pPr>
            <a:r>
              <a:rPr lang="en-US" sz="3000" b="1" i="1" u="sng" spc="200" dirty="0">
                <a:solidFill>
                  <a:srgbClr val="FF0000"/>
                </a:solidFill>
                <a:highlight>
                  <a:srgbClr val="00FFFF"/>
                </a:highlight>
                <a:latin typeface="Calibri" panose="020F0502020204030204" pitchFamily="34" charset="0"/>
                <a:cs typeface="Calibri" panose="020F0502020204030204" pitchFamily="34" charset="0"/>
                <a:sym typeface="Calibri"/>
              </a:rPr>
              <a:t>Description of a Machine Learning Project</a:t>
            </a:r>
            <a:endParaRPr lang="en-IN" sz="2800" b="1" i="1" u="sng" spc="200" dirty="0">
              <a:solidFill>
                <a:srgbClr val="FF0000"/>
              </a:solidFill>
              <a:highlight>
                <a:srgbClr val="00FFFF"/>
              </a:highlight>
              <a:latin typeface="Calibri" panose="020F0502020204030204" pitchFamily="34" charset="0"/>
              <a:cs typeface="Calibri" panose="020F0502020204030204" pitchFamily="34" charset="0"/>
            </a:endParaRPr>
          </a:p>
        </p:txBody>
      </p:sp>
      <p:sp>
        <p:nvSpPr>
          <p:cNvPr id="3" name="Google Shape;99;p1">
            <a:extLst>
              <a:ext uri="{FF2B5EF4-FFF2-40B4-BE49-F238E27FC236}">
                <a16:creationId xmlns:a16="http://schemas.microsoft.com/office/drawing/2014/main" id="{469B8B22-7198-B262-68DC-772DE10D6F1C}"/>
              </a:ext>
            </a:extLst>
          </p:cNvPr>
          <p:cNvSpPr txBox="1"/>
          <p:nvPr/>
        </p:nvSpPr>
        <p:spPr>
          <a:xfrm>
            <a:off x="1204545" y="938038"/>
            <a:ext cx="9473287" cy="5062884"/>
          </a:xfrm>
          <a:prstGeom prst="rect">
            <a:avLst/>
          </a:prstGeom>
          <a:noFill/>
          <a:ln>
            <a:noFill/>
          </a:ln>
        </p:spPr>
        <p:txBody>
          <a:bodyPr spcFirstLastPara="1" wrap="square" lIns="91425" tIns="45700" rIns="91425" bIns="45700" anchor="t" anchorCtr="0">
            <a:spAutoFit/>
          </a:bodyPr>
          <a:lstStyle/>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Introduction</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Problem Statement</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Tools (Libraries) used</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Website URL’s for Web-Scrapping</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Raw Data</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Data Cleaning and Data Manipulation</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Cleaned Data</a:t>
            </a:r>
          </a:p>
          <a:p>
            <a:pPr marL="518400" indent="-457200">
              <a:lnSpc>
                <a:spcPct val="105000"/>
              </a:lnSpc>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EDA (Uni, Bi and Multi - </a:t>
            </a:r>
            <a:r>
              <a:rPr lang="en-IN" sz="2600" b="1" dirty="0">
                <a:solidFill>
                  <a:schemeClr val="tx1">
                    <a:lumMod val="95000"/>
                    <a:lumOff val="5000"/>
                  </a:schemeClr>
                </a:solidFill>
                <a:latin typeface="Calibri" panose="020F0502020204030204" pitchFamily="34" charset="0"/>
                <a:cs typeface="Calibri" panose="020F0502020204030204" pitchFamily="34" charset="0"/>
              </a:rPr>
              <a:t>variate</a:t>
            </a: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 Data analysis using graphs)</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Challenges</a:t>
            </a:r>
          </a:p>
          <a:p>
            <a:pPr marL="518400" marR="0" lvl="0" indent="-457200" rtl="0">
              <a:lnSpc>
                <a:spcPct val="105000"/>
              </a:lnSpc>
              <a:spcBef>
                <a:spcPts val="0"/>
              </a:spcBef>
              <a:spcAft>
                <a:spcPts val="600"/>
              </a:spcAft>
              <a:buClr>
                <a:schemeClr val="accent2">
                  <a:lumMod val="50000"/>
                </a:schemeClr>
              </a:buClr>
              <a:buSzPct val="60000"/>
              <a:buFont typeface="Wingdings" panose="05000000000000000000" pitchFamily="2" charset="2"/>
              <a:buChar char="Ø"/>
            </a:pPr>
            <a:r>
              <a:rPr lang="en-IN" sz="2600" b="1" dirty="0">
                <a:solidFill>
                  <a:schemeClr val="tx1">
                    <a:lumMod val="95000"/>
                    <a:lumOff val="5000"/>
                  </a:schemeClr>
                </a:solidFill>
                <a:latin typeface="Calibri" panose="020F0502020204030204" pitchFamily="34" charset="0"/>
                <a:cs typeface="Calibri" panose="020F0502020204030204" pitchFamily="34" charset="0"/>
                <a:sym typeface="Calibri"/>
              </a:rPr>
              <a:t>Conclusion</a:t>
            </a:r>
            <a:endParaRPr lang="en-IN" sz="2600" b="1" dirty="0">
              <a:solidFill>
                <a:schemeClr val="tx1">
                  <a:lumMod val="95000"/>
                  <a:lumOff val="5000"/>
                </a:schemeClr>
              </a:solidFill>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590F4CFD-E27A-EEE7-56C8-9936BFAB5312}"/>
              </a:ext>
            </a:extLst>
          </p:cNvPr>
          <p:cNvGraphicFramePr>
            <a:graphicFrameLocks noGrp="1"/>
          </p:cNvGraphicFramePr>
          <p:nvPr>
            <p:extLst>
              <p:ext uri="{D42A27DB-BD31-4B8C-83A1-F6EECF244321}">
                <p14:modId xmlns:p14="http://schemas.microsoft.com/office/powerpoint/2010/main" val="98837066"/>
              </p:ext>
            </p:extLst>
          </p:nvPr>
        </p:nvGraphicFramePr>
        <p:xfrm>
          <a:off x="966952" y="1019503"/>
          <a:ext cx="10133864" cy="5171088"/>
        </p:xfrm>
        <a:graphic>
          <a:graphicData uri="http://schemas.openxmlformats.org/drawingml/2006/table">
            <a:tbl>
              <a:tblPr firstRow="1" bandRow="1">
                <a:tableStyleId>{8EC20E35-A176-4012-BC5E-935CFFF8708E}</a:tableStyleId>
              </a:tblPr>
              <a:tblGrid>
                <a:gridCol w="5215215">
                  <a:extLst>
                    <a:ext uri="{9D8B030D-6E8A-4147-A177-3AD203B41FA5}">
                      <a16:colId xmlns:a16="http://schemas.microsoft.com/office/drawing/2014/main" val="20000"/>
                    </a:ext>
                  </a:extLst>
                </a:gridCol>
                <a:gridCol w="4918649">
                  <a:extLst>
                    <a:ext uri="{9D8B030D-6E8A-4147-A177-3AD203B41FA5}">
                      <a16:colId xmlns:a16="http://schemas.microsoft.com/office/drawing/2014/main" val="20001"/>
                    </a:ext>
                  </a:extLst>
                </a:gridCol>
              </a:tblGrid>
              <a:tr h="775337">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Titles </a:t>
                      </a:r>
                    </a:p>
                    <a:p>
                      <a:pPr algn="ctr"/>
                      <a:endParaRPr lang="en-US" dirty="0"/>
                    </a:p>
                  </a:txBody>
                  <a:tcPr/>
                </a:tc>
                <a:tc>
                  <a:txBody>
                    <a:bodyPr/>
                    <a:lstStyle/>
                    <a:p>
                      <a:pPr algn="ctr"/>
                      <a:r>
                        <a:rPr lang="en-US" dirty="0">
                          <a:solidFill>
                            <a:srgbClr val="FF0000"/>
                          </a:solidFill>
                        </a:rPr>
                        <a:t>Description</a:t>
                      </a:r>
                    </a:p>
                  </a:txBody>
                  <a:tcPr/>
                </a:tc>
                <a:extLst>
                  <a:ext uri="{0D108BD9-81ED-4DB2-BD59-A6C34878D82A}">
                    <a16:rowId xmlns:a16="http://schemas.microsoft.com/office/drawing/2014/main" val="10000"/>
                  </a:ext>
                </a:extLst>
              </a:tr>
              <a:tr h="396295">
                <a:tc>
                  <a:txBody>
                    <a:bodyPr/>
                    <a:lstStyle/>
                    <a:p>
                      <a:pPr algn="ctr"/>
                      <a:r>
                        <a:rPr lang="en-US" b="1" dirty="0"/>
                        <a:t>Project</a:t>
                      </a:r>
                      <a:r>
                        <a:rPr lang="en-US" b="1" baseline="0" dirty="0"/>
                        <a:t> Title</a:t>
                      </a:r>
                      <a:endParaRPr lang="en-US" b="1" dirty="0"/>
                    </a:p>
                  </a:txBody>
                  <a:tcPr/>
                </a:tc>
                <a:tc>
                  <a:txBody>
                    <a:bodyPr/>
                    <a:lstStyle/>
                    <a:p>
                      <a:pPr algn="ctr"/>
                      <a:r>
                        <a:rPr lang="en-IN" sz="1400" b="1" i="0" u="none" strike="noStrike" cap="none" dirty="0">
                          <a:solidFill>
                            <a:schemeClr val="dk1"/>
                          </a:solidFill>
                          <a:effectLst/>
                          <a:latin typeface="+mn-lt"/>
                          <a:ea typeface="+mn-ea"/>
                          <a:cs typeface="+mn-cs"/>
                          <a:sym typeface="Arial"/>
                        </a:rPr>
                        <a:t>Customer Churn Prediction </a:t>
                      </a:r>
                      <a:endParaRPr lang="en-US" b="1" dirty="0"/>
                    </a:p>
                  </a:txBody>
                  <a:tcPr/>
                </a:tc>
                <a:extLst>
                  <a:ext uri="{0D108BD9-81ED-4DB2-BD59-A6C34878D82A}">
                    <a16:rowId xmlns:a16="http://schemas.microsoft.com/office/drawing/2014/main" val="10001"/>
                  </a:ext>
                </a:extLst>
              </a:tr>
              <a:tr h="666576">
                <a:tc>
                  <a:txBody>
                    <a:bodyPr/>
                    <a:lstStyle/>
                    <a:p>
                      <a:pPr algn="ctr"/>
                      <a:r>
                        <a:rPr lang="en-US" b="1" dirty="0"/>
                        <a:t>Project</a:t>
                      </a:r>
                      <a:r>
                        <a:rPr lang="en-US" b="1" baseline="0" dirty="0"/>
                        <a:t> Domain</a:t>
                      </a:r>
                      <a:endParaRPr lang="en-US" b="1" dirty="0"/>
                    </a:p>
                  </a:txBody>
                  <a:tcPr/>
                </a:tc>
                <a:tc>
                  <a:txBody>
                    <a:bodyPr/>
                    <a:lstStyle/>
                    <a:p>
                      <a:pPr algn="ctr"/>
                      <a:r>
                        <a:rPr lang="en-IN" sz="1400" b="1" i="0" u="none" strike="noStrike" cap="none" dirty="0">
                          <a:solidFill>
                            <a:schemeClr val="dk1"/>
                          </a:solidFill>
                          <a:effectLst/>
                          <a:latin typeface="+mn-lt"/>
                          <a:ea typeface="+mn-ea"/>
                          <a:cs typeface="+mn-cs"/>
                          <a:sym typeface="Arial"/>
                        </a:rPr>
                        <a:t>Telecom Domain</a:t>
                      </a:r>
                      <a:endParaRPr lang="en-US" b="1" dirty="0"/>
                    </a:p>
                  </a:txBody>
                  <a:tcPr/>
                </a:tc>
                <a:extLst>
                  <a:ext uri="{0D108BD9-81ED-4DB2-BD59-A6C34878D82A}">
                    <a16:rowId xmlns:a16="http://schemas.microsoft.com/office/drawing/2014/main" val="10002"/>
                  </a:ext>
                </a:extLst>
              </a:tr>
              <a:tr h="666576">
                <a:tc>
                  <a:txBody>
                    <a:bodyPr/>
                    <a:lstStyle/>
                    <a:p>
                      <a:pPr algn="ctr"/>
                      <a:r>
                        <a:rPr lang="en-US" b="1" dirty="0"/>
                        <a:t>Type</a:t>
                      </a:r>
                      <a:r>
                        <a:rPr lang="en-US" b="1" baseline="0" dirty="0"/>
                        <a:t> of Machine Learning</a:t>
                      </a:r>
                      <a:endParaRPr lang="en-US" b="1" dirty="0"/>
                    </a:p>
                  </a:txBody>
                  <a:tcPr/>
                </a:tc>
                <a:tc>
                  <a:txBody>
                    <a:bodyPr/>
                    <a:lstStyle/>
                    <a:p>
                      <a:pPr algn="ctr"/>
                      <a:r>
                        <a:rPr lang="en-US" b="1" dirty="0"/>
                        <a:t>Supervised Machine Learning</a:t>
                      </a:r>
                    </a:p>
                  </a:txBody>
                  <a:tcPr/>
                </a:tc>
                <a:extLst>
                  <a:ext uri="{0D108BD9-81ED-4DB2-BD59-A6C34878D82A}">
                    <a16:rowId xmlns:a16="http://schemas.microsoft.com/office/drawing/2014/main" val="10003"/>
                  </a:ext>
                </a:extLst>
              </a:tr>
              <a:tr h="666576">
                <a:tc>
                  <a:txBody>
                    <a:bodyPr/>
                    <a:lstStyle/>
                    <a:p>
                      <a:pPr algn="ctr"/>
                      <a:r>
                        <a:rPr lang="en-US" b="1" dirty="0"/>
                        <a:t>Type of</a:t>
                      </a:r>
                      <a:r>
                        <a:rPr lang="en-US" b="1" baseline="0" dirty="0"/>
                        <a:t> Problem</a:t>
                      </a:r>
                      <a:endParaRPr lang="en-US" b="1" dirty="0"/>
                    </a:p>
                  </a:txBody>
                  <a:tcPr/>
                </a:tc>
                <a:tc>
                  <a:txBody>
                    <a:bodyPr/>
                    <a:lstStyle/>
                    <a:p>
                      <a:pPr algn="ctr"/>
                      <a:r>
                        <a:rPr lang="en-US" b="1" dirty="0"/>
                        <a:t>Classification Problem</a:t>
                      </a:r>
                    </a:p>
                  </a:txBody>
                  <a:tcPr/>
                </a:tc>
                <a:extLst>
                  <a:ext uri="{0D108BD9-81ED-4DB2-BD59-A6C34878D82A}">
                    <a16:rowId xmlns:a16="http://schemas.microsoft.com/office/drawing/2014/main" val="10004"/>
                  </a:ext>
                </a:extLst>
              </a:tr>
              <a:tr h="666576">
                <a:tc>
                  <a:txBody>
                    <a:bodyPr/>
                    <a:lstStyle/>
                    <a:p>
                      <a:pPr algn="ctr"/>
                      <a:r>
                        <a:rPr lang="en-US" b="1" dirty="0"/>
                        <a:t>Project Methodology</a:t>
                      </a:r>
                    </a:p>
                  </a:txBody>
                  <a:tcPr/>
                </a:tc>
                <a:tc>
                  <a:txBody>
                    <a:bodyPr/>
                    <a:lstStyle/>
                    <a:p>
                      <a:pPr algn="ctr"/>
                      <a:r>
                        <a:rPr lang="en-US" b="1" dirty="0"/>
                        <a:t>CRISP</a:t>
                      </a:r>
                      <a:r>
                        <a:rPr lang="en-US" b="1" baseline="0" dirty="0"/>
                        <a:t> ML-Q Methodology </a:t>
                      </a:r>
                      <a:endParaRPr lang="en-US" b="1" dirty="0"/>
                    </a:p>
                  </a:txBody>
                  <a:tcPr/>
                </a:tc>
                <a:extLst>
                  <a:ext uri="{0D108BD9-81ED-4DB2-BD59-A6C34878D82A}">
                    <a16:rowId xmlns:a16="http://schemas.microsoft.com/office/drawing/2014/main" val="10005"/>
                  </a:ext>
                </a:extLst>
              </a:tr>
              <a:tr h="666576">
                <a:tc>
                  <a:txBody>
                    <a:bodyPr/>
                    <a:lstStyle/>
                    <a:p>
                      <a:pPr algn="ctr"/>
                      <a:r>
                        <a:rPr lang="en-US" b="1" dirty="0"/>
                        <a:t>Project</a:t>
                      </a:r>
                      <a:r>
                        <a:rPr lang="en-US" b="1" baseline="0" dirty="0"/>
                        <a:t> Deployment</a:t>
                      </a:r>
                      <a:endParaRPr lang="en-US" b="1" dirty="0"/>
                    </a:p>
                  </a:txBody>
                  <a:tcPr/>
                </a:tc>
                <a:tc>
                  <a:txBody>
                    <a:bodyPr/>
                    <a:lstStyle/>
                    <a:p>
                      <a:pPr algn="ctr"/>
                      <a:r>
                        <a:rPr lang="en-US" b="1" dirty="0"/>
                        <a:t>Streamlit</a:t>
                      </a:r>
                    </a:p>
                  </a:txBody>
                  <a:tcPr/>
                </a:tc>
                <a:extLst>
                  <a:ext uri="{0D108BD9-81ED-4DB2-BD59-A6C34878D82A}">
                    <a16:rowId xmlns:a16="http://schemas.microsoft.com/office/drawing/2014/main" val="10006"/>
                  </a:ext>
                </a:extLst>
              </a:tr>
              <a:tr h="66657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82345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885752-0EC2-6CE7-E62E-AB6F21933F4D}"/>
              </a:ext>
            </a:extLst>
          </p:cNvPr>
          <p:cNvSpPr txBox="1"/>
          <p:nvPr/>
        </p:nvSpPr>
        <p:spPr>
          <a:xfrm>
            <a:off x="424679" y="364555"/>
            <a:ext cx="10611122" cy="5539978"/>
          </a:xfrm>
          <a:prstGeom prst="rect">
            <a:avLst/>
          </a:prstGeom>
          <a:noFill/>
        </p:spPr>
        <p:txBody>
          <a:bodyPr wrap="square" rtlCol="0">
            <a:spAutoFit/>
          </a:bodyPr>
          <a:lstStyle/>
          <a:p>
            <a:r>
              <a:rPr lang="en-US" sz="2400" b="1" dirty="0"/>
              <a:t>Workflow for CRISP-DM Methodology</a:t>
            </a:r>
          </a:p>
          <a:p>
            <a:endParaRPr lang="en-US" sz="2400" b="1" dirty="0"/>
          </a:p>
          <a:p>
            <a:pPr>
              <a:buFont typeface="Arial" panose="020B0604020202020204" pitchFamily="34" charset="0"/>
              <a:buChar char="•"/>
            </a:pPr>
            <a:r>
              <a:rPr lang="en-US" sz="2400" dirty="0"/>
              <a:t>Business problem understanding</a:t>
            </a:r>
          </a:p>
          <a:p>
            <a:pPr>
              <a:buFont typeface="Arial" panose="020B0604020202020204" pitchFamily="34" charset="0"/>
              <a:buChar char="•"/>
            </a:pPr>
            <a:r>
              <a:rPr lang="en-US" sz="2400" dirty="0"/>
              <a:t>Data collection and understanding</a:t>
            </a:r>
          </a:p>
          <a:p>
            <a:pPr>
              <a:buFont typeface="Arial" panose="020B0604020202020204" pitchFamily="34" charset="0"/>
              <a:buChar char="•"/>
            </a:pPr>
            <a:r>
              <a:rPr lang="en-US" sz="2400" dirty="0"/>
              <a:t>Exploratory data analysis</a:t>
            </a:r>
          </a:p>
          <a:p>
            <a:pPr lvl="3"/>
            <a:r>
              <a:rPr lang="en-US" sz="2400" dirty="0"/>
              <a:t>      Data preparation</a:t>
            </a:r>
          </a:p>
          <a:p>
            <a:pPr lvl="5"/>
            <a:r>
              <a:rPr lang="en-US" sz="2400" dirty="0"/>
              <a:t>      Data cleaning</a:t>
            </a:r>
          </a:p>
          <a:p>
            <a:pPr lvl="5"/>
            <a:r>
              <a:rPr lang="en-US" sz="2400" dirty="0"/>
              <a:t>      Feature engineering</a:t>
            </a:r>
          </a:p>
          <a:p>
            <a:pPr>
              <a:buFont typeface="Arial" panose="020B0604020202020204" pitchFamily="34" charset="0"/>
              <a:buChar char="•"/>
            </a:pPr>
            <a:r>
              <a:rPr lang="en-US" sz="2400" dirty="0"/>
              <a:t>Machine learning model building</a:t>
            </a:r>
          </a:p>
          <a:p>
            <a:pPr>
              <a:buFont typeface="Arial" panose="020B0604020202020204" pitchFamily="34" charset="0"/>
              <a:buChar char="•"/>
            </a:pPr>
            <a:r>
              <a:rPr lang="en-US" sz="2400" dirty="0"/>
              <a:t>Machine learning model evaluation</a:t>
            </a:r>
          </a:p>
          <a:p>
            <a:pPr>
              <a:buFont typeface="Arial" panose="020B0604020202020204" pitchFamily="34" charset="0"/>
              <a:buChar char="•"/>
            </a:pPr>
            <a:r>
              <a:rPr lang="en-US" sz="2400" dirty="0"/>
              <a:t>Machine learning model deployment using </a:t>
            </a:r>
            <a:r>
              <a:rPr lang="en-US" sz="2400" dirty="0" err="1"/>
              <a:t>Streamlit</a:t>
            </a:r>
            <a:endParaRPr lang="en-US" sz="2400" dirty="0"/>
          </a:p>
          <a:p>
            <a:endParaRPr lang="en-US" sz="2400" dirty="0"/>
          </a:p>
          <a:p>
            <a:r>
              <a:rPr lang="en-US" sz="2400" dirty="0"/>
              <a:t>Use this workflow as a guide to help you predict customer churn with machine learning.</a:t>
            </a:r>
          </a:p>
          <a:p>
            <a:pPr marL="285750" indent="-285750" algn="just">
              <a:buFont typeface="Wingdings" panose="05000000000000000000" pitchFamily="2" charset="2"/>
              <a:buChar char="q"/>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067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7474023" cy="523220"/>
          </a:xfrm>
          <a:prstGeom prst="rect">
            <a:avLst/>
          </a:prstGeom>
          <a:noFill/>
        </p:spPr>
        <p:txBody>
          <a:bodyPr wrap="square">
            <a:spAutoFit/>
          </a:bodyPr>
          <a:lstStyle/>
          <a:p>
            <a:pPr>
              <a:buFont typeface="Arial" panose="020B0604020202020204" pitchFamily="34" charset="0"/>
              <a:buChar char="•"/>
            </a:pPr>
            <a:r>
              <a:rPr lang="en-US" sz="2800" dirty="0"/>
              <a:t>Business problem understanding</a:t>
            </a: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6800193" cy="4301359"/>
          </a:xfrm>
        </p:spPr>
        <p:txBody>
          <a:bodyPr/>
          <a:lstStyle/>
          <a:p>
            <a:pPr algn="l"/>
            <a:r>
              <a:rPr lang="en-US" b="1" i="0" dirty="0">
                <a:solidFill>
                  <a:srgbClr val="0D0D0D"/>
                </a:solidFill>
                <a:effectLst/>
                <a:highlight>
                  <a:srgbClr val="FFFFFF"/>
                </a:highlight>
                <a:latin typeface="Söhne"/>
              </a:rPr>
              <a:t>Introduction to Telecom Churn Prediction</a:t>
            </a:r>
          </a:p>
          <a:p>
            <a:pPr algn="l">
              <a:buFont typeface="Arial" panose="020B0604020202020204" pitchFamily="34" charset="0"/>
              <a:buChar char="•"/>
            </a:pPr>
            <a:r>
              <a:rPr lang="en-US" b="0" i="0" dirty="0">
                <a:solidFill>
                  <a:srgbClr val="0D0D0D"/>
                </a:solidFill>
                <a:effectLst/>
                <a:highlight>
                  <a:srgbClr val="FFFFFF"/>
                </a:highlight>
                <a:latin typeface="Söhne"/>
              </a:rPr>
              <a:t>Telecom companies face a common challenge of retaining customers and reducing churn rates.</a:t>
            </a:r>
          </a:p>
          <a:p>
            <a:pPr algn="l">
              <a:buFont typeface="Arial" panose="020B0604020202020204" pitchFamily="34" charset="0"/>
              <a:buChar char="•"/>
            </a:pPr>
            <a:r>
              <a:rPr lang="en-US" b="0" i="0" dirty="0">
                <a:solidFill>
                  <a:srgbClr val="0D0D0D"/>
                </a:solidFill>
                <a:effectLst/>
                <a:highlight>
                  <a:srgbClr val="FFFFFF"/>
                </a:highlight>
                <a:latin typeface="Söhne"/>
              </a:rPr>
              <a:t>Churn refers to the phenomenon where customers discontinue their services with the telecom provider.</a:t>
            </a:r>
          </a:p>
          <a:p>
            <a:pPr algn="l">
              <a:buFont typeface="Arial" panose="020B0604020202020204" pitchFamily="34" charset="0"/>
              <a:buChar char="•"/>
            </a:pPr>
            <a:r>
              <a:rPr lang="en-US" b="0" i="0" dirty="0">
                <a:solidFill>
                  <a:srgbClr val="0D0D0D"/>
                </a:solidFill>
                <a:effectLst/>
                <a:highlight>
                  <a:srgbClr val="FFFFFF"/>
                </a:highlight>
                <a:latin typeface="Söhne"/>
              </a:rPr>
              <a:t>High churn rates can have significant negative impacts on revenue and profitability.</a:t>
            </a:r>
          </a:p>
          <a:p>
            <a:endParaRPr lang="en-IN" dirty="0"/>
          </a:p>
        </p:txBody>
      </p:sp>
    </p:spTree>
    <p:extLst>
      <p:ext uri="{BB962C8B-B14F-4D97-AF65-F5344CB8AC3E}">
        <p14:creationId xmlns:p14="http://schemas.microsoft.com/office/powerpoint/2010/main" val="3398169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7474023" cy="523220"/>
          </a:xfrm>
          <a:prstGeom prst="rect">
            <a:avLst/>
          </a:prstGeom>
          <a:noFill/>
        </p:spPr>
        <p:txBody>
          <a:bodyPr wrap="square">
            <a:spAutoFit/>
          </a:bodyPr>
          <a:lstStyle/>
          <a:p>
            <a:pPr>
              <a:buFont typeface="Arial" panose="020B0604020202020204" pitchFamily="34" charset="0"/>
              <a:buChar char="•"/>
            </a:pPr>
            <a:r>
              <a:rPr lang="en-US" sz="2800" dirty="0"/>
              <a:t>Business problem understanding</a:t>
            </a: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6800193" cy="4301359"/>
          </a:xfrm>
        </p:spPr>
        <p:txBody>
          <a:bodyPr/>
          <a:lstStyle/>
          <a:p>
            <a:pPr algn="l"/>
            <a:r>
              <a:rPr lang="en-US" b="1" i="0" dirty="0">
                <a:solidFill>
                  <a:srgbClr val="0D0D0D"/>
                </a:solidFill>
                <a:effectLst/>
                <a:highlight>
                  <a:srgbClr val="FFFFFF"/>
                </a:highlight>
                <a:latin typeface="Söhne"/>
              </a:rPr>
              <a:t>Importance of Churn Prediction</a:t>
            </a:r>
          </a:p>
          <a:p>
            <a:pPr algn="l">
              <a:buFont typeface="Arial" panose="020B0604020202020204" pitchFamily="34" charset="0"/>
              <a:buChar char="•"/>
            </a:pPr>
            <a:r>
              <a:rPr lang="en-US" b="0" i="0" dirty="0">
                <a:solidFill>
                  <a:srgbClr val="0D0D0D"/>
                </a:solidFill>
                <a:effectLst/>
                <a:highlight>
                  <a:srgbClr val="FFFFFF"/>
                </a:highlight>
                <a:latin typeface="Söhne"/>
              </a:rPr>
              <a:t>Predicting customer churn is crucial for telecom companies to take proactive measures to retain customers and minimize revenue loss.</a:t>
            </a:r>
          </a:p>
          <a:p>
            <a:pPr algn="l">
              <a:buFont typeface="Arial" panose="020B0604020202020204" pitchFamily="34" charset="0"/>
              <a:buChar char="•"/>
            </a:pPr>
            <a:r>
              <a:rPr lang="en-US" b="0" i="0" dirty="0">
                <a:solidFill>
                  <a:srgbClr val="0D0D0D"/>
                </a:solidFill>
                <a:effectLst/>
                <a:highlight>
                  <a:srgbClr val="FFFFFF"/>
                </a:highlight>
                <a:latin typeface="Söhne"/>
              </a:rPr>
              <a:t>By identifying customers at risk of churning, telecom companies can implement targeted retention strategies, such as personalized offers or improved customer service.</a:t>
            </a:r>
          </a:p>
          <a:p>
            <a:endParaRPr lang="en-IN" dirty="0"/>
          </a:p>
        </p:txBody>
      </p:sp>
    </p:spTree>
    <p:extLst>
      <p:ext uri="{BB962C8B-B14F-4D97-AF65-F5344CB8AC3E}">
        <p14:creationId xmlns:p14="http://schemas.microsoft.com/office/powerpoint/2010/main" val="970263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064B8-76E3-A376-69BD-73BBE6526DC4}"/>
              </a:ext>
            </a:extLst>
          </p:cNvPr>
          <p:cNvSpPr txBox="1"/>
          <p:nvPr/>
        </p:nvSpPr>
        <p:spPr>
          <a:xfrm>
            <a:off x="163148" y="192122"/>
            <a:ext cx="7474023" cy="523220"/>
          </a:xfrm>
          <a:prstGeom prst="rect">
            <a:avLst/>
          </a:prstGeom>
          <a:noFill/>
        </p:spPr>
        <p:txBody>
          <a:bodyPr wrap="square">
            <a:spAutoFit/>
          </a:bodyPr>
          <a:lstStyle/>
          <a:p>
            <a:pPr>
              <a:buFont typeface="Arial" panose="020B0604020202020204" pitchFamily="34" charset="0"/>
              <a:buChar char="•"/>
            </a:pPr>
            <a:r>
              <a:rPr lang="en-US" sz="2800" dirty="0"/>
              <a:t>Data collection and understanding</a:t>
            </a:r>
          </a:p>
        </p:txBody>
      </p:sp>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52248" y="956441"/>
            <a:ext cx="6800193" cy="4301359"/>
          </a:xfrm>
        </p:spPr>
        <p:txBody>
          <a:bodyPr/>
          <a:lstStyle/>
          <a:p>
            <a:pPr algn="l"/>
            <a:r>
              <a:rPr lang="en-US" b="1" i="0" dirty="0">
                <a:solidFill>
                  <a:srgbClr val="0D0D0D"/>
                </a:solidFill>
                <a:effectLst/>
                <a:highlight>
                  <a:srgbClr val="FFFFFF"/>
                </a:highlight>
                <a:latin typeface="Söhne"/>
              </a:rPr>
              <a:t>Introduction to Dataset</a:t>
            </a:r>
          </a:p>
          <a:p>
            <a:pPr algn="l">
              <a:buFont typeface="Arial" panose="020B0604020202020204" pitchFamily="34" charset="0"/>
              <a:buChar char="•"/>
            </a:pPr>
            <a:r>
              <a:rPr lang="en-US" b="0" i="0" dirty="0">
                <a:solidFill>
                  <a:srgbClr val="0D0D0D"/>
                </a:solidFill>
                <a:effectLst/>
                <a:highlight>
                  <a:srgbClr val="FFFFFF"/>
                </a:highlight>
                <a:latin typeface="Söhne"/>
              </a:rPr>
              <a:t>The dataset used in this project is sourced from https://www.kaggle.com/c/customer-churn-prediction-2020/data?select=test.csv</a:t>
            </a:r>
          </a:p>
          <a:p>
            <a:pPr algn="l">
              <a:buFont typeface="Arial" panose="020B0604020202020204" pitchFamily="34" charset="0"/>
              <a:buChar char="•"/>
            </a:pPr>
            <a:r>
              <a:rPr lang="en-US" b="0" i="0" dirty="0">
                <a:solidFill>
                  <a:srgbClr val="0D0D0D"/>
                </a:solidFill>
                <a:effectLst/>
                <a:highlight>
                  <a:srgbClr val="FFFFFF"/>
                </a:highlight>
                <a:latin typeface="Söhne"/>
              </a:rPr>
              <a:t>It </a:t>
            </a:r>
            <a:r>
              <a:rPr lang="en-US" dirty="0">
                <a:solidFill>
                  <a:srgbClr val="0D0D0D"/>
                </a:solidFill>
                <a:highlight>
                  <a:srgbClr val="FFFFFF"/>
                </a:highlight>
                <a:latin typeface="Söhne"/>
              </a:rPr>
              <a:t>is having</a:t>
            </a:r>
            <a:r>
              <a:rPr lang="en-US" b="0" i="0" dirty="0">
                <a:solidFill>
                  <a:srgbClr val="0D0D0D"/>
                </a:solidFill>
                <a:effectLst/>
                <a:highlight>
                  <a:srgbClr val="FFFFFF"/>
                </a:highlight>
                <a:latin typeface="Söhne"/>
              </a:rPr>
              <a:t> 4250 of records and 20 of features, providing a comprehensive view of customer interactions and behaviors.</a:t>
            </a:r>
          </a:p>
          <a:p>
            <a:pPr algn="l">
              <a:buFont typeface="Arial" panose="020B0604020202020204" pitchFamily="34" charset="0"/>
              <a:buChar char="•"/>
            </a:pPr>
            <a:r>
              <a:rPr lang="en-US" b="0" i="0" dirty="0">
                <a:solidFill>
                  <a:srgbClr val="0D0D0D"/>
                </a:solidFill>
                <a:effectLst/>
                <a:highlight>
                  <a:srgbClr val="FFFFFF"/>
                </a:highlight>
                <a:latin typeface="Söhne"/>
              </a:rPr>
              <a:t>The dataset includes various attributes such as demographic information, customer usage patterns, and churn status.</a:t>
            </a:r>
          </a:p>
        </p:txBody>
      </p:sp>
    </p:spTree>
    <p:extLst>
      <p:ext uri="{BB962C8B-B14F-4D97-AF65-F5344CB8AC3E}">
        <p14:creationId xmlns:p14="http://schemas.microsoft.com/office/powerpoint/2010/main" val="907904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10207" y="73573"/>
            <a:ext cx="10544879" cy="6784428"/>
          </a:xfrm>
        </p:spPr>
        <p:txBody>
          <a:bodyPr>
            <a:normAutofit fontScale="77500" lnSpcReduction="20000"/>
          </a:bodyPr>
          <a:lstStyle/>
          <a:p>
            <a:pPr algn="l">
              <a:buFont typeface="Wingdings" panose="05000000000000000000" pitchFamily="2" charset="2"/>
              <a:buChar char="v"/>
            </a:pPr>
            <a:r>
              <a:rPr lang="en-US" b="0" i="0" dirty="0">
                <a:solidFill>
                  <a:srgbClr val="0D0D0D"/>
                </a:solidFill>
                <a:effectLst/>
                <a:highlight>
                  <a:srgbClr val="FFFFFF"/>
                </a:highlight>
                <a:latin typeface="Söhne"/>
              </a:rPr>
              <a:t> state                            : 2-letter code of the US state of customer residence</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account_length</a:t>
            </a:r>
            <a:r>
              <a:rPr lang="en-US" b="0" i="0" dirty="0">
                <a:solidFill>
                  <a:srgbClr val="0D0D0D"/>
                </a:solidFill>
                <a:effectLst/>
                <a:highlight>
                  <a:srgbClr val="FFFFFF"/>
                </a:highlight>
                <a:latin typeface="Söhne"/>
              </a:rPr>
              <a:t>     : Number of months the customer has been with the current telco provider</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area_code</a:t>
            </a:r>
            <a:r>
              <a:rPr lang="en-US" b="0" i="0" dirty="0">
                <a:solidFill>
                  <a:srgbClr val="0D0D0D"/>
                </a:solidFill>
                <a:effectLst/>
                <a:highlight>
                  <a:srgbClr val="FFFFFF"/>
                </a:highlight>
                <a:latin typeface="Söhne"/>
              </a:rPr>
              <a:t>             : "</a:t>
            </a:r>
            <a:r>
              <a:rPr lang="en-US" b="0" i="0" dirty="0" err="1">
                <a:solidFill>
                  <a:srgbClr val="0D0D0D"/>
                </a:solidFill>
                <a:effectLst/>
                <a:highlight>
                  <a:srgbClr val="FFFFFF"/>
                </a:highlight>
                <a:latin typeface="Söhne"/>
              </a:rPr>
              <a:t>area_code_AAA</a:t>
            </a:r>
            <a:r>
              <a:rPr lang="en-US" b="0" i="0" dirty="0">
                <a:solidFill>
                  <a:srgbClr val="0D0D0D"/>
                </a:solidFill>
                <a:effectLst/>
                <a:highlight>
                  <a:srgbClr val="FFFFFF"/>
                </a:highlight>
                <a:latin typeface="Söhne"/>
              </a:rPr>
              <a:t>" where AAA = 3 digit area code</a:t>
            </a:r>
          </a:p>
          <a:p>
            <a:pPr algn="l">
              <a:buFont typeface="Wingdings" panose="05000000000000000000" pitchFamily="2" charset="2"/>
              <a:buChar char="v"/>
            </a:pPr>
            <a:r>
              <a:rPr lang="en-US" dirty="0">
                <a:solidFill>
                  <a:srgbClr val="0D0D0D"/>
                </a:solidFill>
                <a:highlight>
                  <a:srgbClr val="FFFFFF"/>
                </a:highlight>
                <a:latin typeface="Söhne"/>
              </a:rPr>
              <a:t> </a:t>
            </a:r>
            <a:r>
              <a:rPr lang="en-US" b="0" i="0" dirty="0" err="1">
                <a:solidFill>
                  <a:srgbClr val="0D0D0D"/>
                </a:solidFill>
                <a:effectLst/>
                <a:highlight>
                  <a:srgbClr val="FFFFFF"/>
                </a:highlight>
                <a:latin typeface="Söhne"/>
              </a:rPr>
              <a:t>international_plan</a:t>
            </a:r>
            <a:r>
              <a:rPr lang="en-US" b="0" i="0" dirty="0">
                <a:solidFill>
                  <a:srgbClr val="0D0D0D"/>
                </a:solidFill>
                <a:effectLst/>
                <a:highlight>
                  <a:srgbClr val="FFFFFF"/>
                </a:highlight>
                <a:latin typeface="Söhne"/>
              </a:rPr>
              <a:t>    : The customer has international plan (yes/no)</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voice_mail_plan</a:t>
            </a:r>
            <a:r>
              <a:rPr lang="en-US" b="0" i="0" dirty="0">
                <a:solidFill>
                  <a:srgbClr val="0D0D0D"/>
                </a:solidFill>
                <a:effectLst/>
                <a:highlight>
                  <a:srgbClr val="FFFFFF"/>
                </a:highlight>
                <a:latin typeface="Söhne"/>
              </a:rPr>
              <a:t>       : The customer has voice mail plan (yes/no)</a:t>
            </a:r>
          </a:p>
          <a:p>
            <a:pPr algn="l">
              <a:buFont typeface="Wingdings" panose="05000000000000000000" pitchFamily="2" charset="2"/>
              <a:buChar char="v"/>
            </a:pPr>
            <a:r>
              <a:rPr lang="en-US" dirty="0">
                <a:solidFill>
                  <a:srgbClr val="0D0D0D"/>
                </a:solidFill>
                <a:highlight>
                  <a:srgbClr val="FFFFFF"/>
                </a:highlight>
                <a:latin typeface="Söhne"/>
              </a:rPr>
              <a:t> </a:t>
            </a:r>
            <a:r>
              <a:rPr lang="en-US" b="0" i="0" dirty="0" err="1">
                <a:solidFill>
                  <a:srgbClr val="0D0D0D"/>
                </a:solidFill>
                <a:effectLst/>
                <a:highlight>
                  <a:srgbClr val="FFFFFF"/>
                </a:highlight>
                <a:latin typeface="Söhne"/>
              </a:rPr>
              <a:t>number_vmail_messages</a:t>
            </a:r>
            <a:r>
              <a:rPr lang="en-US" b="0" i="0" dirty="0">
                <a:solidFill>
                  <a:srgbClr val="0D0D0D"/>
                </a:solidFill>
                <a:effectLst/>
                <a:highlight>
                  <a:srgbClr val="FFFFFF"/>
                </a:highlight>
                <a:latin typeface="Söhne"/>
              </a:rPr>
              <a:t> : Number of voice-mail messages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total_day_minutes</a:t>
            </a:r>
            <a:r>
              <a:rPr lang="en-US" b="0" i="0" dirty="0">
                <a:solidFill>
                  <a:srgbClr val="0D0D0D"/>
                </a:solidFill>
                <a:effectLst/>
                <a:highlight>
                  <a:srgbClr val="FFFFFF"/>
                </a:highlight>
                <a:latin typeface="Söhne"/>
              </a:rPr>
              <a:t>         : Total minutes of day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total_day_calls</a:t>
            </a:r>
            <a:r>
              <a:rPr lang="en-US" b="0" i="0" dirty="0">
                <a:solidFill>
                  <a:srgbClr val="0D0D0D"/>
                </a:solidFill>
                <a:effectLst/>
                <a:highlight>
                  <a:srgbClr val="FFFFFF"/>
                </a:highlight>
                <a:latin typeface="Söhne"/>
              </a:rPr>
              <a:t>               : Total number of day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total_day_charge</a:t>
            </a:r>
            <a:r>
              <a:rPr lang="en-US" b="0" i="0" dirty="0">
                <a:solidFill>
                  <a:srgbClr val="0D0D0D"/>
                </a:solidFill>
                <a:effectLst/>
                <a:highlight>
                  <a:srgbClr val="FFFFFF"/>
                </a:highlight>
                <a:latin typeface="Söhne"/>
              </a:rPr>
              <a:t>           : Total charge of day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total_eve_minutes</a:t>
            </a:r>
            <a:r>
              <a:rPr lang="en-US" b="0" i="0" dirty="0">
                <a:solidFill>
                  <a:srgbClr val="0D0D0D"/>
                </a:solidFill>
                <a:effectLst/>
                <a:highlight>
                  <a:srgbClr val="FFFFFF"/>
                </a:highlight>
                <a:latin typeface="Söhne"/>
              </a:rPr>
              <a:t>         : Total minutes of evening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total_eve_calls</a:t>
            </a:r>
            <a:r>
              <a:rPr lang="en-US" b="0" i="0" dirty="0">
                <a:solidFill>
                  <a:srgbClr val="0D0D0D"/>
                </a:solidFill>
                <a:effectLst/>
                <a:highlight>
                  <a:srgbClr val="FFFFFF"/>
                </a:highlight>
                <a:latin typeface="Söhne"/>
              </a:rPr>
              <a:t>                : Total number of evening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total_eve_charge</a:t>
            </a:r>
            <a:r>
              <a:rPr lang="en-US" b="0" i="0" dirty="0">
                <a:solidFill>
                  <a:srgbClr val="0D0D0D"/>
                </a:solidFill>
                <a:effectLst/>
                <a:highlight>
                  <a:srgbClr val="FFFFFF"/>
                </a:highlight>
                <a:latin typeface="Söhne"/>
              </a:rPr>
              <a:t>            : Total charge of evening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total_night_minutes</a:t>
            </a:r>
            <a:r>
              <a:rPr lang="en-US" b="0" i="0" dirty="0">
                <a:solidFill>
                  <a:srgbClr val="0D0D0D"/>
                </a:solidFill>
                <a:effectLst/>
                <a:highlight>
                  <a:srgbClr val="FFFFFF"/>
                </a:highlight>
                <a:latin typeface="Söhne"/>
              </a:rPr>
              <a:t>      : Total minutes of night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total_night_calls</a:t>
            </a:r>
            <a:r>
              <a:rPr lang="en-US" b="0" i="0" dirty="0">
                <a:solidFill>
                  <a:srgbClr val="0D0D0D"/>
                </a:solidFill>
                <a:effectLst/>
                <a:highlight>
                  <a:srgbClr val="FFFFFF"/>
                </a:highlight>
                <a:latin typeface="Söhne"/>
              </a:rPr>
              <a:t>             : Total number of night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total_night_charge</a:t>
            </a:r>
            <a:r>
              <a:rPr lang="en-US" b="0" i="0" dirty="0">
                <a:solidFill>
                  <a:srgbClr val="0D0D0D"/>
                </a:solidFill>
                <a:effectLst/>
                <a:highlight>
                  <a:srgbClr val="FFFFFF"/>
                </a:highlight>
                <a:latin typeface="Söhne"/>
              </a:rPr>
              <a:t>        : Total charge of night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total_intl_minutes</a:t>
            </a:r>
            <a:r>
              <a:rPr lang="en-US" b="0" i="0" dirty="0">
                <a:solidFill>
                  <a:srgbClr val="0D0D0D"/>
                </a:solidFill>
                <a:effectLst/>
                <a:highlight>
                  <a:srgbClr val="FFFFFF"/>
                </a:highlight>
                <a:latin typeface="Söhne"/>
              </a:rPr>
              <a:t>         : Total minutes of international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total_intl_calls</a:t>
            </a:r>
            <a:r>
              <a:rPr lang="en-US" b="0" i="0" dirty="0">
                <a:solidFill>
                  <a:srgbClr val="0D0D0D"/>
                </a:solidFill>
                <a:effectLst/>
                <a:highlight>
                  <a:srgbClr val="FFFFFF"/>
                </a:highlight>
                <a:latin typeface="Söhne"/>
              </a:rPr>
              <a:t>               : Total number of international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total_intl_charge</a:t>
            </a:r>
            <a:r>
              <a:rPr lang="en-US" b="0" i="0" dirty="0">
                <a:solidFill>
                  <a:srgbClr val="0D0D0D"/>
                </a:solidFill>
                <a:effectLst/>
                <a:highlight>
                  <a:srgbClr val="FFFFFF"/>
                </a:highlight>
                <a:latin typeface="Söhne"/>
              </a:rPr>
              <a:t>            : Total charge of international calls</a:t>
            </a:r>
          </a:p>
          <a:p>
            <a:pPr algn="l">
              <a:buFont typeface="Wingdings" panose="05000000000000000000" pitchFamily="2" charset="2"/>
              <a:buChar char="v"/>
            </a:pP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number_customer_service_calls</a:t>
            </a:r>
            <a:r>
              <a:rPr lang="en-US" b="0" i="0" dirty="0">
                <a:solidFill>
                  <a:srgbClr val="0D0D0D"/>
                </a:solidFill>
                <a:effectLst/>
                <a:highlight>
                  <a:srgbClr val="FFFFFF"/>
                </a:highlight>
                <a:latin typeface="Söhne"/>
              </a:rPr>
              <a:t>         : Number of calls to customer service</a:t>
            </a:r>
          </a:p>
          <a:p>
            <a:pPr algn="l">
              <a:buFont typeface="Wingdings" panose="05000000000000000000" pitchFamily="2" charset="2"/>
              <a:buChar char="v"/>
            </a:pPr>
            <a:r>
              <a:rPr lang="en-US" b="0" i="0" dirty="0">
                <a:solidFill>
                  <a:srgbClr val="0D0D0D"/>
                </a:solidFill>
                <a:effectLst/>
                <a:highlight>
                  <a:srgbClr val="FFFFFF"/>
                </a:highlight>
                <a:latin typeface="Söhne"/>
              </a:rPr>
              <a:t>churn                                    : Customer churn - target variable (yes/no)</a:t>
            </a:r>
          </a:p>
        </p:txBody>
      </p:sp>
    </p:spTree>
    <p:extLst>
      <p:ext uri="{BB962C8B-B14F-4D97-AF65-F5344CB8AC3E}">
        <p14:creationId xmlns:p14="http://schemas.microsoft.com/office/powerpoint/2010/main" val="997673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F3DA73C-BA9A-A75C-AFBA-797B0211E563}"/>
              </a:ext>
            </a:extLst>
          </p:cNvPr>
          <p:cNvSpPr>
            <a:spLocks noGrp="1"/>
          </p:cNvSpPr>
          <p:nvPr>
            <p:ph type="subTitle" idx="1"/>
          </p:nvPr>
        </p:nvSpPr>
        <p:spPr>
          <a:xfrm>
            <a:off x="210207" y="73573"/>
            <a:ext cx="10544879" cy="6784428"/>
          </a:xfrm>
        </p:spPr>
        <p:txBody>
          <a:bodyPr>
            <a:normAutofit/>
          </a:bodyPr>
          <a:lstStyle/>
          <a:p>
            <a:pPr algn="l">
              <a:buFont typeface="Wingdings" panose="05000000000000000000" pitchFamily="2" charset="2"/>
              <a:buChar char="v"/>
            </a:pPr>
            <a:r>
              <a:rPr lang="en-US" b="0" i="0" dirty="0">
                <a:solidFill>
                  <a:srgbClr val="0D0D0D"/>
                </a:solidFill>
                <a:effectLst/>
                <a:highlight>
                  <a:srgbClr val="FFFFFF"/>
                </a:highlight>
                <a:latin typeface="Söhne"/>
              </a:rPr>
              <a:t>Data Set</a:t>
            </a:r>
          </a:p>
        </p:txBody>
      </p:sp>
      <p:pic>
        <p:nvPicPr>
          <p:cNvPr id="3" name="Picture 2">
            <a:extLst>
              <a:ext uri="{FF2B5EF4-FFF2-40B4-BE49-F238E27FC236}">
                <a16:creationId xmlns:a16="http://schemas.microsoft.com/office/drawing/2014/main" id="{1ADF2C75-AC7D-9E49-1EF0-3F7FD052348D}"/>
              </a:ext>
            </a:extLst>
          </p:cNvPr>
          <p:cNvPicPr>
            <a:picLocks noChangeAspect="1"/>
          </p:cNvPicPr>
          <p:nvPr/>
        </p:nvPicPr>
        <p:blipFill>
          <a:blip r:embed="rId2"/>
          <a:stretch>
            <a:fillRect/>
          </a:stretch>
        </p:blipFill>
        <p:spPr>
          <a:xfrm>
            <a:off x="375920" y="1126922"/>
            <a:ext cx="11305540" cy="4549978"/>
          </a:xfrm>
          <a:prstGeom prst="rect">
            <a:avLst/>
          </a:prstGeom>
        </p:spPr>
      </p:pic>
    </p:spTree>
    <p:extLst>
      <p:ext uri="{BB962C8B-B14F-4D97-AF65-F5344CB8AC3E}">
        <p14:creationId xmlns:p14="http://schemas.microsoft.com/office/powerpoint/2010/main" val="313922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174F1CA-B14A-44EC-9A0D-9AC0A259AB63}">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3514</TotalTime>
  <Words>1396</Words>
  <Application>Microsoft Office PowerPoint</Application>
  <PresentationFormat>Widescreen</PresentationFormat>
  <Paragraphs>161</Paragraphs>
  <Slides>23</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Google Sans</vt:lpstr>
      <vt:lpstr>Courier New</vt:lpstr>
      <vt:lpstr>Calibri</vt:lpstr>
      <vt:lpstr>Arial</vt:lpstr>
      <vt:lpstr>Söhne</vt:lpstr>
      <vt:lpstr>Wingdings</vt:lpstr>
      <vt:lpstr>Times New Roman</vt:lpstr>
      <vt:lpstr>Calibri Light</vt:lpstr>
      <vt:lpstr>Söhne Mono</vt:lpstr>
      <vt:lpstr>Lato Black</vt:lpstr>
      <vt:lpstr>Office Theme</vt:lpstr>
      <vt:lpstr>1_Custom Design</vt:lpstr>
      <vt:lpstr>PowerPoint Presentation</vt:lpstr>
      <vt:lpstr>I am enthusiastic about data science, especially considering how quickly technology is changing the profession. I enjoy being a part of new technologies and trying out innovative solutions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jeevan reddy</cp:lastModifiedBy>
  <cp:revision>64</cp:revision>
  <cp:lastPrinted>2023-03-12T18:07:45Z</cp:lastPrinted>
  <dcterms:created xsi:type="dcterms:W3CDTF">2021-02-16T05:19:01Z</dcterms:created>
  <dcterms:modified xsi:type="dcterms:W3CDTF">2024-06-13T04:09:19Z</dcterms:modified>
</cp:coreProperties>
</file>