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04" r:id="rId6"/>
    <p:sldId id="28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297"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1" d="100"/>
          <a:sy n="51" d="100"/>
        </p:scale>
        <p:origin x="62" y="12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 reddy" userId="976e2912fa15091d" providerId="LiveId" clId="{132B0A36-E58C-4107-B784-3511594DB9BC}"/>
    <pc:docChg chg="undo custSel addSld delSld modSld">
      <pc:chgData name="jeevan reddy" userId="976e2912fa15091d" providerId="LiveId" clId="{132B0A36-E58C-4107-B784-3511594DB9BC}" dt="2024-06-11T15:30:27.600" v="937" actId="20577"/>
      <pc:docMkLst>
        <pc:docMk/>
      </pc:docMkLst>
      <pc:sldChg chg="modSp mod">
        <pc:chgData name="jeevan reddy" userId="976e2912fa15091d" providerId="LiveId" clId="{132B0A36-E58C-4107-B784-3511594DB9BC}" dt="2024-06-11T15:30:27.600" v="937" actId="20577"/>
        <pc:sldMkLst>
          <pc:docMk/>
          <pc:sldMk cId="1973173046" sldId="297"/>
        </pc:sldMkLst>
        <pc:spChg chg="mod">
          <ac:chgData name="jeevan reddy" userId="976e2912fa15091d" providerId="LiveId" clId="{132B0A36-E58C-4107-B784-3511594DB9BC}" dt="2024-06-11T15:30:27.600" v="937" actId="20577"/>
          <ac:spMkLst>
            <pc:docMk/>
            <pc:sldMk cId="1973173046" sldId="297"/>
            <ac:spMk id="3" creationId="{D8B5CEF2-E667-BBB5-2EA6-C06F93B6DE12}"/>
          </ac:spMkLst>
        </pc:spChg>
      </pc:sldChg>
      <pc:sldChg chg="del">
        <pc:chgData name="jeevan reddy" userId="976e2912fa15091d" providerId="LiveId" clId="{132B0A36-E58C-4107-B784-3511594DB9BC}" dt="2024-06-11T15:24:45.159" v="841" actId="47"/>
        <pc:sldMkLst>
          <pc:docMk/>
          <pc:sldMk cId="1131718056" sldId="314"/>
        </pc:sldMkLst>
      </pc:sldChg>
      <pc:sldChg chg="del">
        <pc:chgData name="jeevan reddy" userId="976e2912fa15091d" providerId="LiveId" clId="{132B0A36-E58C-4107-B784-3511594DB9BC}" dt="2024-06-11T15:24:49.989" v="842" actId="47"/>
        <pc:sldMkLst>
          <pc:docMk/>
          <pc:sldMk cId="2468595790" sldId="315"/>
        </pc:sldMkLst>
      </pc:sldChg>
      <pc:sldChg chg="del">
        <pc:chgData name="jeevan reddy" userId="976e2912fa15091d" providerId="LiveId" clId="{132B0A36-E58C-4107-B784-3511594DB9BC}" dt="2024-06-11T15:24:51.747" v="843" actId="47"/>
        <pc:sldMkLst>
          <pc:docMk/>
          <pc:sldMk cId="1941619646" sldId="317"/>
        </pc:sldMkLst>
      </pc:sldChg>
      <pc:sldChg chg="del">
        <pc:chgData name="jeevan reddy" userId="976e2912fa15091d" providerId="LiveId" clId="{132B0A36-E58C-4107-B784-3511594DB9BC}" dt="2024-06-11T15:24:52.836" v="844" actId="47"/>
        <pc:sldMkLst>
          <pc:docMk/>
          <pc:sldMk cId="4072101725" sldId="318"/>
        </pc:sldMkLst>
      </pc:sldChg>
      <pc:sldChg chg="del">
        <pc:chgData name="jeevan reddy" userId="976e2912fa15091d" providerId="LiveId" clId="{132B0A36-E58C-4107-B784-3511594DB9BC}" dt="2024-06-11T15:24:53.878" v="845" actId="47"/>
        <pc:sldMkLst>
          <pc:docMk/>
          <pc:sldMk cId="3969996159" sldId="319"/>
        </pc:sldMkLst>
      </pc:sldChg>
      <pc:sldChg chg="del">
        <pc:chgData name="jeevan reddy" userId="976e2912fa15091d" providerId="LiveId" clId="{132B0A36-E58C-4107-B784-3511594DB9BC}" dt="2024-06-11T15:24:55.423" v="846" actId="47"/>
        <pc:sldMkLst>
          <pc:docMk/>
          <pc:sldMk cId="2498021601" sldId="321"/>
        </pc:sldMkLst>
      </pc:sldChg>
      <pc:sldChg chg="del">
        <pc:chgData name="jeevan reddy" userId="976e2912fa15091d" providerId="LiveId" clId="{132B0A36-E58C-4107-B784-3511594DB9BC}" dt="2024-06-11T15:24:56.728" v="847" actId="47"/>
        <pc:sldMkLst>
          <pc:docMk/>
          <pc:sldMk cId="1686213229" sldId="322"/>
        </pc:sldMkLst>
      </pc:sldChg>
      <pc:sldChg chg="modSp mod">
        <pc:chgData name="jeevan reddy" userId="976e2912fa15091d" providerId="LiveId" clId="{132B0A36-E58C-4107-B784-3511594DB9BC}" dt="2024-06-11T15:30:12.749" v="910" actId="313"/>
        <pc:sldMkLst>
          <pc:docMk/>
          <pc:sldMk cId="817413880" sldId="324"/>
        </pc:sldMkLst>
        <pc:spChg chg="mod">
          <ac:chgData name="jeevan reddy" userId="976e2912fa15091d" providerId="LiveId" clId="{132B0A36-E58C-4107-B784-3511594DB9BC}" dt="2024-06-11T15:30:12.749" v="910" actId="313"/>
          <ac:spMkLst>
            <pc:docMk/>
            <pc:sldMk cId="817413880" sldId="324"/>
            <ac:spMk id="3" creationId="{75111C33-898C-4414-4665-5136EB6FC126}"/>
          </ac:spMkLst>
        </pc:spChg>
      </pc:sldChg>
      <pc:sldChg chg="modSp mod">
        <pc:chgData name="jeevan reddy" userId="976e2912fa15091d" providerId="LiveId" clId="{132B0A36-E58C-4107-B784-3511594DB9BC}" dt="2024-06-11T15:30:10.167" v="908" actId="313"/>
        <pc:sldMkLst>
          <pc:docMk/>
          <pc:sldMk cId="2367323775" sldId="325"/>
        </pc:sldMkLst>
        <pc:spChg chg="mod">
          <ac:chgData name="jeevan reddy" userId="976e2912fa15091d" providerId="LiveId" clId="{132B0A36-E58C-4107-B784-3511594DB9BC}" dt="2024-06-11T15:30:10.167" v="908" actId="313"/>
          <ac:spMkLst>
            <pc:docMk/>
            <pc:sldMk cId="2367323775" sldId="325"/>
            <ac:spMk id="14" creationId="{82977749-4688-A283-55FC-C123913DA1B6}"/>
          </ac:spMkLst>
        </pc:spChg>
      </pc:sldChg>
      <pc:sldChg chg="modSp mod">
        <pc:chgData name="jeevan reddy" userId="976e2912fa15091d" providerId="LiveId" clId="{132B0A36-E58C-4107-B784-3511594DB9BC}" dt="2024-06-11T14:25:46.207" v="350" actId="313"/>
        <pc:sldMkLst>
          <pc:docMk/>
          <pc:sldMk cId="3254566345" sldId="335"/>
        </pc:sldMkLst>
        <pc:spChg chg="mod">
          <ac:chgData name="jeevan reddy" userId="976e2912fa15091d" providerId="LiveId" clId="{132B0A36-E58C-4107-B784-3511594DB9BC}" dt="2024-06-11T14:25:46.207" v="350" actId="313"/>
          <ac:spMkLst>
            <pc:docMk/>
            <pc:sldMk cId="3254566345" sldId="335"/>
            <ac:spMk id="3" creationId="{75111C33-898C-4414-4665-5136EB6FC126}"/>
          </ac:spMkLst>
        </pc:spChg>
      </pc:sldChg>
      <pc:sldChg chg="addSp delSp modSp add mod">
        <pc:chgData name="jeevan reddy" userId="976e2912fa15091d" providerId="LiveId" clId="{132B0A36-E58C-4107-B784-3511594DB9BC}" dt="2024-06-11T15:24:36.521" v="840" actId="20577"/>
        <pc:sldMkLst>
          <pc:docMk/>
          <pc:sldMk cId="2899651512" sldId="336"/>
        </pc:sldMkLst>
        <pc:spChg chg="mod">
          <ac:chgData name="jeevan reddy" userId="976e2912fa15091d" providerId="LiveId" clId="{132B0A36-E58C-4107-B784-3511594DB9BC}" dt="2024-06-11T15:19:50.036" v="443" actId="20577"/>
          <ac:spMkLst>
            <pc:docMk/>
            <pc:sldMk cId="2899651512" sldId="336"/>
            <ac:spMk id="2" creationId="{FD5E8954-9BCB-7FD9-A210-38DC54382D45}"/>
          </ac:spMkLst>
        </pc:spChg>
        <pc:spChg chg="add del mod">
          <ac:chgData name="jeevan reddy" userId="976e2912fa15091d" providerId="LiveId" clId="{132B0A36-E58C-4107-B784-3511594DB9BC}" dt="2024-06-11T15:24:36.521" v="840" actId="20577"/>
          <ac:spMkLst>
            <pc:docMk/>
            <pc:sldMk cId="2899651512" sldId="336"/>
            <ac:spMk id="3" creationId="{75111C33-898C-4414-4665-5136EB6FC126}"/>
          </ac:spMkLst>
        </pc:spChg>
        <pc:spChg chg="add mod">
          <ac:chgData name="jeevan reddy" userId="976e2912fa15091d" providerId="LiveId" clId="{132B0A36-E58C-4107-B784-3511594DB9BC}" dt="2024-06-11T15:17:02.764" v="364" actId="478"/>
          <ac:spMkLst>
            <pc:docMk/>
            <pc:sldMk cId="2899651512" sldId="336"/>
            <ac:spMk id="4" creationId="{A63D5056-105A-9B94-E2CA-D3F7C298F1AB}"/>
          </ac:spMkLst>
        </pc:spChg>
        <pc:picChg chg="add del mod">
          <ac:chgData name="jeevan reddy" userId="976e2912fa15091d" providerId="LiveId" clId="{132B0A36-E58C-4107-B784-3511594DB9BC}" dt="2024-06-11T15:16:38.806" v="356" actId="478"/>
          <ac:picMkLst>
            <pc:docMk/>
            <pc:sldMk cId="2899651512" sldId="336"/>
            <ac:picMk id="1026" creationId="{6EBAE619-347E-9C0B-0B33-AB1D1956050D}"/>
          </ac:picMkLst>
        </pc:picChg>
        <pc:picChg chg="add del mod">
          <ac:chgData name="jeevan reddy" userId="976e2912fa15091d" providerId="LiveId" clId="{132B0A36-E58C-4107-B784-3511594DB9BC}" dt="2024-06-11T15:16:38.806" v="356" actId="478"/>
          <ac:picMkLst>
            <pc:docMk/>
            <pc:sldMk cId="2899651512" sldId="336"/>
            <ac:picMk id="1028" creationId="{15DF1980-84DE-E82B-1AF8-AA16A0645423}"/>
          </ac:picMkLst>
        </pc:picChg>
        <pc:picChg chg="add del mod">
          <ac:chgData name="jeevan reddy" userId="976e2912fa15091d" providerId="LiveId" clId="{132B0A36-E58C-4107-B784-3511594DB9BC}" dt="2024-06-11T15:17:06.712" v="368" actId="14100"/>
          <ac:picMkLst>
            <pc:docMk/>
            <pc:sldMk cId="2899651512" sldId="336"/>
            <ac:picMk id="1030" creationId="{6A67AF3B-6190-CE4B-A495-5B07678E321B}"/>
          </ac:picMkLst>
        </pc:picChg>
        <pc:picChg chg="add mod">
          <ac:chgData name="jeevan reddy" userId="976e2912fa15091d" providerId="LiveId" clId="{132B0A36-E58C-4107-B784-3511594DB9BC}" dt="2024-06-11T15:17:24.770" v="373" actId="1076"/>
          <ac:picMkLst>
            <pc:docMk/>
            <pc:sldMk cId="2899651512" sldId="336"/>
            <ac:picMk id="1032" creationId="{40326FC8-6754-2EE5-1ED8-BD52F650A5CF}"/>
          </ac:picMkLst>
        </pc:picChg>
        <pc:picChg chg="add mod">
          <ac:chgData name="jeevan reddy" userId="976e2912fa15091d" providerId="LiveId" clId="{132B0A36-E58C-4107-B784-3511594DB9BC}" dt="2024-06-11T15:18:16.744" v="385" actId="1076"/>
          <ac:picMkLst>
            <pc:docMk/>
            <pc:sldMk cId="2899651512" sldId="336"/>
            <ac:picMk id="1034" creationId="{6C418E6B-2BC8-C8D6-9704-3078E41372C0}"/>
          </ac:picMkLst>
        </pc:picChg>
        <pc:picChg chg="add mod">
          <ac:chgData name="jeevan reddy" userId="976e2912fa15091d" providerId="LiveId" clId="{132B0A36-E58C-4107-B784-3511594DB9BC}" dt="2024-06-11T15:18:20.226" v="386" actId="1076"/>
          <ac:picMkLst>
            <pc:docMk/>
            <pc:sldMk cId="2899651512" sldId="336"/>
            <ac:picMk id="1036" creationId="{49BED718-712A-C3FE-E23A-CD3272F4F18A}"/>
          </ac:picMkLst>
        </pc:picChg>
        <pc:picChg chg="del">
          <ac:chgData name="jeevan reddy" userId="976e2912fa15091d" providerId="LiveId" clId="{132B0A36-E58C-4107-B784-3511594DB9BC}" dt="2024-06-11T15:16:24.576" v="352" actId="478"/>
          <ac:picMkLst>
            <pc:docMk/>
            <pc:sldMk cId="2899651512" sldId="336"/>
            <ac:picMk id="9218" creationId="{573BD869-3D8D-C169-CFE8-92930C8916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67926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1870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2450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62909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18513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8582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48869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97998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713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9353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2703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5962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0108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3277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ACD69AF-32FE-A3B0-73AC-BCE5AB9F2F15}"/>
              </a:ext>
            </a:extLst>
          </p:cNvPr>
          <p:cNvSpPr>
            <a:spLocks noGrp="1" noChangeArrowheads="1"/>
          </p:cNvSpPr>
          <p:nvPr>
            <p:ph type="ctrTitle"/>
          </p:nvPr>
        </p:nvSpPr>
        <p:spPr bwMode="auto">
          <a:xfrm>
            <a:off x="2480663" y="265428"/>
            <a:ext cx="738644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rtl="0">
              <a:spcBef>
                <a:spcPts val="0"/>
              </a:spcBef>
              <a:spcAft>
                <a:spcPts val="0"/>
              </a:spcAft>
            </a:pPr>
            <a:br>
              <a:rPr lang="en-US" altLang="en-US" sz="2800" b="0" cap="none" dirty="0">
                <a:solidFill>
                  <a:schemeClr val="accent1">
                    <a:lumMod val="50000"/>
                  </a:schemeClr>
                </a:solidFill>
                <a:latin typeface="Arial" panose="020B0604020202020204" pitchFamily="34" charset="0"/>
              </a:rPr>
            </a:br>
            <a:br>
              <a:rPr lang="en-US" altLang="en-US" sz="2800" b="0" cap="none" dirty="0">
                <a:solidFill>
                  <a:schemeClr val="accent1">
                    <a:lumMod val="50000"/>
                  </a:schemeClr>
                </a:solidFill>
                <a:latin typeface="Arial" panose="020B0604020202020204" pitchFamily="34" charset="0"/>
              </a:rPr>
            </a:br>
            <a:r>
              <a:rPr lang="en-US" altLang="en-US" sz="2800" b="0" cap="none" dirty="0">
                <a:solidFill>
                  <a:schemeClr val="accent1">
                    <a:lumMod val="50000"/>
                  </a:schemeClr>
                </a:solidFill>
                <a:latin typeface="Arial" panose="020B0604020202020204" pitchFamily="34" charset="0"/>
              </a:rPr>
              <a:t>R</a:t>
            </a:r>
            <a: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t>ESTAURANT </a:t>
            </a:r>
            <a:r>
              <a:rPr lang="en-US" altLang="en-US" sz="2800" b="0" cap="none" dirty="0">
                <a:solidFill>
                  <a:schemeClr val="accent1">
                    <a:lumMod val="50000"/>
                  </a:schemeClr>
                </a:solidFill>
                <a:latin typeface="Arial" panose="020B0604020202020204" pitchFamily="34" charset="0"/>
              </a:rPr>
              <a:t>B</a:t>
            </a:r>
            <a: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t>USINESS </a:t>
            </a:r>
            <a:r>
              <a:rPr lang="en-US" altLang="en-US" sz="2800" b="0" cap="none" dirty="0">
                <a:solidFill>
                  <a:schemeClr val="accent1">
                    <a:lumMod val="50000"/>
                  </a:schemeClr>
                </a:solidFill>
                <a:latin typeface="Arial" panose="020B0604020202020204" pitchFamily="34" charset="0"/>
              </a:rPr>
              <a:t>D</a:t>
            </a:r>
            <a: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t>ATA ANALYSIS </a:t>
            </a:r>
            <a:b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br>
            <a: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t>                        FROM YELP.</a:t>
            </a:r>
            <a:b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br>
            <a:br>
              <a:rPr kumimoji="0" lang="en-US" altLang="en-US" sz="2800" b="0" i="0" u="none" strike="noStrike" cap="none" normalizeH="0" baseline="0" dirty="0">
                <a:ln>
                  <a:noFill/>
                </a:ln>
                <a:solidFill>
                  <a:schemeClr val="accent1">
                    <a:lumMod val="50000"/>
                  </a:schemeClr>
                </a:solidFill>
                <a:effectLst/>
                <a:latin typeface="Arial" panose="020B0604020202020204" pitchFamily="34" charset="0"/>
              </a:rPr>
            </a:br>
            <a:r>
              <a:rPr lang="en-IN" sz="1400" b="1" i="1" dirty="0">
                <a:solidFill>
                  <a:srgbClr val="00B0F0"/>
                </a:solidFill>
                <a:latin typeface="Calibri" panose="020F0502020204030204" pitchFamily="34" charset="0"/>
                <a:cs typeface="Calibri" panose="020F0502020204030204" pitchFamily="34" charset="0"/>
                <a:sym typeface="Calibri"/>
              </a:rPr>
              <a:t>NAME</a:t>
            </a:r>
            <a:r>
              <a:rPr lang="en-IN" sz="1400" i="1" dirty="0">
                <a:solidFill>
                  <a:srgbClr val="00B0F0"/>
                </a:solidFill>
                <a:latin typeface="Calibri" panose="020F0502020204030204" pitchFamily="34" charset="0"/>
                <a:cs typeface="Calibri" panose="020F0502020204030204" pitchFamily="34" charset="0"/>
                <a:sym typeface="Calibri"/>
              </a:rPr>
              <a:t> </a:t>
            </a:r>
            <a:r>
              <a:rPr lang="en-IN" sz="1400" b="1" i="1" dirty="0">
                <a:solidFill>
                  <a:srgbClr val="00B0F0"/>
                </a:solidFill>
                <a:latin typeface="Calibri" panose="020F0502020204030204" pitchFamily="34" charset="0"/>
                <a:cs typeface="Calibri" panose="020F0502020204030204" pitchFamily="34" charset="0"/>
                <a:sym typeface="Calibri"/>
              </a:rPr>
              <a:t>:  </a:t>
            </a:r>
            <a:r>
              <a:rPr lang="en-IN" sz="1400" b="1" i="1" dirty="0">
                <a:solidFill>
                  <a:srgbClr val="FF0000"/>
                </a:solidFill>
                <a:latin typeface="Calibri" panose="020F0502020204030204" pitchFamily="34" charset="0"/>
                <a:cs typeface="Calibri" panose="020F0502020204030204" pitchFamily="34" charset="0"/>
                <a:sym typeface="Calibri"/>
              </a:rPr>
              <a:t>YERUVA JEEVAN REDDY</a:t>
            </a:r>
            <a:br>
              <a:rPr lang="en-IN" sz="1400" b="1" i="1" dirty="0">
                <a:solidFill>
                  <a:srgbClr val="FF0000"/>
                </a:solidFill>
                <a:latin typeface="Calibri" panose="020F0502020204030204" pitchFamily="34" charset="0"/>
                <a:cs typeface="Calibri" panose="020F0502020204030204" pitchFamily="34" charset="0"/>
                <a:sym typeface="Calibri"/>
              </a:rPr>
            </a:br>
            <a:br>
              <a:rPr lang="en-IN" sz="1400" b="1" i="1" dirty="0">
                <a:solidFill>
                  <a:srgbClr val="FF0000"/>
                </a:solidFill>
                <a:latin typeface="Calibri" panose="020F0502020204030204" pitchFamily="34" charset="0"/>
                <a:cs typeface="Calibri" panose="020F0502020204030204" pitchFamily="34" charset="0"/>
                <a:sym typeface="Calibri"/>
              </a:rPr>
            </a:br>
            <a:r>
              <a:rPr lang="en-IN" sz="1400" b="1" i="1" dirty="0">
                <a:solidFill>
                  <a:srgbClr val="00B0F0"/>
                </a:solidFill>
                <a:latin typeface="Calibri" panose="020F0502020204030204" pitchFamily="34" charset="0"/>
                <a:cs typeface="Calibri" panose="020F0502020204030204" pitchFamily="34" charset="0"/>
                <a:sym typeface="Calibri"/>
              </a:rPr>
              <a:t>QUALIFICATION</a:t>
            </a:r>
            <a:r>
              <a:rPr lang="en-IN" sz="1400" b="1" i="1" dirty="0">
                <a:solidFill>
                  <a:srgbClr val="FF0000"/>
                </a:solidFill>
                <a:latin typeface="Calibri" panose="020F0502020204030204" pitchFamily="34" charset="0"/>
                <a:cs typeface="Calibri" panose="020F0502020204030204" pitchFamily="34" charset="0"/>
                <a:sym typeface="Calibri"/>
              </a:rPr>
              <a:t>:  </a:t>
            </a:r>
            <a:r>
              <a:rPr lang="en-IN" sz="1400" b="0" i="0" dirty="0">
                <a:solidFill>
                  <a:srgbClr val="FF0000"/>
                </a:solidFill>
                <a:effectLst/>
                <a:latin typeface="Google Sans"/>
              </a:rPr>
              <a:t>B. Tech. honours </a:t>
            </a:r>
            <a:r>
              <a:rPr lang="en-IN" sz="1400" b="1" i="1" dirty="0">
                <a:solidFill>
                  <a:srgbClr val="00B0F0"/>
                </a:solidFill>
                <a:latin typeface="Calibri" panose="020F0502020204030204" pitchFamily="34" charset="0"/>
                <a:cs typeface="Calibri" panose="020F0502020204030204" pitchFamily="34" charset="0"/>
                <a:sym typeface="Calibri"/>
              </a:rPr>
              <a:t>(</a:t>
            </a:r>
            <a:r>
              <a:rPr lang="en-IN" sz="1400" b="1" i="1" dirty="0">
                <a:solidFill>
                  <a:srgbClr val="FF0000"/>
                </a:solidFill>
                <a:latin typeface="Calibri" panose="020F0502020204030204" pitchFamily="34" charset="0"/>
                <a:cs typeface="Calibri" panose="020F0502020204030204" pitchFamily="34" charset="0"/>
                <a:sym typeface="Calibri"/>
              </a:rPr>
              <a:t>COMPUTER SCIENCE AND ENGINEERING</a:t>
            </a:r>
            <a:r>
              <a:rPr lang="en-IN" sz="1400" b="1" i="1" dirty="0">
                <a:solidFill>
                  <a:srgbClr val="00B0F0"/>
                </a:solidFill>
                <a:latin typeface="Calibri" panose="020F0502020204030204" pitchFamily="34" charset="0"/>
                <a:cs typeface="Calibri" panose="020F0502020204030204" pitchFamily="34" charset="0"/>
                <a:sym typeface="Calibri"/>
              </a:rPr>
              <a:t>.)</a:t>
            </a:r>
            <a:br>
              <a:rPr lang="en-IN" sz="1400" b="1" i="1" dirty="0">
                <a:solidFill>
                  <a:srgbClr val="00B0F0"/>
                </a:solidFill>
                <a:latin typeface="Calibri" panose="020F0502020204030204" pitchFamily="34" charset="0"/>
                <a:cs typeface="Calibri" panose="020F0502020204030204" pitchFamily="34" charset="0"/>
                <a:sym typeface="Calibri"/>
              </a:rPr>
            </a:br>
            <a:br>
              <a:rPr kumimoji="0" lang="en-US" altLang="en-US" sz="1400" b="0" i="0" u="none" strike="noStrike" cap="none" normalizeH="0" baseline="0" dirty="0">
                <a:ln>
                  <a:noFill/>
                </a:ln>
                <a:solidFill>
                  <a:schemeClr val="accent1">
                    <a:lumMod val="50000"/>
                  </a:schemeClr>
                </a:solidFill>
                <a:effectLst/>
                <a:latin typeface="Arial" panose="020B0604020202020204" pitchFamily="34" charset="0"/>
              </a:rPr>
            </a:br>
            <a:endParaRPr kumimoji="0" lang="en-US" altLang="en-US" sz="14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0" y="167640"/>
            <a:ext cx="7731760" cy="5633087"/>
          </a:xfrm>
        </p:spPr>
        <p:txBody>
          <a:bodyPr>
            <a:normAutofit/>
          </a:bodyPr>
          <a:lstStyle/>
          <a:p>
            <a:r>
              <a:rPr lang="en-US" sz="3200" dirty="0">
                <a:solidFill>
                  <a:srgbClr val="FF0000"/>
                </a:solidFill>
              </a:rPr>
              <a:t>Is there a correlation between the number of </a:t>
            </a:r>
            <a:r>
              <a:rPr lang="en-US" sz="3200" dirty="0" err="1">
                <a:solidFill>
                  <a:srgbClr val="FF0000"/>
                </a:solidFill>
              </a:rPr>
              <a:t>reviews,tips</a:t>
            </a:r>
            <a:r>
              <a:rPr lang="en-US" sz="3200" dirty="0">
                <a:solidFill>
                  <a:srgbClr val="FF0000"/>
                </a:solidFill>
              </a:rPr>
              <a:t> and check-ins  for a business?</a:t>
            </a:r>
          </a:p>
          <a:p>
            <a:endParaRPr lang="en-US" sz="3200" dirty="0">
              <a:solidFill>
                <a:srgbClr val="FF0000"/>
              </a:solidFill>
            </a:endParaRPr>
          </a:p>
          <a:p>
            <a:r>
              <a:rPr lang="en-US" sz="2400" dirty="0"/>
              <a:t>These correlations suggest that user </a:t>
            </a:r>
            <a:r>
              <a:rPr lang="en-US" sz="2400" dirty="0" err="1"/>
              <a:t>engament</a:t>
            </a:r>
            <a:r>
              <a:rPr lang="en-US" sz="2400" dirty="0"/>
              <a:t> across different platforms is interlinked; higher in one area tends to be associated with higher in another area.</a:t>
            </a:r>
          </a:p>
          <a:p>
            <a:pPr marL="0" indent="0">
              <a:buNone/>
            </a:pPr>
            <a:endParaRPr lang="en-US" sz="2400" dirty="0"/>
          </a:p>
          <a:p>
            <a:r>
              <a:rPr lang="en-US" sz="2400" dirty="0"/>
              <a:t>Businesses should focus on strategies that boost all types of user engagement as increases in one type of engagement are likely to drive increases in other </a:t>
            </a:r>
            <a:r>
              <a:rPr lang="en-US" sz="2400" dirty="0" err="1"/>
              <a:t>engagemenrt</a:t>
            </a:r>
            <a:r>
              <a:rPr lang="en-US" sz="2400"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5124" name="Picture 4">
            <a:extLst>
              <a:ext uri="{FF2B5EF4-FFF2-40B4-BE49-F238E27FC236}">
                <a16:creationId xmlns:a16="http://schemas.microsoft.com/office/drawing/2014/main" id="{93D49D53-2F73-4263-4123-DF9EE149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760" y="1209746"/>
            <a:ext cx="4451190" cy="395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3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0" y="167640"/>
            <a:ext cx="11257280" cy="5633087"/>
          </a:xfrm>
        </p:spPr>
        <p:txBody>
          <a:bodyPr>
            <a:normAutofit/>
          </a:bodyPr>
          <a:lstStyle/>
          <a:p>
            <a:r>
              <a:rPr lang="en-US" sz="3200" dirty="0">
                <a:solidFill>
                  <a:srgbClr val="FF0000"/>
                </a:solidFill>
              </a:rPr>
              <a:t>Is there any difference in the user engagement between high-rated and low-rated businesses?</a:t>
            </a:r>
          </a:p>
          <a:p>
            <a:endParaRPr lang="en-US" sz="3200" dirty="0">
              <a:solidFill>
                <a:srgbClr val="FF0000"/>
              </a:solidFill>
            </a:endParaRPr>
          </a:p>
          <a:p>
            <a:r>
              <a:rPr lang="en-US" sz="2400" dirty="0">
                <a:solidFill>
                  <a:schemeClr val="tx1">
                    <a:lumMod val="95000"/>
                    <a:lumOff val="5000"/>
                  </a:schemeClr>
                </a:solidFill>
              </a:rPr>
              <a:t>Data shows that there is a clear correlation between higher ratings and </a:t>
            </a:r>
            <a:r>
              <a:rPr lang="en-US" sz="2400" dirty="0" err="1">
                <a:solidFill>
                  <a:schemeClr val="tx1">
                    <a:lumMod val="95000"/>
                    <a:lumOff val="5000"/>
                  </a:schemeClr>
                </a:solidFill>
              </a:rPr>
              <a:t>icreass</a:t>
            </a:r>
            <a:r>
              <a:rPr lang="en-US" sz="2400" dirty="0">
                <a:solidFill>
                  <a:schemeClr val="tx1">
                    <a:lumMod val="95000"/>
                    <a:lumOff val="5000"/>
                  </a:schemeClr>
                </a:solidFill>
              </a:rPr>
              <a:t> user engagement across reviews, tip and check-in counts.</a:t>
            </a:r>
          </a:p>
          <a:p>
            <a:endParaRPr lang="en-US" sz="2400" dirty="0">
              <a:solidFill>
                <a:schemeClr val="tx1">
                  <a:lumMod val="95000"/>
                  <a:lumOff val="5000"/>
                </a:schemeClr>
              </a:solidFill>
            </a:endParaRPr>
          </a:p>
          <a:p>
            <a:r>
              <a:rPr lang="en-US" sz="2400" dirty="0">
                <a:solidFill>
                  <a:schemeClr val="tx1">
                    <a:lumMod val="95000"/>
                    <a:lumOff val="5000"/>
                  </a:schemeClr>
                </a:solidFill>
              </a:rPr>
              <a:t>This pattern underscores the importance of maintain  high service and </a:t>
            </a:r>
            <a:r>
              <a:rPr lang="en-US" sz="2400" dirty="0" err="1">
                <a:solidFill>
                  <a:schemeClr val="tx1">
                    <a:lumMod val="95000"/>
                    <a:lumOff val="5000"/>
                  </a:schemeClr>
                </a:solidFill>
              </a:rPr>
              <a:t>qiaulity</a:t>
            </a:r>
            <a:r>
              <a:rPr lang="en-US" sz="2400" dirty="0">
                <a:solidFill>
                  <a:schemeClr val="tx1">
                    <a:lumMod val="95000"/>
                    <a:lumOff val="5000"/>
                  </a:schemeClr>
                </a:solidFill>
              </a:rPr>
              <a:t> standards will increases the check-in , tips and reviews.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4" name="Picture 3">
            <a:extLst>
              <a:ext uri="{FF2B5EF4-FFF2-40B4-BE49-F238E27FC236}">
                <a16:creationId xmlns:a16="http://schemas.microsoft.com/office/drawing/2014/main" id="{21FE6246-A2C8-3E53-F35C-875E2D7B47DA}"/>
              </a:ext>
            </a:extLst>
          </p:cNvPr>
          <p:cNvPicPr>
            <a:picLocks noChangeAspect="1"/>
          </p:cNvPicPr>
          <p:nvPr/>
        </p:nvPicPr>
        <p:blipFill>
          <a:blip r:embed="rId3"/>
          <a:stretch>
            <a:fillRect/>
          </a:stretch>
        </p:blipFill>
        <p:spPr>
          <a:xfrm>
            <a:off x="2339101" y="4716303"/>
            <a:ext cx="5502117" cy="1867377"/>
          </a:xfrm>
          <a:prstGeom prst="rect">
            <a:avLst/>
          </a:prstGeom>
        </p:spPr>
      </p:pic>
    </p:spTree>
    <p:extLst>
      <p:ext uri="{BB962C8B-B14F-4D97-AF65-F5344CB8AC3E}">
        <p14:creationId xmlns:p14="http://schemas.microsoft.com/office/powerpoint/2010/main" val="260678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13360" y="-65476"/>
            <a:ext cx="11744960" cy="2127956"/>
          </a:xfrm>
        </p:spPr>
        <p:txBody>
          <a:bodyPr/>
          <a:lstStyle/>
          <a:p>
            <a:r>
              <a:rPr lang="en-US" dirty="0"/>
              <a:t>How do the success matrices of the restaurants vary across different state and cities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1595120"/>
            <a:ext cx="7337801" cy="4205607"/>
          </a:xfrm>
        </p:spPr>
        <p:txBody>
          <a:bodyPr/>
          <a:lstStyle/>
          <a:p>
            <a:endParaRPr lang="en-US" dirty="0"/>
          </a:p>
          <a:p>
            <a:endParaRPr lang="en-US" dirty="0"/>
          </a:p>
          <a:p>
            <a:endParaRPr lang="en-US" dirty="0"/>
          </a:p>
          <a:p>
            <a:r>
              <a:rPr lang="en-US" dirty="0"/>
              <a:t>Philadelphia emerges as the top city with the highest success score, indicating  a combination of high rating and active user engagement.</a:t>
            </a:r>
          </a:p>
          <a:p>
            <a:pPr marL="0" indent="0">
              <a:buNone/>
            </a:pPr>
            <a:endParaRPr lang="en-US" dirty="0"/>
          </a:p>
          <a:p>
            <a:pPr marL="0" indent="0">
              <a:buNone/>
            </a:pPr>
            <a:endParaRPr lang="en-US" dirty="0"/>
          </a:p>
          <a:p>
            <a:r>
              <a:rPr lang="en-US" dirty="0"/>
              <a:t>Following Philadelphia, Tampa , Indianapolis and Tucson rank among the top cities with significant success score. Suggesting thriving restaurant scenes in these areas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73A660FF-0A8C-C366-5500-4CD8F9DCCD8F}"/>
              </a:ext>
            </a:extLst>
          </p:cNvPr>
          <p:cNvPicPr>
            <a:picLocks noChangeAspect="1"/>
          </p:cNvPicPr>
          <p:nvPr/>
        </p:nvPicPr>
        <p:blipFill>
          <a:blip r:embed="rId3"/>
          <a:stretch>
            <a:fillRect/>
          </a:stretch>
        </p:blipFill>
        <p:spPr>
          <a:xfrm>
            <a:off x="7331526" y="2387600"/>
            <a:ext cx="4720515" cy="2875280"/>
          </a:xfrm>
          <a:prstGeom prst="rect">
            <a:avLst/>
          </a:prstGeom>
        </p:spPr>
      </p:pic>
    </p:spTree>
    <p:extLst>
      <p:ext uri="{BB962C8B-B14F-4D97-AF65-F5344CB8AC3E}">
        <p14:creationId xmlns:p14="http://schemas.microsoft.com/office/powerpoint/2010/main" val="27302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13360" y="-65476"/>
            <a:ext cx="11744960" cy="1365956"/>
          </a:xfrm>
        </p:spPr>
        <p:txBody>
          <a:bodyPr/>
          <a:lstStyle/>
          <a:p>
            <a:r>
              <a:rPr lang="en-US" dirty="0"/>
              <a:t>How the rating changed in the last 10 years?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1595120"/>
            <a:ext cx="7337801" cy="4205607"/>
          </a:xfrm>
        </p:spPr>
        <p:txBody>
          <a:bodyPr/>
          <a:lstStyle/>
          <a:p>
            <a:r>
              <a:rPr lang="en-US" dirty="0"/>
              <a:t>From 2011 to 2020 the over all rating is increasing and we can observe a significant dip in the rating in 2020</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pic>
        <p:nvPicPr>
          <p:cNvPr id="6146" name="Picture 2">
            <a:extLst>
              <a:ext uri="{FF2B5EF4-FFF2-40B4-BE49-F238E27FC236}">
                <a16:creationId xmlns:a16="http://schemas.microsoft.com/office/drawing/2014/main" id="{738E8B92-4DF1-E2F8-53D8-2249A6DED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 y="2263140"/>
            <a:ext cx="11838681" cy="4346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58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13360" y="-65476"/>
            <a:ext cx="11744960" cy="1365956"/>
          </a:xfrm>
        </p:spPr>
        <p:txBody>
          <a:bodyPr/>
          <a:lstStyle/>
          <a:p>
            <a:r>
              <a:rPr lang="en-US" dirty="0"/>
              <a:t>High(&gt;3.5) and low rated(&lt;3.5) vs tip count in last 10 years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1595120"/>
            <a:ext cx="7337801" cy="4205607"/>
          </a:xfrm>
        </p:spPr>
        <p:txBody>
          <a:bodyPr/>
          <a:lstStyle/>
          <a:p>
            <a:r>
              <a:rPr lang="en-US" dirty="0">
                <a:solidFill>
                  <a:srgbClr val="C00000"/>
                </a:solidFill>
              </a:rPr>
              <a:t>From the belove data you can observe the high rated business tip count are fluctuating year by year.</a:t>
            </a:r>
          </a:p>
          <a:p>
            <a:r>
              <a:rPr lang="en-US" dirty="0">
                <a:solidFill>
                  <a:srgbClr val="C00000"/>
                </a:solidFill>
              </a:rPr>
              <a:t>Coming to the low rated businesses the tip count is dropping contently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pic>
        <p:nvPicPr>
          <p:cNvPr id="7172" name="Picture 4">
            <a:extLst>
              <a:ext uri="{FF2B5EF4-FFF2-40B4-BE49-F238E27FC236}">
                <a16:creationId xmlns:a16="http://schemas.microsoft.com/office/drawing/2014/main" id="{459434AE-8F7E-3A6A-F96A-ED3345764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16300"/>
            <a:ext cx="121920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47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13360" y="-65476"/>
            <a:ext cx="11744960" cy="1365956"/>
          </a:xfrm>
        </p:spPr>
        <p:txBody>
          <a:bodyPr/>
          <a:lstStyle/>
          <a:p>
            <a:r>
              <a:rPr lang="en-US" dirty="0"/>
              <a:t>High(&gt;3.5) and low rated(&lt;3.5) vs review count in last 10 years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1595120"/>
            <a:ext cx="7337801" cy="4205607"/>
          </a:xfrm>
        </p:spPr>
        <p:txBody>
          <a:bodyPr/>
          <a:lstStyle/>
          <a:p>
            <a:r>
              <a:rPr lang="en-US" dirty="0">
                <a:solidFill>
                  <a:srgbClr val="C00000"/>
                </a:solidFill>
              </a:rPr>
              <a:t>From the belove data you can observe the high rated business review count are fluctuating year by year.</a:t>
            </a:r>
          </a:p>
          <a:p>
            <a:r>
              <a:rPr lang="en-US" dirty="0">
                <a:solidFill>
                  <a:srgbClr val="C00000"/>
                </a:solidFill>
              </a:rPr>
              <a:t>From 2017 review count is dropped significantly.</a:t>
            </a:r>
          </a:p>
          <a:p>
            <a:r>
              <a:rPr lang="en-US" dirty="0">
                <a:solidFill>
                  <a:srgbClr val="C00000"/>
                </a:solidFill>
              </a:rPr>
              <a:t>Coming to the low rated businesses the review count is dropping contently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pic>
        <p:nvPicPr>
          <p:cNvPr id="8196" name="Picture 4">
            <a:extLst>
              <a:ext uri="{FF2B5EF4-FFF2-40B4-BE49-F238E27FC236}">
                <a16:creationId xmlns:a16="http://schemas.microsoft.com/office/drawing/2014/main" id="{0F223E7C-0CD9-320C-0F8C-2A76070F0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59" y="3428206"/>
            <a:ext cx="12192000" cy="341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51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13360" y="-65476"/>
            <a:ext cx="11744960" cy="1365956"/>
          </a:xfrm>
        </p:spPr>
        <p:txBody>
          <a:bodyPr/>
          <a:lstStyle/>
          <a:p>
            <a:r>
              <a:rPr lang="en-US" dirty="0"/>
              <a:t>Is there any correlation between review sentiment and success score?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1595120"/>
            <a:ext cx="5751555" cy="4205607"/>
          </a:xfrm>
        </p:spPr>
        <p:txBody>
          <a:bodyPr/>
          <a:lstStyle/>
          <a:p>
            <a:r>
              <a:rPr lang="en-US" dirty="0">
                <a:solidFill>
                  <a:srgbClr val="C00000"/>
                </a:solidFill>
              </a:rPr>
              <a:t>Useful , Funny, Cool are the attributes of the user review.</a:t>
            </a:r>
          </a:p>
          <a:p>
            <a:r>
              <a:rPr lang="en-US" dirty="0">
                <a:solidFill>
                  <a:srgbClr val="C00000"/>
                </a:solidFill>
              </a:rPr>
              <a:t>They represents the feedback provided by user about the usefulness , humor or coolness of a particular review.</a:t>
            </a:r>
          </a:p>
          <a:p>
            <a:r>
              <a:rPr lang="en-US" dirty="0">
                <a:solidFill>
                  <a:srgbClr val="C00000"/>
                </a:solidFill>
              </a:rPr>
              <a:t>Higher counts of the funny, cool and useful represented greater engagement of the customers to the restaurant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pic>
        <p:nvPicPr>
          <p:cNvPr id="9218" name="Picture 2">
            <a:extLst>
              <a:ext uri="{FF2B5EF4-FFF2-40B4-BE49-F238E27FC236}">
                <a16:creationId xmlns:a16="http://schemas.microsoft.com/office/drawing/2014/main" id="{573BD869-3D8D-C169-CFE8-92930C891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143" y="1300480"/>
            <a:ext cx="6037898" cy="536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566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13360" y="-65476"/>
            <a:ext cx="11707749" cy="1365956"/>
          </a:xfrm>
        </p:spPr>
        <p:txBody>
          <a:bodyPr/>
          <a:lstStyle/>
          <a:p>
            <a:r>
              <a:rPr lang="en-US" dirty="0"/>
              <a:t>Is there any difference in engagement of elite and non elite users?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1595120"/>
            <a:ext cx="5751555" cy="4205607"/>
          </a:xfrm>
        </p:spPr>
        <p:txBody>
          <a:bodyPr/>
          <a:lstStyle/>
          <a:p>
            <a:r>
              <a:rPr lang="en-US" dirty="0">
                <a:solidFill>
                  <a:srgbClr val="C00000"/>
                </a:solidFill>
              </a:rPr>
              <a:t>Elite users are individually who have been recognized and awarded as the elite status by yelp by their contributions.</a:t>
            </a:r>
          </a:p>
          <a:p>
            <a:r>
              <a:rPr lang="en-US" dirty="0">
                <a:solidFill>
                  <a:srgbClr val="C00000"/>
                </a:solidFill>
              </a:rPr>
              <a:t>Elite users are only 4.6 percentage</a:t>
            </a:r>
          </a:p>
          <a:p>
            <a:r>
              <a:rPr lang="en-US" dirty="0">
                <a:solidFill>
                  <a:srgbClr val="C00000"/>
                </a:solidFill>
              </a:rPr>
              <a:t>Here  4.6 percentage elite users contributed 44 percentage engagement to the restaurant business.</a:t>
            </a:r>
          </a:p>
          <a:p>
            <a:r>
              <a:rPr lang="en-US" dirty="0">
                <a:solidFill>
                  <a:srgbClr val="C00000"/>
                </a:solidFill>
              </a:rPr>
              <a:t>95.4 percentage non elite users contributed 56 percentage engagement to the businesses.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pic>
        <p:nvPicPr>
          <p:cNvPr id="1034" name="Picture 10">
            <a:extLst>
              <a:ext uri="{FF2B5EF4-FFF2-40B4-BE49-F238E27FC236}">
                <a16:creationId xmlns:a16="http://schemas.microsoft.com/office/drawing/2014/main" id="{6C418E6B-2BC8-C8D6-9704-3078E4137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269" y="4269878"/>
            <a:ext cx="2730772" cy="24761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9BED718-712A-C3FE-E23A-CD3272F4F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1269" y="1566713"/>
            <a:ext cx="2599840" cy="259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5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err="1"/>
              <a:t>Yeruva</a:t>
            </a:r>
            <a:r>
              <a:rPr lang="en-US" dirty="0"/>
              <a:t> </a:t>
            </a:r>
            <a:r>
              <a:rPr lang="en-US"/>
              <a:t>Jeevan Reddy</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Tools used</a:t>
            </a:r>
          </a:p>
          <a:p>
            <a:r>
              <a:rPr lang="en-US" dirty="0"/>
              <a:t>About the data</a:t>
            </a:r>
          </a:p>
          <a:p>
            <a:r>
              <a:rPr lang="en-US" dirty="0"/>
              <a:t>Analysis and Findings</a:t>
            </a:r>
          </a:p>
          <a:p>
            <a:r>
              <a:rPr lang="en-US" dirty="0"/>
              <a:t>Suggestions to business</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In this project, I conducted a comprehensive analysis of restaurant data sourced from Yelp using SQL.</a:t>
            </a:r>
          </a:p>
          <a:p>
            <a:r>
              <a:rPr lang="en-US" dirty="0"/>
              <a:t> Yelp is a popular platform where users can review and rate various businesses, including restaurants. </a:t>
            </a:r>
          </a:p>
          <a:p>
            <a:r>
              <a:rPr lang="en-US" dirty="0"/>
              <a:t>The dataset I worked with contains valuable information about restaurants, such as their names, locations, ratings, and reviews. </a:t>
            </a:r>
          </a:p>
          <a:p>
            <a:r>
              <a:rPr lang="en-US" dirty="0"/>
              <a:t>By leveraging SQL, I aimed to extract meaningful insights and patterns from this data to gain a deeper understanding of restaurant business dynamics.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Tools used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MySQL</a:t>
            </a:r>
          </a:p>
          <a:p>
            <a:r>
              <a:rPr lang="en-US" dirty="0"/>
              <a:t>MySQL Connector</a:t>
            </a:r>
          </a:p>
          <a:p>
            <a:r>
              <a:rPr lang="en-US" dirty="0"/>
              <a:t>Python</a:t>
            </a:r>
          </a:p>
          <a:p>
            <a:r>
              <a:rPr lang="en-US" dirty="0"/>
              <a:t>Pandas</a:t>
            </a:r>
          </a:p>
          <a:p>
            <a:r>
              <a:rPr lang="en-US" dirty="0"/>
              <a:t>Seaborn</a:t>
            </a:r>
          </a:p>
          <a:p>
            <a:r>
              <a:rPr lang="en-US" dirty="0"/>
              <a:t> Matplotlib</a:t>
            </a:r>
          </a:p>
          <a:p>
            <a:r>
              <a:rPr lang="en-US" dirty="0"/>
              <a:t>Python forums for mapping techniques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60941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About the data</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buNone/>
            </a:pPr>
            <a:r>
              <a:rPr lang="en-IN" sz="3200" b="1" dirty="0"/>
              <a:t>Business Dataset:</a:t>
            </a:r>
          </a:p>
          <a:p>
            <a:pPr marL="0" indent="0">
              <a:buNone/>
            </a:pPr>
            <a:endParaRPr lang="en-US" b="1" dirty="0"/>
          </a:p>
          <a:p>
            <a:pPr marL="0" indent="0">
              <a:buNone/>
            </a:pPr>
            <a:r>
              <a:rPr lang="en-US" b="1" dirty="0"/>
              <a:t>Columns:</a:t>
            </a:r>
            <a:r>
              <a:rPr lang="en-US" dirty="0"/>
              <a:t> The number of columns depends on the specific attributes captured for each business but may include attributes like </a:t>
            </a:r>
            <a:r>
              <a:rPr lang="en-US" dirty="0" err="1"/>
              <a:t>business_id</a:t>
            </a:r>
            <a:r>
              <a:rPr lang="en-US" dirty="0"/>
              <a:t>, name, address, city, state, postal code, latitude, longitude, stars (rating), </a:t>
            </a:r>
            <a:r>
              <a:rPr lang="en-US" dirty="0" err="1"/>
              <a:t>review_count</a:t>
            </a:r>
            <a:r>
              <a:rPr lang="en-US" dirty="0"/>
              <a:t>, categories, and more.</a:t>
            </a:r>
          </a:p>
          <a:p>
            <a:pPr marL="0" indent="0">
              <a:buNone/>
            </a:pPr>
            <a:endParaRPr lang="en-US" dirty="0"/>
          </a:p>
          <a:p>
            <a:pPr marL="0" indent="0">
              <a:buNone/>
            </a:pPr>
            <a:r>
              <a:rPr lang="en-US" b="1" dirty="0"/>
              <a:t>About the Data:</a:t>
            </a:r>
            <a:r>
              <a:rPr lang="en-US" dirty="0"/>
              <a:t> This dataset provides information about various businesses listed on Yelp, such as restaurants, cafes, boutiques, etc. It includes details like business location, ratings, reviews, categories, and other relevant attributes.</a:t>
            </a: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81741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14" name="Rectangle 8">
            <a:extLst>
              <a:ext uri="{FF2B5EF4-FFF2-40B4-BE49-F238E27FC236}">
                <a16:creationId xmlns:a16="http://schemas.microsoft.com/office/drawing/2014/main" id="{82977749-4688-A283-55FC-C123913DA1B6}"/>
              </a:ext>
            </a:extLst>
          </p:cNvPr>
          <p:cNvSpPr>
            <a:spLocks noGrp="1" noChangeArrowheads="1"/>
          </p:cNvSpPr>
          <p:nvPr>
            <p:ph sz="half" idx="2"/>
          </p:nvPr>
        </p:nvSpPr>
        <p:spPr bwMode="auto">
          <a:xfrm>
            <a:off x="190500" y="361382"/>
            <a:ext cx="25353225"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rgbClr val="FF0000"/>
                </a:solidFill>
                <a:effectLst/>
                <a:latin typeface="Arial" panose="020B0604020202020204" pitchFamily="34" charset="0"/>
              </a:rPr>
              <a:t>User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columns may include </a:t>
            </a:r>
            <a:r>
              <a:rPr kumimoji="0" lang="en-US" altLang="en-US" sz="1800" b="0" i="0" u="none" strike="noStrike" cap="none" normalizeH="0" baseline="0" dirty="0" err="1">
                <a:ln>
                  <a:noFill/>
                </a:ln>
                <a:solidFill>
                  <a:schemeClr val="tx1"/>
                </a:solidFill>
                <a:effectLst/>
                <a:latin typeface="Arial" panose="020B0604020202020204" pitchFamily="34" charset="0"/>
              </a:rPr>
              <a:t>user_id</a:t>
            </a:r>
            <a:r>
              <a:rPr kumimoji="0" lang="en-US" altLang="en-US" sz="1800" b="0" i="0" u="none" strike="noStrike" cap="none" normalizeH="0" baseline="0" dirty="0">
                <a:ln>
                  <a:noFill/>
                </a:ln>
                <a:solidFill>
                  <a:schemeClr val="tx1"/>
                </a:solidFill>
                <a:effectLst/>
                <a:latin typeface="Arial" panose="020B0604020202020204" pitchFamily="34" charset="0"/>
              </a:rPr>
              <a:t>, name, </a:t>
            </a:r>
            <a:r>
              <a:rPr kumimoji="0" lang="en-US" altLang="en-US" sz="1800" b="0" i="0" u="none" strike="noStrike" cap="none" normalizeH="0" baseline="0" dirty="0" err="1">
                <a:ln>
                  <a:noFill/>
                </a:ln>
                <a:solidFill>
                  <a:schemeClr val="tx1"/>
                </a:solidFill>
                <a:effectLst/>
                <a:latin typeface="Arial" panose="020B0604020202020204" pitchFamily="34" charset="0"/>
              </a:rPr>
              <a:t>review_count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average_stars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yelping_since</a:t>
            </a:r>
            <a:r>
              <a:rPr kumimoji="0" lang="en-US" altLang="en-US" sz="1800" b="0" i="0" u="none" strike="noStrike" cap="none" normalizeH="0" baseline="0" dirty="0">
                <a:ln>
                  <a:noFill/>
                </a:ln>
                <a:solidFill>
                  <a:schemeClr val="tx1"/>
                </a:solidFill>
                <a:effectLst/>
                <a:latin typeface="Arial" panose="020B0604020202020204" pitchFamily="34" charset="0"/>
              </a:rPr>
              <a:t>, friends, elite, and more.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About the Data:</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dataset contains information about users who are registered on Yelp.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may include details such as user activity, review counts, average ratings,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join dates, friend connections, and elite status.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IN" sz="2400" dirty="0">
                <a:solidFill>
                  <a:srgbClr val="FF0000"/>
                </a:solidFill>
              </a:rPr>
              <a:t>Review Dataset:</a:t>
            </a:r>
          </a:p>
          <a:p>
            <a:pPr marL="0" marR="0" lvl="0" indent="0" algn="l" defTabSz="914400" rtl="0" eaLnBrk="0" fontAlgn="base" latinLnBrk="0" hangingPunct="0">
              <a:lnSpc>
                <a:spcPct val="100000"/>
              </a:lnSpc>
              <a:spcBef>
                <a:spcPct val="0"/>
              </a:spcBef>
              <a:spcAft>
                <a:spcPct val="0"/>
              </a:spcAft>
              <a:buClrTx/>
              <a:buSzTx/>
              <a:buNone/>
              <a:tabLst/>
            </a:pPr>
            <a:endParaRPr lang="en-IN" sz="2400"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None/>
              <a:tabLst/>
            </a:pPr>
            <a:r>
              <a:rPr lang="en-US" b="1" dirty="0">
                <a:solidFill>
                  <a:schemeClr val="tx1"/>
                </a:solidFill>
              </a:rPr>
              <a:t>Columns:</a:t>
            </a:r>
            <a:r>
              <a:rPr lang="en-US" dirty="0">
                <a:solidFill>
                  <a:schemeClr val="tx1"/>
                </a:solidFill>
              </a:rPr>
              <a:t> The columns may include </a:t>
            </a:r>
            <a:r>
              <a:rPr lang="en-US" dirty="0" err="1">
                <a:solidFill>
                  <a:schemeClr val="tx1"/>
                </a:solidFill>
              </a:rPr>
              <a:t>review_id</a:t>
            </a:r>
            <a:r>
              <a:rPr lang="en-US" dirty="0">
                <a:solidFill>
                  <a:schemeClr val="tx1"/>
                </a:solidFill>
              </a:rPr>
              <a:t>, </a:t>
            </a:r>
            <a:r>
              <a:rPr lang="en-US" dirty="0" err="1">
                <a:solidFill>
                  <a:schemeClr val="tx1"/>
                </a:solidFill>
              </a:rPr>
              <a:t>user_id</a:t>
            </a:r>
            <a:r>
              <a:rPr lang="en-US" dirty="0">
                <a:solidFill>
                  <a:schemeClr val="tx1"/>
                </a:solidFill>
              </a:rPr>
              <a:t>, </a:t>
            </a:r>
            <a:r>
              <a:rPr lang="en-US" dirty="0" err="1">
                <a:solidFill>
                  <a:schemeClr val="tx1"/>
                </a:solidFill>
              </a:rPr>
              <a:t>business_id</a:t>
            </a:r>
            <a:r>
              <a:rPr lang="en-US" dirty="0">
                <a:solidFill>
                  <a:schemeClr val="tx1"/>
                </a:solidFill>
              </a:rPr>
              <a:t>, stars, date, text, useful, funny, cool, and more.</a:t>
            </a:r>
            <a:endParaRPr lang="en-IN"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endParaRPr lang="en-IN"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b="1" dirty="0">
                <a:solidFill>
                  <a:schemeClr val="tx1"/>
                </a:solidFill>
              </a:rPr>
              <a:t>About the Data:</a:t>
            </a:r>
            <a:r>
              <a:rPr lang="en-US" dirty="0">
                <a:solidFill>
                  <a:schemeClr val="tx1"/>
                </a:solidFill>
              </a:rPr>
              <a:t> </a:t>
            </a:r>
          </a:p>
          <a:p>
            <a:pPr marR="0" lvl="0" algn="l" defTabSz="914400" rtl="0" eaLnBrk="0" fontAlgn="base" latinLnBrk="0" hangingPunct="0">
              <a:lnSpc>
                <a:spcPct val="100000"/>
              </a:lnSpc>
              <a:spcBef>
                <a:spcPct val="0"/>
              </a:spcBef>
              <a:spcAft>
                <a:spcPct val="0"/>
              </a:spcAft>
              <a:buClrTx/>
              <a:buSzTx/>
              <a:tabLst/>
            </a:pPr>
            <a:r>
              <a:rPr lang="en-US" dirty="0">
                <a:solidFill>
                  <a:schemeClr val="tx1"/>
                </a:solidFill>
              </a:rPr>
              <a:t>This dataset comprises user-generated reviews for businesses listed on Yelp. </a:t>
            </a:r>
          </a:p>
          <a:p>
            <a:pPr marR="0" lvl="0" algn="l" defTabSz="914400" rtl="0" eaLnBrk="0" fontAlgn="base" latinLnBrk="0" hangingPunct="0">
              <a:lnSpc>
                <a:spcPct val="100000"/>
              </a:lnSpc>
              <a:spcBef>
                <a:spcPct val="0"/>
              </a:spcBef>
              <a:spcAft>
                <a:spcPct val="0"/>
              </a:spcAft>
              <a:buClrTx/>
              <a:buSzTx/>
              <a:tabLst/>
            </a:pPr>
            <a:r>
              <a:rPr lang="en-US" dirty="0">
                <a:solidFill>
                  <a:schemeClr val="tx1"/>
                </a:solidFill>
              </a:rPr>
              <a:t>It includes details such as review ratings, review text, the date of the review, and user interactions with the review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732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1" y="692942"/>
            <a:ext cx="7965460" cy="6007115"/>
          </a:xfrm>
        </p:spPr>
        <p:txBody>
          <a:bodyPr/>
          <a:lstStyle/>
          <a:p>
            <a:pPr marL="0" indent="0">
              <a:buNone/>
            </a:pPr>
            <a:r>
              <a:rPr lang="en-IN" sz="2400" dirty="0">
                <a:solidFill>
                  <a:srgbClr val="FF0000"/>
                </a:solidFill>
              </a:rPr>
              <a:t>Tip Dataset:</a:t>
            </a:r>
          </a:p>
          <a:p>
            <a:pPr marL="0" indent="0">
              <a:buNone/>
            </a:pPr>
            <a:r>
              <a:rPr lang="en-US" b="1" dirty="0">
                <a:solidFill>
                  <a:schemeClr val="tx1"/>
                </a:solidFill>
              </a:rPr>
              <a:t>Columns:</a:t>
            </a:r>
            <a:r>
              <a:rPr lang="en-US" dirty="0">
                <a:solidFill>
                  <a:schemeClr val="tx1"/>
                </a:solidFill>
              </a:rPr>
              <a:t> </a:t>
            </a:r>
          </a:p>
          <a:p>
            <a:pPr marL="0" indent="0">
              <a:buNone/>
            </a:pPr>
            <a:r>
              <a:rPr lang="en-US" dirty="0">
                <a:solidFill>
                  <a:schemeClr val="tx1"/>
                </a:solidFill>
              </a:rPr>
              <a:t>The columns may include </a:t>
            </a:r>
            <a:r>
              <a:rPr lang="en-US" dirty="0" err="1">
                <a:solidFill>
                  <a:schemeClr val="tx1"/>
                </a:solidFill>
              </a:rPr>
              <a:t>user_id</a:t>
            </a:r>
            <a:r>
              <a:rPr lang="en-US" dirty="0">
                <a:solidFill>
                  <a:schemeClr val="tx1"/>
                </a:solidFill>
              </a:rPr>
              <a:t>, </a:t>
            </a:r>
            <a:r>
              <a:rPr lang="en-US" dirty="0" err="1">
                <a:solidFill>
                  <a:schemeClr val="tx1"/>
                </a:solidFill>
              </a:rPr>
              <a:t>business_id</a:t>
            </a:r>
            <a:r>
              <a:rPr lang="en-US" dirty="0">
                <a:solidFill>
                  <a:schemeClr val="tx1"/>
                </a:solidFill>
              </a:rPr>
              <a:t>, text, date, </a:t>
            </a:r>
            <a:r>
              <a:rPr lang="en-US" dirty="0" err="1">
                <a:solidFill>
                  <a:schemeClr val="tx1"/>
                </a:solidFill>
              </a:rPr>
              <a:t>compliment_count</a:t>
            </a:r>
            <a:r>
              <a:rPr lang="en-US" dirty="0">
                <a:solidFill>
                  <a:schemeClr val="tx1"/>
                </a:solidFill>
              </a:rPr>
              <a:t>, and more.</a:t>
            </a:r>
            <a:endParaRPr lang="en-IN" dirty="0">
              <a:solidFill>
                <a:schemeClr val="tx1"/>
              </a:solidFill>
            </a:endParaRPr>
          </a:p>
          <a:p>
            <a:pPr marL="0" indent="0">
              <a:buNone/>
            </a:pPr>
            <a:r>
              <a:rPr lang="en-US" b="1" dirty="0">
                <a:solidFill>
                  <a:schemeClr val="tx1"/>
                </a:solidFill>
              </a:rPr>
              <a:t>About the Data:</a:t>
            </a:r>
          </a:p>
          <a:p>
            <a:pPr marL="0" indent="0">
              <a:buNone/>
            </a:pPr>
            <a:r>
              <a:rPr lang="en-US" dirty="0">
                <a:solidFill>
                  <a:schemeClr val="tx1"/>
                </a:solidFill>
              </a:rPr>
              <a:t> This dataset contains tips or recommendations provided by users for businesses on Yelp. It includes details such as the tip text, the date of the tip, and any associated compliments from other users.</a:t>
            </a:r>
          </a:p>
          <a:p>
            <a:pPr marL="0" indent="0">
              <a:buNone/>
            </a:pPr>
            <a:endParaRPr lang="en-US" dirty="0"/>
          </a:p>
          <a:p>
            <a:pPr marL="0" indent="0">
              <a:buNone/>
            </a:pPr>
            <a:r>
              <a:rPr lang="en-IN" sz="2400" dirty="0">
                <a:solidFill>
                  <a:srgbClr val="FF0000"/>
                </a:solidFill>
              </a:rPr>
              <a:t>Check-in Dataset:</a:t>
            </a:r>
          </a:p>
          <a:p>
            <a:pPr marL="0" indent="0">
              <a:buNone/>
            </a:pPr>
            <a:r>
              <a:rPr lang="en-US" b="1" dirty="0">
                <a:solidFill>
                  <a:schemeClr val="tx1"/>
                </a:solidFill>
              </a:rPr>
              <a:t>Columns:</a:t>
            </a:r>
            <a:r>
              <a:rPr lang="en-US" dirty="0">
                <a:solidFill>
                  <a:schemeClr val="tx1"/>
                </a:solidFill>
              </a:rPr>
              <a:t> </a:t>
            </a:r>
          </a:p>
          <a:p>
            <a:pPr marL="0" indent="0">
              <a:buNone/>
            </a:pPr>
            <a:r>
              <a:rPr lang="en-US" dirty="0">
                <a:solidFill>
                  <a:schemeClr val="tx1"/>
                </a:solidFill>
              </a:rPr>
              <a:t>The columns may include </a:t>
            </a:r>
            <a:r>
              <a:rPr lang="en-US" dirty="0" err="1">
                <a:solidFill>
                  <a:schemeClr val="tx1"/>
                </a:solidFill>
              </a:rPr>
              <a:t>business_id</a:t>
            </a:r>
            <a:r>
              <a:rPr lang="en-US" dirty="0">
                <a:solidFill>
                  <a:schemeClr val="tx1"/>
                </a:solidFill>
              </a:rPr>
              <a:t> and time (representing check-in times).</a:t>
            </a:r>
          </a:p>
          <a:p>
            <a:pPr marL="0" indent="0">
              <a:buNone/>
            </a:pPr>
            <a:r>
              <a:rPr lang="en-US" b="1" dirty="0">
                <a:solidFill>
                  <a:schemeClr val="tx1"/>
                </a:solidFill>
              </a:rPr>
              <a:t>About the Data:</a:t>
            </a:r>
            <a:r>
              <a:rPr lang="en-US" dirty="0">
                <a:solidFill>
                  <a:schemeClr val="tx1"/>
                </a:solidFill>
              </a:rPr>
              <a:t> </a:t>
            </a:r>
          </a:p>
          <a:p>
            <a:pPr marL="0" indent="0">
              <a:buNone/>
            </a:pPr>
            <a:r>
              <a:rPr lang="en-US" dirty="0">
                <a:solidFill>
                  <a:schemeClr val="tx1"/>
                </a:solidFill>
              </a:rPr>
              <a:t>This dataset records check-in events at various businesses listed on Yelp. It includes details such as the business where the check-in occurred and the time of the check-in.</a:t>
            </a:r>
            <a:endParaRPr lang="en-IN" dirty="0">
              <a:solidFill>
                <a:schemeClr val="tx1"/>
              </a:solidFill>
            </a:endParaRPr>
          </a:p>
          <a:p>
            <a:pPr marL="0" indent="0">
              <a:buNone/>
            </a:pP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12216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529128" y="-65476"/>
            <a:ext cx="7965461" cy="994164"/>
          </a:xfrm>
        </p:spPr>
        <p:txBody>
          <a:bodyPr/>
          <a:lstStyle/>
          <a:p>
            <a:r>
              <a:rPr lang="en-US" dirty="0"/>
              <a:t>Analysis and Findings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39959" y="928688"/>
            <a:ext cx="11286066" cy="4872039"/>
          </a:xfrm>
        </p:spPr>
        <p:txBody>
          <a:bodyPr/>
          <a:lstStyle/>
          <a:p>
            <a:endParaRPr lang="en-US" dirty="0"/>
          </a:p>
          <a:p>
            <a:r>
              <a:rPr lang="en-US" dirty="0"/>
              <a:t>Out of 150k businesses , 35k are restaurants businesses  and are open.</a:t>
            </a:r>
          </a:p>
          <a:p>
            <a:pPr marL="0" indent="0">
              <a:buNone/>
            </a:pPr>
            <a:r>
              <a:rPr lang="en-US" sz="2400" dirty="0"/>
              <a:t>Highest Rating :                                                             Highest </a:t>
            </a:r>
            <a:r>
              <a:rPr lang="en-US" sz="2400" dirty="0" err="1"/>
              <a:t>Review_count</a:t>
            </a:r>
            <a:r>
              <a:rPr lang="en-US" sz="2400" dirty="0"/>
              <a:t>:</a:t>
            </a:r>
          </a:p>
          <a:p>
            <a:endParaRPr lang="en-US" sz="2400" dirty="0"/>
          </a:p>
          <a:p>
            <a:endParaRPr lang="en-US" sz="2400" dirty="0"/>
          </a:p>
          <a:p>
            <a:endParaRPr lang="en-US" dirty="0"/>
          </a:p>
          <a:p>
            <a:endParaRPr lang="en-US" dirty="0"/>
          </a:p>
          <a:p>
            <a:endParaRPr lang="en-US" dirty="0"/>
          </a:p>
          <a:p>
            <a:r>
              <a:rPr lang="en-US" dirty="0"/>
              <a:t>There highest rating do not guarantee the highest review count and highest review count do not guarantee the highest rating.</a:t>
            </a:r>
          </a:p>
          <a:p>
            <a:r>
              <a:rPr lang="en-US" dirty="0"/>
              <a:t>Business success solely do not determined by review count or rating</a:t>
            </a:r>
          </a:p>
          <a:p>
            <a:r>
              <a:rPr lang="en-US" dirty="0"/>
              <a:t>Highest review count determines the customer engagement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7ACA779E-046C-D195-D0C9-F53EBCB2FB4C}"/>
              </a:ext>
            </a:extLst>
          </p:cNvPr>
          <p:cNvPicPr>
            <a:picLocks noChangeAspect="1"/>
          </p:cNvPicPr>
          <p:nvPr/>
        </p:nvPicPr>
        <p:blipFill>
          <a:blip r:embed="rId3"/>
          <a:stretch>
            <a:fillRect/>
          </a:stretch>
        </p:blipFill>
        <p:spPr>
          <a:xfrm>
            <a:off x="113211" y="2172767"/>
            <a:ext cx="3217818" cy="2212622"/>
          </a:xfrm>
          <a:prstGeom prst="rect">
            <a:avLst/>
          </a:prstGeom>
        </p:spPr>
      </p:pic>
      <p:pic>
        <p:nvPicPr>
          <p:cNvPr id="7" name="Picture 6">
            <a:extLst>
              <a:ext uri="{FF2B5EF4-FFF2-40B4-BE49-F238E27FC236}">
                <a16:creationId xmlns:a16="http://schemas.microsoft.com/office/drawing/2014/main" id="{2561FD0F-CB93-EE2B-101D-CB29CA9B27B3}"/>
              </a:ext>
            </a:extLst>
          </p:cNvPr>
          <p:cNvPicPr>
            <a:picLocks noChangeAspect="1"/>
          </p:cNvPicPr>
          <p:nvPr/>
        </p:nvPicPr>
        <p:blipFill>
          <a:blip r:embed="rId4"/>
          <a:stretch>
            <a:fillRect/>
          </a:stretch>
        </p:blipFill>
        <p:spPr>
          <a:xfrm>
            <a:off x="5924940" y="2162809"/>
            <a:ext cx="2592586" cy="2222580"/>
          </a:xfrm>
          <a:prstGeom prst="rect">
            <a:avLst/>
          </a:prstGeom>
        </p:spPr>
      </p:pic>
    </p:spTree>
    <p:extLst>
      <p:ext uri="{BB962C8B-B14F-4D97-AF65-F5344CB8AC3E}">
        <p14:creationId xmlns:p14="http://schemas.microsoft.com/office/powerpoint/2010/main" val="352826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0" y="167640"/>
            <a:ext cx="12049760" cy="5633087"/>
          </a:xfrm>
        </p:spPr>
        <p:txBody>
          <a:bodyPr>
            <a:normAutofit/>
          </a:bodyPr>
          <a:lstStyle/>
          <a:p>
            <a:r>
              <a:rPr lang="en-US" sz="3200" dirty="0">
                <a:solidFill>
                  <a:srgbClr val="FF0000"/>
                </a:solidFill>
              </a:rPr>
              <a:t>Do restaurants with higher engagement tend to have higher ratings?</a:t>
            </a:r>
          </a:p>
          <a:p>
            <a:endParaRPr lang="en-US" sz="3200" dirty="0">
              <a:solidFill>
                <a:srgbClr val="FF0000"/>
              </a:solidFill>
            </a:endParaRPr>
          </a:p>
          <a:p>
            <a:r>
              <a:rPr lang="en-US" sz="2400" dirty="0"/>
              <a:t>Data shows a general increases in the review , check-in and tip count As the rating increases from 1 to 4</a:t>
            </a:r>
          </a:p>
          <a:p>
            <a:r>
              <a:rPr lang="en-US" sz="2400" dirty="0"/>
              <a:t>Restaurant a having the 4 star rating I having higher customer engagement And down downward trend above 4 star rating</a:t>
            </a:r>
          </a:p>
          <a:p>
            <a:r>
              <a:rPr lang="en-US" sz="2400" dirty="0"/>
              <a:t>There is a downwards Trent in the customer engagement in 5 star rating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4098" name="Picture 2">
            <a:extLst>
              <a:ext uri="{FF2B5EF4-FFF2-40B4-BE49-F238E27FC236}">
                <a16:creationId xmlns:a16="http://schemas.microsoft.com/office/drawing/2014/main" id="{E27DEC38-30D3-D902-5275-CB5613703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64" y="4040738"/>
            <a:ext cx="3563404" cy="269124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C4B8BFE-7E6F-0F3C-2660-323EBBFA20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4071" y="4040738"/>
            <a:ext cx="3453095" cy="264962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61CDDFE-A4D2-539D-B1E7-33E4E5E24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5369" y="3992203"/>
            <a:ext cx="3810392" cy="269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60833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{4F2DC391-4BB7-40E0-BB7C-3B5AE09AF71F}tf78438558_win32</Template>
  <TotalTime>411</TotalTime>
  <Words>1129</Words>
  <Application>Microsoft Office PowerPoint</Application>
  <PresentationFormat>Widescreen</PresentationFormat>
  <Paragraphs>125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Google Sans</vt:lpstr>
      <vt:lpstr>Sabon Next LT</vt:lpstr>
      <vt:lpstr>Custom</vt:lpstr>
      <vt:lpstr>  RESTAURANT BUSINESS DATA ANALYSIS                          FROM YELP.  NAME :  YERUVA JEEVAN REDDY  QUALIFICATION:  B. Tech. honours (COMPUTER SCIENCE AND ENGINEERING.)  </vt:lpstr>
      <vt:lpstr>Contents:</vt:lpstr>
      <vt:lpstr>introduction</vt:lpstr>
      <vt:lpstr>Tools used</vt:lpstr>
      <vt:lpstr>About the data</vt:lpstr>
      <vt:lpstr>PowerPoint Presentation</vt:lpstr>
      <vt:lpstr>PowerPoint Presentation</vt:lpstr>
      <vt:lpstr>Analysis and Findings</vt:lpstr>
      <vt:lpstr>PowerPoint Presentation</vt:lpstr>
      <vt:lpstr>PowerPoint Presentation</vt:lpstr>
      <vt:lpstr>PowerPoint Presentation</vt:lpstr>
      <vt:lpstr>How do the success matrices of the restaurants vary across different state and cities ?</vt:lpstr>
      <vt:lpstr>How the rating changed in the last 10 years?</vt:lpstr>
      <vt:lpstr>High(&gt;3.5) and low rated(&lt;3.5) vs tip count in last 10 years</vt:lpstr>
      <vt:lpstr>High(&gt;3.5) and low rated(&lt;3.5) vs review count in last 10 years</vt:lpstr>
      <vt:lpstr>Is there any correlation between review sentiment and success score?</vt:lpstr>
      <vt:lpstr>Is there any difference in engagement of elite and non elite users?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jeevan reddy</dc:creator>
  <cp:lastModifiedBy>jeevan reddy</cp:lastModifiedBy>
  <cp:revision>1</cp:revision>
  <dcterms:created xsi:type="dcterms:W3CDTF">2024-06-11T08:02:40Z</dcterms:created>
  <dcterms:modified xsi:type="dcterms:W3CDTF">2024-06-11T15:30:29Z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