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5876" r:id="rId5"/>
    <p:sldId id="5879" r:id="rId6"/>
    <p:sldId id="5909" r:id="rId7"/>
    <p:sldId id="5890" r:id="rId8"/>
    <p:sldId id="5891" r:id="rId9"/>
    <p:sldId id="5907" r:id="rId10"/>
    <p:sldId id="5902" r:id="rId11"/>
    <p:sldId id="5908" r:id="rId12"/>
    <p:sldId id="587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a de Paula" initials="PdP" lastIdx="5" clrIdx="0">
    <p:extLst>
      <p:ext uri="{19B8F6BF-5375-455C-9EA6-DF929625EA0E}">
        <p15:presenceInfo xmlns:p15="http://schemas.microsoft.com/office/powerpoint/2012/main" userId="S::p.paula@AVIVATEC.COM.BR::9fb478cb-6bc9-458e-8a01-1c4db20319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913"/>
    <a:srgbClr val="805BAD"/>
    <a:srgbClr val="565656"/>
    <a:srgbClr val="FDC63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91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Quantidade de Cenários Por Módulo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Planilha1!$A$2:$A$18</c:f>
              <c:strCache>
                <c:ptCount val="17"/>
                <c:pt idx="0">
                  <c:v>Backoffice - Home</c:v>
                </c:pt>
                <c:pt idx="1">
                  <c:v>Backoffice - Home/Esqueci</c:v>
                </c:pt>
                <c:pt idx="2">
                  <c:v>Backoffice - Usuários</c:v>
                </c:pt>
                <c:pt idx="3">
                  <c:v>Backoffice - Perfis</c:v>
                </c:pt>
                <c:pt idx="4">
                  <c:v>Backoffice - Carteiras</c:v>
                </c:pt>
                <c:pt idx="5">
                  <c:v>Backoffice - Afiliados</c:v>
                </c:pt>
                <c:pt idx="6">
                  <c:v>Backoffice - Aplicações</c:v>
                </c:pt>
                <c:pt idx="7">
                  <c:v>Backoffice - Resgates</c:v>
                </c:pt>
                <c:pt idx="8">
                  <c:v>Backoffice - Parametrizações</c:v>
                </c:pt>
                <c:pt idx="9">
                  <c:v>Backoffice - Cadastro</c:v>
                </c:pt>
                <c:pt idx="10">
                  <c:v>Backoffice - Informe de Rend.</c:v>
                </c:pt>
                <c:pt idx="11">
                  <c:v>Cadastro de PF - Login/Esqueci</c:v>
                </c:pt>
                <c:pt idx="12">
                  <c:v>Cadastro de PF - Cadastro</c:v>
                </c:pt>
                <c:pt idx="13">
                  <c:v>Home - (Cliente)</c:v>
                </c:pt>
                <c:pt idx="14">
                  <c:v>Minha Conta - (Cliente)</c:v>
                </c:pt>
                <c:pt idx="15">
                  <c:v>Extrato - (Cliente)</c:v>
                </c:pt>
                <c:pt idx="16">
                  <c:v>Investir - (Cliente)</c:v>
                </c:pt>
              </c:strCache>
            </c:strRef>
          </c:cat>
          <c:val>
            <c:numRef>
              <c:f>Planilha1!$B$2:$B$18</c:f>
              <c:numCache>
                <c:formatCode>General</c:formatCode>
                <c:ptCount val="17"/>
                <c:pt idx="0">
                  <c:v>6</c:v>
                </c:pt>
                <c:pt idx="1">
                  <c:v>29</c:v>
                </c:pt>
                <c:pt idx="2">
                  <c:v>52</c:v>
                </c:pt>
                <c:pt idx="3">
                  <c:v>76</c:v>
                </c:pt>
                <c:pt idx="4">
                  <c:v>29</c:v>
                </c:pt>
                <c:pt idx="5">
                  <c:v>24</c:v>
                </c:pt>
                <c:pt idx="6">
                  <c:v>67</c:v>
                </c:pt>
                <c:pt idx="7">
                  <c:v>56</c:v>
                </c:pt>
                <c:pt idx="8">
                  <c:v>17</c:v>
                </c:pt>
                <c:pt idx="9">
                  <c:v>108</c:v>
                </c:pt>
                <c:pt idx="10">
                  <c:v>22</c:v>
                </c:pt>
                <c:pt idx="11">
                  <c:v>16</c:v>
                </c:pt>
                <c:pt idx="12">
                  <c:v>141</c:v>
                </c:pt>
                <c:pt idx="13">
                  <c:v>32</c:v>
                </c:pt>
                <c:pt idx="14">
                  <c:v>49</c:v>
                </c:pt>
                <c:pt idx="15">
                  <c:v>26</c:v>
                </c:pt>
                <c:pt idx="1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DE-460B-A59A-D111AECD5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6280288"/>
        <c:axId val="986278208"/>
      </c:barChart>
      <c:catAx>
        <c:axId val="98628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6278208"/>
        <c:crosses val="autoZero"/>
        <c:auto val="1"/>
        <c:lblAlgn val="ctr"/>
        <c:lblOffset val="100"/>
        <c:noMultiLvlLbl val="0"/>
      </c:catAx>
      <c:valAx>
        <c:axId val="98627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628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Cobertura de Regra de Negócio Priorizada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sng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Quandidade 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10-4303-8A71-CA3A0E1E65E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Fluxos Automatizados para Cobertura de Regras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4E0-4E42-B177-04683DDC1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sng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Quandidade 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10-4303-8A71-CA3A0E1E6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740976"/>
        <c:axId val="218745552"/>
      </c:barChart>
      <c:catAx>
        <c:axId val="218740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8745552"/>
        <c:crosses val="autoZero"/>
        <c:auto val="1"/>
        <c:lblAlgn val="ctr"/>
        <c:lblOffset val="100"/>
        <c:noMultiLvlLbl val="0"/>
      </c:catAx>
      <c:valAx>
        <c:axId val="21874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874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461555138809036E-3"/>
          <c:y val="0.88237491220433628"/>
          <c:w val="0.96857372050490675"/>
          <c:h val="0.10208946034082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sng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Visão</a:t>
            </a:r>
            <a:r>
              <a:rPr lang="pt-BR" baseline="0"/>
              <a:t> de Entrega da Automação</a:t>
            </a:r>
          </a:p>
        </c:rich>
      </c:tx>
      <c:layout>
        <c:manualLayout>
          <c:xMode val="edge"/>
          <c:yMode val="edge"/>
          <c:x val="0.22249941352092892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Automatizados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Qtde Cenários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D2-44AE-8DC0-171F3752702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 Automatizados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Qtde Cenários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3AD2-44AE-8DC0-171F37527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3220992"/>
        <c:axId val="793232224"/>
      </c:barChart>
      <c:catAx>
        <c:axId val="7932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3232224"/>
        <c:crosses val="autoZero"/>
        <c:auto val="1"/>
        <c:lblAlgn val="ctr"/>
        <c:lblOffset val="100"/>
        <c:noMultiLvlLbl val="0"/>
      </c:catAx>
      <c:valAx>
        <c:axId val="79323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32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1"/>
          <c:order val="0"/>
          <c:tx>
            <c:strRef>
              <c:f>Planilha1!$B$1</c:f>
              <c:strCache>
                <c:ptCount val="1"/>
                <c:pt idx="0">
                  <c:v>100%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8C9-4A66-B61A-DE889014DF95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8C9-4A66-B61A-DE889014DF95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98C9-4A66-B61A-DE889014DF95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2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971E9C3-A087-4723-9790-AB310386A57D}" type="VALUE">
                      <a:rPr lang="en-US" sz="1400" b="1">
                        <a:solidFill>
                          <a:schemeClr val="bg1"/>
                        </a:solidFill>
                      </a:rPr>
                      <a:pPr>
                        <a:defRPr sz="1220"/>
                      </a:pPr>
                      <a:t>[VALOR]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2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8C9-4A66-B61A-DE889014DF9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8C9-4A66-B61A-DE889014DF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Automatizados</c:v>
                </c:pt>
                <c:pt idx="1">
                  <c:v>Não Automatizados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 formatCode="0%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C9-4A66-B61A-DE889014D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Cobertura</a:t>
            </a:r>
            <a:r>
              <a:rPr lang="pt-BR" baseline="0"/>
              <a:t> Priorizada de Regra de Negócio por Sprint</a:t>
            </a:r>
            <a:endParaRPr lang="pt-BR"/>
          </a:p>
        </c:rich>
      </c:tx>
      <c:layout>
        <c:manualLayout>
          <c:xMode val="edge"/>
          <c:yMode val="edge"/>
          <c:x val="9.9908407859481352E-2"/>
          <c:y val="2.1093748702402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5.0095442615127654E-2"/>
          <c:y val="8.680086818400172E-2"/>
          <c:w val="0.92051764500545763"/>
          <c:h val="0.80592810002902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Sprint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1"/>
                <c:pt idx="0">
                  <c:v>Cobertura de Regra de Negócio 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E-46D5-86F2-0CA00C6E528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Sprint 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1"/>
                <c:pt idx="0">
                  <c:v>Cobertura de Regra de Negócio </c:v>
                </c:pt>
              </c:strCache>
            </c:strRef>
          </c:cat>
          <c:val>
            <c:numRef>
              <c:f>Planilha1!$C$2:$C$3</c:f>
              <c:numCache>
                <c:formatCode>General</c:formatCode>
                <c:ptCount val="2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CE-46D5-86F2-0CA00C6E528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Sprint 3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1"/>
                <c:pt idx="0">
                  <c:v>Cobertura de Regra de Negócio </c:v>
                </c:pt>
              </c:strCache>
            </c:strRef>
          </c:cat>
          <c:val>
            <c:numRef>
              <c:f>Planilha1!$D$2:$D$3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0-48F8-42D6-A769-FFE245824581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Sprint 4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1"/>
                <c:pt idx="0">
                  <c:v>Cobertura de Regra de Negócio </c:v>
                </c:pt>
              </c:strCache>
            </c:strRef>
          </c:cat>
          <c:val>
            <c:numRef>
              <c:f>Planilha1!$E$2:$E$3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1-2D58-4952-9EC1-25BC7E44830D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Sprint 5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1"/>
                <c:pt idx="0">
                  <c:v>Cobertura de Regra de Negócio </c:v>
                </c:pt>
              </c:strCache>
            </c:strRef>
          </c:cat>
          <c:val>
            <c:numRef>
              <c:f>Planilha1!$F$2:$F$3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1-CAA4-4077-9FCC-198007C952D6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Sprint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1"/>
                <c:pt idx="0">
                  <c:v>Cobertura de Regra de Negócio </c:v>
                </c:pt>
              </c:strCache>
            </c:strRef>
          </c:cat>
          <c:val>
            <c:numRef>
              <c:f>Planilha1!$G$2:$G$3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1-C2CC-4CC2-92D1-360B89F121B3}"/>
            </c:ext>
          </c:extLst>
        </c:ser>
        <c:ser>
          <c:idx val="6"/>
          <c:order val="6"/>
          <c:tx>
            <c:strRef>
              <c:f>Planilha1!$H$1</c:f>
              <c:strCache>
                <c:ptCount val="1"/>
                <c:pt idx="0">
                  <c:v>Sprint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1"/>
                <c:pt idx="0">
                  <c:v>Cobertura de Regra de Negócio </c:v>
                </c:pt>
              </c:strCache>
            </c:strRef>
          </c:cat>
          <c:val>
            <c:numRef>
              <c:f>Planilha1!$H$2:$H$3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1-2960-4F7B-ACBF-8ECDF6F7F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6278480"/>
        <c:axId val="946281808"/>
      </c:barChart>
      <c:catAx>
        <c:axId val="946278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6281808"/>
        <c:crosses val="autoZero"/>
        <c:auto val="1"/>
        <c:lblAlgn val="ctr"/>
        <c:lblOffset val="100"/>
        <c:noMultiLvlLbl val="0"/>
      </c:catAx>
      <c:valAx>
        <c:axId val="94628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4627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135176617444269E-2"/>
          <c:y val="0.93328765174165529"/>
          <c:w val="0.67519784458760834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638452237001211"/>
          <c:y val="6.10946036307192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4.9411781507964464E-2"/>
          <c:y val="0.16643201635175953"/>
          <c:w val="0.93607794037837166"/>
          <c:h val="0.753103771562840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Cenários de Teste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AB-45C6-9798-3268877F1D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FAB-45C6-9798-3268877F1DA5}"/>
              </c:ext>
            </c:extLst>
          </c:dPt>
          <c:dLbls>
            <c:dLbl>
              <c:idx val="0"/>
              <c:layout>
                <c:manualLayout>
                  <c:x val="-2.4183796856106186E-3"/>
                  <c:y val="0.43105637006118552"/>
                </c:manualLayout>
              </c:layout>
              <c:tx>
                <c:rich>
                  <a:bodyPr/>
                  <a:lstStyle/>
                  <a:p>
                    <a:fld id="{A0616F63-FB22-40A7-87AD-A20E0CB19DB2}" type="VALUE">
                      <a:rPr lang="en-US" sz="1600" b="1" smtClean="0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en-US" sz="1600" b="1" dirty="0">
                      <a:solidFill>
                        <a:schemeClr val="bg1"/>
                      </a:solidFill>
                    </a:endParaRPr>
                  </a:p>
                  <a:p>
                    <a:endParaRPr lang="en-US" sz="1600" b="1" dirty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sz="1600" b="1" dirty="0">
                        <a:solidFill>
                          <a:schemeClr val="bg1"/>
                        </a:solidFill>
                      </a:rPr>
                      <a:t>96%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FAB-45C6-9798-3268877F1DA5}"/>
                </c:ext>
              </c:extLst>
            </c:dLbl>
            <c:dLbl>
              <c:idx val="1"/>
              <c:layout>
                <c:manualLayout>
                  <c:x val="1.2091898428053204E-3"/>
                  <c:y val="8.2986034831941669E-2"/>
                </c:manualLayout>
              </c:layout>
              <c:tx>
                <c:rich>
                  <a:bodyPr/>
                  <a:lstStyle/>
                  <a:p>
                    <a:endParaRPr lang="en-US" sz="1400" b="1" dirty="0">
                      <a:solidFill>
                        <a:schemeClr val="bg1"/>
                      </a:solidFill>
                    </a:endParaRPr>
                  </a:p>
                  <a:p>
                    <a:endParaRPr lang="en-US" sz="1400" b="1" dirty="0">
                      <a:solidFill>
                        <a:schemeClr val="bg1"/>
                      </a:solidFill>
                    </a:endParaRPr>
                  </a:p>
                  <a:p>
                    <a:br>
                      <a:rPr lang="en-US" sz="1400" b="1" dirty="0">
                        <a:solidFill>
                          <a:schemeClr val="bg1"/>
                        </a:solidFill>
                      </a:rPr>
                    </a:br>
                    <a:endParaRPr lang="en-US" sz="1400" b="1" dirty="0">
                      <a:solidFill>
                        <a:schemeClr val="bg1"/>
                      </a:solidFill>
                    </a:endParaRPr>
                  </a:p>
                  <a:p>
                    <a:endParaRPr lang="en-US" sz="1400" b="1" dirty="0">
                      <a:solidFill>
                        <a:schemeClr val="bg1"/>
                      </a:solidFill>
                    </a:endParaRPr>
                  </a:p>
                  <a:p>
                    <a:endParaRPr lang="en-US" sz="1400" b="1" dirty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sz="1400" b="1" dirty="0">
                        <a:solidFill>
                          <a:schemeClr val="bg1"/>
                        </a:solidFill>
                      </a:rPr>
                      <a:t>11%</a:t>
                    </a:r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   </a:t>
                    </a:r>
                    <a:r>
                      <a:rPr lang="en-US" sz="1400" b="1" dirty="0">
                        <a:solidFill>
                          <a:schemeClr val="bg1"/>
                        </a:solidFill>
                      </a:rPr>
                      <a:t>84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FAB-45C6-9798-3268877F1DA5}"/>
                </c:ext>
              </c:extLst>
            </c:dLbl>
            <c:dLbl>
              <c:idx val="2"/>
              <c:layout>
                <c:manualLayout>
                  <c:x val="-1.7734579489769083E-16"/>
                  <c:y val="9.1641905446078795E-2"/>
                </c:manualLayout>
              </c:layout>
              <c:tx>
                <c:rich>
                  <a:bodyPr/>
                  <a:lstStyle/>
                  <a:p>
                    <a:fld id="{A98CDB48-CB17-4902-B082-F6E586E79580}" type="VALUE">
                      <a:rPr lang="en-US" sz="1400" b="1" dirty="0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FAB-45C6-9798-3268877F1D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2"/>
                <c:pt idx="0">
                  <c:v>Cobertura Manual</c:v>
                </c:pt>
                <c:pt idx="1">
                  <c:v>Cobertura Automatizada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683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B-45C6-9798-3268877F1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3162639"/>
        <c:axId val="973159311"/>
      </c:barChart>
      <c:catAx>
        <c:axId val="973162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3159311"/>
        <c:crosses val="autoZero"/>
        <c:auto val="1"/>
        <c:lblAlgn val="ctr"/>
        <c:lblOffset val="100"/>
        <c:noMultiLvlLbl val="0"/>
      </c:catAx>
      <c:valAx>
        <c:axId val="97315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316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BD269C1-BC1A-4A75-BF5E-DF786CCCC7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7C9E42-F1FE-430B-98EB-BBE75CC50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56726-AAF3-42AB-8410-47C0711EFB80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9F77EE-6CBC-4239-A07C-2691E977C4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01E043-2AAA-4E32-A4A3-2DC6D6D84C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1FC23-30AF-4BB6-9723-DC191BB4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005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CDE73-CF95-9841-9716-16D964C1E11A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61CAC-E6BA-BF4B-8463-18E1AC199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1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61CAC-E6BA-BF4B-8463-18E1AC199F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0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61CAC-E6BA-BF4B-8463-18E1AC199F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2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61CAC-E6BA-BF4B-8463-18E1AC199F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66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                                                                            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61CAC-E6BA-BF4B-8463-18E1AC199F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58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61CAC-E6BA-BF4B-8463-18E1AC199F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48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sv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sv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1DE784B-2CFF-EA45-90C6-61F7DFC20A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875" r="5875"/>
          <a:stretch/>
        </p:blipFill>
        <p:spPr>
          <a:xfrm>
            <a:off x="-44726" y="-76331"/>
            <a:ext cx="12281453" cy="701066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68660FA-3E13-3C4A-AB8F-54ABC9BF17C2}"/>
              </a:ext>
            </a:extLst>
          </p:cNvPr>
          <p:cNvSpPr/>
          <p:nvPr userDrawn="1"/>
        </p:nvSpPr>
        <p:spPr>
          <a:xfrm>
            <a:off x="-511568" y="1340232"/>
            <a:ext cx="12962292" cy="417753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95C43BF-2C2B-924C-A062-C9A557514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4758" y="2715418"/>
            <a:ext cx="561838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32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Título Segoe UI Light 32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E2C53FE7-7B52-AA44-954D-100493C771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827" y="3242048"/>
            <a:ext cx="2307074" cy="37390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D0A86C6-786E-4181-BC31-9EE1C294179A}"/>
              </a:ext>
            </a:extLst>
          </p:cNvPr>
          <p:cNvSpPr/>
          <p:nvPr userDrawn="1"/>
        </p:nvSpPr>
        <p:spPr>
          <a:xfrm>
            <a:off x="9124120" y="4999382"/>
            <a:ext cx="3756991" cy="1480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9CCF2F4-1CD7-412F-ADB8-CCD63715D6B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379237" y="5225224"/>
            <a:ext cx="611098" cy="1036739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FBD88CA1-F6AA-46C2-B971-0D1C87862CB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3129" y="5155508"/>
            <a:ext cx="1445714" cy="10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1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1DE784B-2CFF-EA45-90C6-61F7DFC20A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875" r="5875"/>
          <a:stretch/>
        </p:blipFill>
        <p:spPr>
          <a:xfrm>
            <a:off x="-44726" y="-76331"/>
            <a:ext cx="12281453" cy="701066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68660FA-3E13-3C4A-AB8F-54ABC9BF17C2}"/>
              </a:ext>
            </a:extLst>
          </p:cNvPr>
          <p:cNvSpPr/>
          <p:nvPr userDrawn="1"/>
        </p:nvSpPr>
        <p:spPr>
          <a:xfrm>
            <a:off x="-511568" y="1340232"/>
            <a:ext cx="12962292" cy="417753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95C43BF-2C2B-924C-A062-C9A557514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7418" y="2715418"/>
            <a:ext cx="674572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32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Separador de Seção Segoe UI Light 32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E2C53FE7-7B52-AA44-954D-100493C771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827" y="3242048"/>
            <a:ext cx="2307074" cy="3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vivate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A343D8D-FC87-CE45-B801-A3BAEDD727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05" y="346004"/>
            <a:ext cx="1343817" cy="33595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179D4AA-DBA6-C64D-8F14-3EF43E420964}"/>
              </a:ext>
            </a:extLst>
          </p:cNvPr>
          <p:cNvCxnSpPr>
            <a:cxnSpLocks/>
          </p:cNvCxnSpPr>
          <p:nvPr userDrawn="1"/>
        </p:nvCxnSpPr>
        <p:spPr>
          <a:xfrm>
            <a:off x="-578589" y="511837"/>
            <a:ext cx="1157177" cy="0"/>
          </a:xfrm>
          <a:prstGeom prst="straightConnector1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58EFB979-4646-4048-BF41-3C775023E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988415"/>
            <a:ext cx="1050234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Título Segoe UI Light 32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6925319-C20B-554B-9258-FD9727C4C0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445026"/>
            <a:ext cx="10502346" cy="37418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Segoe UI Light 24</a:t>
            </a:r>
          </a:p>
          <a:p>
            <a:pPr lvl="1"/>
            <a:r>
              <a:rPr lang="pt-BR"/>
              <a:t>Segoe UI Light 20</a:t>
            </a:r>
          </a:p>
          <a:p>
            <a:pPr lvl="2"/>
            <a:r>
              <a:rPr lang="pt-BR"/>
              <a:t>Segoe UI Light 18</a:t>
            </a:r>
          </a:p>
          <a:p>
            <a:pPr lvl="3"/>
            <a:r>
              <a:rPr lang="pt-BR"/>
              <a:t>Segoe UI Light 16</a:t>
            </a:r>
          </a:p>
          <a:p>
            <a:pPr lvl="4"/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lvl="4"/>
            <a:endParaRPr lang="pt-BR"/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40A7DD4A-9E97-A640-88B8-1784A607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778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 b="0" i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9D160CE5-D798-6C43-B3B5-496EC1E2BA22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528BF274-A2B7-8242-A81B-02BEDEA7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789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000" b="0" i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5">
            <a:extLst>
              <a:ext uri="{FF2B5EF4-FFF2-40B4-BE49-F238E27FC236}">
                <a16:creationId xmlns:a16="http://schemas.microsoft.com/office/drawing/2014/main" id="{7F7DDA0A-6A4B-4741-8093-8B8B416D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78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 b="0" i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8255203B-2EFC-764A-92B1-8467BE2BEC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3E1C979-E2DB-5B4C-8455-D5C7440A2F3F}"/>
              </a:ext>
            </a:extLst>
          </p:cNvPr>
          <p:cNvSpPr/>
          <p:nvPr userDrawn="1"/>
        </p:nvSpPr>
        <p:spPr>
          <a:xfrm>
            <a:off x="11463867" y="-59266"/>
            <a:ext cx="736600" cy="69765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19EC74-CEC1-0A49-8093-7529154653E1}"/>
              </a:ext>
            </a:extLst>
          </p:cNvPr>
          <p:cNvSpPr txBox="1"/>
          <p:nvPr userDrawn="1"/>
        </p:nvSpPr>
        <p:spPr>
          <a:xfrm>
            <a:off x="11650134" y="6288499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  <a:p>
            <a:r>
              <a:rPr lang="pt-BR" sz="1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0BEEF0C-A2BC-2D41-9310-ABA10E761A3C}"/>
              </a:ext>
            </a:extLst>
          </p:cNvPr>
          <p:cNvSpPr txBox="1">
            <a:spLocks/>
          </p:cNvSpPr>
          <p:nvPr userDrawn="1"/>
        </p:nvSpPr>
        <p:spPr>
          <a:xfrm>
            <a:off x="11458574" y="0"/>
            <a:ext cx="733425" cy="6217709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spc="600">
                <a:latin typeface="Segoe UI Light" panose="020B0502040204020203" pitchFamily="34" charset="0"/>
                <a:cs typeface="Segoe UI Light" panose="020B0502040204020203" pitchFamily="34" charset="0"/>
              </a:rPr>
              <a:t>| Escritório de Projetos</a:t>
            </a:r>
          </a:p>
        </p:txBody>
      </p:sp>
    </p:spTree>
    <p:extLst>
      <p:ext uri="{BB962C8B-B14F-4D97-AF65-F5344CB8AC3E}">
        <p14:creationId xmlns:p14="http://schemas.microsoft.com/office/powerpoint/2010/main" val="392159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vivate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2778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 b="0" i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9D160CE5-D798-6C43-B3B5-496EC1E2BA22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27789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000" b="0" i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2778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 b="0" i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8255203B-2EFC-764A-92B1-8467BE2BEC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003F7B-2215-ED40-AA59-1D02763C296C}"/>
              </a:ext>
            </a:extLst>
          </p:cNvPr>
          <p:cNvSpPr/>
          <p:nvPr userDrawn="1"/>
        </p:nvSpPr>
        <p:spPr>
          <a:xfrm>
            <a:off x="11463867" y="-59266"/>
            <a:ext cx="736600" cy="69765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00D9605-BAF3-CE44-B3F7-D08629AC8B5D}"/>
              </a:ext>
            </a:extLst>
          </p:cNvPr>
          <p:cNvSpPr txBox="1"/>
          <p:nvPr userDrawn="1"/>
        </p:nvSpPr>
        <p:spPr>
          <a:xfrm>
            <a:off x="11650134" y="6288499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  <a:p>
            <a:r>
              <a:rPr lang="pt-BR" sz="1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A343D8D-FC87-CE45-B801-A3BAEDD727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05" y="346004"/>
            <a:ext cx="1343817" cy="33595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179D4AA-DBA6-C64D-8F14-3EF43E420964}"/>
              </a:ext>
            </a:extLst>
          </p:cNvPr>
          <p:cNvCxnSpPr>
            <a:cxnSpLocks/>
          </p:cNvCxnSpPr>
          <p:nvPr userDrawn="1"/>
        </p:nvCxnSpPr>
        <p:spPr>
          <a:xfrm>
            <a:off x="-578589" y="511837"/>
            <a:ext cx="1157177" cy="0"/>
          </a:xfrm>
          <a:prstGeom prst="straightConnector1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757A9AA-20F9-484D-872C-62397F8E4E9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7652" y="-137651"/>
            <a:ext cx="3155672" cy="7334864"/>
          </a:xfrm>
          <a:prstGeom prst="straightConnector1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610FD581-D2DA-BF42-B84C-F0421F0918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9" b="49"/>
          <a:stretch/>
        </p:blipFill>
        <p:spPr>
          <a:xfrm>
            <a:off x="-19664" y="1052051"/>
            <a:ext cx="2521689" cy="5886267"/>
          </a:xfrm>
          <a:prstGeom prst="diagStripe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828566A1-85E8-5043-9F9E-B9C428E16C30}"/>
              </a:ext>
            </a:extLst>
          </p:cNvPr>
          <p:cNvSpPr txBox="1">
            <a:spLocks/>
          </p:cNvSpPr>
          <p:nvPr userDrawn="1"/>
        </p:nvSpPr>
        <p:spPr>
          <a:xfrm>
            <a:off x="11458574" y="0"/>
            <a:ext cx="733425" cy="6217709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spc="600">
                <a:latin typeface="Segoe UI Light" panose="020B0502040204020203" pitchFamily="34" charset="0"/>
                <a:cs typeface="Segoe UI Light" panose="020B0502040204020203" pitchFamily="34" charset="0"/>
              </a:rPr>
              <a:t>| Escritório de Projetos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91545F-37F1-407D-B2A4-9D3FBA08CC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0013" y="988415"/>
            <a:ext cx="872053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Título Segoe UI Light 32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2C36E011-1204-43B3-8AF4-C9BADFB1F4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20015" y="2445026"/>
            <a:ext cx="8720532" cy="37418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Segoe UI Light 24</a:t>
            </a:r>
          </a:p>
          <a:p>
            <a:pPr lvl="1"/>
            <a:r>
              <a:rPr lang="pt-BR"/>
              <a:t>Segoe UI Light 20</a:t>
            </a:r>
          </a:p>
          <a:p>
            <a:pPr lvl="2"/>
            <a:r>
              <a:rPr lang="pt-BR"/>
              <a:t>Segoe UI Light 18</a:t>
            </a:r>
          </a:p>
          <a:p>
            <a:pPr lvl="3"/>
            <a:r>
              <a:rPr lang="pt-BR"/>
              <a:t>Segoe UI Light 16</a:t>
            </a:r>
          </a:p>
          <a:p>
            <a:pPr lvl="4"/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/>
              <a:t>Segoe UI Light 16</a:t>
            </a:r>
          </a:p>
          <a:p>
            <a:pPr lvl="4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6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vivate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331978" y="2697945"/>
            <a:ext cx="2521689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Título Segoe UI Light 32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78285" y="355944"/>
            <a:ext cx="6162261" cy="583095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Segoe UI Light no tamanho máximo de 24</a:t>
            </a:r>
          </a:p>
          <a:p>
            <a:pPr lvl="1"/>
            <a:r>
              <a:rPr lang="pt-BR"/>
              <a:t>Segoe UI Light 20</a:t>
            </a:r>
          </a:p>
          <a:p>
            <a:pPr lvl="2"/>
            <a:r>
              <a:rPr lang="pt-BR"/>
              <a:t>Segoe UI Light 18</a:t>
            </a:r>
          </a:p>
          <a:p>
            <a:pPr lvl="3"/>
            <a:r>
              <a:rPr lang="pt-BR"/>
              <a:t>Segoe UI Light 16</a:t>
            </a:r>
          </a:p>
          <a:p>
            <a:pPr lvl="4"/>
            <a:r>
              <a:rPr lang="pt-BR"/>
              <a:t>Segoe UI Light 16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2778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 b="0" i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9D160CE5-D798-6C43-B3B5-496EC1E2BA22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27789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000" b="0" i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2778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000" b="0" i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8255203B-2EFC-764A-92B1-8467BE2BEC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003F7B-2215-ED40-AA59-1D02763C296C}"/>
              </a:ext>
            </a:extLst>
          </p:cNvPr>
          <p:cNvSpPr/>
          <p:nvPr userDrawn="1"/>
        </p:nvSpPr>
        <p:spPr>
          <a:xfrm>
            <a:off x="11463867" y="-59266"/>
            <a:ext cx="736600" cy="69765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00D9605-BAF3-CE44-B3F7-D08629AC8B5D}"/>
              </a:ext>
            </a:extLst>
          </p:cNvPr>
          <p:cNvSpPr txBox="1"/>
          <p:nvPr userDrawn="1"/>
        </p:nvSpPr>
        <p:spPr>
          <a:xfrm>
            <a:off x="11650134" y="6288499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  <a:p>
            <a:r>
              <a:rPr lang="pt-BR" sz="1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A343D8D-FC87-CE45-B801-A3BAEDD727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05" y="346004"/>
            <a:ext cx="1343817" cy="33595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179D4AA-DBA6-C64D-8F14-3EF43E420964}"/>
              </a:ext>
            </a:extLst>
          </p:cNvPr>
          <p:cNvCxnSpPr>
            <a:cxnSpLocks/>
          </p:cNvCxnSpPr>
          <p:nvPr userDrawn="1"/>
        </p:nvCxnSpPr>
        <p:spPr>
          <a:xfrm>
            <a:off x="-578589" y="511837"/>
            <a:ext cx="1157177" cy="0"/>
          </a:xfrm>
          <a:prstGeom prst="straightConnector1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757A9AA-20F9-484D-872C-62397F8E4E9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7652" y="-137651"/>
            <a:ext cx="3155672" cy="7334864"/>
          </a:xfrm>
          <a:prstGeom prst="straightConnector1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610FD581-D2DA-BF42-B84C-F0421F0918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9" b="49"/>
          <a:stretch/>
        </p:blipFill>
        <p:spPr>
          <a:xfrm>
            <a:off x="-19664" y="1052051"/>
            <a:ext cx="2521689" cy="5886267"/>
          </a:xfrm>
          <a:prstGeom prst="diagStripe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828566A1-85E8-5043-9F9E-B9C428E16C30}"/>
              </a:ext>
            </a:extLst>
          </p:cNvPr>
          <p:cNvSpPr txBox="1">
            <a:spLocks/>
          </p:cNvSpPr>
          <p:nvPr userDrawn="1"/>
        </p:nvSpPr>
        <p:spPr>
          <a:xfrm>
            <a:off x="11458574" y="0"/>
            <a:ext cx="733425" cy="6217709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spc="600">
                <a:latin typeface="Segoe UI Light" panose="020B0502040204020203" pitchFamily="34" charset="0"/>
                <a:cs typeface="Segoe UI Light" panose="020B0502040204020203" pitchFamily="34" charset="0"/>
              </a:rPr>
              <a:t>| Escritório de Projetos</a:t>
            </a:r>
          </a:p>
        </p:txBody>
      </p:sp>
    </p:spTree>
    <p:extLst>
      <p:ext uri="{BB962C8B-B14F-4D97-AF65-F5344CB8AC3E}">
        <p14:creationId xmlns:p14="http://schemas.microsoft.com/office/powerpoint/2010/main" val="331631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Uso Inte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E514A1-F373-4743-B36E-3D91C9D89F05}"/>
              </a:ext>
            </a:extLst>
          </p:cNvPr>
          <p:cNvSpPr/>
          <p:nvPr userDrawn="1"/>
        </p:nvSpPr>
        <p:spPr>
          <a:xfrm>
            <a:off x="0" y="-97656"/>
            <a:ext cx="12192000" cy="70533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CF67CD-1366-9543-879D-84D76B94E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399" y="-80319"/>
            <a:ext cx="12292799" cy="7018638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24D807B-B6BA-4A43-8FE9-5907C0377F81}"/>
              </a:ext>
            </a:extLst>
          </p:cNvPr>
          <p:cNvCxnSpPr>
            <a:cxnSpLocks/>
          </p:cNvCxnSpPr>
          <p:nvPr userDrawn="1"/>
        </p:nvCxnSpPr>
        <p:spPr>
          <a:xfrm>
            <a:off x="-618345" y="1068430"/>
            <a:ext cx="1157177" cy="0"/>
          </a:xfrm>
          <a:prstGeom prst="straightConnector1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09546C-8887-3042-83D2-F1F2D5F8F149}"/>
              </a:ext>
            </a:extLst>
          </p:cNvPr>
          <p:cNvSpPr txBox="1"/>
          <p:nvPr userDrawn="1"/>
        </p:nvSpPr>
        <p:spPr>
          <a:xfrm>
            <a:off x="2210843" y="1619303"/>
            <a:ext cx="3613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0" i="0" spc="3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Obrigado!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B1B54130-C626-A54E-B2B5-3459019007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82" y="919205"/>
            <a:ext cx="1841500" cy="298450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DD6BC3B-98E3-BF42-AA54-DB6708E67C62}"/>
              </a:ext>
            </a:extLst>
          </p:cNvPr>
          <p:cNvCxnSpPr>
            <a:cxnSpLocks/>
          </p:cNvCxnSpPr>
          <p:nvPr/>
        </p:nvCxnSpPr>
        <p:spPr>
          <a:xfrm>
            <a:off x="2236042" y="2952674"/>
            <a:ext cx="3563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7826AAE-7827-2F45-9ED6-E426FDB00D1D}"/>
              </a:ext>
            </a:extLst>
          </p:cNvPr>
          <p:cNvGrpSpPr/>
          <p:nvPr userDrawn="1"/>
        </p:nvGrpSpPr>
        <p:grpSpPr>
          <a:xfrm>
            <a:off x="2922812" y="3578159"/>
            <a:ext cx="2189638" cy="2949269"/>
            <a:chOff x="2634643" y="7158529"/>
            <a:chExt cx="2189638" cy="2949269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4EE96AF-5589-AF4C-939E-45FE85E6FA59}"/>
                </a:ext>
              </a:extLst>
            </p:cNvPr>
            <p:cNvSpPr txBox="1"/>
            <p:nvPr userDrawn="1"/>
          </p:nvSpPr>
          <p:spPr>
            <a:xfrm>
              <a:off x="2634643" y="7158529"/>
              <a:ext cx="2189638" cy="2949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300000"/>
                </a:lnSpc>
              </a:pPr>
              <a:r>
                <a:rPr lang="pt-BR" sz="2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COLABORAÇÃO</a:t>
              </a:r>
            </a:p>
            <a:p>
              <a:pPr algn="ctr">
                <a:lnSpc>
                  <a:spcPct val="300000"/>
                </a:lnSpc>
              </a:pPr>
              <a:r>
                <a:rPr lang="pt-BR" sz="2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CONTRIBUIÇÃO</a:t>
              </a:r>
            </a:p>
            <a:p>
              <a:pPr algn="ctr">
                <a:lnSpc>
                  <a:spcPct val="300000"/>
                </a:lnSpc>
              </a:pPr>
              <a:r>
                <a:rPr lang="pt-BR" sz="2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CRESCIMENTO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9D4A67F-9632-7B47-8109-77027F3A3E9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75462" y="9342545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E0AF9D-70EB-8F4C-92A9-33DE77A553BD}"/>
                </a:ext>
              </a:extLst>
            </p:cNvPr>
            <p:cNvSpPr>
              <a:spLocks/>
            </p:cNvSpPr>
            <p:nvPr userDrawn="1"/>
          </p:nvSpPr>
          <p:spPr>
            <a:xfrm>
              <a:off x="3675462" y="8285516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EB6FDAD9-0F74-2B49-9037-749F15ADBCDE}"/>
              </a:ext>
            </a:extLst>
          </p:cNvPr>
          <p:cNvSpPr/>
          <p:nvPr userDrawn="1"/>
        </p:nvSpPr>
        <p:spPr>
          <a:xfrm>
            <a:off x="8045775" y="-377687"/>
            <a:ext cx="3950755" cy="7494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0" i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2" name="Imagem 41" descr="Logotipo, nome da empresa  Descrição gerada automaticamente">
            <a:extLst>
              <a:ext uri="{FF2B5EF4-FFF2-40B4-BE49-F238E27FC236}">
                <a16:creationId xmlns:a16="http://schemas.microsoft.com/office/drawing/2014/main" id="{367DA82B-DE07-4546-92E0-894EFE979B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2858" y="3455452"/>
            <a:ext cx="1156589" cy="17149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6C67CE8-8F31-2E41-A583-89A471C497BA}"/>
              </a:ext>
            </a:extLst>
          </p:cNvPr>
          <p:cNvGrpSpPr/>
          <p:nvPr userDrawn="1"/>
        </p:nvGrpSpPr>
        <p:grpSpPr>
          <a:xfrm>
            <a:off x="8806336" y="4176412"/>
            <a:ext cx="2429633" cy="386493"/>
            <a:chOff x="8438451" y="3460794"/>
            <a:chExt cx="2429633" cy="386493"/>
          </a:xfrm>
        </p:grpSpPr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15B7E19C-7534-5742-B6EC-E0A9ED059D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rcRect/>
            <a:stretch/>
          </p:blipFill>
          <p:spPr>
            <a:xfrm>
              <a:off x="10074968" y="3460794"/>
              <a:ext cx="793116" cy="386493"/>
            </a:xfrm>
            <a:prstGeom prst="rect">
              <a:avLst/>
            </a:prstGeom>
          </p:spPr>
        </p:pic>
        <p:pic>
          <p:nvPicPr>
            <p:cNvPr id="45" name="Imagem 44" descr="Desenho de uma placa  Descrição gerada automaticamente com confiança média">
              <a:extLst>
                <a:ext uri="{FF2B5EF4-FFF2-40B4-BE49-F238E27FC236}">
                  <a16:creationId xmlns:a16="http://schemas.microsoft.com/office/drawing/2014/main" id="{59F955F0-64A8-9A4F-964A-52FC36063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38451" y="3573566"/>
              <a:ext cx="1200811" cy="202242"/>
            </a:xfrm>
            <a:prstGeom prst="rect">
              <a:avLst/>
            </a:prstGeom>
          </p:spPr>
        </p:pic>
      </p:grp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D853A281-E7E9-9445-8FA6-AC691A939FA1}"/>
              </a:ext>
            </a:extLst>
          </p:cNvPr>
          <p:cNvCxnSpPr>
            <a:cxnSpLocks/>
          </p:cNvCxnSpPr>
          <p:nvPr userDrawn="1"/>
        </p:nvCxnSpPr>
        <p:spPr>
          <a:xfrm>
            <a:off x="8295594" y="2946036"/>
            <a:ext cx="34511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4E3DABF3-1037-6448-AFD9-0DA08565BF7D}"/>
              </a:ext>
            </a:extLst>
          </p:cNvPr>
          <p:cNvGrpSpPr/>
          <p:nvPr userDrawn="1"/>
        </p:nvGrpSpPr>
        <p:grpSpPr>
          <a:xfrm>
            <a:off x="8356413" y="5121988"/>
            <a:ext cx="3329478" cy="457801"/>
            <a:chOff x="8279427" y="4406370"/>
            <a:chExt cx="3329478" cy="457801"/>
          </a:xfrm>
        </p:grpSpPr>
        <p:pic>
          <p:nvPicPr>
            <p:cNvPr id="48" name="Imagem 47" descr="Interface gráfica do usuário, Texto  Descrição gerada automaticamente">
              <a:extLst>
                <a:ext uri="{FF2B5EF4-FFF2-40B4-BE49-F238E27FC236}">
                  <a16:creationId xmlns:a16="http://schemas.microsoft.com/office/drawing/2014/main" id="{E071E6F0-AC02-3944-BFD2-DC46BB22A8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0" t="7940" r="4710" b="9196"/>
            <a:stretch/>
          </p:blipFill>
          <p:spPr>
            <a:xfrm>
              <a:off x="10451648" y="4406370"/>
              <a:ext cx="1157257" cy="457801"/>
            </a:xfrm>
            <a:prstGeom prst="rect">
              <a:avLst/>
            </a:prstGeom>
          </p:spPr>
        </p:pic>
        <p:pic>
          <p:nvPicPr>
            <p:cNvPr id="49" name="Imagem 48" descr="Uma imagem contendo Logotipo  Descrição gerada automaticamente">
              <a:extLst>
                <a:ext uri="{FF2B5EF4-FFF2-40B4-BE49-F238E27FC236}">
                  <a16:creationId xmlns:a16="http://schemas.microsoft.com/office/drawing/2014/main" id="{3807A899-3FE5-3D4C-8360-A1E2C21EA4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279427" y="4421394"/>
              <a:ext cx="1968110" cy="422899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2432756-97AB-4E96-ADE4-DC047291A857}"/>
              </a:ext>
            </a:extLst>
          </p:cNvPr>
          <p:cNvGrpSpPr/>
          <p:nvPr userDrawn="1"/>
        </p:nvGrpSpPr>
        <p:grpSpPr>
          <a:xfrm>
            <a:off x="8831077" y="1271434"/>
            <a:ext cx="2387579" cy="1094854"/>
            <a:chOff x="8433574" y="555816"/>
            <a:chExt cx="2387579" cy="1094854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1039853E-8800-47F4-9713-290189AFB3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rcRect/>
            <a:stretch/>
          </p:blipFill>
          <p:spPr>
            <a:xfrm>
              <a:off x="8433574" y="584874"/>
              <a:ext cx="611098" cy="1036739"/>
            </a:xfrm>
            <a:prstGeom prst="rect">
              <a:avLst/>
            </a:prstGeom>
          </p:spPr>
        </p:pic>
        <p:pic>
          <p:nvPicPr>
            <p:cNvPr id="31" name="Gráfico 30">
              <a:extLst>
                <a:ext uri="{FF2B5EF4-FFF2-40B4-BE49-F238E27FC236}">
                  <a16:creationId xmlns:a16="http://schemas.microsoft.com/office/drawing/2014/main" id="{D14AEC66-74FA-46A1-82CB-4B32AA45F6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75439" y="555816"/>
              <a:ext cx="1445714" cy="1094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95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Uso Exte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E514A1-F373-4743-B36E-3D91C9D89F05}"/>
              </a:ext>
            </a:extLst>
          </p:cNvPr>
          <p:cNvSpPr/>
          <p:nvPr userDrawn="1"/>
        </p:nvSpPr>
        <p:spPr>
          <a:xfrm>
            <a:off x="0" y="-97656"/>
            <a:ext cx="12192000" cy="70533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CF67CD-1366-9543-879D-84D76B94E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399" y="-80319"/>
            <a:ext cx="12292799" cy="7018638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24D807B-B6BA-4A43-8FE9-5907C0377F81}"/>
              </a:ext>
            </a:extLst>
          </p:cNvPr>
          <p:cNvCxnSpPr>
            <a:cxnSpLocks/>
          </p:cNvCxnSpPr>
          <p:nvPr userDrawn="1"/>
        </p:nvCxnSpPr>
        <p:spPr>
          <a:xfrm>
            <a:off x="-618345" y="1068430"/>
            <a:ext cx="1157177" cy="0"/>
          </a:xfrm>
          <a:prstGeom prst="straightConnector1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09546C-8887-3042-83D2-F1F2D5F8F149}"/>
              </a:ext>
            </a:extLst>
          </p:cNvPr>
          <p:cNvSpPr txBox="1"/>
          <p:nvPr userDrawn="1"/>
        </p:nvSpPr>
        <p:spPr>
          <a:xfrm>
            <a:off x="719702" y="1506536"/>
            <a:ext cx="3613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0" i="0" spc="3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Obrigado!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99E431C-AA5E-FE4C-9248-6733A6F7395B}"/>
              </a:ext>
            </a:extLst>
          </p:cNvPr>
          <p:cNvSpPr txBox="1"/>
          <p:nvPr userDrawn="1"/>
        </p:nvSpPr>
        <p:spPr>
          <a:xfrm>
            <a:off x="719702" y="4993779"/>
            <a:ext cx="361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1" i="0" spc="30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(11) 3080 3520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B1B54130-C626-A54E-B2B5-3459019007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82" y="919205"/>
            <a:ext cx="1841500" cy="29845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54AF7CC-1DFD-AF48-BD56-B176375DFDC8}"/>
              </a:ext>
            </a:extLst>
          </p:cNvPr>
          <p:cNvSpPr txBox="1"/>
          <p:nvPr userDrawn="1"/>
        </p:nvSpPr>
        <p:spPr>
          <a:xfrm>
            <a:off x="719701" y="5647693"/>
            <a:ext cx="4013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0" i="0" spc="3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Av. Pedroso de Morais, 251</a:t>
            </a:r>
          </a:p>
          <a:p>
            <a:pPr algn="l"/>
            <a:r>
              <a:rPr lang="pt-BR" sz="1200" b="0" i="0" spc="3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Pinheiros . São Paulo . 5º Andar</a:t>
            </a:r>
          </a:p>
          <a:p>
            <a:pPr algn="l"/>
            <a:r>
              <a:rPr lang="pt-BR" sz="1800" b="1" i="0" spc="300" err="1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www.avivatec.com.br</a:t>
            </a:r>
            <a:endParaRPr lang="pt-BR" sz="1800" b="1" i="0" spc="30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F4DC80B-248E-AC42-BB39-BCF75D00E94E}"/>
              </a:ext>
            </a:extLst>
          </p:cNvPr>
          <p:cNvCxnSpPr>
            <a:cxnSpLocks/>
          </p:cNvCxnSpPr>
          <p:nvPr userDrawn="1"/>
        </p:nvCxnSpPr>
        <p:spPr>
          <a:xfrm>
            <a:off x="-578589" y="5277384"/>
            <a:ext cx="1157177" cy="0"/>
          </a:xfrm>
          <a:prstGeom prst="straightConnector1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B53D90B-B3D3-1745-82ED-F24667F6AF23}"/>
              </a:ext>
            </a:extLst>
          </p:cNvPr>
          <p:cNvSpPr/>
          <p:nvPr userDrawn="1"/>
        </p:nvSpPr>
        <p:spPr>
          <a:xfrm>
            <a:off x="8045775" y="-377687"/>
            <a:ext cx="3950755" cy="7494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0" i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Imagem 27" descr="Logotipo, nome da empresa  Descrição gerada automaticamente">
            <a:extLst>
              <a:ext uri="{FF2B5EF4-FFF2-40B4-BE49-F238E27FC236}">
                <a16:creationId xmlns:a16="http://schemas.microsoft.com/office/drawing/2014/main" id="{19B5940B-DD48-B74A-9511-C274A346024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2858" y="3455452"/>
            <a:ext cx="1156589" cy="171494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38B9CA7-64B5-9247-8D05-275943D114EA}"/>
              </a:ext>
            </a:extLst>
          </p:cNvPr>
          <p:cNvGrpSpPr/>
          <p:nvPr userDrawn="1"/>
        </p:nvGrpSpPr>
        <p:grpSpPr>
          <a:xfrm>
            <a:off x="8806336" y="4176412"/>
            <a:ext cx="2429633" cy="386493"/>
            <a:chOff x="8438451" y="3460794"/>
            <a:chExt cx="2429633" cy="386493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0E99A653-FDA9-C646-8922-A2375ECCF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rcRect/>
            <a:stretch/>
          </p:blipFill>
          <p:spPr>
            <a:xfrm>
              <a:off x="10074968" y="3460794"/>
              <a:ext cx="793116" cy="386493"/>
            </a:xfrm>
            <a:prstGeom prst="rect">
              <a:avLst/>
            </a:prstGeom>
          </p:spPr>
        </p:pic>
        <p:pic>
          <p:nvPicPr>
            <p:cNvPr id="33" name="Imagem 32" descr="Desenho de uma placa  Descrição gerada automaticamente com confiança média">
              <a:extLst>
                <a:ext uri="{FF2B5EF4-FFF2-40B4-BE49-F238E27FC236}">
                  <a16:creationId xmlns:a16="http://schemas.microsoft.com/office/drawing/2014/main" id="{70736BD3-25BA-7146-8ACB-14E437919E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38451" y="3573566"/>
              <a:ext cx="1200811" cy="202242"/>
            </a:xfrm>
            <a:prstGeom prst="rect">
              <a:avLst/>
            </a:prstGeom>
          </p:spPr>
        </p:pic>
      </p:grp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4C9A99E-540D-E340-92AA-CB5EAC8FF5E1}"/>
              </a:ext>
            </a:extLst>
          </p:cNvPr>
          <p:cNvCxnSpPr>
            <a:cxnSpLocks/>
          </p:cNvCxnSpPr>
          <p:nvPr userDrawn="1"/>
        </p:nvCxnSpPr>
        <p:spPr>
          <a:xfrm>
            <a:off x="8295594" y="2946036"/>
            <a:ext cx="34511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5F6FF86-A560-D64B-84A4-63A1FBBC605B}"/>
              </a:ext>
            </a:extLst>
          </p:cNvPr>
          <p:cNvGrpSpPr/>
          <p:nvPr userDrawn="1"/>
        </p:nvGrpSpPr>
        <p:grpSpPr>
          <a:xfrm>
            <a:off x="8356413" y="5121988"/>
            <a:ext cx="3329478" cy="457801"/>
            <a:chOff x="8279427" y="4406370"/>
            <a:chExt cx="3329478" cy="457801"/>
          </a:xfrm>
        </p:grpSpPr>
        <p:pic>
          <p:nvPicPr>
            <p:cNvPr id="36" name="Imagem 35" descr="Interface gráfica do usuário, Texto  Descrição gerada automaticamente">
              <a:extLst>
                <a:ext uri="{FF2B5EF4-FFF2-40B4-BE49-F238E27FC236}">
                  <a16:creationId xmlns:a16="http://schemas.microsoft.com/office/drawing/2014/main" id="{C8D0A548-C6AA-6742-B487-E255511C76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0" t="7940" r="4710" b="9196"/>
            <a:stretch/>
          </p:blipFill>
          <p:spPr>
            <a:xfrm>
              <a:off x="10451648" y="4406370"/>
              <a:ext cx="1157257" cy="457801"/>
            </a:xfrm>
            <a:prstGeom prst="rect">
              <a:avLst/>
            </a:prstGeom>
          </p:spPr>
        </p:pic>
        <p:pic>
          <p:nvPicPr>
            <p:cNvPr id="37" name="Imagem 36" descr="Uma imagem contendo Logotipo  Descrição gerada automaticamente">
              <a:extLst>
                <a:ext uri="{FF2B5EF4-FFF2-40B4-BE49-F238E27FC236}">
                  <a16:creationId xmlns:a16="http://schemas.microsoft.com/office/drawing/2014/main" id="{F6C68812-B045-CB47-9750-F0A5CE3727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279427" y="4421394"/>
              <a:ext cx="1968110" cy="422899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F33F079-B5BE-4C43-8166-35666E8292C7}"/>
              </a:ext>
            </a:extLst>
          </p:cNvPr>
          <p:cNvGrpSpPr/>
          <p:nvPr userDrawn="1"/>
        </p:nvGrpSpPr>
        <p:grpSpPr>
          <a:xfrm>
            <a:off x="8831077" y="1271434"/>
            <a:ext cx="2387579" cy="1094854"/>
            <a:chOff x="8433574" y="555816"/>
            <a:chExt cx="2387579" cy="1094854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9C6E7493-9132-419D-9975-7E78A0A49E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rcRect/>
            <a:stretch/>
          </p:blipFill>
          <p:spPr>
            <a:xfrm>
              <a:off x="8433574" y="584874"/>
              <a:ext cx="611098" cy="1036739"/>
            </a:xfrm>
            <a:prstGeom prst="rect">
              <a:avLst/>
            </a:prstGeom>
          </p:spPr>
        </p:pic>
        <p:pic>
          <p:nvPicPr>
            <p:cNvPr id="40" name="Gráfico 39">
              <a:extLst>
                <a:ext uri="{FF2B5EF4-FFF2-40B4-BE49-F238E27FC236}">
                  <a16:creationId xmlns:a16="http://schemas.microsoft.com/office/drawing/2014/main" id="{EFE6FF29-8215-4F1E-A4B0-5649706686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75439" y="555816"/>
              <a:ext cx="1445714" cy="1094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7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70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98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9" r:id="rId2"/>
    <p:sldLayoutId id="2147483691" r:id="rId3"/>
    <p:sldLayoutId id="2147483696" r:id="rId4"/>
    <p:sldLayoutId id="2147483690" r:id="rId5"/>
    <p:sldLayoutId id="2147483698" r:id="rId6"/>
    <p:sldLayoutId id="2147483697" r:id="rId7"/>
    <p:sldLayoutId id="214748370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08E0E2-8056-490B-A7A3-38B9C71A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REPORT</a:t>
            </a:r>
            <a:br>
              <a:rPr lang="pt-BR" sz="3600" dirty="0"/>
            </a:br>
            <a:r>
              <a:rPr lang="pt-BR" sz="3600" dirty="0"/>
              <a:t>Automação de Testes</a:t>
            </a:r>
            <a:br>
              <a:rPr lang="pt-BR" sz="3600" dirty="0"/>
            </a:br>
            <a:r>
              <a:rPr lang="pt-BR" sz="3600" dirty="0"/>
              <a:t>Poupa Brasil</a:t>
            </a:r>
            <a:br>
              <a:rPr lang="pt-BR" dirty="0"/>
            </a:br>
            <a:br>
              <a:rPr lang="pt-BR" sz="2700" dirty="0"/>
            </a:br>
            <a:r>
              <a:rPr lang="pt-BR" sz="2700" dirty="0"/>
              <a:t>02.03.2022</a:t>
            </a:r>
          </a:p>
        </p:txBody>
      </p:sp>
    </p:spTree>
    <p:extLst>
      <p:ext uri="{BB962C8B-B14F-4D97-AF65-F5344CB8AC3E}">
        <p14:creationId xmlns:p14="http://schemas.microsoft.com/office/powerpoint/2010/main" val="29786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3D6989-442D-464F-A53C-1C9A1B6C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013" y="325633"/>
            <a:ext cx="8720532" cy="1325563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ED7EC5-4488-4C5A-8C20-B3372D9C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935" y="1716720"/>
            <a:ext cx="9226610" cy="3424559"/>
          </a:xfrm>
        </p:spPr>
        <p:txBody>
          <a:bodyPr lIns="91440" tIns="45720" rIns="91440" bIns="45720" anchor="t">
            <a:noAutofit/>
          </a:bodyPr>
          <a:lstStyle/>
          <a:p>
            <a:pPr marL="312420" indent="-300355">
              <a:lnSpc>
                <a:spcPct val="100000"/>
              </a:lnSpc>
              <a:spcBef>
                <a:spcPts val="1785"/>
              </a:spcBef>
              <a:buClr>
                <a:srgbClr val="FBB813"/>
              </a:buClr>
              <a:buAutoNum type="arabicPeriod"/>
              <a:tabLst>
                <a:tab pos="313055" algn="l"/>
              </a:tabLst>
            </a:pPr>
            <a:r>
              <a:rPr lang="pt-BR" sz="2400" spc="-70" dirty="0">
                <a:solidFill>
                  <a:srgbClr val="3F3F3F"/>
                </a:solidFill>
                <a:latin typeface="Segoe UI Symbol"/>
                <a:cs typeface="Segoe UI Symbol"/>
              </a:rPr>
              <a:t>Mapeamento de Módulos</a:t>
            </a:r>
          </a:p>
          <a:p>
            <a:pPr marL="312420" indent="-300355">
              <a:lnSpc>
                <a:spcPct val="100000"/>
              </a:lnSpc>
              <a:spcBef>
                <a:spcPts val="1785"/>
              </a:spcBef>
              <a:buClr>
                <a:srgbClr val="FBB813"/>
              </a:buClr>
              <a:buAutoNum type="arabicPeriod"/>
              <a:tabLst>
                <a:tab pos="313055" algn="l"/>
              </a:tabLst>
            </a:pPr>
            <a:r>
              <a:rPr lang="pt-BR" sz="2400" spc="-70" dirty="0">
                <a:solidFill>
                  <a:srgbClr val="3F3F3F"/>
                </a:solidFill>
                <a:latin typeface="Segoe UI Symbol"/>
                <a:cs typeface="Segoe UI Symbol"/>
              </a:rPr>
              <a:t>Sprint</a:t>
            </a:r>
            <a:r>
              <a:rPr lang="pt-BR" sz="2400" spc="-10" dirty="0">
                <a:solidFill>
                  <a:srgbClr val="3F3F3F"/>
                </a:solidFill>
                <a:latin typeface="Segoe UI Symbol"/>
                <a:cs typeface="Segoe UI Symbol"/>
              </a:rPr>
              <a:t> 2</a:t>
            </a:r>
            <a:r>
              <a:rPr lang="pt-BR" sz="2400" spc="-15" dirty="0">
                <a:solidFill>
                  <a:srgbClr val="3F3F3F"/>
                </a:solidFill>
                <a:latin typeface="Segoe UI Symbol"/>
                <a:cs typeface="Segoe UI Symbol"/>
              </a:rPr>
              <a:t>: </a:t>
            </a:r>
            <a:r>
              <a:rPr lang="pt-BR" sz="2400" spc="-15" dirty="0" err="1">
                <a:solidFill>
                  <a:srgbClr val="3F3F3F"/>
                </a:solidFill>
                <a:latin typeface="Segoe UI Symbol"/>
                <a:cs typeface="Segoe UI Symbol"/>
              </a:rPr>
              <a:t>Backoffice</a:t>
            </a:r>
            <a:r>
              <a:rPr lang="pt-BR" sz="2400" spc="-15" dirty="0">
                <a:solidFill>
                  <a:srgbClr val="3F3F3F"/>
                </a:solidFill>
                <a:latin typeface="Segoe UI Symbol"/>
                <a:cs typeface="Segoe UI Symbol"/>
              </a:rPr>
              <a:t> - Usu</a:t>
            </a:r>
            <a:r>
              <a:rPr lang="pt-BR" spc="-15" dirty="0">
                <a:solidFill>
                  <a:srgbClr val="3F3F3F"/>
                </a:solidFill>
                <a:latin typeface="Segoe UI Symbol"/>
                <a:cs typeface="Segoe UI Symbol"/>
              </a:rPr>
              <a:t>ários</a:t>
            </a:r>
            <a:endParaRPr lang="pt-BR" sz="2400" spc="-65" dirty="0">
              <a:solidFill>
                <a:srgbClr val="3F3F3F"/>
              </a:solidFill>
              <a:latin typeface="Segoe UI Symbol"/>
              <a:cs typeface="Segoe UI Symbol"/>
            </a:endParaRPr>
          </a:p>
          <a:p>
            <a:pPr marL="312420" indent="-300355">
              <a:lnSpc>
                <a:spcPct val="100000"/>
              </a:lnSpc>
              <a:spcBef>
                <a:spcPts val="1785"/>
              </a:spcBef>
              <a:buClr>
                <a:srgbClr val="FBB813"/>
              </a:buClr>
              <a:buAutoNum type="arabicPeriod"/>
              <a:tabLst>
                <a:tab pos="313055" algn="l"/>
              </a:tabLst>
            </a:pPr>
            <a:r>
              <a:rPr lang="pt-BR" sz="2400" spc="-70" dirty="0">
                <a:solidFill>
                  <a:srgbClr val="3F3F3F"/>
                </a:solidFill>
                <a:latin typeface="Segoe UI Symbol"/>
                <a:cs typeface="Segoe UI Symbol"/>
              </a:rPr>
              <a:t>Resultados</a:t>
            </a:r>
            <a:endParaRPr lang="pt-BR" sz="2400" dirty="0">
              <a:latin typeface="Segoe UI Symbol"/>
              <a:cs typeface="Segoe UI Symbol"/>
            </a:endParaRPr>
          </a:p>
          <a:p>
            <a:pPr marL="312420" indent="-300355">
              <a:lnSpc>
                <a:spcPct val="100000"/>
              </a:lnSpc>
              <a:spcBef>
                <a:spcPts val="1789"/>
              </a:spcBef>
              <a:buClr>
                <a:srgbClr val="FBB813"/>
              </a:buClr>
              <a:buAutoNum type="arabicPeriod"/>
              <a:tabLst>
                <a:tab pos="313055" algn="l"/>
              </a:tabLst>
            </a:pPr>
            <a:r>
              <a:rPr lang="pt-BR" sz="2400" spc="-65" dirty="0">
                <a:solidFill>
                  <a:srgbClr val="3F3F3F"/>
                </a:solidFill>
                <a:latin typeface="Segoe UI Symbol"/>
                <a:cs typeface="Segoe UI Symbol"/>
              </a:rPr>
              <a:t>Histórico</a:t>
            </a:r>
            <a:r>
              <a:rPr lang="pt-BR" sz="2400" spc="10" dirty="0">
                <a:solidFill>
                  <a:srgbClr val="3F3F3F"/>
                </a:solidFill>
                <a:latin typeface="Segoe UI Symbol"/>
                <a:cs typeface="Segoe UI Symbol"/>
              </a:rPr>
              <a:t> </a:t>
            </a:r>
            <a:r>
              <a:rPr lang="pt-BR" sz="2400" spc="-55" dirty="0">
                <a:solidFill>
                  <a:srgbClr val="3F3F3F"/>
                </a:solidFill>
                <a:latin typeface="Segoe UI Symbol"/>
                <a:cs typeface="Segoe UI Symbol"/>
              </a:rPr>
              <a:t>de</a:t>
            </a:r>
            <a:r>
              <a:rPr lang="pt-BR" sz="2400" spc="20" dirty="0">
                <a:solidFill>
                  <a:srgbClr val="3F3F3F"/>
                </a:solidFill>
                <a:latin typeface="Segoe UI Symbol"/>
                <a:cs typeface="Segoe UI Symbol"/>
              </a:rPr>
              <a:t> </a:t>
            </a:r>
            <a:r>
              <a:rPr lang="pt-BR" sz="2400" spc="-40" dirty="0">
                <a:solidFill>
                  <a:srgbClr val="3F3F3F"/>
                </a:solidFill>
                <a:latin typeface="Segoe UI Symbol"/>
                <a:cs typeface="Segoe UI Symbol"/>
              </a:rPr>
              <a:t>Cobertura</a:t>
            </a:r>
            <a:r>
              <a:rPr lang="pt-BR" sz="2400" dirty="0">
                <a:solidFill>
                  <a:srgbClr val="3F3F3F"/>
                </a:solidFill>
                <a:latin typeface="Segoe UI Symbol"/>
                <a:cs typeface="Segoe UI Symbol"/>
              </a:rPr>
              <a:t> </a:t>
            </a:r>
            <a:r>
              <a:rPr lang="pt-BR" sz="2400" spc="-55" dirty="0">
                <a:solidFill>
                  <a:srgbClr val="3F3F3F"/>
                </a:solidFill>
                <a:latin typeface="Segoe UI Symbol"/>
                <a:cs typeface="Segoe UI Symbol"/>
              </a:rPr>
              <a:t>de</a:t>
            </a:r>
            <a:r>
              <a:rPr lang="pt-BR" sz="2400" spc="20" dirty="0">
                <a:solidFill>
                  <a:srgbClr val="3F3F3F"/>
                </a:solidFill>
                <a:latin typeface="Segoe UI Symbol"/>
                <a:cs typeface="Segoe UI Symbol"/>
              </a:rPr>
              <a:t> </a:t>
            </a:r>
            <a:r>
              <a:rPr lang="pt-BR" sz="2400" spc="-60" dirty="0">
                <a:solidFill>
                  <a:srgbClr val="3F3F3F"/>
                </a:solidFill>
                <a:latin typeface="Segoe UI Symbol"/>
                <a:cs typeface="Segoe UI Symbol"/>
              </a:rPr>
              <a:t>Regra</a:t>
            </a:r>
            <a:r>
              <a:rPr lang="pt-BR" sz="2400" spc="50" dirty="0">
                <a:solidFill>
                  <a:srgbClr val="3F3F3F"/>
                </a:solidFill>
                <a:latin typeface="Segoe UI Symbol"/>
                <a:cs typeface="Segoe UI Symbol"/>
              </a:rPr>
              <a:t> </a:t>
            </a:r>
            <a:r>
              <a:rPr lang="pt-BR" sz="2400" spc="-55" dirty="0">
                <a:solidFill>
                  <a:srgbClr val="3F3F3F"/>
                </a:solidFill>
                <a:latin typeface="Segoe UI Symbol"/>
                <a:cs typeface="Segoe UI Symbol"/>
              </a:rPr>
              <a:t>de</a:t>
            </a:r>
            <a:r>
              <a:rPr lang="pt-BR" sz="2400" dirty="0">
                <a:solidFill>
                  <a:srgbClr val="3F3F3F"/>
                </a:solidFill>
                <a:latin typeface="Segoe UI Symbol"/>
                <a:cs typeface="Segoe UI Symbol"/>
              </a:rPr>
              <a:t> </a:t>
            </a:r>
            <a:r>
              <a:rPr lang="pt-BR" sz="2400" spc="-65" dirty="0">
                <a:solidFill>
                  <a:srgbClr val="3F3F3F"/>
                </a:solidFill>
                <a:latin typeface="Segoe UI Symbol"/>
                <a:cs typeface="Segoe UI Symbol"/>
              </a:rPr>
              <a:t>Negócio</a:t>
            </a:r>
            <a:r>
              <a:rPr lang="pt-BR" sz="2400" spc="30" dirty="0">
                <a:solidFill>
                  <a:srgbClr val="3F3F3F"/>
                </a:solidFill>
                <a:latin typeface="Segoe UI Symbol"/>
                <a:cs typeface="Segoe UI Symbol"/>
              </a:rPr>
              <a:t> </a:t>
            </a:r>
            <a:r>
              <a:rPr lang="pt-BR" sz="2400" spc="-55" dirty="0">
                <a:solidFill>
                  <a:srgbClr val="3F3F3F"/>
                </a:solidFill>
                <a:latin typeface="Segoe UI Symbol"/>
                <a:cs typeface="Segoe UI Symbol"/>
              </a:rPr>
              <a:t>por</a:t>
            </a:r>
            <a:r>
              <a:rPr lang="pt-BR" sz="2400" spc="30" dirty="0">
                <a:solidFill>
                  <a:srgbClr val="3F3F3F"/>
                </a:solidFill>
                <a:latin typeface="Segoe UI Symbol"/>
                <a:cs typeface="Segoe UI Symbol"/>
              </a:rPr>
              <a:t> </a:t>
            </a:r>
            <a:r>
              <a:rPr lang="pt-BR" sz="2400" spc="-70" dirty="0">
                <a:solidFill>
                  <a:srgbClr val="3F3F3F"/>
                </a:solidFill>
                <a:latin typeface="Segoe UI Symbol"/>
                <a:cs typeface="Segoe UI Symbol"/>
              </a:rPr>
              <a:t>Sprint</a:t>
            </a:r>
            <a:endParaRPr lang="pt-BR" sz="2400" dirty="0">
              <a:latin typeface="Segoe UI Symbol"/>
              <a:cs typeface="Segoe UI Symbol"/>
            </a:endParaRPr>
          </a:p>
          <a:p>
            <a:pPr marL="312420" indent="-300355">
              <a:lnSpc>
                <a:spcPct val="100000"/>
              </a:lnSpc>
              <a:spcBef>
                <a:spcPts val="1800"/>
              </a:spcBef>
              <a:buClr>
                <a:srgbClr val="FBB813"/>
              </a:buClr>
              <a:buAutoNum type="arabicPeriod"/>
              <a:tabLst>
                <a:tab pos="313055" algn="l"/>
              </a:tabLst>
            </a:pPr>
            <a:r>
              <a:rPr lang="pt-BR" sz="2400" spc="-55" dirty="0">
                <a:solidFill>
                  <a:srgbClr val="3F3F3F"/>
                </a:solidFill>
                <a:latin typeface="Segoe UI Symbol"/>
                <a:cs typeface="Segoe UI Symbol"/>
              </a:rPr>
              <a:t>Observações da sprint</a:t>
            </a:r>
          </a:p>
          <a:p>
            <a:pPr marL="312420" indent="-300355">
              <a:lnSpc>
                <a:spcPct val="100000"/>
              </a:lnSpc>
              <a:spcBef>
                <a:spcPts val="1800"/>
              </a:spcBef>
              <a:buClr>
                <a:srgbClr val="FBB813"/>
              </a:buClr>
              <a:buAutoNum type="arabicPeriod"/>
              <a:tabLst>
                <a:tab pos="313055" algn="l"/>
              </a:tabLst>
            </a:pPr>
            <a:r>
              <a:rPr lang="pt-BR" sz="2400" spc="-55" dirty="0">
                <a:solidFill>
                  <a:srgbClr val="3F3F3F"/>
                </a:solidFill>
                <a:latin typeface="Segoe UI Symbol"/>
                <a:cs typeface="Segoe UI Symbol"/>
              </a:rPr>
              <a:t>Cronograma de Entrega	</a:t>
            </a:r>
          </a:p>
          <a:p>
            <a:pPr marL="12065" indent="0">
              <a:lnSpc>
                <a:spcPct val="100000"/>
              </a:lnSpc>
              <a:spcBef>
                <a:spcPts val="1800"/>
              </a:spcBef>
              <a:buClr>
                <a:srgbClr val="FBB813"/>
              </a:buClr>
              <a:buNone/>
              <a:tabLst>
                <a:tab pos="313055" algn="l"/>
              </a:tabLst>
            </a:pPr>
            <a:endParaRPr lang="pt-BR" sz="2400" dirty="0">
              <a:latin typeface="Segoe UI Symbol"/>
              <a:cs typeface="Segoe UI Symbol"/>
            </a:endParaRPr>
          </a:p>
        </p:txBody>
      </p:sp>
    </p:spTree>
    <p:extLst>
      <p:ext uri="{BB962C8B-B14F-4D97-AF65-F5344CB8AC3E}">
        <p14:creationId xmlns:p14="http://schemas.microsoft.com/office/powerpoint/2010/main" val="36151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8B0EB7B3-2F80-47BA-BA04-4C75237A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39" y="727803"/>
            <a:ext cx="10767815" cy="839108"/>
          </a:xfrm>
        </p:spPr>
        <p:txBody>
          <a:bodyPr>
            <a:normAutofit/>
          </a:bodyPr>
          <a:lstStyle/>
          <a:p>
            <a:r>
              <a:rPr lang="pt-BR" sz="3200" u="sng" spc="-70">
                <a:solidFill>
                  <a:srgbClr val="3F3F3F"/>
                </a:solidFill>
                <a:latin typeface="Segoe UI Symbol"/>
                <a:cs typeface="Segoe UI Symbol"/>
              </a:rPr>
              <a:t>Mapeamento de Módulos</a:t>
            </a:r>
            <a:endParaRPr lang="pt-BR" u="sng"/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C4375DB3-FE8F-4954-BB29-0084545F9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843294"/>
              </p:ext>
            </p:extLst>
          </p:nvPr>
        </p:nvGraphicFramePr>
        <p:xfrm>
          <a:off x="1933677" y="142971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053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8B0EB7B3-2F80-47BA-BA04-4C75237A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39" y="727803"/>
            <a:ext cx="10767815" cy="839108"/>
          </a:xfrm>
        </p:spPr>
        <p:txBody>
          <a:bodyPr>
            <a:normAutofit/>
          </a:bodyPr>
          <a:lstStyle/>
          <a:p>
            <a:r>
              <a:rPr lang="pt-BR" sz="3200" spc="-90" dirty="0"/>
              <a:t>Sprint</a:t>
            </a:r>
            <a:r>
              <a:rPr lang="pt-BR" sz="3200" spc="20" dirty="0"/>
              <a:t> 2</a:t>
            </a:r>
            <a:r>
              <a:rPr lang="pt-BR" sz="3200" spc="-25" dirty="0"/>
              <a:t>:</a:t>
            </a:r>
            <a:r>
              <a:rPr lang="pt-BR" sz="3200" spc="10" dirty="0"/>
              <a:t> </a:t>
            </a:r>
            <a:r>
              <a:rPr lang="pt-BR" sz="3200" spc="-65" dirty="0">
                <a:solidFill>
                  <a:srgbClr val="3F3F3F"/>
                </a:solidFill>
                <a:latin typeface="Segoe UI Symbol"/>
              </a:rPr>
              <a:t>Usuários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13DFD10-C3C6-4772-9131-9D0CC95D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15152"/>
              </p:ext>
            </p:extLst>
          </p:nvPr>
        </p:nvGraphicFramePr>
        <p:xfrm>
          <a:off x="149368" y="2074271"/>
          <a:ext cx="4013959" cy="490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959">
                  <a:extLst>
                    <a:ext uri="{9D8B030D-6E8A-4147-A177-3AD203B41FA5}">
                      <a16:colId xmlns:a16="http://schemas.microsoft.com/office/drawing/2014/main" val="2258658249"/>
                    </a:ext>
                  </a:extLst>
                </a:gridCol>
              </a:tblGrid>
              <a:tr h="473201"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 Semibold"/>
                          <a:cs typeface="Segoe UI Semibold"/>
                        </a:rPr>
                        <a:t>Data Início</a:t>
                      </a:r>
                    </a:p>
                    <a:p>
                      <a:pPr algn="ctr"/>
                      <a:r>
                        <a:rPr lang="pt-BR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 Semibold"/>
                          <a:cs typeface="Segoe UI Semibold"/>
                        </a:rPr>
                        <a:t> da Automação</a:t>
                      </a:r>
                      <a:endParaRPr lang="pt-BR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483556"/>
                  </a:ext>
                </a:extLst>
              </a:tr>
              <a:tr h="750627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Segoe UI Light"/>
                          <a:cs typeface="Segoe UI Light"/>
                        </a:rPr>
                        <a:t>18.02.2022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938976"/>
                  </a:ext>
                </a:extLst>
              </a:tr>
              <a:tr h="750626">
                <a:tc>
                  <a:txBody>
                    <a:bodyPr/>
                    <a:lstStyle/>
                    <a:p>
                      <a:pPr algn="ctr"/>
                      <a:r>
                        <a:rPr lang="pt-BR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 Semibold"/>
                          <a:cs typeface="Segoe UI Semibold"/>
                        </a:rPr>
                        <a:t>Data Final </a:t>
                      </a:r>
                    </a:p>
                    <a:p>
                      <a:pPr algn="ctr"/>
                      <a:r>
                        <a:rPr lang="pt-BR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 Semibold"/>
                          <a:cs typeface="Segoe UI Semibold"/>
                        </a:rPr>
                        <a:t> da Automação</a:t>
                      </a:r>
                      <a:endParaRPr lang="pt-BR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569331"/>
                  </a:ext>
                </a:extLst>
              </a:tr>
              <a:tr h="113223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Segoe UI Light"/>
                          <a:cs typeface="Segoe UI Light"/>
                        </a:rPr>
                        <a:t>04.03.2022</a:t>
                      </a:r>
                      <a:endParaRPr lang="pt-BR" sz="2800" dirty="0">
                        <a:latin typeface="Segoe UI Light"/>
                        <a:cs typeface="Segoe UI Ligh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747707"/>
                  </a:ext>
                </a:extLst>
              </a:tr>
              <a:tr h="1132234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Segoe UI Light"/>
                        <a:cs typeface="Segoe UI Ligh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12837"/>
                  </a:ext>
                </a:extLst>
              </a:tr>
            </a:tbl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40AE541-260C-4E94-93BC-ABF43230B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833487"/>
              </p:ext>
            </p:extLst>
          </p:nvPr>
        </p:nvGraphicFramePr>
        <p:xfrm>
          <a:off x="4497049" y="1566911"/>
          <a:ext cx="6457430" cy="4904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943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C29F8EE-C6B3-43B7-A019-4F59A2F64FC6}"/>
              </a:ext>
            </a:extLst>
          </p:cNvPr>
          <p:cNvSpPr txBox="1"/>
          <p:nvPr/>
        </p:nvSpPr>
        <p:spPr>
          <a:xfrm>
            <a:off x="810640" y="1748769"/>
            <a:ext cx="347617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Segoe UI Semibold"/>
                <a:cs typeface="Segoe UI Semibold"/>
              </a:rPr>
              <a:t>Cobertura testes automatizados</a:t>
            </a:r>
            <a:endParaRPr lang="pt-BR" sz="1600">
              <a:solidFill>
                <a:schemeClr val="bg2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Segoe UI Semibold"/>
                <a:cs typeface="Segoe UI Semibold"/>
              </a:rPr>
              <a:t>Total da priorização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98DBD33-9B07-4626-A187-517949880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253371"/>
              </p:ext>
            </p:extLst>
          </p:nvPr>
        </p:nvGraphicFramePr>
        <p:xfrm>
          <a:off x="5695406" y="719666"/>
          <a:ext cx="549039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ítulo 3">
            <a:extLst>
              <a:ext uri="{FF2B5EF4-FFF2-40B4-BE49-F238E27FC236}">
                <a16:creationId xmlns:a16="http://schemas.microsoft.com/office/drawing/2014/main" id="{DA7A894A-F293-4022-BE9C-2FEE2C27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40" y="645915"/>
            <a:ext cx="8720532" cy="839108"/>
          </a:xfrm>
        </p:spPr>
        <p:txBody>
          <a:bodyPr/>
          <a:lstStyle/>
          <a:p>
            <a:r>
              <a:rPr lang="pt-BR"/>
              <a:t>Resultados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0939B2C-65D6-4289-9164-C7DE9B0615E9}"/>
              </a:ext>
            </a:extLst>
          </p:cNvPr>
          <p:cNvSpPr txBox="1"/>
          <p:nvPr/>
        </p:nvSpPr>
        <p:spPr>
          <a:xfrm>
            <a:off x="810641" y="1240225"/>
            <a:ext cx="347617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>
                <a:solidFill>
                  <a:schemeClr val="accent4"/>
                </a:solidFill>
                <a:latin typeface="Segoe UI Semibold"/>
                <a:cs typeface="Segoe UI Semibold"/>
              </a:rPr>
              <a:t>100% Concluído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DB13401-29A7-4700-99C6-134EBAFA6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067159"/>
              </p:ext>
            </p:extLst>
          </p:nvPr>
        </p:nvGraphicFramePr>
        <p:xfrm>
          <a:off x="-294834" y="2079333"/>
          <a:ext cx="5577840" cy="4347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CFECB92-62C5-43C9-8A72-80A21D88EF8E}"/>
              </a:ext>
            </a:extLst>
          </p:cNvPr>
          <p:cNvSpPr txBox="1"/>
          <p:nvPr/>
        </p:nvSpPr>
        <p:spPr>
          <a:xfrm>
            <a:off x="5245119" y="6331110"/>
            <a:ext cx="6390966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1800" baseline="0" dirty="0"/>
              <a:t>Tempo Total de </a:t>
            </a:r>
            <a:r>
              <a:rPr lang="pt-BR" sz="1800" dirty="0"/>
              <a:t>Execução: 4 minutos e </a:t>
            </a:r>
            <a:r>
              <a:rPr lang="pt-BR" dirty="0"/>
              <a:t>27</a:t>
            </a:r>
            <a:r>
              <a:rPr lang="pt-BR" sz="1800" dirty="0"/>
              <a:t> segundos.</a:t>
            </a:r>
            <a:endParaRPr lang="pt-BR" sz="1800" baseline="0" dirty="0"/>
          </a:p>
        </p:txBody>
      </p:sp>
    </p:spTree>
    <p:extLst>
      <p:ext uri="{BB962C8B-B14F-4D97-AF65-F5344CB8AC3E}">
        <p14:creationId xmlns:p14="http://schemas.microsoft.com/office/powerpoint/2010/main" val="23969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8B0EB7B3-2F80-47BA-BA04-4C75237A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16" y="697823"/>
            <a:ext cx="10319883" cy="839108"/>
          </a:xfrm>
        </p:spPr>
        <p:txBody>
          <a:bodyPr>
            <a:normAutofit/>
          </a:bodyPr>
          <a:lstStyle/>
          <a:p>
            <a:r>
              <a:rPr lang="pt-BR" b="1"/>
              <a:t>Histórico de Cobertura de Regra de Negócio por Sprint 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469BEFB0-3EB0-4C13-9AA1-3A600F4E1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757603"/>
              </p:ext>
            </p:extLst>
          </p:nvPr>
        </p:nvGraphicFramePr>
        <p:xfrm>
          <a:off x="2072640" y="1509222"/>
          <a:ext cx="804672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765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8B0EB7B3-2F80-47BA-BA04-4C75237A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40" y="727803"/>
            <a:ext cx="8720532" cy="839108"/>
          </a:xfrm>
        </p:spPr>
        <p:txBody>
          <a:bodyPr/>
          <a:lstStyle/>
          <a:p>
            <a:r>
              <a:rPr lang="pt-BR" b="1"/>
              <a:t>Cronograma de Entrega</a:t>
            </a:r>
          </a:p>
        </p:txBody>
      </p:sp>
      <p:graphicFrame>
        <p:nvGraphicFramePr>
          <p:cNvPr id="8" name="Tabela 12">
            <a:extLst>
              <a:ext uri="{FF2B5EF4-FFF2-40B4-BE49-F238E27FC236}">
                <a16:creationId xmlns:a16="http://schemas.microsoft.com/office/drawing/2014/main" id="{0ABC674D-878A-489F-A198-59ABC06D2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08487"/>
              </p:ext>
            </p:extLst>
          </p:nvPr>
        </p:nvGraphicFramePr>
        <p:xfrm>
          <a:off x="334297" y="1584762"/>
          <a:ext cx="10698352" cy="281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593">
                  <a:extLst>
                    <a:ext uri="{9D8B030D-6E8A-4147-A177-3AD203B41FA5}">
                      <a16:colId xmlns:a16="http://schemas.microsoft.com/office/drawing/2014/main" val="588569363"/>
                    </a:ext>
                  </a:extLst>
                </a:gridCol>
                <a:gridCol w="5230761">
                  <a:extLst>
                    <a:ext uri="{9D8B030D-6E8A-4147-A177-3AD203B41FA5}">
                      <a16:colId xmlns:a16="http://schemas.microsoft.com/office/drawing/2014/main" val="1257271445"/>
                    </a:ext>
                  </a:extLst>
                </a:gridCol>
                <a:gridCol w="1376517">
                  <a:extLst>
                    <a:ext uri="{9D8B030D-6E8A-4147-A177-3AD203B41FA5}">
                      <a16:colId xmlns:a16="http://schemas.microsoft.com/office/drawing/2014/main" val="4040830821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1716498721"/>
                    </a:ext>
                  </a:extLst>
                </a:gridCol>
                <a:gridCol w="2340078">
                  <a:extLst>
                    <a:ext uri="{9D8B030D-6E8A-4147-A177-3AD203B41FA5}">
                      <a16:colId xmlns:a16="http://schemas.microsoft.com/office/drawing/2014/main" val="263051396"/>
                    </a:ext>
                  </a:extLst>
                </a:gridCol>
              </a:tblGrid>
              <a:tr h="384473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 Semibold"/>
                          <a:cs typeface="Segoe UI Semibold"/>
                        </a:rPr>
                        <a:t>Sprint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 Semibold"/>
                          <a:cs typeface="Segoe UI Semibold"/>
                        </a:rPr>
                        <a:t>Funcionalidade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 Semibold"/>
                          <a:cs typeface="Segoe UI Semibold"/>
                        </a:rPr>
                        <a:t>Data Início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>
                        <a:solidFill>
                          <a:schemeClr val="bg2">
                            <a:lumMod val="50000"/>
                          </a:schemeClr>
                        </a:solidFill>
                        <a:latin typeface="Segoe UI Semibold"/>
                        <a:cs typeface="Segoe UI Semibold"/>
                      </a:endParaRPr>
                    </a:p>
                    <a:p>
                      <a:pPr algn="l"/>
                      <a:r>
                        <a:rPr lang="pt-BR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 Semibold"/>
                          <a:cs typeface="Segoe UI Semibold"/>
                        </a:rPr>
                        <a:t>Data Final</a:t>
                      </a:r>
                    </a:p>
                    <a:p>
                      <a:pPr algn="l"/>
                      <a:endParaRPr lang="pt-BR" sz="1400">
                        <a:solidFill>
                          <a:schemeClr val="bg2">
                            <a:lumMod val="50000"/>
                          </a:schemeClr>
                        </a:solidFill>
                        <a:latin typeface="Segoe UI Semibold"/>
                        <a:cs typeface="Segoe UI Semibold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 Semibold"/>
                          <a:cs typeface="Segoe UI Semibold"/>
                        </a:rPr>
                        <a:t>Observação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704839"/>
                  </a:ext>
                </a:extLst>
              </a:tr>
              <a:tr h="38758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Sprint 1 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Backoffice – Tela Inicial</a:t>
                      </a:r>
                    </a:p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Backoffice – Login e Esqueci minha senha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07/02/2022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18/02/2022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100% Automatizado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5130"/>
                  </a:ext>
                </a:extLst>
              </a:tr>
              <a:tr h="30349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Sprint 2 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Backoffice – Usuários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18/02/2022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04/03/2022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100% Automatizado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15463"/>
                  </a:ext>
                </a:extLst>
              </a:tr>
              <a:tr h="40924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Light"/>
                          <a:ea typeface="+mn-ea"/>
                          <a:cs typeface="+mn-cs"/>
                        </a:rPr>
                        <a:t>Sprint 3 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Backoffice – Perfil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07/04/2022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18/03/2022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?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064994"/>
                  </a:ext>
                </a:extLst>
              </a:tr>
              <a:tr h="297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Sprint 4 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Backoffice – Carteiras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21/03/2022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01/04/2022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?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492152"/>
                  </a:ext>
                </a:extLst>
              </a:tr>
              <a:tr h="30349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Sprint 5 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Backoffice – Afiliados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04/04/2022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15/04/2022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?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305268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Light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Backoffice – Aplicações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18/04/2022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29/04/2022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?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26704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154553C-31EF-45A2-A54F-9A819D584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10173"/>
              </p:ext>
            </p:extLst>
          </p:nvPr>
        </p:nvGraphicFramePr>
        <p:xfrm>
          <a:off x="334297" y="4416366"/>
          <a:ext cx="10698352" cy="1760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425">
                  <a:extLst>
                    <a:ext uri="{9D8B030D-6E8A-4147-A177-3AD203B41FA5}">
                      <a16:colId xmlns:a16="http://schemas.microsoft.com/office/drawing/2014/main" val="515239232"/>
                    </a:ext>
                  </a:extLst>
                </a:gridCol>
                <a:gridCol w="5220929">
                  <a:extLst>
                    <a:ext uri="{9D8B030D-6E8A-4147-A177-3AD203B41FA5}">
                      <a16:colId xmlns:a16="http://schemas.microsoft.com/office/drawing/2014/main" val="4044432595"/>
                    </a:ext>
                  </a:extLst>
                </a:gridCol>
                <a:gridCol w="1376517">
                  <a:extLst>
                    <a:ext uri="{9D8B030D-6E8A-4147-A177-3AD203B41FA5}">
                      <a16:colId xmlns:a16="http://schemas.microsoft.com/office/drawing/2014/main" val="405759136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1943964305"/>
                    </a:ext>
                  </a:extLst>
                </a:gridCol>
                <a:gridCol w="2340078">
                  <a:extLst>
                    <a:ext uri="{9D8B030D-6E8A-4147-A177-3AD203B41FA5}">
                      <a16:colId xmlns:a16="http://schemas.microsoft.com/office/drawing/2014/main" val="3861327038"/>
                    </a:ext>
                  </a:extLst>
                </a:gridCol>
              </a:tblGrid>
              <a:tr h="38453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Sprint 7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Backoffice – Resgates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02/05/2022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13/05/2022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?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820981"/>
                  </a:ext>
                </a:extLst>
              </a:tr>
              <a:tr h="40924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/>
                          <a:ea typeface="+mn-ea"/>
                          <a:cs typeface="+mn-cs"/>
                        </a:rPr>
                        <a:t>Sprint 8 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Backoffice – Parametrizações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16/05/2022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27/05/2022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?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211304"/>
                  </a:ext>
                </a:extLst>
              </a:tr>
              <a:tr h="297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Sprint 9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Backoffice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 - Cadastros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30/06/2022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10/07/2022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?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319981"/>
                  </a:ext>
                </a:extLst>
              </a:tr>
              <a:tr h="30349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Sprint 10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Backoffice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 – Informe de Rendimentos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13/07/2022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21/07/2022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?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85441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Light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Á definir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/>
                      </a:endParaRP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/>
                      </a:endParaRP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/>
                        </a:rPr>
                        <a:t>?</a:t>
                      </a:r>
                    </a:p>
                  </a:txBody>
                  <a:tcPr marL="7620" marR="7620" marT="18415" marB="18415"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6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0E082-E159-40BF-9DBE-094F8D3E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5182"/>
            <a:ext cx="10502346" cy="1325563"/>
          </a:xfrm>
        </p:spPr>
        <p:txBody>
          <a:bodyPr/>
          <a:lstStyle/>
          <a:p>
            <a:pPr algn="ctr"/>
            <a:r>
              <a:rPr lang="pt-BR" b="1" spc="-90"/>
              <a:t>Cobertura Manual x Cobertura Automatizada</a:t>
            </a:r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005E724-3C67-4319-8C31-0C7752D7A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328833"/>
              </p:ext>
            </p:extLst>
          </p:nvPr>
        </p:nvGraphicFramePr>
        <p:xfrm>
          <a:off x="838199" y="1748298"/>
          <a:ext cx="10502900" cy="3741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7F4A806A-F483-4A6C-B27E-82C6A9267BE9}"/>
              </a:ext>
            </a:extLst>
          </p:cNvPr>
          <p:cNvSpPr txBox="1">
            <a:spLocks/>
          </p:cNvSpPr>
          <p:nvPr/>
        </p:nvSpPr>
        <p:spPr>
          <a:xfrm>
            <a:off x="1353228" y="5638319"/>
            <a:ext cx="9226610" cy="68919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indent="0" algn="ctr">
              <a:lnSpc>
                <a:spcPct val="100000"/>
              </a:lnSpc>
              <a:spcBef>
                <a:spcPts val="1785"/>
              </a:spcBef>
              <a:buClr>
                <a:srgbClr val="FBB813"/>
              </a:buClr>
              <a:buNone/>
              <a:tabLst>
                <a:tab pos="313055" algn="l"/>
              </a:tabLst>
            </a:pPr>
            <a:r>
              <a:rPr lang="pt-BR" sz="1200" dirty="0">
                <a:latin typeface="Segoe UI Symbol"/>
                <a:cs typeface="Segoe UI Symbol"/>
              </a:rPr>
              <a:t>Temos um total de 767 cenários criados para teste, deste montante, 683 (89%)  ainda são validados de forma manual, 84 (11%) cenários são validados através do robô automatizado e 0 não cabem automação.</a:t>
            </a:r>
          </a:p>
          <a:p>
            <a:pPr marL="12065" indent="0" algn="ctr">
              <a:lnSpc>
                <a:spcPct val="100000"/>
              </a:lnSpc>
              <a:spcBef>
                <a:spcPts val="1785"/>
              </a:spcBef>
              <a:buClr>
                <a:srgbClr val="FBB813"/>
              </a:buClr>
              <a:buNone/>
              <a:tabLst>
                <a:tab pos="313055" algn="l"/>
              </a:tabLst>
            </a:pPr>
            <a:r>
              <a:rPr lang="pt-BR" sz="1200" dirty="0">
                <a:latin typeface="Segoe UI Symbol"/>
                <a:cs typeface="Segoe UI Symbol"/>
              </a:rPr>
              <a:t>Consideramos que </a:t>
            </a:r>
            <a:r>
              <a:rPr lang="pt-BR" sz="1200" b="1" dirty="0">
                <a:latin typeface="Segoe UI Symbol"/>
                <a:cs typeface="Segoe UI Symbol"/>
              </a:rPr>
              <a:t>não cabe automação</a:t>
            </a:r>
            <a:r>
              <a:rPr lang="pt-BR" sz="1200" dirty="0">
                <a:latin typeface="Segoe UI Symbol"/>
                <a:cs typeface="Segoe UI Symbol"/>
              </a:rPr>
              <a:t>, tudo o que envolva: integração com outras plataformas, logs, </a:t>
            </a:r>
            <a:r>
              <a:rPr lang="pt-BR" sz="1200" dirty="0" err="1">
                <a:latin typeface="Segoe UI Symbol"/>
                <a:cs typeface="Segoe UI Symbol"/>
              </a:rPr>
              <a:t>api</a:t>
            </a:r>
            <a:r>
              <a:rPr lang="pt-BR" sz="1200" dirty="0">
                <a:latin typeface="Segoe UI Symbol"/>
                <a:cs typeface="Segoe UI Symbol"/>
              </a:rPr>
              <a:t>, e testes não funcionais.</a:t>
            </a:r>
          </a:p>
        </p:txBody>
      </p:sp>
    </p:spTree>
    <p:extLst>
      <p:ext uri="{BB962C8B-B14F-4D97-AF65-F5344CB8AC3E}">
        <p14:creationId xmlns:p14="http://schemas.microsoft.com/office/powerpoint/2010/main" val="265710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65929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86FC74446BDB43A9947540C674CD10" ma:contentTypeVersion="11" ma:contentTypeDescription="Crie um novo documento." ma:contentTypeScope="" ma:versionID="99819232d461087367bfcfc257c097e2">
  <xsd:schema xmlns:xsd="http://www.w3.org/2001/XMLSchema" xmlns:xs="http://www.w3.org/2001/XMLSchema" xmlns:p="http://schemas.microsoft.com/office/2006/metadata/properties" xmlns:ns2="13be5b4d-f1e4-4b33-a5e3-f6d48f1c13c7" xmlns:ns3="418e94f0-3ce6-442c-9ea2-054601e2b35f" targetNamespace="http://schemas.microsoft.com/office/2006/metadata/properties" ma:root="true" ma:fieldsID="47ba76bfb5c510d2a55c3b2c3990b290" ns2:_="" ns3:_="">
    <xsd:import namespace="13be5b4d-f1e4-4b33-a5e3-f6d48f1c13c7"/>
    <xsd:import namespace="418e94f0-3ce6-442c-9ea2-054601e2b3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e5b4d-f1e4-4b33-a5e3-f6d48f1c13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e94f0-3ce6-442c-9ea2-054601e2b35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E3002A-8349-4B3B-8942-07EA15B3B2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257D9B-F6AA-47E0-A127-911824420267}">
  <ds:schemaRefs>
    <ds:schemaRef ds:uri="13be5b4d-f1e4-4b33-a5e3-f6d48f1c13c7"/>
    <ds:schemaRef ds:uri="418e94f0-3ce6-442c-9ea2-054601e2b3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8B9DCBD-EAC0-4D33-9C45-02D7D7E0DFAF}">
  <ds:schemaRefs>
    <ds:schemaRef ds:uri="13be5b4d-f1e4-4b33-a5e3-f6d48f1c13c7"/>
    <ds:schemaRef ds:uri="418e94f0-3ce6-442c-9ea2-054601e2b3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307</Words>
  <Application>Microsoft Office PowerPoint</Application>
  <PresentationFormat>Widescreen</PresentationFormat>
  <Paragraphs>109</Paragraphs>
  <Slides>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Segoe UI Symbol</vt:lpstr>
      <vt:lpstr>1_Tema do Office</vt:lpstr>
      <vt:lpstr>REPORT Automação de Testes Poupa Brasil  02.03.2022</vt:lpstr>
      <vt:lpstr>AGENDA</vt:lpstr>
      <vt:lpstr>Mapeamento de Módulos</vt:lpstr>
      <vt:lpstr>Sprint 2: Usuários</vt:lpstr>
      <vt:lpstr>Resultados</vt:lpstr>
      <vt:lpstr>Histórico de Cobertura de Regra de Negócio por Sprint </vt:lpstr>
      <vt:lpstr>Cronograma de Entrega</vt:lpstr>
      <vt:lpstr>Cobertura Manual x Cobertura Automatizada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Luis Regazzini</dc:creator>
  <cp:lastModifiedBy>Edmilson de Lima Pereira Junior</cp:lastModifiedBy>
  <cp:revision>37</cp:revision>
  <dcterms:created xsi:type="dcterms:W3CDTF">2020-06-12T17:51:09Z</dcterms:created>
  <dcterms:modified xsi:type="dcterms:W3CDTF">2022-03-02T18:06:39Z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0x010100B586FC74446BDB43A9947540C674CD10</vt:lpwstr>
  </property>
</Properties>
</file>