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60" r:id="rId6"/>
    <p:sldId id="258" r:id="rId7"/>
    <p:sldId id="264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E36F2-A1DC-4A3D-83F5-EDFBDB797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4C0B7-1241-4E5B-AA94-5AAFE808C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00750-A970-42BB-A62B-84D888F1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A5EE5-942B-4852-BE6B-0462AE05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192B7-D625-448B-93FC-A4172C69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E319E-0110-4940-AC58-97E915B7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8F8CAF-5B66-47A2-961C-9088B5927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CC017-EC05-421E-851B-B2CB8B33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92702C-764D-4EDE-B23F-5D8A1104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39813-8EEC-46C4-817B-DF9CE100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9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BFFBCD-7D72-4AA7-9250-8A7E89094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7FCE82-7F26-468D-877A-7650A205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B5AF3-49E1-4F70-B801-4BAFAD14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63707-5684-4851-B7D6-8B5691E1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B8995-C62E-4694-BA56-C2899005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CBAD9-15A4-48EF-AED9-79312EE8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779E4-626B-41B3-A3BE-8AB57DDA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089629-6993-4430-BCAA-B0F7D4F0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FB19A-13E9-4378-8324-ECC0FF89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8236F-D052-4E1D-9E59-82E2FA2A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3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B81E-70E7-408B-A635-85980BBF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401216-FB2D-4DBA-8FCD-675CC089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DD005-22C8-4DB0-ACCB-332F86DD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1B7182-6A2E-4C17-BAB0-03D83D2F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6B1A9-0428-471A-B445-8B15F623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16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D76DC-7982-4ABE-A355-69C33BC0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CFEE2-8798-4A59-B6C4-A67BE0FF1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9E24BE-0BE3-40B7-A58B-C75F2EC6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31B40F-23DA-42C5-9AF0-0EA8D89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BDE9FC-BC08-42E4-94F4-42160F50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6E4DE2-41B3-4B54-99CF-8ED29D6C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0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0C457-FF48-4A95-BD17-B1E26C55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C3D9E-CC2B-409B-BA61-87F5208D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BB1C8-A30D-43D1-92EF-75167E7AE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95CDA4-03D2-4980-AAB1-6853BA228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BDEFB9-56D9-4FC1-B036-F134AD1E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F0D33-4A10-4FED-923F-4CC69349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FBF347-541E-4A7B-8346-5DD9B65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B44D73-62B2-48B7-9B29-29FE80ED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9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1EA11-E70C-433F-85B5-312779CB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FF0FF0-7B95-433E-95AF-8948E7DD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D19184-F49D-4F0C-BB45-3EE29BE0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D4FC1-9415-4548-8D7E-F33F28E2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0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FD0C3B-ADEC-4BCE-A2F7-EA294EF6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878431-E1FD-4198-92AA-1860CFDD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EF2260-4425-42A1-8630-A5D7C5A5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4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27A05-FC3A-43C7-8852-2C555818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1BE58E-580C-415E-B51E-CF1D6BF8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118FEA-9677-4335-A5C0-073E7C75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6B127-7C96-48ED-BCC2-42D39C56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5F007-0BFB-40F8-B1FC-3AA7E442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78E71-4979-4936-9012-3762D440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6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12631-2F8A-4832-8D9A-12C9B270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B8E97B-38F0-4127-8CC3-22CCF5C6B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B21C38-252B-4DE2-9A68-73BCAA628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518980-AE98-4A4D-8751-DFDEFC56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1AF8B8-315F-4016-AB1C-2FF2119A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869E40-478A-45AE-B07C-55F5F0FB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38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B9B1C4-7F31-45BA-8398-1DC38573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4A8F0C-82C2-404F-BBC4-DBF0504D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FA2A6-54F1-49B2-B98A-0BB17661C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B0B0-24C2-441B-8120-FB4CB7672E73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1A2335-546E-433E-8D3B-65F1C48EF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AE4BF-1EE8-4BAA-BBB8-EC64A09D6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35D5-4CAE-4116-A5D7-5725574E35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7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svg"/><Relationship Id="rId9" Type="http://schemas.openxmlformats.org/officeDocument/2006/relationships/image" Target="../media/image10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6053B-8EB9-4FF9-9CFE-CF26E8E5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roundtable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84048-1E0D-43EC-BF66-404F3616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spatio</a:t>
            </a:r>
            <a:r>
              <a:rPr lang="de-DE" dirty="0"/>
              <a:t>-temporal </a:t>
            </a:r>
            <a:r>
              <a:rPr lang="de-DE" dirty="0" err="1"/>
              <a:t>data</a:t>
            </a:r>
            <a:r>
              <a:rPr lang="de-DE" dirty="0"/>
              <a:t> (e.g., Copernicus)</a:t>
            </a:r>
          </a:p>
          <a:p>
            <a:r>
              <a:rPr lang="de-DE" dirty="0" err="1"/>
              <a:t>Litsearchr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forest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02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B0BD8F-DC54-4E8F-A4E5-7B352C67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Introduction to GitHub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C3FE81-A22C-41AC-855F-00111139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Jennifer </a:t>
            </a:r>
            <a:r>
              <a:rPr lang="de-DE" dirty="0" err="1"/>
              <a:t>Rehren</a:t>
            </a:r>
            <a:r>
              <a:rPr lang="de-DE" dirty="0"/>
              <a:t> – </a:t>
            </a:r>
            <a:r>
              <a:rPr lang="de-DE" dirty="0" err="1"/>
              <a:t>CollLab</a:t>
            </a:r>
            <a:r>
              <a:rPr lang="de-DE" dirty="0"/>
              <a:t> 11</a:t>
            </a:r>
            <a:r>
              <a:rPr lang="de-DE" baseline="30000" dirty="0"/>
              <a:t>th </a:t>
            </a:r>
            <a:r>
              <a:rPr lang="de-DE" dirty="0"/>
              <a:t>November 2021</a:t>
            </a:r>
          </a:p>
        </p:txBody>
      </p:sp>
      <p:pic>
        <p:nvPicPr>
          <p:cNvPr id="23" name="Picture 2" descr="GitHub Logos and Usage · GitHub">
            <a:extLst>
              <a:ext uri="{FF2B5EF4-FFF2-40B4-BE49-F238E27FC236}">
                <a16:creationId xmlns:a16="http://schemas.microsoft.com/office/drawing/2014/main" id="{2F39AC5A-8C89-4242-9ECF-73434C63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472434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12529-FB0A-4D2C-8431-1646DEAB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GitHub?</a:t>
            </a:r>
          </a:p>
        </p:txBody>
      </p:sp>
      <p:pic>
        <p:nvPicPr>
          <p:cNvPr id="2050" name="Picture 2" descr="GitHub Logos and Usage · GitHub">
            <a:extLst>
              <a:ext uri="{FF2B5EF4-FFF2-40B4-BE49-F238E27FC236}">
                <a16:creationId xmlns:a16="http://schemas.microsoft.com/office/drawing/2014/main" id="{F2546034-3914-454E-9AC1-2C216B64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0" y="17065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12529-FB0A-4D2C-8431-1646DEAB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A22D0-4BD9-4BAB-ADD4-400BE55A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436" cy="4351338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: Free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your</a:t>
            </a:r>
            <a:r>
              <a:rPr lang="de-DE" dirty="0"/>
              <a:t> code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D004CBD-775E-45BD-B857-BCB69763CB05}"/>
              </a:ext>
            </a:extLst>
          </p:cNvPr>
          <p:cNvGrpSpPr/>
          <p:nvPr/>
        </p:nvGrpSpPr>
        <p:grpSpPr>
          <a:xfrm>
            <a:off x="5273495" y="252326"/>
            <a:ext cx="6670047" cy="3560005"/>
            <a:chOff x="5238859" y="1118235"/>
            <a:chExt cx="6670047" cy="3560005"/>
          </a:xfrm>
        </p:grpSpPr>
        <p:pic>
          <p:nvPicPr>
            <p:cNvPr id="1026" name="Picture 2" descr="git merge outline icon vector">
              <a:extLst>
                <a:ext uri="{FF2B5EF4-FFF2-40B4-BE49-F238E27FC236}">
                  <a16:creationId xmlns:a16="http://schemas.microsoft.com/office/drawing/2014/main" id="{35160257-9D2C-4E8F-B564-259A29E09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8543" y="279166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571C77CE-8129-4F1B-BFE4-E051AD8788F4}"/>
                </a:ext>
              </a:extLst>
            </p:cNvPr>
            <p:cNvCxnSpPr>
              <a:cxnSpLocks/>
            </p:cNvCxnSpPr>
            <p:nvPr/>
          </p:nvCxnSpPr>
          <p:spPr>
            <a:xfrm>
              <a:off x="6685887" y="3590944"/>
              <a:ext cx="4052309" cy="0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974F123-2FCB-41B8-9EAB-B62871D16DA7}"/>
                </a:ext>
              </a:extLst>
            </p:cNvPr>
            <p:cNvCxnSpPr/>
            <p:nvPr/>
          </p:nvCxnSpPr>
          <p:spPr>
            <a:xfrm>
              <a:off x="5606218" y="2448898"/>
              <a:ext cx="5618830" cy="0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CE003E2-D39E-477C-A640-D90A3D29427C}"/>
                </a:ext>
              </a:extLst>
            </p:cNvPr>
            <p:cNvSpPr/>
            <p:nvPr/>
          </p:nvSpPr>
          <p:spPr>
            <a:xfrm>
              <a:off x="7533627" y="2318075"/>
              <a:ext cx="216000" cy="21600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9473F8-9274-4D73-BB55-4CB3BF4A1235}"/>
                </a:ext>
              </a:extLst>
            </p:cNvPr>
            <p:cNvGrpSpPr/>
            <p:nvPr/>
          </p:nvGrpSpPr>
          <p:grpSpPr>
            <a:xfrm>
              <a:off x="5437910" y="1687079"/>
              <a:ext cx="1170710" cy="1170710"/>
              <a:chOff x="5437910" y="1687079"/>
              <a:chExt cx="1170710" cy="1170710"/>
            </a:xfrm>
          </p:grpSpPr>
          <p:pic>
            <p:nvPicPr>
              <p:cNvPr id="13" name="Grafik 12" descr="Laptop mit einfarbiger Füllung">
                <a:extLst>
                  <a:ext uri="{FF2B5EF4-FFF2-40B4-BE49-F238E27FC236}">
                    <a16:creationId xmlns:a16="http://schemas.microsoft.com/office/drawing/2014/main" id="{43D78B8E-AB9A-4ED3-8682-CC86B75E6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37910" y="1687079"/>
                <a:ext cx="1170710" cy="1170710"/>
              </a:xfrm>
              <a:prstGeom prst="rect">
                <a:avLst/>
              </a:prstGeom>
            </p:spPr>
          </p:pic>
          <p:pic>
            <p:nvPicPr>
              <p:cNvPr id="7" name="Grafik 6" descr="Morsecode mit einfarbiger Füllung">
                <a:extLst>
                  <a:ext uri="{FF2B5EF4-FFF2-40B4-BE49-F238E27FC236}">
                    <a16:creationId xmlns:a16="http://schemas.microsoft.com/office/drawing/2014/main" id="{7503320F-7362-4947-98C7-E50E40357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04827" y="203734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51A8871-0E99-4F00-9889-D241ED985525}"/>
                  </a:ext>
                </a:extLst>
              </p:cNvPr>
              <p:cNvSpPr txBox="1"/>
              <p:nvPr/>
            </p:nvSpPr>
            <p:spPr>
              <a:xfrm>
                <a:off x="5974886" y="2071913"/>
                <a:ext cx="457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&lt;/&gt;</a:t>
                </a:r>
              </a:p>
            </p:txBody>
          </p: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717BDF2-3DB9-48F8-89CD-0CE07D96DA7E}"/>
                </a:ext>
              </a:extLst>
            </p:cNvPr>
            <p:cNvSpPr/>
            <p:nvPr/>
          </p:nvSpPr>
          <p:spPr>
            <a:xfrm>
              <a:off x="8394446" y="2304898"/>
              <a:ext cx="216000" cy="21600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32E7A4A-ABB5-4EF7-8042-49D5C072F8F9}"/>
                </a:ext>
              </a:extLst>
            </p:cNvPr>
            <p:cNvSpPr/>
            <p:nvPr/>
          </p:nvSpPr>
          <p:spPr>
            <a:xfrm>
              <a:off x="9295396" y="2304898"/>
              <a:ext cx="216000" cy="21600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CD44E3F-083F-4202-B8EF-E431A277B5B6}"/>
                </a:ext>
              </a:extLst>
            </p:cNvPr>
            <p:cNvSpPr txBox="1"/>
            <p:nvPr/>
          </p:nvSpPr>
          <p:spPr>
            <a:xfrm>
              <a:off x="5238859" y="1597333"/>
              <a:ext cx="1714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Master Branch</a:t>
              </a: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88D8C146-AE06-415A-A464-5271FE747313}"/>
                </a:ext>
              </a:extLst>
            </p:cNvPr>
            <p:cNvGrpSpPr/>
            <p:nvPr/>
          </p:nvGrpSpPr>
          <p:grpSpPr>
            <a:xfrm>
              <a:off x="10738196" y="1686049"/>
              <a:ext cx="1170710" cy="1170710"/>
              <a:chOff x="5437910" y="1687079"/>
              <a:chExt cx="1170710" cy="1170710"/>
            </a:xfrm>
          </p:grpSpPr>
          <p:pic>
            <p:nvPicPr>
              <p:cNvPr id="30" name="Grafik 29" descr="Laptop mit einfarbiger Füllung">
                <a:extLst>
                  <a:ext uri="{FF2B5EF4-FFF2-40B4-BE49-F238E27FC236}">
                    <a16:creationId xmlns:a16="http://schemas.microsoft.com/office/drawing/2014/main" id="{943A08E9-B54E-48D9-A532-CAD35353C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37910" y="1687079"/>
                <a:ext cx="1170710" cy="1170710"/>
              </a:xfrm>
              <a:prstGeom prst="rect">
                <a:avLst/>
              </a:prstGeom>
            </p:spPr>
          </p:pic>
          <p:pic>
            <p:nvPicPr>
              <p:cNvPr id="31" name="Grafik 30" descr="Morsecode mit einfarbiger Füllung">
                <a:extLst>
                  <a:ext uri="{FF2B5EF4-FFF2-40B4-BE49-F238E27FC236}">
                    <a16:creationId xmlns:a16="http://schemas.microsoft.com/office/drawing/2014/main" id="{1FD98C34-8E45-4289-82C2-ECB3FB4D8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04827" y="203734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1CB2B0F-5D3A-47AB-8979-840FA7F98E28}"/>
                  </a:ext>
                </a:extLst>
              </p:cNvPr>
              <p:cNvSpPr txBox="1"/>
              <p:nvPr/>
            </p:nvSpPr>
            <p:spPr>
              <a:xfrm>
                <a:off x="5974886" y="2071913"/>
                <a:ext cx="457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&lt;/&gt;</a:t>
                </a:r>
              </a:p>
            </p:txBody>
          </p:sp>
        </p:grpSp>
        <p:pic>
          <p:nvPicPr>
            <p:cNvPr id="33" name="Grafik 32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18F3AF07-B114-4345-A3E3-B77CA8FB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622872">
              <a:off x="10620377" y="3084158"/>
              <a:ext cx="769473" cy="769473"/>
            </a:xfrm>
            <a:prstGeom prst="rect">
              <a:avLst/>
            </a:prstGeom>
          </p:spPr>
        </p:pic>
        <p:pic>
          <p:nvPicPr>
            <p:cNvPr id="49" name="Grafik 48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12508211-300C-4E12-B681-C181341A8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8474598">
              <a:off x="5860275" y="2917868"/>
              <a:ext cx="900000" cy="900000"/>
            </a:xfrm>
            <a:prstGeom prst="rect">
              <a:avLst/>
            </a:prstGeom>
          </p:spPr>
        </p:pic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CB5CC268-4C39-48A3-AE1C-C780D4855DBC}"/>
                </a:ext>
              </a:extLst>
            </p:cNvPr>
            <p:cNvSpPr txBox="1"/>
            <p:nvPr/>
          </p:nvSpPr>
          <p:spPr>
            <a:xfrm>
              <a:off x="7925418" y="3847711"/>
              <a:ext cx="1714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Work Branch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108C1543-1F3B-4994-AEF6-16FC21B8A63C}"/>
                </a:ext>
              </a:extLst>
            </p:cNvPr>
            <p:cNvSpPr txBox="1"/>
            <p:nvPr/>
          </p:nvSpPr>
          <p:spPr>
            <a:xfrm>
              <a:off x="10220854" y="2840357"/>
              <a:ext cx="816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chemeClr val="tx2"/>
                  </a:solidFill>
                  <a:latin typeface="Arial Black" panose="020B0A04020102020204" pitchFamily="34" charset="0"/>
                </a:rPr>
                <a:t>Merge</a:t>
              </a:r>
              <a:endParaRPr lang="de-DE" sz="1400" dirty="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7AB0D5B4-CF55-49C2-BF19-029A54E996EC}"/>
                </a:ext>
              </a:extLst>
            </p:cNvPr>
            <p:cNvGrpSpPr/>
            <p:nvPr/>
          </p:nvGrpSpPr>
          <p:grpSpPr>
            <a:xfrm>
              <a:off x="5777889" y="2701663"/>
              <a:ext cx="540000" cy="540000"/>
              <a:chOff x="9681139" y="4216599"/>
              <a:chExt cx="540000" cy="540000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31D7ABEF-A5D0-43E5-9BB4-ADFF6F926FC2}"/>
                  </a:ext>
                </a:extLst>
              </p:cNvPr>
              <p:cNvSpPr/>
              <p:nvPr/>
            </p:nvSpPr>
            <p:spPr>
              <a:xfrm>
                <a:off x="9681139" y="421659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AF1DA68E-F93A-472B-A204-AE1C90770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3847" y="4284453"/>
                <a:ext cx="270000" cy="432000"/>
              </a:xfrm>
              <a:prstGeom prst="rect">
                <a:avLst/>
              </a:prstGeom>
            </p:spPr>
          </p:pic>
        </p:grp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D0CB35A-F922-4F74-B74C-FE36CC860DF9}"/>
                </a:ext>
              </a:extLst>
            </p:cNvPr>
            <p:cNvSpPr/>
            <p:nvPr/>
          </p:nvSpPr>
          <p:spPr>
            <a:xfrm>
              <a:off x="11039482" y="2706838"/>
              <a:ext cx="540000" cy="540000"/>
            </a:xfrm>
            <a:prstGeom prst="ellipse">
              <a:avLst/>
            </a:prstGeom>
            <a:noFill/>
            <a:ln w="476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93F4DEE-F6A0-4C5B-AC72-BCB546363C5D}"/>
                </a:ext>
              </a:extLst>
            </p:cNvPr>
            <p:cNvSpPr txBox="1"/>
            <p:nvPr/>
          </p:nvSpPr>
          <p:spPr>
            <a:xfrm>
              <a:off x="6365632" y="2791305"/>
              <a:ext cx="1094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Create Branch</a:t>
              </a:r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9D031A55-ADB9-4321-AB79-1D1FF15BBB52}"/>
                </a:ext>
              </a:extLst>
            </p:cNvPr>
            <p:cNvGrpSpPr/>
            <p:nvPr/>
          </p:nvGrpSpPr>
          <p:grpSpPr>
            <a:xfrm>
              <a:off x="8036445" y="2835022"/>
              <a:ext cx="1170710" cy="1170710"/>
              <a:chOff x="5437910" y="1687079"/>
              <a:chExt cx="1170710" cy="1170710"/>
            </a:xfrm>
          </p:grpSpPr>
          <p:pic>
            <p:nvPicPr>
              <p:cNvPr id="41" name="Grafik 40" descr="Laptop mit einfarbiger Füllung">
                <a:extLst>
                  <a:ext uri="{FF2B5EF4-FFF2-40B4-BE49-F238E27FC236}">
                    <a16:creationId xmlns:a16="http://schemas.microsoft.com/office/drawing/2014/main" id="{7D83283F-095C-4154-AE4F-FE37BFEB8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37910" y="1687079"/>
                <a:ext cx="1170710" cy="1170710"/>
              </a:xfrm>
              <a:prstGeom prst="rect">
                <a:avLst/>
              </a:prstGeom>
            </p:spPr>
          </p:pic>
          <p:pic>
            <p:nvPicPr>
              <p:cNvPr id="42" name="Grafik 41" descr="Morsecode mit einfarbiger Füllung">
                <a:extLst>
                  <a:ext uri="{FF2B5EF4-FFF2-40B4-BE49-F238E27FC236}">
                    <a16:creationId xmlns:a16="http://schemas.microsoft.com/office/drawing/2014/main" id="{88C5A1DC-F5DD-4333-8CFF-F34922370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04827" y="203734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EB2A2E62-0DE2-4FD3-BA10-BFDDB51940EE}"/>
                  </a:ext>
                </a:extLst>
              </p:cNvPr>
              <p:cNvSpPr txBox="1"/>
              <p:nvPr/>
            </p:nvSpPr>
            <p:spPr>
              <a:xfrm>
                <a:off x="5974886" y="2071913"/>
                <a:ext cx="457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&lt;/&gt;</a:t>
                </a:r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FEC6D36F-E2D3-455D-9E6F-6D69FBF726EA}"/>
                </a:ext>
              </a:extLst>
            </p:cNvPr>
            <p:cNvGrpSpPr/>
            <p:nvPr/>
          </p:nvGrpSpPr>
          <p:grpSpPr>
            <a:xfrm>
              <a:off x="5704886" y="1118235"/>
              <a:ext cx="540000" cy="540000"/>
              <a:chOff x="5704886" y="1118235"/>
              <a:chExt cx="540000" cy="540000"/>
            </a:xfrm>
          </p:grpSpPr>
          <p:pic>
            <p:nvPicPr>
              <p:cNvPr id="58" name="Grafik 57" descr="Benutzer mit einfarbiger Füllung">
                <a:extLst>
                  <a:ext uri="{FF2B5EF4-FFF2-40B4-BE49-F238E27FC236}">
                    <a16:creationId xmlns:a16="http://schemas.microsoft.com/office/drawing/2014/main" id="{C339E5F6-1A02-4333-A1BC-0FA03088D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04886" y="111823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7AD4E49-979A-4CF3-BF2D-B76AD18B211D}"/>
                  </a:ext>
                </a:extLst>
              </p:cNvPr>
              <p:cNvSpPr txBox="1"/>
              <p:nvPr/>
            </p:nvSpPr>
            <p:spPr>
              <a:xfrm>
                <a:off x="5801698" y="1380242"/>
                <a:ext cx="3970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>
                    <a:solidFill>
                      <a:schemeClr val="bg1"/>
                    </a:solidFill>
                  </a:rPr>
                  <a:t>ME</a:t>
                </a:r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205AB8BB-0F1E-4A8B-A7AF-FB1C12FF8274}"/>
                </a:ext>
              </a:extLst>
            </p:cNvPr>
            <p:cNvGrpSpPr/>
            <p:nvPr/>
          </p:nvGrpSpPr>
          <p:grpSpPr>
            <a:xfrm>
              <a:off x="8360655" y="4138240"/>
              <a:ext cx="540000" cy="540000"/>
              <a:chOff x="5704886" y="1118235"/>
              <a:chExt cx="540000" cy="540000"/>
            </a:xfrm>
          </p:grpSpPr>
          <p:pic>
            <p:nvPicPr>
              <p:cNvPr id="47" name="Grafik 46" descr="Benutzer mit einfarbiger Füllung">
                <a:extLst>
                  <a:ext uri="{FF2B5EF4-FFF2-40B4-BE49-F238E27FC236}">
                    <a16:creationId xmlns:a16="http://schemas.microsoft.com/office/drawing/2014/main" id="{5EF1BAC6-7103-4AC7-B8D3-99AE5F353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04886" y="111823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F71DC461-74F5-419A-982F-31712E9F3857}"/>
                  </a:ext>
                </a:extLst>
              </p:cNvPr>
              <p:cNvSpPr txBox="1"/>
              <p:nvPr/>
            </p:nvSpPr>
            <p:spPr>
              <a:xfrm>
                <a:off x="5801698" y="1380242"/>
                <a:ext cx="3970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>
                    <a:solidFill>
                      <a:schemeClr val="bg1"/>
                    </a:solidFill>
                  </a:rPr>
                  <a:t>ME</a:t>
                </a:r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86007B6C-2479-4987-A3D2-D889041911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5352" y="3316377"/>
            <a:ext cx="573089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6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12529-FB0A-4D2C-8431-1646DEAB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GitHub?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A22D0-4BD9-4BAB-ADD4-400BE55A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625"/>
            <a:ext cx="4149436" cy="4351338"/>
          </a:xfrm>
        </p:spPr>
        <p:txBody>
          <a:bodyPr/>
          <a:lstStyle/>
          <a:p>
            <a:r>
              <a:rPr lang="de-DE" dirty="0"/>
              <a:t>Cloud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hosting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/>
              <a:t>Store, manage, and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544512B-D19B-4949-9592-D3C905AD382D}"/>
              </a:ext>
            </a:extLst>
          </p:cNvPr>
          <p:cNvGrpSpPr/>
          <p:nvPr/>
        </p:nvGrpSpPr>
        <p:grpSpPr>
          <a:xfrm>
            <a:off x="5291552" y="150776"/>
            <a:ext cx="6670047" cy="3719787"/>
            <a:chOff x="5238859" y="1118235"/>
            <a:chExt cx="6670047" cy="3719787"/>
          </a:xfrm>
        </p:grpSpPr>
        <p:pic>
          <p:nvPicPr>
            <p:cNvPr id="5" name="Picture 2" descr="git merge outline icon vector">
              <a:extLst>
                <a:ext uri="{FF2B5EF4-FFF2-40B4-BE49-F238E27FC236}">
                  <a16:creationId xmlns:a16="http://schemas.microsoft.com/office/drawing/2014/main" id="{6CCCFD97-4E2C-4A99-AD7E-2C8BF5261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8543" y="279166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5646BDA-4E80-405D-90EB-7D1E7CE5B67D}"/>
                </a:ext>
              </a:extLst>
            </p:cNvPr>
            <p:cNvCxnSpPr>
              <a:cxnSpLocks/>
            </p:cNvCxnSpPr>
            <p:nvPr/>
          </p:nvCxnSpPr>
          <p:spPr>
            <a:xfrm>
              <a:off x="6685887" y="3590944"/>
              <a:ext cx="4052309" cy="0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51B75BBD-2791-4984-AB58-30F29CAB3ADF}"/>
                </a:ext>
              </a:extLst>
            </p:cNvPr>
            <p:cNvCxnSpPr/>
            <p:nvPr/>
          </p:nvCxnSpPr>
          <p:spPr>
            <a:xfrm>
              <a:off x="5606218" y="2448898"/>
              <a:ext cx="5618830" cy="0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DFA6420-E47D-468C-83FA-AEA334E6A9D4}"/>
                </a:ext>
              </a:extLst>
            </p:cNvPr>
            <p:cNvSpPr/>
            <p:nvPr/>
          </p:nvSpPr>
          <p:spPr>
            <a:xfrm>
              <a:off x="7533627" y="2318075"/>
              <a:ext cx="216000" cy="21600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A9F41B9-81D5-4AB4-B9F2-02272B9334E7}"/>
                </a:ext>
              </a:extLst>
            </p:cNvPr>
            <p:cNvGrpSpPr/>
            <p:nvPr/>
          </p:nvGrpSpPr>
          <p:grpSpPr>
            <a:xfrm>
              <a:off x="5437910" y="1687079"/>
              <a:ext cx="1170710" cy="1170710"/>
              <a:chOff x="5437910" y="1687079"/>
              <a:chExt cx="1170710" cy="1170710"/>
            </a:xfrm>
          </p:grpSpPr>
          <p:pic>
            <p:nvPicPr>
              <p:cNvPr id="10" name="Grafik 9" descr="Laptop mit einfarbiger Füllung">
                <a:extLst>
                  <a:ext uri="{FF2B5EF4-FFF2-40B4-BE49-F238E27FC236}">
                    <a16:creationId xmlns:a16="http://schemas.microsoft.com/office/drawing/2014/main" id="{0E0C3F58-2AB0-4316-9E73-AE5591EC4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37910" y="1687079"/>
                <a:ext cx="1170710" cy="1170710"/>
              </a:xfrm>
              <a:prstGeom prst="rect">
                <a:avLst/>
              </a:prstGeom>
            </p:spPr>
          </p:pic>
          <p:pic>
            <p:nvPicPr>
              <p:cNvPr id="12" name="Grafik 11" descr="Morsecode mit einfarbiger Füllung">
                <a:extLst>
                  <a:ext uri="{FF2B5EF4-FFF2-40B4-BE49-F238E27FC236}">
                    <a16:creationId xmlns:a16="http://schemas.microsoft.com/office/drawing/2014/main" id="{F8D8F255-B47D-40B1-AE1F-F4DD4D639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04827" y="203734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A292756-0383-4059-A9A8-B97ED5CA65E6}"/>
                  </a:ext>
                </a:extLst>
              </p:cNvPr>
              <p:cNvSpPr txBox="1"/>
              <p:nvPr/>
            </p:nvSpPr>
            <p:spPr>
              <a:xfrm>
                <a:off x="5974886" y="2071913"/>
                <a:ext cx="457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&lt;/&gt;</a:t>
                </a:r>
              </a:p>
            </p:txBody>
          </p:sp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31EF2A3-F6FF-4360-A725-D26869D1FE58}"/>
                </a:ext>
              </a:extLst>
            </p:cNvPr>
            <p:cNvSpPr/>
            <p:nvPr/>
          </p:nvSpPr>
          <p:spPr>
            <a:xfrm>
              <a:off x="8394446" y="2304898"/>
              <a:ext cx="216000" cy="21600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A37B709-A5AC-46B1-9AEB-878DF836C30C}"/>
                </a:ext>
              </a:extLst>
            </p:cNvPr>
            <p:cNvSpPr/>
            <p:nvPr/>
          </p:nvSpPr>
          <p:spPr>
            <a:xfrm>
              <a:off x="9295396" y="2304898"/>
              <a:ext cx="216000" cy="21600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CC77AC65-D64A-43F4-BEBE-7DFEFA2E40BC}"/>
                </a:ext>
              </a:extLst>
            </p:cNvPr>
            <p:cNvSpPr txBox="1"/>
            <p:nvPr/>
          </p:nvSpPr>
          <p:spPr>
            <a:xfrm>
              <a:off x="5238859" y="1597333"/>
              <a:ext cx="1714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Master Branch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756A206-378F-421B-AF22-FC3432CBFA02}"/>
                </a:ext>
              </a:extLst>
            </p:cNvPr>
            <p:cNvGrpSpPr/>
            <p:nvPr/>
          </p:nvGrpSpPr>
          <p:grpSpPr>
            <a:xfrm>
              <a:off x="10738196" y="1686049"/>
              <a:ext cx="1170710" cy="1170710"/>
              <a:chOff x="5437910" y="1687079"/>
              <a:chExt cx="1170710" cy="1170710"/>
            </a:xfrm>
          </p:grpSpPr>
          <p:pic>
            <p:nvPicPr>
              <p:cNvPr id="18" name="Grafik 17" descr="Laptop mit einfarbiger Füllung">
                <a:extLst>
                  <a:ext uri="{FF2B5EF4-FFF2-40B4-BE49-F238E27FC236}">
                    <a16:creationId xmlns:a16="http://schemas.microsoft.com/office/drawing/2014/main" id="{B3EC5BF5-985B-4A23-81BF-BF6AF7135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37910" y="1687079"/>
                <a:ext cx="1170710" cy="1170710"/>
              </a:xfrm>
              <a:prstGeom prst="rect">
                <a:avLst/>
              </a:prstGeom>
            </p:spPr>
          </p:pic>
          <p:pic>
            <p:nvPicPr>
              <p:cNvPr id="19" name="Grafik 18" descr="Morsecode mit einfarbiger Füllung">
                <a:extLst>
                  <a:ext uri="{FF2B5EF4-FFF2-40B4-BE49-F238E27FC236}">
                    <a16:creationId xmlns:a16="http://schemas.microsoft.com/office/drawing/2014/main" id="{466BFC9B-986F-49E5-BB2A-1D3B2C38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04827" y="203734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91D895C-737C-4D2E-87C6-CEA6AF1A554A}"/>
                  </a:ext>
                </a:extLst>
              </p:cNvPr>
              <p:cNvSpPr txBox="1"/>
              <p:nvPr/>
            </p:nvSpPr>
            <p:spPr>
              <a:xfrm>
                <a:off x="5974886" y="2071913"/>
                <a:ext cx="457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&lt;/&gt;</a:t>
                </a:r>
              </a:p>
            </p:txBody>
          </p:sp>
        </p:grpSp>
        <p:pic>
          <p:nvPicPr>
            <p:cNvPr id="21" name="Grafik 20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8A633BAD-2112-49A9-AF59-D0AC8FAFF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622872">
              <a:off x="10620377" y="3084158"/>
              <a:ext cx="769473" cy="769473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AC3358A-E1E1-42E2-BAAC-076A9324D447}"/>
                </a:ext>
              </a:extLst>
            </p:cNvPr>
            <p:cNvGrpSpPr/>
            <p:nvPr/>
          </p:nvGrpSpPr>
          <p:grpSpPr>
            <a:xfrm>
              <a:off x="7265974" y="3638825"/>
              <a:ext cx="914400" cy="878243"/>
              <a:chOff x="8157251" y="3717247"/>
              <a:chExt cx="914400" cy="878243"/>
            </a:xfrm>
          </p:grpSpPr>
          <p:pic>
            <p:nvPicPr>
              <p:cNvPr id="23" name="Grafik 22" descr="Benutzer mit einfarbiger Füllung">
                <a:extLst>
                  <a:ext uri="{FF2B5EF4-FFF2-40B4-BE49-F238E27FC236}">
                    <a16:creationId xmlns:a16="http://schemas.microsoft.com/office/drawing/2014/main" id="{4F24A551-FCFB-448A-B217-DB1CF5E73A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531651" y="405549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Grafik 23" descr="Chatblase mit einfarbiger Füllung">
                <a:extLst>
                  <a:ext uri="{FF2B5EF4-FFF2-40B4-BE49-F238E27FC236}">
                    <a16:creationId xmlns:a16="http://schemas.microsoft.com/office/drawing/2014/main" id="{0AEE1DBB-5E7A-46ED-BC65-BBC34E326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484005" y="371724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" name="Grafik 24" descr="Benutzer mit einfarbiger Füllung">
                <a:extLst>
                  <a:ext uri="{FF2B5EF4-FFF2-40B4-BE49-F238E27FC236}">
                    <a16:creationId xmlns:a16="http://schemas.microsoft.com/office/drawing/2014/main" id="{B9A8D44C-A896-41CF-8F7A-EAD50D47C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7251" y="4055490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26" name="Grafik 25" descr="Pfeil mit einer Linie: Kurve gegen den Uhrzeigersinn mit einfarbiger Füllung">
              <a:extLst>
                <a:ext uri="{FF2B5EF4-FFF2-40B4-BE49-F238E27FC236}">
                  <a16:creationId xmlns:a16="http://schemas.microsoft.com/office/drawing/2014/main" id="{A0836524-724D-4140-8D07-0209A78DB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8474598">
              <a:off x="5860275" y="2917868"/>
              <a:ext cx="900000" cy="900000"/>
            </a:xfrm>
            <a:prstGeom prst="rect">
              <a:avLst/>
            </a:prstGeom>
          </p:spPr>
        </p:pic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22F7A4B-0B5F-4781-9301-FF8C6648E8FB}"/>
                </a:ext>
              </a:extLst>
            </p:cNvPr>
            <p:cNvGrpSpPr/>
            <p:nvPr/>
          </p:nvGrpSpPr>
          <p:grpSpPr>
            <a:xfrm>
              <a:off x="8318854" y="3320944"/>
              <a:ext cx="540000" cy="540000"/>
              <a:chOff x="6533646" y="4856322"/>
              <a:chExt cx="540000" cy="54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A2C5E9F6-E98A-419F-9397-BBEA3D511FA8}"/>
                  </a:ext>
                </a:extLst>
              </p:cNvPr>
              <p:cNvSpPr/>
              <p:nvPr/>
            </p:nvSpPr>
            <p:spPr>
              <a:xfrm>
                <a:off x="6533646" y="4856322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7CF3F681-0A7F-41BC-9758-CCF900C5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3141" y="4953249"/>
                <a:ext cx="270000" cy="360000"/>
              </a:xfrm>
              <a:prstGeom prst="rect">
                <a:avLst/>
              </a:prstGeom>
            </p:spPr>
          </p:pic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CD88ED4-1984-44D0-9710-4083E1DFBEF3}"/>
                </a:ext>
              </a:extLst>
            </p:cNvPr>
            <p:cNvSpPr txBox="1"/>
            <p:nvPr/>
          </p:nvSpPr>
          <p:spPr>
            <a:xfrm>
              <a:off x="6974169" y="4530245"/>
              <a:ext cx="1714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Work Branch</a:t>
              </a:r>
            </a:p>
          </p:txBody>
        </p:sp>
        <p:pic>
          <p:nvPicPr>
            <p:cNvPr id="31" name="Grafik 30" descr="Benutzer mit einfarbiger Füllung">
              <a:extLst>
                <a:ext uri="{FF2B5EF4-FFF2-40B4-BE49-F238E27FC236}">
                  <a16:creationId xmlns:a16="http://schemas.microsoft.com/office/drawing/2014/main" id="{4A98A42D-2566-4F02-A356-EFAE20D62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4886" y="1118235"/>
              <a:ext cx="540000" cy="54000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12E9FFE-00A5-4730-8AA8-F4E19608E139}"/>
                </a:ext>
              </a:extLst>
            </p:cNvPr>
            <p:cNvSpPr txBox="1"/>
            <p:nvPr/>
          </p:nvSpPr>
          <p:spPr>
            <a:xfrm>
              <a:off x="7964925" y="3007712"/>
              <a:ext cx="1714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Pull Request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214E4B3-9F6A-4F4B-8293-EAFAABD97268}"/>
                </a:ext>
              </a:extLst>
            </p:cNvPr>
            <p:cNvSpPr txBox="1"/>
            <p:nvPr/>
          </p:nvSpPr>
          <p:spPr>
            <a:xfrm>
              <a:off x="10220854" y="2840357"/>
              <a:ext cx="816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chemeClr val="tx2"/>
                  </a:solidFill>
                  <a:latin typeface="Arial Black" panose="020B0A04020102020204" pitchFamily="34" charset="0"/>
                </a:rPr>
                <a:t>Merge</a:t>
              </a:r>
              <a:endParaRPr lang="de-DE" sz="1400" dirty="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4EC5B741-B710-4537-A30C-98A6D2064FF9}"/>
                </a:ext>
              </a:extLst>
            </p:cNvPr>
            <p:cNvGrpSpPr/>
            <p:nvPr/>
          </p:nvGrpSpPr>
          <p:grpSpPr>
            <a:xfrm>
              <a:off x="5777889" y="2701663"/>
              <a:ext cx="540000" cy="540000"/>
              <a:chOff x="9681139" y="4216599"/>
              <a:chExt cx="540000" cy="540000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FBFFA0D-5975-48AD-AD00-F3D238BA0738}"/>
                  </a:ext>
                </a:extLst>
              </p:cNvPr>
              <p:cNvSpPr/>
              <p:nvPr/>
            </p:nvSpPr>
            <p:spPr>
              <a:xfrm>
                <a:off x="9681139" y="421659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A6A401A6-55E5-4457-91DB-EEA4542EF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3847" y="4284453"/>
                <a:ext cx="270000" cy="432000"/>
              </a:xfrm>
              <a:prstGeom prst="rect">
                <a:avLst/>
              </a:prstGeom>
            </p:spPr>
          </p:pic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B4746CC-86DC-4870-9DEA-ED9CFF1568B6}"/>
                </a:ext>
              </a:extLst>
            </p:cNvPr>
            <p:cNvSpPr/>
            <p:nvPr/>
          </p:nvSpPr>
          <p:spPr>
            <a:xfrm>
              <a:off x="11039482" y="2706838"/>
              <a:ext cx="540000" cy="540000"/>
            </a:xfrm>
            <a:prstGeom prst="ellipse">
              <a:avLst/>
            </a:prstGeom>
            <a:noFill/>
            <a:ln w="476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0CC0A40-B73F-4571-80E3-37420CE57CEB}"/>
                </a:ext>
              </a:extLst>
            </p:cNvPr>
            <p:cNvSpPr txBox="1"/>
            <p:nvPr/>
          </p:nvSpPr>
          <p:spPr>
            <a:xfrm>
              <a:off x="6365632" y="2791305"/>
              <a:ext cx="1094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Create Branch</a:t>
              </a: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A1F91CEB-D83F-4612-9877-D2952DC75333}"/>
              </a:ext>
            </a:extLst>
          </p:cNvPr>
          <p:cNvSpPr txBox="1"/>
          <p:nvPr/>
        </p:nvSpPr>
        <p:spPr>
          <a:xfrm>
            <a:off x="5850734" y="420733"/>
            <a:ext cx="39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37875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12529-FB0A-4D2C-8431-1646DEAB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I </a:t>
            </a:r>
            <a:r>
              <a:rPr lang="de-DE" dirty="0" err="1"/>
              <a:t>use</a:t>
            </a:r>
            <a:r>
              <a:rPr lang="de-DE" dirty="0"/>
              <a:t> GitHub…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A22D0-4BD9-4BAB-ADD4-400BE55A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9000" cy="2199175"/>
          </a:xfrm>
        </p:spPr>
        <p:txBody>
          <a:bodyPr>
            <a:normAutofit/>
          </a:bodyPr>
          <a:lstStyle/>
          <a:p>
            <a:r>
              <a:rPr lang="de-DE" dirty="0"/>
              <a:t>Keep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b="1" dirty="0" err="1"/>
              <a:t>partners</a:t>
            </a:r>
            <a:r>
              <a:rPr lang="de-DE" b="1" dirty="0"/>
              <a:t> </a:t>
            </a:r>
            <a:r>
              <a:rPr lang="de-DE" b="1" dirty="0" err="1"/>
              <a:t>informed</a:t>
            </a:r>
            <a:r>
              <a:rPr lang="de-DE" b="1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b="1" dirty="0"/>
              <a:t>Share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b="1" dirty="0" err="1"/>
              <a:t>projects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code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/>
              <a:t>Share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b="1" dirty="0" err="1"/>
              <a:t>publications</a:t>
            </a:r>
            <a:endParaRPr lang="de-DE" b="1" dirty="0"/>
          </a:p>
          <a:p>
            <a:r>
              <a:rPr lang="de-DE" b="1" dirty="0"/>
              <a:t>Check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and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b="1" dirty="0" err="1"/>
              <a:t>students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2FBA09FA-25A9-49B6-A686-776573655BDD}"/>
              </a:ext>
            </a:extLst>
          </p:cNvPr>
          <p:cNvGrpSpPr/>
          <p:nvPr/>
        </p:nvGrpSpPr>
        <p:grpSpPr>
          <a:xfrm>
            <a:off x="6463621" y="2973095"/>
            <a:ext cx="5495663" cy="3837849"/>
            <a:chOff x="6463621" y="2973095"/>
            <a:chExt cx="5495663" cy="3837849"/>
          </a:xfrm>
        </p:grpSpPr>
        <p:pic>
          <p:nvPicPr>
            <p:cNvPr id="75" name="Grafik 74" descr="Pfeil nach rechts mit einfarbiger Füllung">
              <a:extLst>
                <a:ext uri="{FF2B5EF4-FFF2-40B4-BE49-F238E27FC236}">
                  <a16:creationId xmlns:a16="http://schemas.microsoft.com/office/drawing/2014/main" id="{3C1BEC49-EB96-4B9E-A906-15A38D83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434524">
              <a:off x="9853106" y="4237661"/>
              <a:ext cx="1260000" cy="1260000"/>
            </a:xfrm>
            <a:prstGeom prst="rect">
              <a:avLst/>
            </a:prstGeom>
          </p:spPr>
        </p:pic>
        <p:pic>
          <p:nvPicPr>
            <p:cNvPr id="78" name="Picture 2" descr="GitHub Logos and Usage · GitHub">
              <a:extLst>
                <a:ext uri="{FF2B5EF4-FFF2-40B4-BE49-F238E27FC236}">
                  <a16:creationId xmlns:a16="http://schemas.microsoft.com/office/drawing/2014/main" id="{1BE35297-411C-4228-9A77-206F061B4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923" y="2973095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Grafik 78" descr="Ein Bild, das Text, Visitenkarte, Schild, Vektorgrafiken enthält.&#10;&#10;Automatisch generierte Beschreibung">
              <a:extLst>
                <a:ext uri="{FF2B5EF4-FFF2-40B4-BE49-F238E27FC236}">
                  <a16:creationId xmlns:a16="http://schemas.microsoft.com/office/drawing/2014/main" id="{083AB4D8-33C0-4F7B-B5AF-75071085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1617" y="5445028"/>
              <a:ext cx="1117667" cy="1260000"/>
            </a:xfrm>
            <a:prstGeom prst="rect">
              <a:avLst/>
            </a:prstGeom>
          </p:spPr>
        </p:pic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808EBB6A-D911-419A-9EBD-2F013CB972CE}"/>
                </a:ext>
              </a:extLst>
            </p:cNvPr>
            <p:cNvGrpSpPr/>
            <p:nvPr/>
          </p:nvGrpSpPr>
          <p:grpSpPr>
            <a:xfrm>
              <a:off x="6463621" y="5172390"/>
              <a:ext cx="2394234" cy="1226293"/>
              <a:chOff x="6935449" y="5161390"/>
              <a:chExt cx="2394234" cy="1226293"/>
            </a:xfrm>
          </p:grpSpPr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048987BB-2617-4AA3-A7D0-25F2EE59E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5449" y="5161390"/>
                <a:ext cx="1393797" cy="1080000"/>
              </a:xfrm>
              <a:prstGeom prst="rect">
                <a:avLst/>
              </a:prstGeom>
            </p:spPr>
          </p:pic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A4901C2-126B-4D83-A3D2-21DDA5E2B2D6}"/>
                  </a:ext>
                </a:extLst>
              </p:cNvPr>
              <p:cNvSpPr txBox="1"/>
              <p:nvPr/>
            </p:nvSpPr>
            <p:spPr>
              <a:xfrm>
                <a:off x="8212016" y="5926018"/>
                <a:ext cx="1117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/>
                  <a:t>Project</a:t>
                </a:r>
              </a:p>
            </p:txBody>
          </p:sp>
        </p:grpSp>
        <p:pic>
          <p:nvPicPr>
            <p:cNvPr id="85" name="Grafik 84" descr="Pfeil nach rechts mit einfarbiger Füllung">
              <a:extLst>
                <a:ext uri="{FF2B5EF4-FFF2-40B4-BE49-F238E27FC236}">
                  <a16:creationId xmlns:a16="http://schemas.microsoft.com/office/drawing/2014/main" id="{68DF79E4-FC83-4697-A16A-E889F5D0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278187">
              <a:off x="8107662" y="4277849"/>
              <a:ext cx="1260000" cy="1260000"/>
            </a:xfrm>
            <a:prstGeom prst="rect">
              <a:avLst/>
            </a:prstGeom>
          </p:spPr>
        </p:pic>
        <p:pic>
          <p:nvPicPr>
            <p:cNvPr id="86" name="Grafik 85" descr="Pfeil nach rechts mit einfarbiger Füllung">
              <a:extLst>
                <a:ext uri="{FF2B5EF4-FFF2-40B4-BE49-F238E27FC236}">
                  <a16:creationId xmlns:a16="http://schemas.microsoft.com/office/drawing/2014/main" id="{8FC905B5-9932-4011-97D4-23345D89B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6624" y="5550944"/>
              <a:ext cx="126000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4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65AF2A-2977-410D-99AE-F427179CA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8" y="164592"/>
            <a:ext cx="7691112" cy="543727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A92FD5B-948F-4D22-A9D2-916AF8F019B0}"/>
              </a:ext>
            </a:extLst>
          </p:cNvPr>
          <p:cNvSpPr txBox="1"/>
          <p:nvPr/>
        </p:nvSpPr>
        <p:spPr>
          <a:xfrm>
            <a:off x="3950208" y="5755886"/>
            <a:ext cx="6955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More </a:t>
            </a:r>
            <a:r>
              <a:rPr lang="de-DE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resources</a:t>
            </a:r>
            <a:r>
              <a:rPr lang="de-D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Happy </a:t>
            </a:r>
            <a:r>
              <a:rPr lang="de-DE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de-D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with</a:t>
            </a:r>
            <a:r>
              <a:rPr lang="de-D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R: https://happygitwithr.com/index.html</a:t>
            </a:r>
          </a:p>
        </p:txBody>
      </p:sp>
    </p:spTree>
    <p:extLst>
      <p:ext uri="{BB962C8B-B14F-4D97-AF65-F5344CB8AC3E}">
        <p14:creationId xmlns:p14="http://schemas.microsoft.com/office/powerpoint/2010/main" val="377695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A760-B016-4E16-A853-4101CC24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2C4968-A648-4AB4-B8D8-2C7529AB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remote </a:t>
            </a:r>
            <a:r>
              <a:rPr lang="de-DE" dirty="0" err="1"/>
              <a:t>repository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Clone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remote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 code</a:t>
            </a:r>
          </a:p>
          <a:p>
            <a:pPr lvl="1"/>
            <a:r>
              <a:rPr lang="de-DE" dirty="0"/>
              <a:t>Add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arena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Commit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!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!</a:t>
            </a:r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92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</vt:lpstr>
      <vt:lpstr>Next roundtable?</vt:lpstr>
      <vt:lpstr>Introduction to GitHub</vt:lpstr>
      <vt:lpstr>What is GitHub?</vt:lpstr>
      <vt:lpstr>What is Git?</vt:lpstr>
      <vt:lpstr>What is GitHub?</vt:lpstr>
      <vt:lpstr>How I use GitHub…</vt:lpstr>
      <vt:lpstr>PowerPoint-Präsentation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Ursel</dc:creator>
  <cp:lastModifiedBy>Ursel</cp:lastModifiedBy>
  <cp:revision>8</cp:revision>
  <dcterms:created xsi:type="dcterms:W3CDTF">2021-10-26T07:54:58Z</dcterms:created>
  <dcterms:modified xsi:type="dcterms:W3CDTF">2021-11-11T07:31:55Z</dcterms:modified>
</cp:coreProperties>
</file>