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anva Sans" charset="1" panose="020B0503030501040103"/>
      <p:regular r:id="rId15"/>
    </p:embeddedFont>
    <p:embeddedFont>
      <p:font typeface="Canva Sans Bold" charset="1" panose="020B08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3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png" Type="http://schemas.openxmlformats.org/officeDocument/2006/relationships/image"/><Relationship Id="rId12" Target="../media/image5.png" Type="http://schemas.openxmlformats.org/officeDocument/2006/relationships/image"/><Relationship Id="rId13" Target="../media/image16.png" Type="http://schemas.openxmlformats.org/officeDocument/2006/relationships/image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18.jpeg" Type="http://schemas.openxmlformats.org/officeDocument/2006/relationships/image"/><Relationship Id="rId4" Target="../media/image19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Relationship Id="rId7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A9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7175" y="257175"/>
            <a:ext cx="17773650" cy="9772650"/>
            <a:chOff x="0" y="0"/>
            <a:chExt cx="6386393" cy="35114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86393" cy="3511490"/>
            </a:xfrm>
            <a:custGeom>
              <a:avLst/>
              <a:gdLst/>
              <a:ahLst/>
              <a:cxnLst/>
              <a:rect r="r" b="b" t="t" l="l"/>
              <a:pathLst>
                <a:path h="3511490" w="6386393">
                  <a:moveTo>
                    <a:pt x="27442" y="0"/>
                  </a:moveTo>
                  <a:lnTo>
                    <a:pt x="6358951" y="0"/>
                  </a:lnTo>
                  <a:cubicBezTo>
                    <a:pt x="6366229" y="0"/>
                    <a:pt x="6373209" y="2891"/>
                    <a:pt x="6378356" y="8038"/>
                  </a:cubicBezTo>
                  <a:cubicBezTo>
                    <a:pt x="6383502" y="13184"/>
                    <a:pt x="6386393" y="20164"/>
                    <a:pt x="6386393" y="27442"/>
                  </a:cubicBezTo>
                  <a:lnTo>
                    <a:pt x="6386393" y="3484048"/>
                  </a:lnTo>
                  <a:cubicBezTo>
                    <a:pt x="6386393" y="3491326"/>
                    <a:pt x="6383502" y="3498306"/>
                    <a:pt x="6378356" y="3503452"/>
                  </a:cubicBezTo>
                  <a:cubicBezTo>
                    <a:pt x="6373209" y="3508598"/>
                    <a:pt x="6366229" y="3511490"/>
                    <a:pt x="6358951" y="3511490"/>
                  </a:cubicBezTo>
                  <a:lnTo>
                    <a:pt x="27442" y="3511490"/>
                  </a:lnTo>
                  <a:cubicBezTo>
                    <a:pt x="20164" y="3511490"/>
                    <a:pt x="13184" y="3508598"/>
                    <a:pt x="8038" y="3503452"/>
                  </a:cubicBezTo>
                  <a:cubicBezTo>
                    <a:pt x="2891" y="3498306"/>
                    <a:pt x="0" y="3491326"/>
                    <a:pt x="0" y="3484048"/>
                  </a:cubicBezTo>
                  <a:lnTo>
                    <a:pt x="0" y="27442"/>
                  </a:lnTo>
                  <a:cubicBezTo>
                    <a:pt x="0" y="20164"/>
                    <a:pt x="2891" y="13184"/>
                    <a:pt x="8038" y="8038"/>
                  </a:cubicBezTo>
                  <a:cubicBezTo>
                    <a:pt x="13184" y="2891"/>
                    <a:pt x="20164" y="0"/>
                    <a:pt x="2744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6386393" cy="3511490"/>
            </a:xfrm>
            <a:prstGeom prst="rect">
              <a:avLst/>
            </a:prstGeom>
          </p:spPr>
          <p:txBody>
            <a:bodyPr anchor="ctr" rtlCol="false" tIns="50667" lIns="50667" bIns="50667" rIns="50667"/>
            <a:lstStyle/>
            <a:p>
              <a:pPr algn="ctr">
                <a:lnSpc>
                  <a:spcPts val="1388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6825455"/>
            <a:ext cx="6010643" cy="0"/>
          </a:xfrm>
          <a:prstGeom prst="line">
            <a:avLst/>
          </a:prstGeom>
          <a:ln cap="rnd" w="1047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028700" y="1028700"/>
            <a:ext cx="2997580" cy="907320"/>
            <a:chOff x="0" y="0"/>
            <a:chExt cx="916205" cy="27732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16205" cy="277321"/>
            </a:xfrm>
            <a:custGeom>
              <a:avLst/>
              <a:gdLst/>
              <a:ahLst/>
              <a:cxnLst/>
              <a:rect r="r" b="b" t="t" l="l"/>
              <a:pathLst>
                <a:path h="277321" w="916205">
                  <a:moveTo>
                    <a:pt x="138660" y="0"/>
                  </a:moveTo>
                  <a:lnTo>
                    <a:pt x="777545" y="0"/>
                  </a:lnTo>
                  <a:cubicBezTo>
                    <a:pt x="814320" y="0"/>
                    <a:pt x="849589" y="14609"/>
                    <a:pt x="875592" y="40613"/>
                  </a:cubicBezTo>
                  <a:cubicBezTo>
                    <a:pt x="901596" y="66617"/>
                    <a:pt x="916205" y="101885"/>
                    <a:pt x="916205" y="138660"/>
                  </a:cubicBezTo>
                  <a:lnTo>
                    <a:pt x="916205" y="138660"/>
                  </a:lnTo>
                  <a:cubicBezTo>
                    <a:pt x="916205" y="215241"/>
                    <a:pt x="854125" y="277321"/>
                    <a:pt x="777545" y="277321"/>
                  </a:cubicBezTo>
                  <a:lnTo>
                    <a:pt x="138660" y="277321"/>
                  </a:lnTo>
                  <a:cubicBezTo>
                    <a:pt x="101885" y="277321"/>
                    <a:pt x="66617" y="262712"/>
                    <a:pt x="40613" y="236708"/>
                  </a:cubicBezTo>
                  <a:cubicBezTo>
                    <a:pt x="14609" y="210704"/>
                    <a:pt x="0" y="175436"/>
                    <a:pt x="0" y="138660"/>
                  </a:cubicBezTo>
                  <a:lnTo>
                    <a:pt x="0" y="138660"/>
                  </a:lnTo>
                  <a:cubicBezTo>
                    <a:pt x="0" y="101885"/>
                    <a:pt x="14609" y="66617"/>
                    <a:pt x="40613" y="40613"/>
                  </a:cubicBezTo>
                  <a:cubicBezTo>
                    <a:pt x="66617" y="14609"/>
                    <a:pt x="101885" y="0"/>
                    <a:pt x="1386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FFBD59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916205" cy="315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5440838"/>
            <a:ext cx="13091581" cy="1141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5"/>
              </a:lnSpc>
            </a:pPr>
            <a:r>
              <a:rPr lang="en-US" sz="35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Implementación y Personalización de Odoo para la Gestión de Procesos en Laboratorio Ambiental Surgidero SPA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5400000">
            <a:off x="12034903" y="4033903"/>
            <a:ext cx="6002179" cy="4446614"/>
          </a:xfrm>
          <a:custGeom>
            <a:avLst/>
            <a:gdLst/>
            <a:ahLst/>
            <a:cxnLst/>
            <a:rect r="r" b="b" t="t" l="l"/>
            <a:pathLst>
              <a:path h="4446614" w="6002179">
                <a:moveTo>
                  <a:pt x="0" y="0"/>
                </a:moveTo>
                <a:lnTo>
                  <a:pt x="6002179" y="0"/>
                </a:lnTo>
                <a:lnTo>
                  <a:pt x="6002179" y="4446615"/>
                </a:lnTo>
                <a:lnTo>
                  <a:pt x="0" y="4446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297866" y="1028700"/>
            <a:ext cx="12961434" cy="1207761"/>
            <a:chOff x="0" y="0"/>
            <a:chExt cx="17281912" cy="161034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2276501" y="0"/>
              <a:ext cx="5005411" cy="1610348"/>
            </a:xfrm>
            <a:custGeom>
              <a:avLst/>
              <a:gdLst/>
              <a:ahLst/>
              <a:cxnLst/>
              <a:rect r="r" b="b" t="t" l="l"/>
              <a:pathLst>
                <a:path h="1610348" w="5005411">
                  <a:moveTo>
                    <a:pt x="0" y="0"/>
                  </a:moveTo>
                  <a:lnTo>
                    <a:pt x="5005411" y="0"/>
                  </a:lnTo>
                  <a:lnTo>
                    <a:pt x="5005411" y="1610348"/>
                  </a:lnTo>
                  <a:lnTo>
                    <a:pt x="0" y="1610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09761" cy="1209761"/>
            </a:xfrm>
            <a:custGeom>
              <a:avLst/>
              <a:gdLst/>
              <a:ahLst/>
              <a:cxnLst/>
              <a:rect r="r" b="b" t="t" l="l"/>
              <a:pathLst>
                <a:path h="1209761" w="1209761">
                  <a:moveTo>
                    <a:pt x="0" y="0"/>
                  </a:moveTo>
                  <a:lnTo>
                    <a:pt x="1209761" y="0"/>
                  </a:lnTo>
                  <a:lnTo>
                    <a:pt x="1209761" y="1209761"/>
                  </a:lnTo>
                  <a:lnTo>
                    <a:pt x="0" y="12097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391686" y="349503"/>
              <a:ext cx="3595314" cy="510755"/>
            </a:xfrm>
            <a:custGeom>
              <a:avLst/>
              <a:gdLst/>
              <a:ahLst/>
              <a:cxnLst/>
              <a:rect r="r" b="b" t="t" l="l"/>
              <a:pathLst>
                <a:path h="510755" w="3595314">
                  <a:moveTo>
                    <a:pt x="0" y="0"/>
                  </a:moveTo>
                  <a:lnTo>
                    <a:pt x="3595315" y="0"/>
                  </a:lnTo>
                  <a:lnTo>
                    <a:pt x="3595315" y="510755"/>
                  </a:lnTo>
                  <a:lnTo>
                    <a:pt x="0" y="5107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028700" y="2535479"/>
            <a:ext cx="10747629" cy="1527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881"/>
              </a:lnSpc>
            </a:pPr>
            <a:r>
              <a:rPr lang="en-US" sz="10608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Propuesta de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3757375"/>
            <a:ext cx="10747629" cy="1517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881"/>
              </a:lnSpc>
            </a:pPr>
            <a:r>
              <a:rPr lang="en-US" b="true" sz="10608">
                <a:solidFill>
                  <a:srgbClr val="62A9C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proyecto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1187720"/>
            <a:ext cx="2997580" cy="560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85"/>
              </a:lnSpc>
              <a:spcBef>
                <a:spcPct val="0"/>
              </a:spcBef>
            </a:pPr>
            <a:r>
              <a:rPr lang="en-US" b="true" sz="3500">
                <a:solidFill>
                  <a:srgbClr val="FFBD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CAPSTONE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28700" y="8099425"/>
            <a:ext cx="3570338" cy="1158875"/>
            <a:chOff x="0" y="0"/>
            <a:chExt cx="4760451" cy="1545167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28575"/>
              <a:ext cx="4650334" cy="5281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74"/>
                </a:lnSpc>
              </a:pPr>
              <a:r>
                <a:rPr lang="en-US" sz="2499">
                  <a:solidFill>
                    <a:srgbClr val="336276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Por: Javiera Rehbein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884403" y="470959"/>
              <a:ext cx="3876048" cy="10742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74"/>
                </a:lnSpc>
              </a:pPr>
              <a:r>
                <a:rPr lang="en-US" sz="2499">
                  <a:solidFill>
                    <a:srgbClr val="336276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David Reyes</a:t>
              </a:r>
            </a:p>
            <a:p>
              <a:pPr algn="l">
                <a:lnSpc>
                  <a:spcPts val="3274"/>
                </a:lnSpc>
              </a:pPr>
              <a:r>
                <a:rPr lang="en-US" sz="2499">
                  <a:solidFill>
                    <a:srgbClr val="336276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Mateo Salazar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A9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7175" y="257175"/>
            <a:ext cx="17773650" cy="9772650"/>
            <a:chOff x="0" y="0"/>
            <a:chExt cx="6386393" cy="35114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86393" cy="3511490"/>
            </a:xfrm>
            <a:custGeom>
              <a:avLst/>
              <a:gdLst/>
              <a:ahLst/>
              <a:cxnLst/>
              <a:rect r="r" b="b" t="t" l="l"/>
              <a:pathLst>
                <a:path h="3511490" w="6386393">
                  <a:moveTo>
                    <a:pt x="27442" y="0"/>
                  </a:moveTo>
                  <a:lnTo>
                    <a:pt x="6358951" y="0"/>
                  </a:lnTo>
                  <a:cubicBezTo>
                    <a:pt x="6366229" y="0"/>
                    <a:pt x="6373209" y="2891"/>
                    <a:pt x="6378356" y="8038"/>
                  </a:cubicBezTo>
                  <a:cubicBezTo>
                    <a:pt x="6383502" y="13184"/>
                    <a:pt x="6386393" y="20164"/>
                    <a:pt x="6386393" y="27442"/>
                  </a:cubicBezTo>
                  <a:lnTo>
                    <a:pt x="6386393" y="3484048"/>
                  </a:lnTo>
                  <a:cubicBezTo>
                    <a:pt x="6386393" y="3491326"/>
                    <a:pt x="6383502" y="3498306"/>
                    <a:pt x="6378356" y="3503452"/>
                  </a:cubicBezTo>
                  <a:cubicBezTo>
                    <a:pt x="6373209" y="3508598"/>
                    <a:pt x="6366229" y="3511490"/>
                    <a:pt x="6358951" y="3511490"/>
                  </a:cubicBezTo>
                  <a:lnTo>
                    <a:pt x="27442" y="3511490"/>
                  </a:lnTo>
                  <a:cubicBezTo>
                    <a:pt x="20164" y="3511490"/>
                    <a:pt x="13184" y="3508598"/>
                    <a:pt x="8038" y="3503452"/>
                  </a:cubicBezTo>
                  <a:cubicBezTo>
                    <a:pt x="2891" y="3498306"/>
                    <a:pt x="0" y="3491326"/>
                    <a:pt x="0" y="3484048"/>
                  </a:cubicBezTo>
                  <a:lnTo>
                    <a:pt x="0" y="27442"/>
                  </a:lnTo>
                  <a:cubicBezTo>
                    <a:pt x="0" y="20164"/>
                    <a:pt x="2891" y="13184"/>
                    <a:pt x="8038" y="8038"/>
                  </a:cubicBezTo>
                  <a:cubicBezTo>
                    <a:pt x="13184" y="2891"/>
                    <a:pt x="20164" y="0"/>
                    <a:pt x="2744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6386393" cy="3511490"/>
            </a:xfrm>
            <a:prstGeom prst="rect">
              <a:avLst/>
            </a:prstGeom>
          </p:spPr>
          <p:txBody>
            <a:bodyPr anchor="ctr" rtlCol="false" tIns="50667" lIns="50667" bIns="50667" rIns="50667"/>
            <a:lstStyle/>
            <a:p>
              <a:pPr algn="ctr">
                <a:lnSpc>
                  <a:spcPts val="138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683111" y="3667044"/>
            <a:ext cx="12921778" cy="4819755"/>
            <a:chOff x="0" y="0"/>
            <a:chExt cx="2254225" cy="8408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54225" cy="840814"/>
            </a:xfrm>
            <a:custGeom>
              <a:avLst/>
              <a:gdLst/>
              <a:ahLst/>
              <a:cxnLst/>
              <a:rect r="r" b="b" t="t" l="l"/>
              <a:pathLst>
                <a:path h="840814" w="2254225">
                  <a:moveTo>
                    <a:pt x="23965" y="0"/>
                  </a:moveTo>
                  <a:lnTo>
                    <a:pt x="2230259" y="0"/>
                  </a:lnTo>
                  <a:cubicBezTo>
                    <a:pt x="2243495" y="0"/>
                    <a:pt x="2254225" y="10730"/>
                    <a:pt x="2254225" y="23965"/>
                  </a:cubicBezTo>
                  <a:lnTo>
                    <a:pt x="2254225" y="816848"/>
                  </a:lnTo>
                  <a:cubicBezTo>
                    <a:pt x="2254225" y="830084"/>
                    <a:pt x="2243495" y="840814"/>
                    <a:pt x="2230259" y="840814"/>
                  </a:cubicBezTo>
                  <a:lnTo>
                    <a:pt x="23965" y="840814"/>
                  </a:lnTo>
                  <a:cubicBezTo>
                    <a:pt x="10730" y="840814"/>
                    <a:pt x="0" y="830084"/>
                    <a:pt x="0" y="816848"/>
                  </a:cubicBezTo>
                  <a:lnTo>
                    <a:pt x="0" y="23965"/>
                  </a:lnTo>
                  <a:cubicBezTo>
                    <a:pt x="0" y="10730"/>
                    <a:pt x="10730" y="0"/>
                    <a:pt x="23965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FFBD59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2254225" cy="8693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5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210087" y="4663886"/>
            <a:ext cx="2826070" cy="2826070"/>
          </a:xfrm>
          <a:custGeom>
            <a:avLst/>
            <a:gdLst/>
            <a:ahLst/>
            <a:cxnLst/>
            <a:rect r="r" b="b" t="t" l="l"/>
            <a:pathLst>
              <a:path h="2826070" w="2826070">
                <a:moveTo>
                  <a:pt x="0" y="0"/>
                </a:moveTo>
                <a:lnTo>
                  <a:pt x="2826070" y="0"/>
                </a:lnTo>
                <a:lnTo>
                  <a:pt x="2826070" y="2826070"/>
                </a:lnTo>
                <a:lnTo>
                  <a:pt x="0" y="28260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2458962"/>
            <a:ext cx="16230600" cy="101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520"/>
              </a:lnSpc>
              <a:spcBef>
                <a:spcPct val="0"/>
              </a:spcBef>
            </a:pPr>
            <a:r>
              <a:rPr lang="en-US" b="true" sz="8000">
                <a:solidFill>
                  <a:srgbClr val="33627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Contexto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29432" y="4396076"/>
            <a:ext cx="8780655" cy="332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Surgidero SpA e</a:t>
            </a:r>
            <a:r>
              <a:rPr lang="en-US" sz="1899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s una empresa ubicada en Puerto Montt que brinda servicios técnicos para el </a:t>
            </a:r>
            <a:r>
              <a:rPr lang="en-US" sz="1899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monitoreo, análisis y gestión de ecosistemas acuáticos.</a:t>
            </a:r>
          </a:p>
          <a:p>
            <a:pPr algn="l">
              <a:lnSpc>
                <a:spcPts val="2659"/>
              </a:lnSpc>
            </a:pP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Apoya proyectos de acuicultura y medioambiente.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Realiza salidas a terreno para muestreo, mediciones y control ambiental.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Cuenta con equipos especializados y personal técnico en constante movimiento.</a:t>
            </a:r>
          </a:p>
          <a:p>
            <a:pPr algn="l">
              <a:lnSpc>
                <a:spcPts val="2659"/>
              </a:lnSpc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1028700"/>
            <a:ext cx="16230600" cy="1207761"/>
            <a:chOff x="0" y="0"/>
            <a:chExt cx="21640800" cy="161034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6635389" y="0"/>
              <a:ext cx="5005411" cy="1610348"/>
            </a:xfrm>
            <a:custGeom>
              <a:avLst/>
              <a:gdLst/>
              <a:ahLst/>
              <a:cxnLst/>
              <a:rect r="r" b="b" t="t" l="l"/>
              <a:pathLst>
                <a:path h="1610348" w="5005411">
                  <a:moveTo>
                    <a:pt x="0" y="0"/>
                  </a:moveTo>
                  <a:lnTo>
                    <a:pt x="5005411" y="0"/>
                  </a:lnTo>
                  <a:lnTo>
                    <a:pt x="5005411" y="1610348"/>
                  </a:lnTo>
                  <a:lnTo>
                    <a:pt x="0" y="1610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09761" cy="1209761"/>
            </a:xfrm>
            <a:custGeom>
              <a:avLst/>
              <a:gdLst/>
              <a:ahLst/>
              <a:cxnLst/>
              <a:rect r="r" b="b" t="t" l="l"/>
              <a:pathLst>
                <a:path h="1209761" w="1209761">
                  <a:moveTo>
                    <a:pt x="0" y="0"/>
                  </a:moveTo>
                  <a:lnTo>
                    <a:pt x="1209761" y="0"/>
                  </a:lnTo>
                  <a:lnTo>
                    <a:pt x="1209761" y="1209761"/>
                  </a:lnTo>
                  <a:lnTo>
                    <a:pt x="0" y="12097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391686" y="349503"/>
              <a:ext cx="3595314" cy="510755"/>
            </a:xfrm>
            <a:custGeom>
              <a:avLst/>
              <a:gdLst/>
              <a:ahLst/>
              <a:cxnLst/>
              <a:rect r="r" b="b" t="t" l="l"/>
              <a:pathLst>
                <a:path h="510755" w="3595314">
                  <a:moveTo>
                    <a:pt x="0" y="0"/>
                  </a:moveTo>
                  <a:lnTo>
                    <a:pt x="3595315" y="0"/>
                  </a:lnTo>
                  <a:lnTo>
                    <a:pt x="3595315" y="510755"/>
                  </a:lnTo>
                  <a:lnTo>
                    <a:pt x="0" y="5107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A9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7175" y="257175"/>
            <a:ext cx="17773650" cy="9772650"/>
            <a:chOff x="0" y="0"/>
            <a:chExt cx="6386393" cy="35114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86393" cy="3511490"/>
            </a:xfrm>
            <a:custGeom>
              <a:avLst/>
              <a:gdLst/>
              <a:ahLst/>
              <a:cxnLst/>
              <a:rect r="r" b="b" t="t" l="l"/>
              <a:pathLst>
                <a:path h="3511490" w="6386393">
                  <a:moveTo>
                    <a:pt x="27442" y="0"/>
                  </a:moveTo>
                  <a:lnTo>
                    <a:pt x="6358951" y="0"/>
                  </a:lnTo>
                  <a:cubicBezTo>
                    <a:pt x="6366229" y="0"/>
                    <a:pt x="6373209" y="2891"/>
                    <a:pt x="6378356" y="8038"/>
                  </a:cubicBezTo>
                  <a:cubicBezTo>
                    <a:pt x="6383502" y="13184"/>
                    <a:pt x="6386393" y="20164"/>
                    <a:pt x="6386393" y="27442"/>
                  </a:cubicBezTo>
                  <a:lnTo>
                    <a:pt x="6386393" y="3484048"/>
                  </a:lnTo>
                  <a:cubicBezTo>
                    <a:pt x="6386393" y="3491326"/>
                    <a:pt x="6383502" y="3498306"/>
                    <a:pt x="6378356" y="3503452"/>
                  </a:cubicBezTo>
                  <a:cubicBezTo>
                    <a:pt x="6373209" y="3508598"/>
                    <a:pt x="6366229" y="3511490"/>
                    <a:pt x="6358951" y="3511490"/>
                  </a:cubicBezTo>
                  <a:lnTo>
                    <a:pt x="27442" y="3511490"/>
                  </a:lnTo>
                  <a:cubicBezTo>
                    <a:pt x="20164" y="3511490"/>
                    <a:pt x="13184" y="3508598"/>
                    <a:pt x="8038" y="3503452"/>
                  </a:cubicBezTo>
                  <a:cubicBezTo>
                    <a:pt x="2891" y="3498306"/>
                    <a:pt x="0" y="3491326"/>
                    <a:pt x="0" y="3484048"/>
                  </a:cubicBezTo>
                  <a:lnTo>
                    <a:pt x="0" y="27442"/>
                  </a:lnTo>
                  <a:cubicBezTo>
                    <a:pt x="0" y="20164"/>
                    <a:pt x="2891" y="13184"/>
                    <a:pt x="8038" y="8038"/>
                  </a:cubicBezTo>
                  <a:cubicBezTo>
                    <a:pt x="13184" y="2891"/>
                    <a:pt x="20164" y="0"/>
                    <a:pt x="2744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6386393" cy="3511490"/>
            </a:xfrm>
            <a:prstGeom prst="rect">
              <a:avLst/>
            </a:prstGeom>
          </p:spPr>
          <p:txBody>
            <a:bodyPr anchor="ctr" rtlCol="false" tIns="50667" lIns="50667" bIns="50667" rIns="50667"/>
            <a:lstStyle/>
            <a:p>
              <a:pPr algn="ctr">
                <a:lnSpc>
                  <a:spcPts val="1388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849997"/>
            <a:ext cx="16230600" cy="101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520"/>
              </a:lnSpc>
              <a:spcBef>
                <a:spcPct val="0"/>
              </a:spcBef>
            </a:pPr>
            <a:r>
              <a:rPr lang="en-US" b="true" sz="8000" strike="noStrike" u="none">
                <a:solidFill>
                  <a:srgbClr val="33627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Problemática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712638" y="3098624"/>
            <a:ext cx="7861454" cy="4819755"/>
            <a:chOff x="0" y="0"/>
            <a:chExt cx="1371443" cy="8408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71443" cy="840814"/>
            </a:xfrm>
            <a:custGeom>
              <a:avLst/>
              <a:gdLst/>
              <a:ahLst/>
              <a:cxnLst/>
              <a:rect r="r" b="b" t="t" l="l"/>
              <a:pathLst>
                <a:path h="840814" w="1371443">
                  <a:moveTo>
                    <a:pt x="39392" y="0"/>
                  </a:moveTo>
                  <a:lnTo>
                    <a:pt x="1332052" y="0"/>
                  </a:lnTo>
                  <a:cubicBezTo>
                    <a:pt x="1342499" y="0"/>
                    <a:pt x="1352518" y="4150"/>
                    <a:pt x="1359906" y="11538"/>
                  </a:cubicBezTo>
                  <a:cubicBezTo>
                    <a:pt x="1367293" y="18925"/>
                    <a:pt x="1371443" y="28944"/>
                    <a:pt x="1371443" y="39392"/>
                  </a:cubicBezTo>
                  <a:lnTo>
                    <a:pt x="1371443" y="801422"/>
                  </a:lnTo>
                  <a:cubicBezTo>
                    <a:pt x="1371443" y="811870"/>
                    <a:pt x="1367293" y="821889"/>
                    <a:pt x="1359906" y="829276"/>
                  </a:cubicBezTo>
                  <a:cubicBezTo>
                    <a:pt x="1352518" y="836664"/>
                    <a:pt x="1342499" y="840814"/>
                    <a:pt x="1332052" y="840814"/>
                  </a:cubicBezTo>
                  <a:lnTo>
                    <a:pt x="39392" y="840814"/>
                  </a:lnTo>
                  <a:cubicBezTo>
                    <a:pt x="17636" y="840814"/>
                    <a:pt x="0" y="823178"/>
                    <a:pt x="0" y="801422"/>
                  </a:cubicBezTo>
                  <a:lnTo>
                    <a:pt x="0" y="39392"/>
                  </a:lnTo>
                  <a:cubicBezTo>
                    <a:pt x="0" y="17636"/>
                    <a:pt x="17636" y="0"/>
                    <a:pt x="39392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FFBD59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371443" cy="8693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5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1028700"/>
            <a:ext cx="16230600" cy="1207761"/>
            <a:chOff x="0" y="0"/>
            <a:chExt cx="21640800" cy="16103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6635389" y="0"/>
              <a:ext cx="5005411" cy="1610348"/>
            </a:xfrm>
            <a:custGeom>
              <a:avLst/>
              <a:gdLst/>
              <a:ahLst/>
              <a:cxnLst/>
              <a:rect r="r" b="b" t="t" l="l"/>
              <a:pathLst>
                <a:path h="1610348" w="5005411">
                  <a:moveTo>
                    <a:pt x="0" y="0"/>
                  </a:moveTo>
                  <a:lnTo>
                    <a:pt x="5005411" y="0"/>
                  </a:lnTo>
                  <a:lnTo>
                    <a:pt x="5005411" y="1610348"/>
                  </a:lnTo>
                  <a:lnTo>
                    <a:pt x="0" y="1610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09761" cy="1209761"/>
            </a:xfrm>
            <a:custGeom>
              <a:avLst/>
              <a:gdLst/>
              <a:ahLst/>
              <a:cxnLst/>
              <a:rect r="r" b="b" t="t" l="l"/>
              <a:pathLst>
                <a:path h="1209761" w="1209761">
                  <a:moveTo>
                    <a:pt x="0" y="0"/>
                  </a:moveTo>
                  <a:lnTo>
                    <a:pt x="1209761" y="0"/>
                  </a:lnTo>
                  <a:lnTo>
                    <a:pt x="1209761" y="1209761"/>
                  </a:lnTo>
                  <a:lnTo>
                    <a:pt x="0" y="12097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391686" y="349503"/>
              <a:ext cx="3595314" cy="510755"/>
            </a:xfrm>
            <a:custGeom>
              <a:avLst/>
              <a:gdLst/>
              <a:ahLst/>
              <a:cxnLst/>
              <a:rect r="r" b="b" t="t" l="l"/>
              <a:pathLst>
                <a:path h="510755" w="3595314">
                  <a:moveTo>
                    <a:pt x="0" y="0"/>
                  </a:moveTo>
                  <a:lnTo>
                    <a:pt x="3595315" y="0"/>
                  </a:lnTo>
                  <a:lnTo>
                    <a:pt x="3595315" y="510755"/>
                  </a:lnTo>
                  <a:lnTo>
                    <a:pt x="0" y="5107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0544221" y="3627746"/>
            <a:ext cx="6348539" cy="3761510"/>
          </a:xfrm>
          <a:custGeom>
            <a:avLst/>
            <a:gdLst/>
            <a:ahLst/>
            <a:cxnLst/>
            <a:rect r="r" b="b" t="t" l="l"/>
            <a:pathLst>
              <a:path h="3761510" w="6348539">
                <a:moveTo>
                  <a:pt x="0" y="0"/>
                </a:moveTo>
                <a:lnTo>
                  <a:pt x="6348539" y="0"/>
                </a:lnTo>
                <a:lnTo>
                  <a:pt x="6348539" y="3761510"/>
                </a:lnTo>
                <a:lnTo>
                  <a:pt x="0" y="37615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200215" y="3994344"/>
            <a:ext cx="6943785" cy="299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 strike="noStrike" u="none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Actualmente, Surgidero enfrenta dificultades en la gestión de sus procesos: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 strike="noStrike" u="none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Asignación de equipos y personal se realiza de manera manual.</a:t>
            </a:r>
          </a:p>
          <a:p>
            <a:pPr algn="l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 strike="noStrike" u="none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Poca trazabilidad de las salidas a terreno.</a:t>
            </a:r>
          </a:p>
          <a:p>
            <a:pPr algn="l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 strike="noStrike" u="none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Generación de reportes es lenta y dispersa.</a:t>
            </a:r>
          </a:p>
          <a:p>
            <a:pPr algn="l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 strike="noStrike" u="none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Dificultad para centralizar la información de operaciones.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A9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7175" y="257175"/>
            <a:ext cx="17773650" cy="9772650"/>
            <a:chOff x="0" y="0"/>
            <a:chExt cx="6386393" cy="35114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86393" cy="3511490"/>
            </a:xfrm>
            <a:custGeom>
              <a:avLst/>
              <a:gdLst/>
              <a:ahLst/>
              <a:cxnLst/>
              <a:rect r="r" b="b" t="t" l="l"/>
              <a:pathLst>
                <a:path h="3511490" w="6386393">
                  <a:moveTo>
                    <a:pt x="27442" y="0"/>
                  </a:moveTo>
                  <a:lnTo>
                    <a:pt x="6358951" y="0"/>
                  </a:lnTo>
                  <a:cubicBezTo>
                    <a:pt x="6366229" y="0"/>
                    <a:pt x="6373209" y="2891"/>
                    <a:pt x="6378356" y="8038"/>
                  </a:cubicBezTo>
                  <a:cubicBezTo>
                    <a:pt x="6383502" y="13184"/>
                    <a:pt x="6386393" y="20164"/>
                    <a:pt x="6386393" y="27442"/>
                  </a:cubicBezTo>
                  <a:lnTo>
                    <a:pt x="6386393" y="3484048"/>
                  </a:lnTo>
                  <a:cubicBezTo>
                    <a:pt x="6386393" y="3491326"/>
                    <a:pt x="6383502" y="3498306"/>
                    <a:pt x="6378356" y="3503452"/>
                  </a:cubicBezTo>
                  <a:cubicBezTo>
                    <a:pt x="6373209" y="3508598"/>
                    <a:pt x="6366229" y="3511490"/>
                    <a:pt x="6358951" y="3511490"/>
                  </a:cubicBezTo>
                  <a:lnTo>
                    <a:pt x="27442" y="3511490"/>
                  </a:lnTo>
                  <a:cubicBezTo>
                    <a:pt x="20164" y="3511490"/>
                    <a:pt x="13184" y="3508598"/>
                    <a:pt x="8038" y="3503452"/>
                  </a:cubicBezTo>
                  <a:cubicBezTo>
                    <a:pt x="2891" y="3498306"/>
                    <a:pt x="0" y="3491326"/>
                    <a:pt x="0" y="3484048"/>
                  </a:cubicBezTo>
                  <a:lnTo>
                    <a:pt x="0" y="27442"/>
                  </a:lnTo>
                  <a:cubicBezTo>
                    <a:pt x="0" y="20164"/>
                    <a:pt x="2891" y="13184"/>
                    <a:pt x="8038" y="8038"/>
                  </a:cubicBezTo>
                  <a:cubicBezTo>
                    <a:pt x="13184" y="2891"/>
                    <a:pt x="20164" y="0"/>
                    <a:pt x="2744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6386393" cy="3511490"/>
            </a:xfrm>
            <a:prstGeom prst="rect">
              <a:avLst/>
            </a:prstGeom>
          </p:spPr>
          <p:txBody>
            <a:bodyPr anchor="ctr" rtlCol="false" tIns="50667" lIns="50667" bIns="50667" rIns="50667"/>
            <a:lstStyle/>
            <a:p>
              <a:pPr algn="ctr">
                <a:lnSpc>
                  <a:spcPts val="138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77306" y="5481335"/>
            <a:ext cx="3124856" cy="1683310"/>
            <a:chOff x="0" y="0"/>
            <a:chExt cx="823007" cy="4433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3007" cy="443341"/>
            </a:xfrm>
            <a:custGeom>
              <a:avLst/>
              <a:gdLst/>
              <a:ahLst/>
              <a:cxnLst/>
              <a:rect r="r" b="b" t="t" l="l"/>
              <a:pathLst>
                <a:path h="443341" w="823007">
                  <a:moveTo>
                    <a:pt x="99101" y="0"/>
                  </a:moveTo>
                  <a:lnTo>
                    <a:pt x="723906" y="0"/>
                  </a:lnTo>
                  <a:cubicBezTo>
                    <a:pt x="750190" y="0"/>
                    <a:pt x="775396" y="10441"/>
                    <a:pt x="793981" y="29026"/>
                  </a:cubicBezTo>
                  <a:cubicBezTo>
                    <a:pt x="812566" y="47611"/>
                    <a:pt x="823007" y="72818"/>
                    <a:pt x="823007" y="99101"/>
                  </a:cubicBezTo>
                  <a:lnTo>
                    <a:pt x="823007" y="344240"/>
                  </a:lnTo>
                  <a:cubicBezTo>
                    <a:pt x="823007" y="398972"/>
                    <a:pt x="778638" y="443341"/>
                    <a:pt x="723906" y="443341"/>
                  </a:cubicBezTo>
                  <a:lnTo>
                    <a:pt x="99101" y="443341"/>
                  </a:lnTo>
                  <a:cubicBezTo>
                    <a:pt x="44369" y="443341"/>
                    <a:pt x="0" y="398972"/>
                    <a:pt x="0" y="344240"/>
                  </a:cubicBezTo>
                  <a:lnTo>
                    <a:pt x="0" y="99101"/>
                  </a:lnTo>
                  <a:cubicBezTo>
                    <a:pt x="0" y="44369"/>
                    <a:pt x="44369" y="0"/>
                    <a:pt x="99101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FFBD59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823007" cy="4719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5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2120648"/>
            <a:ext cx="16230600" cy="101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520"/>
              </a:lnSpc>
              <a:spcBef>
                <a:spcPct val="0"/>
              </a:spcBef>
            </a:pPr>
            <a:r>
              <a:rPr lang="en-US" b="true" sz="8000" strike="noStrike" u="none">
                <a:solidFill>
                  <a:srgbClr val="33627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Objetivos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96387" y="5924019"/>
            <a:ext cx="2686695" cy="807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7"/>
              </a:lnSpc>
            </a:pPr>
            <a:r>
              <a:rPr lang="en-US" sz="19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G</a:t>
            </a:r>
            <a:r>
              <a:rPr lang="en-US" sz="19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estionar equipos y personal de forma eficiente.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76016" y="3527678"/>
            <a:ext cx="1217121" cy="29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0"/>
              </a:lnSpc>
            </a:pPr>
            <a:r>
              <a:rPr lang="en-US" sz="2000" b="true">
                <a:solidFill>
                  <a:srgbClr val="33627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General: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76016" y="4849495"/>
            <a:ext cx="1563719" cy="29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0"/>
              </a:lnSpc>
            </a:pPr>
            <a:r>
              <a:rPr lang="en-US" sz="2000" b="true">
                <a:solidFill>
                  <a:srgbClr val="33627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Específico: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7689592" y="5481335"/>
            <a:ext cx="3124856" cy="1683310"/>
            <a:chOff x="0" y="0"/>
            <a:chExt cx="823007" cy="44334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23007" cy="443341"/>
            </a:xfrm>
            <a:custGeom>
              <a:avLst/>
              <a:gdLst/>
              <a:ahLst/>
              <a:cxnLst/>
              <a:rect r="r" b="b" t="t" l="l"/>
              <a:pathLst>
                <a:path h="443341" w="823007">
                  <a:moveTo>
                    <a:pt x="99101" y="0"/>
                  </a:moveTo>
                  <a:lnTo>
                    <a:pt x="723906" y="0"/>
                  </a:lnTo>
                  <a:cubicBezTo>
                    <a:pt x="750190" y="0"/>
                    <a:pt x="775396" y="10441"/>
                    <a:pt x="793981" y="29026"/>
                  </a:cubicBezTo>
                  <a:cubicBezTo>
                    <a:pt x="812566" y="47611"/>
                    <a:pt x="823007" y="72818"/>
                    <a:pt x="823007" y="99101"/>
                  </a:cubicBezTo>
                  <a:lnTo>
                    <a:pt x="823007" y="344240"/>
                  </a:lnTo>
                  <a:cubicBezTo>
                    <a:pt x="823007" y="398972"/>
                    <a:pt x="778638" y="443341"/>
                    <a:pt x="723906" y="443341"/>
                  </a:cubicBezTo>
                  <a:lnTo>
                    <a:pt x="99101" y="443341"/>
                  </a:lnTo>
                  <a:cubicBezTo>
                    <a:pt x="44369" y="443341"/>
                    <a:pt x="0" y="398972"/>
                    <a:pt x="0" y="344240"/>
                  </a:cubicBezTo>
                  <a:lnTo>
                    <a:pt x="0" y="99101"/>
                  </a:lnTo>
                  <a:cubicBezTo>
                    <a:pt x="0" y="44369"/>
                    <a:pt x="44369" y="0"/>
                    <a:pt x="99101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FFBD59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823007" cy="4719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5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7908673" y="5924019"/>
            <a:ext cx="2686695" cy="807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7"/>
              </a:lnSpc>
            </a:pPr>
            <a:r>
              <a:rPr lang="en-US" sz="19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Con</a:t>
            </a:r>
            <a:r>
              <a:rPr lang="en-US" sz="19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trolar salidas a terreno con georreferencia.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2401878" y="5481335"/>
            <a:ext cx="3124856" cy="1683310"/>
            <a:chOff x="0" y="0"/>
            <a:chExt cx="823007" cy="44334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23007" cy="443341"/>
            </a:xfrm>
            <a:custGeom>
              <a:avLst/>
              <a:gdLst/>
              <a:ahLst/>
              <a:cxnLst/>
              <a:rect r="r" b="b" t="t" l="l"/>
              <a:pathLst>
                <a:path h="443341" w="823007">
                  <a:moveTo>
                    <a:pt x="99101" y="0"/>
                  </a:moveTo>
                  <a:lnTo>
                    <a:pt x="723906" y="0"/>
                  </a:lnTo>
                  <a:cubicBezTo>
                    <a:pt x="750190" y="0"/>
                    <a:pt x="775396" y="10441"/>
                    <a:pt x="793981" y="29026"/>
                  </a:cubicBezTo>
                  <a:cubicBezTo>
                    <a:pt x="812566" y="47611"/>
                    <a:pt x="823007" y="72818"/>
                    <a:pt x="823007" y="99101"/>
                  </a:cubicBezTo>
                  <a:lnTo>
                    <a:pt x="823007" y="344240"/>
                  </a:lnTo>
                  <a:cubicBezTo>
                    <a:pt x="823007" y="398972"/>
                    <a:pt x="778638" y="443341"/>
                    <a:pt x="723906" y="443341"/>
                  </a:cubicBezTo>
                  <a:lnTo>
                    <a:pt x="99101" y="443341"/>
                  </a:lnTo>
                  <a:cubicBezTo>
                    <a:pt x="44369" y="443341"/>
                    <a:pt x="0" y="398972"/>
                    <a:pt x="0" y="344240"/>
                  </a:cubicBezTo>
                  <a:lnTo>
                    <a:pt x="0" y="99101"/>
                  </a:lnTo>
                  <a:cubicBezTo>
                    <a:pt x="0" y="44369"/>
                    <a:pt x="44369" y="0"/>
                    <a:pt x="99101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FFBD59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823007" cy="4719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5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2620959" y="5790669"/>
            <a:ext cx="2686695" cy="1074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7"/>
              </a:lnSpc>
            </a:pPr>
            <a:r>
              <a:rPr lang="en-US" sz="19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Centralizar datos y gene</a:t>
            </a:r>
            <a:r>
              <a:rPr lang="en-US" sz="19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rar reportes para apoyar la toma de decisiones.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193137" y="3527678"/>
            <a:ext cx="11114517" cy="579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0"/>
              </a:lnSpc>
            </a:pPr>
            <a:r>
              <a:rPr lang="en-US" sz="20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Implementar una solución basada en Odoo ERP que permita optimizar y automatizar los procesos internos de Surgidero.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028700" y="1028700"/>
            <a:ext cx="16230600" cy="1207761"/>
            <a:chOff x="0" y="0"/>
            <a:chExt cx="21640800" cy="161034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16635389" y="0"/>
              <a:ext cx="5005411" cy="1610348"/>
            </a:xfrm>
            <a:custGeom>
              <a:avLst/>
              <a:gdLst/>
              <a:ahLst/>
              <a:cxnLst/>
              <a:rect r="r" b="b" t="t" l="l"/>
              <a:pathLst>
                <a:path h="1610348" w="5005411">
                  <a:moveTo>
                    <a:pt x="0" y="0"/>
                  </a:moveTo>
                  <a:lnTo>
                    <a:pt x="5005411" y="0"/>
                  </a:lnTo>
                  <a:lnTo>
                    <a:pt x="5005411" y="1610348"/>
                  </a:lnTo>
                  <a:lnTo>
                    <a:pt x="0" y="1610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209761" cy="1209761"/>
            </a:xfrm>
            <a:custGeom>
              <a:avLst/>
              <a:gdLst/>
              <a:ahLst/>
              <a:cxnLst/>
              <a:rect r="r" b="b" t="t" l="l"/>
              <a:pathLst>
                <a:path h="1209761" w="1209761">
                  <a:moveTo>
                    <a:pt x="0" y="0"/>
                  </a:moveTo>
                  <a:lnTo>
                    <a:pt x="1209761" y="0"/>
                  </a:lnTo>
                  <a:lnTo>
                    <a:pt x="1209761" y="1209761"/>
                  </a:lnTo>
                  <a:lnTo>
                    <a:pt x="0" y="12097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391686" y="349503"/>
              <a:ext cx="3595314" cy="510755"/>
            </a:xfrm>
            <a:custGeom>
              <a:avLst/>
              <a:gdLst/>
              <a:ahLst/>
              <a:cxnLst/>
              <a:rect r="r" b="b" t="t" l="l"/>
              <a:pathLst>
                <a:path h="510755" w="3595314">
                  <a:moveTo>
                    <a:pt x="0" y="0"/>
                  </a:moveTo>
                  <a:lnTo>
                    <a:pt x="3595315" y="0"/>
                  </a:lnTo>
                  <a:lnTo>
                    <a:pt x="3595315" y="510755"/>
                  </a:lnTo>
                  <a:lnTo>
                    <a:pt x="0" y="5107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A9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7175" y="257175"/>
            <a:ext cx="17773650" cy="9772650"/>
            <a:chOff x="0" y="0"/>
            <a:chExt cx="6386393" cy="35114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86393" cy="3511490"/>
            </a:xfrm>
            <a:custGeom>
              <a:avLst/>
              <a:gdLst/>
              <a:ahLst/>
              <a:cxnLst/>
              <a:rect r="r" b="b" t="t" l="l"/>
              <a:pathLst>
                <a:path h="3511490" w="6386393">
                  <a:moveTo>
                    <a:pt x="27442" y="0"/>
                  </a:moveTo>
                  <a:lnTo>
                    <a:pt x="6358951" y="0"/>
                  </a:lnTo>
                  <a:cubicBezTo>
                    <a:pt x="6366229" y="0"/>
                    <a:pt x="6373209" y="2891"/>
                    <a:pt x="6378356" y="8038"/>
                  </a:cubicBezTo>
                  <a:cubicBezTo>
                    <a:pt x="6383502" y="13184"/>
                    <a:pt x="6386393" y="20164"/>
                    <a:pt x="6386393" y="27442"/>
                  </a:cubicBezTo>
                  <a:lnTo>
                    <a:pt x="6386393" y="3484048"/>
                  </a:lnTo>
                  <a:cubicBezTo>
                    <a:pt x="6386393" y="3491326"/>
                    <a:pt x="6383502" y="3498306"/>
                    <a:pt x="6378356" y="3503452"/>
                  </a:cubicBezTo>
                  <a:cubicBezTo>
                    <a:pt x="6373209" y="3508598"/>
                    <a:pt x="6366229" y="3511490"/>
                    <a:pt x="6358951" y="3511490"/>
                  </a:cubicBezTo>
                  <a:lnTo>
                    <a:pt x="27442" y="3511490"/>
                  </a:lnTo>
                  <a:cubicBezTo>
                    <a:pt x="20164" y="3511490"/>
                    <a:pt x="13184" y="3508598"/>
                    <a:pt x="8038" y="3503452"/>
                  </a:cubicBezTo>
                  <a:cubicBezTo>
                    <a:pt x="2891" y="3498306"/>
                    <a:pt x="0" y="3491326"/>
                    <a:pt x="0" y="3484048"/>
                  </a:cubicBezTo>
                  <a:lnTo>
                    <a:pt x="0" y="27442"/>
                  </a:lnTo>
                  <a:cubicBezTo>
                    <a:pt x="0" y="20164"/>
                    <a:pt x="2891" y="13184"/>
                    <a:pt x="8038" y="8038"/>
                  </a:cubicBezTo>
                  <a:cubicBezTo>
                    <a:pt x="13184" y="2891"/>
                    <a:pt x="20164" y="0"/>
                    <a:pt x="2744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6386393" cy="3511490"/>
            </a:xfrm>
            <a:prstGeom prst="rect">
              <a:avLst/>
            </a:prstGeom>
          </p:spPr>
          <p:txBody>
            <a:bodyPr anchor="ctr" rtlCol="false" tIns="50667" lIns="50667" bIns="50667" rIns="50667"/>
            <a:lstStyle/>
            <a:p>
              <a:pPr algn="ctr">
                <a:lnSpc>
                  <a:spcPts val="1388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-5400000">
            <a:off x="10973962" y="2972962"/>
            <a:ext cx="7219340" cy="5351336"/>
          </a:xfrm>
          <a:custGeom>
            <a:avLst/>
            <a:gdLst/>
            <a:ahLst/>
            <a:cxnLst/>
            <a:rect r="r" b="b" t="t" l="l"/>
            <a:pathLst>
              <a:path h="5351336" w="7219340">
                <a:moveTo>
                  <a:pt x="7219340" y="0"/>
                </a:moveTo>
                <a:lnTo>
                  <a:pt x="0" y="0"/>
                </a:lnTo>
                <a:lnTo>
                  <a:pt x="0" y="5351336"/>
                </a:lnTo>
                <a:lnTo>
                  <a:pt x="7219340" y="5351336"/>
                </a:lnTo>
                <a:lnTo>
                  <a:pt x="72193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010488"/>
            <a:ext cx="10257137" cy="101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20"/>
              </a:lnSpc>
              <a:spcBef>
                <a:spcPct val="0"/>
              </a:spcBef>
            </a:pPr>
            <a:r>
              <a:rPr lang="en-US" b="true" sz="8000" strike="noStrike" u="none">
                <a:solidFill>
                  <a:srgbClr val="33627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Solución</a:t>
            </a:r>
            <a:r>
              <a:rPr lang="en-US" b="true" sz="8000" strike="noStrike" u="none">
                <a:solidFill>
                  <a:srgbClr val="33627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Propuesta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1028700"/>
            <a:ext cx="16230600" cy="1207761"/>
            <a:chOff x="0" y="0"/>
            <a:chExt cx="21640800" cy="16103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6635389" y="0"/>
              <a:ext cx="5005411" cy="1610348"/>
            </a:xfrm>
            <a:custGeom>
              <a:avLst/>
              <a:gdLst/>
              <a:ahLst/>
              <a:cxnLst/>
              <a:rect r="r" b="b" t="t" l="l"/>
              <a:pathLst>
                <a:path h="1610348" w="5005411">
                  <a:moveTo>
                    <a:pt x="0" y="0"/>
                  </a:moveTo>
                  <a:lnTo>
                    <a:pt x="5005411" y="0"/>
                  </a:lnTo>
                  <a:lnTo>
                    <a:pt x="5005411" y="1610348"/>
                  </a:lnTo>
                  <a:lnTo>
                    <a:pt x="0" y="1610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09761" cy="1209761"/>
            </a:xfrm>
            <a:custGeom>
              <a:avLst/>
              <a:gdLst/>
              <a:ahLst/>
              <a:cxnLst/>
              <a:rect r="r" b="b" t="t" l="l"/>
              <a:pathLst>
                <a:path h="1209761" w="1209761">
                  <a:moveTo>
                    <a:pt x="0" y="0"/>
                  </a:moveTo>
                  <a:lnTo>
                    <a:pt x="1209761" y="0"/>
                  </a:lnTo>
                  <a:lnTo>
                    <a:pt x="1209761" y="1209761"/>
                  </a:lnTo>
                  <a:lnTo>
                    <a:pt x="0" y="12097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391686" y="349503"/>
              <a:ext cx="3595314" cy="510755"/>
            </a:xfrm>
            <a:custGeom>
              <a:avLst/>
              <a:gdLst/>
              <a:ahLst/>
              <a:cxnLst/>
              <a:rect r="r" b="b" t="t" l="l"/>
              <a:pathLst>
                <a:path h="510755" w="3595314">
                  <a:moveTo>
                    <a:pt x="0" y="0"/>
                  </a:moveTo>
                  <a:lnTo>
                    <a:pt x="3595315" y="0"/>
                  </a:lnTo>
                  <a:lnTo>
                    <a:pt x="3595315" y="510755"/>
                  </a:lnTo>
                  <a:lnTo>
                    <a:pt x="0" y="5107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7290014" y="6014397"/>
            <a:ext cx="6292252" cy="2980954"/>
          </a:xfrm>
          <a:custGeom>
            <a:avLst/>
            <a:gdLst/>
            <a:ahLst/>
            <a:cxnLst/>
            <a:rect r="r" b="b" t="t" l="l"/>
            <a:pathLst>
              <a:path h="2980954" w="6292252">
                <a:moveTo>
                  <a:pt x="0" y="0"/>
                </a:moveTo>
                <a:lnTo>
                  <a:pt x="6292251" y="0"/>
                </a:lnTo>
                <a:lnTo>
                  <a:pt x="6292251" y="2980954"/>
                </a:lnTo>
                <a:lnTo>
                  <a:pt x="0" y="29809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6706989"/>
            <a:ext cx="5820689" cy="1990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27" indent="-205114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M</a:t>
            </a:r>
            <a:r>
              <a:rPr lang="en-US" sz="19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odular y adaptable a las necesidades del laboratorio.</a:t>
            </a:r>
          </a:p>
          <a:p>
            <a:pPr algn="l" marL="410227" indent="-205114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Open Source → sin licencias costosas.</a:t>
            </a:r>
          </a:p>
          <a:p>
            <a:pPr algn="l" marL="410227" indent="-205114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Integración nativa de todos los procesos.</a:t>
            </a:r>
          </a:p>
          <a:p>
            <a:pPr algn="l" marL="410227" indent="-205114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Interfaz web accesible desde cualquier lugar.</a:t>
            </a:r>
          </a:p>
          <a:p>
            <a:pPr algn="l" marL="410227" indent="-205114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Seguridad mediante roles y permisos.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3351569"/>
            <a:ext cx="10950332" cy="251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27" indent="-205114" lvl="1">
              <a:lnSpc>
                <a:spcPts val="2850"/>
              </a:lnSpc>
              <a:buFont typeface="Arial"/>
              <a:buChar char="•"/>
            </a:pPr>
            <a:r>
              <a:rPr lang="en-US" sz="19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Módu</a:t>
            </a:r>
            <a:r>
              <a:rPr lang="en-US" sz="19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l</a:t>
            </a:r>
            <a:r>
              <a:rPr lang="en-US" sz="19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os base a utilizar: </a:t>
            </a:r>
          </a:p>
          <a:p>
            <a:pPr algn="l" marL="820455" indent="-273485" lvl="2">
              <a:lnSpc>
                <a:spcPts val="2850"/>
              </a:lnSpc>
              <a:buFont typeface="Arial"/>
              <a:buChar char="⚬"/>
            </a:pPr>
            <a:r>
              <a:rPr lang="en-US" sz="19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Inventario</a:t>
            </a:r>
          </a:p>
          <a:p>
            <a:pPr algn="l" marL="820455" indent="-273485" lvl="2">
              <a:lnSpc>
                <a:spcPts val="2850"/>
              </a:lnSpc>
              <a:buFont typeface="Arial"/>
              <a:buChar char="⚬"/>
            </a:pPr>
            <a:r>
              <a:rPr lang="en-US" sz="19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RRHH</a:t>
            </a:r>
          </a:p>
          <a:p>
            <a:pPr algn="l" marL="820455" indent="-273485" lvl="2">
              <a:lnSpc>
                <a:spcPts val="2850"/>
              </a:lnSpc>
              <a:buFont typeface="Arial"/>
              <a:buChar char="⚬"/>
            </a:pPr>
            <a:r>
              <a:rPr lang="en-US" sz="19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Proyectos</a:t>
            </a:r>
          </a:p>
          <a:p>
            <a:pPr algn="l" marL="410227" indent="-205114" lvl="1">
              <a:lnSpc>
                <a:spcPts val="2850"/>
              </a:lnSpc>
              <a:buFont typeface="Arial"/>
              <a:buChar char="•"/>
            </a:pPr>
            <a:r>
              <a:rPr lang="en-US" sz="19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Módulo personalizado:</a:t>
            </a:r>
          </a:p>
          <a:p>
            <a:pPr algn="l" marL="820455" indent="-273485" lvl="2">
              <a:lnSpc>
                <a:spcPts val="2850"/>
              </a:lnSpc>
              <a:buFont typeface="Arial"/>
              <a:buChar char="⚬"/>
            </a:pPr>
            <a:r>
              <a:rPr lang="en-US" sz="19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 “Salidas a Terreno” → registro de visitas, geolocalización, checklist de equipos y reportes.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6042972"/>
            <a:ext cx="5820689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90"/>
              </a:lnSpc>
              <a:spcBef>
                <a:spcPct val="0"/>
              </a:spcBef>
            </a:pPr>
            <a:r>
              <a:rPr lang="en-US" b="true" sz="3000" strike="noStrike" u="none">
                <a:solidFill>
                  <a:srgbClr val="33627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Ventajas de la solución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A9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7175" y="257175"/>
            <a:ext cx="17773650" cy="9772650"/>
            <a:chOff x="0" y="0"/>
            <a:chExt cx="6386393" cy="35114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86393" cy="3511490"/>
            </a:xfrm>
            <a:custGeom>
              <a:avLst/>
              <a:gdLst/>
              <a:ahLst/>
              <a:cxnLst/>
              <a:rect r="r" b="b" t="t" l="l"/>
              <a:pathLst>
                <a:path h="3511490" w="6386393">
                  <a:moveTo>
                    <a:pt x="27442" y="0"/>
                  </a:moveTo>
                  <a:lnTo>
                    <a:pt x="6358951" y="0"/>
                  </a:lnTo>
                  <a:cubicBezTo>
                    <a:pt x="6366229" y="0"/>
                    <a:pt x="6373209" y="2891"/>
                    <a:pt x="6378356" y="8038"/>
                  </a:cubicBezTo>
                  <a:cubicBezTo>
                    <a:pt x="6383502" y="13184"/>
                    <a:pt x="6386393" y="20164"/>
                    <a:pt x="6386393" y="27442"/>
                  </a:cubicBezTo>
                  <a:lnTo>
                    <a:pt x="6386393" y="3484048"/>
                  </a:lnTo>
                  <a:cubicBezTo>
                    <a:pt x="6386393" y="3491326"/>
                    <a:pt x="6383502" y="3498306"/>
                    <a:pt x="6378356" y="3503452"/>
                  </a:cubicBezTo>
                  <a:cubicBezTo>
                    <a:pt x="6373209" y="3508598"/>
                    <a:pt x="6366229" y="3511490"/>
                    <a:pt x="6358951" y="3511490"/>
                  </a:cubicBezTo>
                  <a:lnTo>
                    <a:pt x="27442" y="3511490"/>
                  </a:lnTo>
                  <a:cubicBezTo>
                    <a:pt x="20164" y="3511490"/>
                    <a:pt x="13184" y="3508598"/>
                    <a:pt x="8038" y="3503452"/>
                  </a:cubicBezTo>
                  <a:cubicBezTo>
                    <a:pt x="2891" y="3498306"/>
                    <a:pt x="0" y="3491326"/>
                    <a:pt x="0" y="3484048"/>
                  </a:cubicBezTo>
                  <a:lnTo>
                    <a:pt x="0" y="27442"/>
                  </a:lnTo>
                  <a:cubicBezTo>
                    <a:pt x="0" y="20164"/>
                    <a:pt x="2891" y="13184"/>
                    <a:pt x="8038" y="8038"/>
                  </a:cubicBezTo>
                  <a:cubicBezTo>
                    <a:pt x="13184" y="2891"/>
                    <a:pt x="20164" y="0"/>
                    <a:pt x="2744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6386393" cy="3511490"/>
            </a:xfrm>
            <a:prstGeom prst="rect">
              <a:avLst/>
            </a:prstGeom>
          </p:spPr>
          <p:txBody>
            <a:bodyPr anchor="ctr" rtlCol="false" tIns="50667" lIns="50667" bIns="50667" rIns="50667"/>
            <a:lstStyle/>
            <a:p>
              <a:pPr algn="ctr">
                <a:lnSpc>
                  <a:spcPts val="138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418583" y="3705813"/>
            <a:ext cx="3565646" cy="4988814"/>
            <a:chOff x="0" y="0"/>
            <a:chExt cx="939100" cy="13139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39100" cy="1313926"/>
            </a:xfrm>
            <a:custGeom>
              <a:avLst/>
              <a:gdLst/>
              <a:ahLst/>
              <a:cxnLst/>
              <a:rect r="r" b="b" t="t" l="l"/>
              <a:pathLst>
                <a:path h="1313926" w="939100">
                  <a:moveTo>
                    <a:pt x="86850" y="0"/>
                  </a:moveTo>
                  <a:lnTo>
                    <a:pt x="852250" y="0"/>
                  </a:lnTo>
                  <a:cubicBezTo>
                    <a:pt x="875284" y="0"/>
                    <a:pt x="897375" y="9150"/>
                    <a:pt x="913662" y="25438"/>
                  </a:cubicBezTo>
                  <a:cubicBezTo>
                    <a:pt x="929950" y="41725"/>
                    <a:pt x="939100" y="63816"/>
                    <a:pt x="939100" y="86850"/>
                  </a:cubicBezTo>
                  <a:lnTo>
                    <a:pt x="939100" y="1227076"/>
                  </a:lnTo>
                  <a:cubicBezTo>
                    <a:pt x="939100" y="1250110"/>
                    <a:pt x="929950" y="1272201"/>
                    <a:pt x="913662" y="1288489"/>
                  </a:cubicBezTo>
                  <a:cubicBezTo>
                    <a:pt x="897375" y="1304776"/>
                    <a:pt x="875284" y="1313926"/>
                    <a:pt x="852250" y="1313926"/>
                  </a:cubicBezTo>
                  <a:lnTo>
                    <a:pt x="86850" y="1313926"/>
                  </a:lnTo>
                  <a:cubicBezTo>
                    <a:pt x="63816" y="1313926"/>
                    <a:pt x="41725" y="1304776"/>
                    <a:pt x="25438" y="1288489"/>
                  </a:cubicBezTo>
                  <a:cubicBezTo>
                    <a:pt x="9150" y="1272201"/>
                    <a:pt x="0" y="1250110"/>
                    <a:pt x="0" y="1227076"/>
                  </a:cubicBezTo>
                  <a:lnTo>
                    <a:pt x="0" y="86850"/>
                  </a:lnTo>
                  <a:cubicBezTo>
                    <a:pt x="0" y="63816"/>
                    <a:pt x="9150" y="41725"/>
                    <a:pt x="25438" y="25438"/>
                  </a:cubicBezTo>
                  <a:cubicBezTo>
                    <a:pt x="41725" y="9150"/>
                    <a:pt x="63816" y="0"/>
                    <a:pt x="86850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FFBD59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939100" cy="13425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5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113246" y="4318926"/>
            <a:ext cx="1717071" cy="1717071"/>
          </a:xfrm>
          <a:custGeom>
            <a:avLst/>
            <a:gdLst/>
            <a:ahLst/>
            <a:cxnLst/>
            <a:rect r="r" b="b" t="t" l="l"/>
            <a:pathLst>
              <a:path h="1717071" w="1717071">
                <a:moveTo>
                  <a:pt x="0" y="0"/>
                </a:moveTo>
                <a:lnTo>
                  <a:pt x="1717071" y="0"/>
                </a:lnTo>
                <a:lnTo>
                  <a:pt x="1717071" y="1717071"/>
                </a:lnTo>
                <a:lnTo>
                  <a:pt x="0" y="17170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230152" y="4318926"/>
            <a:ext cx="1717071" cy="1717071"/>
          </a:xfrm>
          <a:custGeom>
            <a:avLst/>
            <a:gdLst/>
            <a:ahLst/>
            <a:cxnLst/>
            <a:rect r="r" b="b" t="t" l="l"/>
            <a:pathLst>
              <a:path h="1717071" w="1717071">
                <a:moveTo>
                  <a:pt x="0" y="0"/>
                </a:moveTo>
                <a:lnTo>
                  <a:pt x="1717071" y="0"/>
                </a:lnTo>
                <a:lnTo>
                  <a:pt x="1717071" y="1717071"/>
                </a:lnTo>
                <a:lnTo>
                  <a:pt x="0" y="17170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342870" y="4318926"/>
            <a:ext cx="1717071" cy="1717071"/>
          </a:xfrm>
          <a:custGeom>
            <a:avLst/>
            <a:gdLst/>
            <a:ahLst/>
            <a:cxnLst/>
            <a:rect r="r" b="b" t="t" l="l"/>
            <a:pathLst>
              <a:path h="1717071" w="1717071">
                <a:moveTo>
                  <a:pt x="0" y="0"/>
                </a:moveTo>
                <a:lnTo>
                  <a:pt x="1717072" y="0"/>
                </a:lnTo>
                <a:lnTo>
                  <a:pt x="1717072" y="1717071"/>
                </a:lnTo>
                <a:lnTo>
                  <a:pt x="0" y="17170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457683" y="4318926"/>
            <a:ext cx="1717071" cy="1717071"/>
          </a:xfrm>
          <a:custGeom>
            <a:avLst/>
            <a:gdLst/>
            <a:ahLst/>
            <a:cxnLst/>
            <a:rect r="r" b="b" t="t" l="l"/>
            <a:pathLst>
              <a:path h="1717071" w="1717071">
                <a:moveTo>
                  <a:pt x="0" y="0"/>
                </a:moveTo>
                <a:lnTo>
                  <a:pt x="1717071" y="0"/>
                </a:lnTo>
                <a:lnTo>
                  <a:pt x="1717071" y="1717071"/>
                </a:lnTo>
                <a:lnTo>
                  <a:pt x="0" y="17170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1849997"/>
            <a:ext cx="16230600" cy="101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520"/>
              </a:lnSpc>
              <a:spcBef>
                <a:spcPct val="0"/>
              </a:spcBef>
            </a:pPr>
            <a:r>
              <a:rPr lang="en-US" b="true" sz="8000">
                <a:solidFill>
                  <a:srgbClr val="33627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Competencias Desarrolladas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77536" y="6374245"/>
            <a:ext cx="2588492" cy="16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8"/>
              </a:lnSpc>
            </a:pPr>
          </a:p>
          <a:p>
            <a:pPr algn="ctr">
              <a:lnSpc>
                <a:spcPts val="1808"/>
              </a:lnSpc>
            </a:pPr>
            <a:r>
              <a:rPr lang="en-US" sz="16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G</a:t>
            </a:r>
            <a:r>
              <a:rPr lang="en-US" sz="16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estión de proyectos informáticos (planificación + cronograma).</a:t>
            </a:r>
          </a:p>
          <a:p>
            <a:pPr algn="ctr">
              <a:lnSpc>
                <a:spcPts val="1808"/>
              </a:lnSpc>
            </a:pPr>
          </a:p>
          <a:p>
            <a:pPr algn="ctr">
              <a:lnSpc>
                <a:spcPts val="1808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5792348" y="6374245"/>
            <a:ext cx="2588492" cy="16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8"/>
              </a:lnSpc>
            </a:pPr>
          </a:p>
          <a:p>
            <a:pPr algn="ctr">
              <a:lnSpc>
                <a:spcPts val="1808"/>
              </a:lnSpc>
            </a:pPr>
            <a:r>
              <a:rPr lang="en-US" sz="16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16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rquitectura de soluciones sistémicas (módulos Odoo + integraciones).</a:t>
            </a:r>
          </a:p>
          <a:p>
            <a:pPr algn="ctr">
              <a:lnSpc>
                <a:spcPts val="1808"/>
              </a:lnSpc>
            </a:pPr>
          </a:p>
          <a:p>
            <a:pPr algn="ctr">
              <a:lnSpc>
                <a:spcPts val="1808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9907160" y="6374245"/>
            <a:ext cx="2588492" cy="11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8"/>
              </a:lnSpc>
            </a:pPr>
          </a:p>
          <a:p>
            <a:pPr algn="ctr">
              <a:lnSpc>
                <a:spcPts val="1808"/>
              </a:lnSpc>
            </a:pPr>
            <a:r>
              <a:rPr lang="en-US" sz="16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sz="16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esarrollo de software (módulo custom en Python/XML).</a:t>
            </a:r>
          </a:p>
          <a:p>
            <a:pPr algn="ctr">
              <a:lnSpc>
                <a:spcPts val="1808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4021972" y="6374245"/>
            <a:ext cx="2588492" cy="11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8"/>
              </a:lnSpc>
            </a:pPr>
          </a:p>
          <a:p>
            <a:pPr algn="ctr">
              <a:lnSpc>
                <a:spcPts val="1808"/>
              </a:lnSpc>
            </a:pPr>
            <a:r>
              <a:rPr lang="en-US" sz="16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Base de </a:t>
            </a:r>
            <a:r>
              <a:rPr lang="en-US" sz="16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Datos y</a:t>
            </a:r>
            <a:r>
              <a:rPr lang="en-US" sz="16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 pruebas de calidad</a:t>
            </a:r>
          </a:p>
          <a:p>
            <a:pPr algn="ctr">
              <a:lnSpc>
                <a:spcPts val="1808"/>
              </a:lnSpc>
            </a:pPr>
          </a:p>
          <a:p>
            <a:pPr algn="ctr">
              <a:lnSpc>
                <a:spcPts val="1808"/>
              </a:lnSpc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1028700" y="1028700"/>
            <a:ext cx="16230600" cy="1207761"/>
            <a:chOff x="0" y="0"/>
            <a:chExt cx="21640800" cy="161034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6635389" y="0"/>
              <a:ext cx="5005411" cy="1610348"/>
            </a:xfrm>
            <a:custGeom>
              <a:avLst/>
              <a:gdLst/>
              <a:ahLst/>
              <a:cxnLst/>
              <a:rect r="r" b="b" t="t" l="l"/>
              <a:pathLst>
                <a:path h="1610348" w="5005411">
                  <a:moveTo>
                    <a:pt x="0" y="0"/>
                  </a:moveTo>
                  <a:lnTo>
                    <a:pt x="5005411" y="0"/>
                  </a:lnTo>
                  <a:lnTo>
                    <a:pt x="5005411" y="1610348"/>
                  </a:lnTo>
                  <a:lnTo>
                    <a:pt x="0" y="1610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09761" cy="1209761"/>
            </a:xfrm>
            <a:custGeom>
              <a:avLst/>
              <a:gdLst/>
              <a:ahLst/>
              <a:cxnLst/>
              <a:rect r="r" b="b" t="t" l="l"/>
              <a:pathLst>
                <a:path h="1209761" w="1209761">
                  <a:moveTo>
                    <a:pt x="0" y="0"/>
                  </a:moveTo>
                  <a:lnTo>
                    <a:pt x="1209761" y="0"/>
                  </a:lnTo>
                  <a:lnTo>
                    <a:pt x="1209761" y="1209761"/>
                  </a:lnTo>
                  <a:lnTo>
                    <a:pt x="0" y="12097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391686" y="349503"/>
              <a:ext cx="3595314" cy="510755"/>
            </a:xfrm>
            <a:custGeom>
              <a:avLst/>
              <a:gdLst/>
              <a:ahLst/>
              <a:cxnLst/>
              <a:rect r="r" b="b" t="t" l="l"/>
              <a:pathLst>
                <a:path h="510755" w="3595314">
                  <a:moveTo>
                    <a:pt x="0" y="0"/>
                  </a:moveTo>
                  <a:lnTo>
                    <a:pt x="3595315" y="0"/>
                  </a:lnTo>
                  <a:lnTo>
                    <a:pt x="3595315" y="510755"/>
                  </a:lnTo>
                  <a:lnTo>
                    <a:pt x="0" y="5107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13714393" y="7855319"/>
            <a:ext cx="3544907" cy="2181481"/>
          </a:xfrm>
          <a:custGeom>
            <a:avLst/>
            <a:gdLst/>
            <a:ahLst/>
            <a:cxnLst/>
            <a:rect r="r" b="b" t="t" l="l"/>
            <a:pathLst>
              <a:path h="2181481" w="3544907">
                <a:moveTo>
                  <a:pt x="0" y="0"/>
                </a:moveTo>
                <a:lnTo>
                  <a:pt x="3544907" y="0"/>
                </a:lnTo>
                <a:lnTo>
                  <a:pt x="3544907" y="2181481"/>
                </a:lnTo>
                <a:lnTo>
                  <a:pt x="0" y="218148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A9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7175" y="257175"/>
            <a:ext cx="17773650" cy="9772650"/>
            <a:chOff x="0" y="0"/>
            <a:chExt cx="6386393" cy="35114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86393" cy="3511490"/>
            </a:xfrm>
            <a:custGeom>
              <a:avLst/>
              <a:gdLst/>
              <a:ahLst/>
              <a:cxnLst/>
              <a:rect r="r" b="b" t="t" l="l"/>
              <a:pathLst>
                <a:path h="3511490" w="6386393">
                  <a:moveTo>
                    <a:pt x="27442" y="0"/>
                  </a:moveTo>
                  <a:lnTo>
                    <a:pt x="6358951" y="0"/>
                  </a:lnTo>
                  <a:cubicBezTo>
                    <a:pt x="6366229" y="0"/>
                    <a:pt x="6373209" y="2891"/>
                    <a:pt x="6378356" y="8038"/>
                  </a:cubicBezTo>
                  <a:cubicBezTo>
                    <a:pt x="6383502" y="13184"/>
                    <a:pt x="6386393" y="20164"/>
                    <a:pt x="6386393" y="27442"/>
                  </a:cubicBezTo>
                  <a:lnTo>
                    <a:pt x="6386393" y="3484048"/>
                  </a:lnTo>
                  <a:cubicBezTo>
                    <a:pt x="6386393" y="3491326"/>
                    <a:pt x="6383502" y="3498306"/>
                    <a:pt x="6378356" y="3503452"/>
                  </a:cubicBezTo>
                  <a:cubicBezTo>
                    <a:pt x="6373209" y="3508598"/>
                    <a:pt x="6366229" y="3511490"/>
                    <a:pt x="6358951" y="3511490"/>
                  </a:cubicBezTo>
                  <a:lnTo>
                    <a:pt x="27442" y="3511490"/>
                  </a:lnTo>
                  <a:cubicBezTo>
                    <a:pt x="20164" y="3511490"/>
                    <a:pt x="13184" y="3508598"/>
                    <a:pt x="8038" y="3503452"/>
                  </a:cubicBezTo>
                  <a:cubicBezTo>
                    <a:pt x="2891" y="3498306"/>
                    <a:pt x="0" y="3491326"/>
                    <a:pt x="0" y="3484048"/>
                  </a:cubicBezTo>
                  <a:lnTo>
                    <a:pt x="0" y="27442"/>
                  </a:lnTo>
                  <a:cubicBezTo>
                    <a:pt x="0" y="20164"/>
                    <a:pt x="2891" y="13184"/>
                    <a:pt x="8038" y="8038"/>
                  </a:cubicBezTo>
                  <a:cubicBezTo>
                    <a:pt x="13184" y="2891"/>
                    <a:pt x="20164" y="0"/>
                    <a:pt x="2744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6386393" cy="3511490"/>
            </a:xfrm>
            <a:prstGeom prst="rect">
              <a:avLst/>
            </a:prstGeom>
          </p:spPr>
          <p:txBody>
            <a:bodyPr anchor="ctr" rtlCol="false" tIns="50667" lIns="50667" bIns="50667" rIns="50667"/>
            <a:lstStyle/>
            <a:p>
              <a:pPr algn="ctr">
                <a:lnSpc>
                  <a:spcPts val="1388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251395"/>
            <a:ext cx="8855550" cy="101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20"/>
              </a:lnSpc>
              <a:spcBef>
                <a:spcPct val="0"/>
              </a:spcBef>
            </a:pPr>
            <a:r>
              <a:rPr lang="en-US" b="true" sz="8000">
                <a:solidFill>
                  <a:srgbClr val="33627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Logros Esperados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534098"/>
            <a:ext cx="9969054" cy="2701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27" indent="-205114" lvl="1">
              <a:lnSpc>
                <a:spcPts val="4408"/>
              </a:lnSpc>
              <a:buFont typeface="Arial"/>
              <a:buChar char="•"/>
            </a:pPr>
            <a:r>
              <a:rPr lang="en-US" b="true" sz="1900">
                <a:solidFill>
                  <a:srgbClr val="33627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Cen</a:t>
            </a:r>
            <a:r>
              <a:rPr lang="en-US" b="true" sz="1900">
                <a:solidFill>
                  <a:srgbClr val="33627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tralización </a:t>
            </a:r>
            <a:r>
              <a:rPr lang="en-US" sz="19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de toda la información en un único sistema.</a:t>
            </a:r>
          </a:p>
          <a:p>
            <a:pPr algn="l" marL="410227" indent="-205114" lvl="1">
              <a:lnSpc>
                <a:spcPts val="4408"/>
              </a:lnSpc>
              <a:buFont typeface="Arial"/>
              <a:buChar char="•"/>
            </a:pPr>
            <a:r>
              <a:rPr lang="en-US" b="true" sz="1900">
                <a:solidFill>
                  <a:srgbClr val="33627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Reducción de errores </a:t>
            </a:r>
            <a:r>
              <a:rPr lang="en-US" sz="19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en asignación de equipos y personal.</a:t>
            </a:r>
          </a:p>
          <a:p>
            <a:pPr algn="l" marL="410227" indent="-205114" lvl="1">
              <a:lnSpc>
                <a:spcPts val="4408"/>
              </a:lnSpc>
              <a:buFont typeface="Arial"/>
              <a:buChar char="•"/>
            </a:pPr>
            <a:r>
              <a:rPr lang="en-US" b="true" sz="1900">
                <a:solidFill>
                  <a:srgbClr val="33627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Mejor trazabilidad </a:t>
            </a:r>
            <a:r>
              <a:rPr lang="en-US" sz="19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de salidas a terreno.</a:t>
            </a:r>
          </a:p>
          <a:p>
            <a:pPr algn="l" marL="410227" indent="-205114" lvl="1">
              <a:lnSpc>
                <a:spcPts val="4408"/>
              </a:lnSpc>
              <a:buFont typeface="Arial"/>
              <a:buChar char="•"/>
            </a:pPr>
            <a:r>
              <a:rPr lang="en-US" b="true" sz="1900">
                <a:solidFill>
                  <a:srgbClr val="33627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Reportes automáticos </a:t>
            </a:r>
            <a:r>
              <a:rPr lang="en-US" sz="19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para gestión ambiental y acuícola.</a:t>
            </a:r>
          </a:p>
          <a:p>
            <a:pPr algn="l" marL="410227" indent="-205114" lvl="1">
              <a:lnSpc>
                <a:spcPts val="4408"/>
              </a:lnSpc>
              <a:buFont typeface="Arial"/>
              <a:buChar char="•"/>
            </a:pPr>
            <a:r>
              <a:rPr lang="en-US" sz="19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Mayor </a:t>
            </a:r>
            <a:r>
              <a:rPr lang="en-US" b="true" sz="1900">
                <a:solidFill>
                  <a:srgbClr val="33627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eficiencia operativa </a:t>
            </a:r>
            <a:r>
              <a:rPr lang="en-US" sz="19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y soporte a la toma de decisiones estratégicas.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5400000">
            <a:off x="10976953" y="2975953"/>
            <a:ext cx="7215905" cy="5348790"/>
          </a:xfrm>
          <a:custGeom>
            <a:avLst/>
            <a:gdLst/>
            <a:ahLst/>
            <a:cxnLst/>
            <a:rect r="r" b="b" t="t" l="l"/>
            <a:pathLst>
              <a:path h="5348790" w="7215905">
                <a:moveTo>
                  <a:pt x="0" y="0"/>
                </a:moveTo>
                <a:lnTo>
                  <a:pt x="7215905" y="0"/>
                </a:lnTo>
                <a:lnTo>
                  <a:pt x="7215905" y="5348789"/>
                </a:lnTo>
                <a:lnTo>
                  <a:pt x="0" y="5348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1207761"/>
            <a:chOff x="0" y="0"/>
            <a:chExt cx="21640800" cy="16103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6635389" y="0"/>
              <a:ext cx="5005411" cy="1610348"/>
            </a:xfrm>
            <a:custGeom>
              <a:avLst/>
              <a:gdLst/>
              <a:ahLst/>
              <a:cxnLst/>
              <a:rect r="r" b="b" t="t" l="l"/>
              <a:pathLst>
                <a:path h="1610348" w="5005411">
                  <a:moveTo>
                    <a:pt x="0" y="0"/>
                  </a:moveTo>
                  <a:lnTo>
                    <a:pt x="5005411" y="0"/>
                  </a:lnTo>
                  <a:lnTo>
                    <a:pt x="5005411" y="1610348"/>
                  </a:lnTo>
                  <a:lnTo>
                    <a:pt x="0" y="1610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09761" cy="1209761"/>
            </a:xfrm>
            <a:custGeom>
              <a:avLst/>
              <a:gdLst/>
              <a:ahLst/>
              <a:cxnLst/>
              <a:rect r="r" b="b" t="t" l="l"/>
              <a:pathLst>
                <a:path h="1209761" w="1209761">
                  <a:moveTo>
                    <a:pt x="0" y="0"/>
                  </a:moveTo>
                  <a:lnTo>
                    <a:pt x="1209761" y="0"/>
                  </a:lnTo>
                  <a:lnTo>
                    <a:pt x="1209761" y="1209761"/>
                  </a:lnTo>
                  <a:lnTo>
                    <a:pt x="0" y="12097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391686" y="349503"/>
              <a:ext cx="3595314" cy="510755"/>
            </a:xfrm>
            <a:custGeom>
              <a:avLst/>
              <a:gdLst/>
              <a:ahLst/>
              <a:cxnLst/>
              <a:rect r="r" b="b" t="t" l="l"/>
              <a:pathLst>
                <a:path h="510755" w="3595314">
                  <a:moveTo>
                    <a:pt x="0" y="0"/>
                  </a:moveTo>
                  <a:lnTo>
                    <a:pt x="3595315" y="0"/>
                  </a:lnTo>
                  <a:lnTo>
                    <a:pt x="3595315" y="510755"/>
                  </a:lnTo>
                  <a:lnTo>
                    <a:pt x="0" y="5107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A9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7175" y="257175"/>
            <a:ext cx="17773650" cy="9772650"/>
            <a:chOff x="0" y="0"/>
            <a:chExt cx="6386393" cy="35114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86393" cy="3511490"/>
            </a:xfrm>
            <a:custGeom>
              <a:avLst/>
              <a:gdLst/>
              <a:ahLst/>
              <a:cxnLst/>
              <a:rect r="r" b="b" t="t" l="l"/>
              <a:pathLst>
                <a:path h="3511490" w="6386393">
                  <a:moveTo>
                    <a:pt x="27442" y="0"/>
                  </a:moveTo>
                  <a:lnTo>
                    <a:pt x="6358951" y="0"/>
                  </a:lnTo>
                  <a:cubicBezTo>
                    <a:pt x="6366229" y="0"/>
                    <a:pt x="6373209" y="2891"/>
                    <a:pt x="6378356" y="8038"/>
                  </a:cubicBezTo>
                  <a:cubicBezTo>
                    <a:pt x="6383502" y="13184"/>
                    <a:pt x="6386393" y="20164"/>
                    <a:pt x="6386393" y="27442"/>
                  </a:cubicBezTo>
                  <a:lnTo>
                    <a:pt x="6386393" y="3484048"/>
                  </a:lnTo>
                  <a:cubicBezTo>
                    <a:pt x="6386393" y="3491326"/>
                    <a:pt x="6383502" y="3498306"/>
                    <a:pt x="6378356" y="3503452"/>
                  </a:cubicBezTo>
                  <a:cubicBezTo>
                    <a:pt x="6373209" y="3508598"/>
                    <a:pt x="6366229" y="3511490"/>
                    <a:pt x="6358951" y="3511490"/>
                  </a:cubicBezTo>
                  <a:lnTo>
                    <a:pt x="27442" y="3511490"/>
                  </a:lnTo>
                  <a:cubicBezTo>
                    <a:pt x="20164" y="3511490"/>
                    <a:pt x="13184" y="3508598"/>
                    <a:pt x="8038" y="3503452"/>
                  </a:cubicBezTo>
                  <a:cubicBezTo>
                    <a:pt x="2891" y="3498306"/>
                    <a:pt x="0" y="3491326"/>
                    <a:pt x="0" y="3484048"/>
                  </a:cubicBezTo>
                  <a:lnTo>
                    <a:pt x="0" y="27442"/>
                  </a:lnTo>
                  <a:cubicBezTo>
                    <a:pt x="0" y="20164"/>
                    <a:pt x="2891" y="13184"/>
                    <a:pt x="8038" y="8038"/>
                  </a:cubicBezTo>
                  <a:cubicBezTo>
                    <a:pt x="13184" y="2891"/>
                    <a:pt x="20164" y="0"/>
                    <a:pt x="2744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6386393" cy="3511490"/>
            </a:xfrm>
            <a:prstGeom prst="rect">
              <a:avLst/>
            </a:prstGeom>
          </p:spPr>
          <p:txBody>
            <a:bodyPr anchor="ctr" rtlCol="false" tIns="50667" lIns="50667" bIns="50667" rIns="50667"/>
            <a:lstStyle/>
            <a:p>
              <a:pPr algn="ctr">
                <a:lnSpc>
                  <a:spcPts val="138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494058" y="4281386"/>
            <a:ext cx="3430199" cy="343019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25046" r="0" b="-25046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7428593" y="4281386"/>
            <a:ext cx="3430199" cy="343019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6818" r="0" b="-6818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363743" y="4281386"/>
            <a:ext cx="3430199" cy="343019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1028700"/>
            <a:ext cx="16230600" cy="1207761"/>
            <a:chOff x="0" y="0"/>
            <a:chExt cx="21640800" cy="161034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6635389" y="0"/>
              <a:ext cx="5005411" cy="1610348"/>
            </a:xfrm>
            <a:custGeom>
              <a:avLst/>
              <a:gdLst/>
              <a:ahLst/>
              <a:cxnLst/>
              <a:rect r="r" b="b" t="t" l="l"/>
              <a:pathLst>
                <a:path h="1610348" w="5005411">
                  <a:moveTo>
                    <a:pt x="0" y="0"/>
                  </a:moveTo>
                  <a:lnTo>
                    <a:pt x="5005411" y="0"/>
                  </a:lnTo>
                  <a:lnTo>
                    <a:pt x="5005411" y="1610348"/>
                  </a:lnTo>
                  <a:lnTo>
                    <a:pt x="0" y="1610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09761" cy="1209761"/>
            </a:xfrm>
            <a:custGeom>
              <a:avLst/>
              <a:gdLst/>
              <a:ahLst/>
              <a:cxnLst/>
              <a:rect r="r" b="b" t="t" l="l"/>
              <a:pathLst>
                <a:path h="1209761" w="1209761">
                  <a:moveTo>
                    <a:pt x="0" y="0"/>
                  </a:moveTo>
                  <a:lnTo>
                    <a:pt x="1209761" y="0"/>
                  </a:lnTo>
                  <a:lnTo>
                    <a:pt x="1209761" y="1209761"/>
                  </a:lnTo>
                  <a:lnTo>
                    <a:pt x="0" y="12097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391686" y="349503"/>
              <a:ext cx="3595314" cy="510755"/>
            </a:xfrm>
            <a:custGeom>
              <a:avLst/>
              <a:gdLst/>
              <a:ahLst/>
              <a:cxnLst/>
              <a:rect r="r" b="b" t="t" l="l"/>
              <a:pathLst>
                <a:path h="510755" w="3595314">
                  <a:moveTo>
                    <a:pt x="0" y="0"/>
                  </a:moveTo>
                  <a:lnTo>
                    <a:pt x="3595315" y="0"/>
                  </a:lnTo>
                  <a:lnTo>
                    <a:pt x="3595315" y="510755"/>
                  </a:lnTo>
                  <a:lnTo>
                    <a:pt x="0" y="5107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028700" y="2458962"/>
            <a:ext cx="16230600" cy="101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520"/>
              </a:lnSpc>
              <a:spcBef>
                <a:spcPct val="0"/>
              </a:spcBef>
            </a:pPr>
            <a:r>
              <a:rPr lang="en-US" b="true" sz="8000">
                <a:solidFill>
                  <a:srgbClr val="33627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Equipo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61303" y="7977932"/>
            <a:ext cx="3095710" cy="560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85"/>
              </a:lnSpc>
            </a:pPr>
            <a:r>
              <a:rPr lang="en-US" sz="35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David Reyes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242616" y="7977932"/>
            <a:ext cx="3802768" cy="560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85"/>
              </a:lnSpc>
            </a:pPr>
            <a:r>
              <a:rPr lang="en-US" sz="35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Javiera Rehbein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177458" y="7977932"/>
            <a:ext cx="3802768" cy="560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85"/>
              </a:lnSpc>
            </a:pPr>
            <a:r>
              <a:rPr lang="en-US" sz="35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Mateo Salazar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A9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7175" y="257175"/>
            <a:ext cx="17773650" cy="9772650"/>
            <a:chOff x="0" y="0"/>
            <a:chExt cx="6386393" cy="35114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86393" cy="3511490"/>
            </a:xfrm>
            <a:custGeom>
              <a:avLst/>
              <a:gdLst/>
              <a:ahLst/>
              <a:cxnLst/>
              <a:rect r="r" b="b" t="t" l="l"/>
              <a:pathLst>
                <a:path h="3511490" w="6386393">
                  <a:moveTo>
                    <a:pt x="27442" y="0"/>
                  </a:moveTo>
                  <a:lnTo>
                    <a:pt x="6358951" y="0"/>
                  </a:lnTo>
                  <a:cubicBezTo>
                    <a:pt x="6366229" y="0"/>
                    <a:pt x="6373209" y="2891"/>
                    <a:pt x="6378356" y="8038"/>
                  </a:cubicBezTo>
                  <a:cubicBezTo>
                    <a:pt x="6383502" y="13184"/>
                    <a:pt x="6386393" y="20164"/>
                    <a:pt x="6386393" y="27442"/>
                  </a:cubicBezTo>
                  <a:lnTo>
                    <a:pt x="6386393" y="3484048"/>
                  </a:lnTo>
                  <a:cubicBezTo>
                    <a:pt x="6386393" y="3491326"/>
                    <a:pt x="6383502" y="3498306"/>
                    <a:pt x="6378356" y="3503452"/>
                  </a:cubicBezTo>
                  <a:cubicBezTo>
                    <a:pt x="6373209" y="3508598"/>
                    <a:pt x="6366229" y="3511490"/>
                    <a:pt x="6358951" y="3511490"/>
                  </a:cubicBezTo>
                  <a:lnTo>
                    <a:pt x="27442" y="3511490"/>
                  </a:lnTo>
                  <a:cubicBezTo>
                    <a:pt x="20164" y="3511490"/>
                    <a:pt x="13184" y="3508598"/>
                    <a:pt x="8038" y="3503452"/>
                  </a:cubicBezTo>
                  <a:cubicBezTo>
                    <a:pt x="2891" y="3498306"/>
                    <a:pt x="0" y="3491326"/>
                    <a:pt x="0" y="3484048"/>
                  </a:cubicBezTo>
                  <a:lnTo>
                    <a:pt x="0" y="27442"/>
                  </a:lnTo>
                  <a:cubicBezTo>
                    <a:pt x="0" y="20164"/>
                    <a:pt x="2891" y="13184"/>
                    <a:pt x="8038" y="8038"/>
                  </a:cubicBezTo>
                  <a:cubicBezTo>
                    <a:pt x="13184" y="2891"/>
                    <a:pt x="20164" y="0"/>
                    <a:pt x="2744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6386393" cy="3511490"/>
            </a:xfrm>
            <a:prstGeom prst="rect">
              <a:avLst/>
            </a:prstGeom>
          </p:spPr>
          <p:txBody>
            <a:bodyPr anchor="ctr" rtlCol="false" tIns="50667" lIns="50667" bIns="50667" rIns="50667"/>
            <a:lstStyle/>
            <a:p>
              <a:pPr algn="ctr">
                <a:lnSpc>
                  <a:spcPts val="1388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658455"/>
            <a:ext cx="10747629" cy="1527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881"/>
              </a:lnSpc>
            </a:pPr>
            <a:r>
              <a:rPr lang="en-US" sz="10608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Muchas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880351"/>
            <a:ext cx="10747629" cy="1517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881"/>
              </a:lnSpc>
            </a:pPr>
            <a:r>
              <a:rPr lang="en-US" b="true" sz="10608">
                <a:solidFill>
                  <a:srgbClr val="62A9C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gracias</a:t>
            </a:r>
          </a:p>
        </p:txBody>
      </p:sp>
      <p:sp>
        <p:nvSpPr>
          <p:cNvPr name="AutoShape 7" id="7"/>
          <p:cNvSpPr/>
          <p:nvPr/>
        </p:nvSpPr>
        <p:spPr>
          <a:xfrm>
            <a:off x="1028700" y="7271530"/>
            <a:ext cx="1466112" cy="0"/>
          </a:xfrm>
          <a:prstGeom prst="line">
            <a:avLst/>
          </a:prstGeom>
          <a:ln cap="rnd" w="1047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2997580" cy="907320"/>
            <a:chOff x="0" y="0"/>
            <a:chExt cx="916205" cy="27732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6205" cy="277321"/>
            </a:xfrm>
            <a:custGeom>
              <a:avLst/>
              <a:gdLst/>
              <a:ahLst/>
              <a:cxnLst/>
              <a:rect r="r" b="b" t="t" l="l"/>
              <a:pathLst>
                <a:path h="277321" w="916205">
                  <a:moveTo>
                    <a:pt x="138660" y="0"/>
                  </a:moveTo>
                  <a:lnTo>
                    <a:pt x="777545" y="0"/>
                  </a:lnTo>
                  <a:cubicBezTo>
                    <a:pt x="814320" y="0"/>
                    <a:pt x="849589" y="14609"/>
                    <a:pt x="875592" y="40613"/>
                  </a:cubicBezTo>
                  <a:cubicBezTo>
                    <a:pt x="901596" y="66617"/>
                    <a:pt x="916205" y="101885"/>
                    <a:pt x="916205" y="138660"/>
                  </a:cubicBezTo>
                  <a:lnTo>
                    <a:pt x="916205" y="138660"/>
                  </a:lnTo>
                  <a:cubicBezTo>
                    <a:pt x="916205" y="215241"/>
                    <a:pt x="854125" y="277321"/>
                    <a:pt x="777545" y="277321"/>
                  </a:cubicBezTo>
                  <a:lnTo>
                    <a:pt x="138660" y="277321"/>
                  </a:lnTo>
                  <a:cubicBezTo>
                    <a:pt x="101885" y="277321"/>
                    <a:pt x="66617" y="262712"/>
                    <a:pt x="40613" y="236708"/>
                  </a:cubicBezTo>
                  <a:cubicBezTo>
                    <a:pt x="14609" y="210704"/>
                    <a:pt x="0" y="175436"/>
                    <a:pt x="0" y="138660"/>
                  </a:cubicBezTo>
                  <a:lnTo>
                    <a:pt x="0" y="138660"/>
                  </a:lnTo>
                  <a:cubicBezTo>
                    <a:pt x="0" y="101885"/>
                    <a:pt x="14609" y="66617"/>
                    <a:pt x="40613" y="40613"/>
                  </a:cubicBezTo>
                  <a:cubicBezTo>
                    <a:pt x="66617" y="14609"/>
                    <a:pt x="101885" y="0"/>
                    <a:pt x="1386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FFBD59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916205" cy="315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1187720"/>
            <a:ext cx="2997580" cy="560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85"/>
              </a:lnSpc>
              <a:spcBef>
                <a:spcPct val="0"/>
              </a:spcBef>
            </a:pPr>
            <a:r>
              <a:rPr lang="en-US" b="true" sz="3500">
                <a:solidFill>
                  <a:srgbClr val="FFBD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CAPSTONE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116571"/>
            <a:ext cx="9930612" cy="972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620"/>
              </a:lnSpc>
              <a:spcBef>
                <a:spcPct val="0"/>
              </a:spcBef>
            </a:pPr>
            <a:r>
              <a:rPr lang="en-US" sz="2000" strike="noStrike" u="none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Implementación y Personalización de Odoo para la Gestión de Procesos en Laboratorio Ambiental Surgidero SPA</a:t>
            </a:r>
          </a:p>
          <a:p>
            <a:pPr algn="l" marL="0" indent="0" lvl="1">
              <a:lnSpc>
                <a:spcPts val="2620"/>
              </a:lnSpc>
              <a:spcBef>
                <a:spcPct val="0"/>
              </a:spcBef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-5400000">
            <a:off x="10885866" y="2884866"/>
            <a:ext cx="7322280" cy="5424589"/>
          </a:xfrm>
          <a:custGeom>
            <a:avLst/>
            <a:gdLst/>
            <a:ahLst/>
            <a:cxnLst/>
            <a:rect r="r" b="b" t="t" l="l"/>
            <a:pathLst>
              <a:path h="5424589" w="7322280">
                <a:moveTo>
                  <a:pt x="0" y="0"/>
                </a:moveTo>
                <a:lnTo>
                  <a:pt x="7322279" y="0"/>
                </a:lnTo>
                <a:lnTo>
                  <a:pt x="7322279" y="5424589"/>
                </a:lnTo>
                <a:lnTo>
                  <a:pt x="0" y="54245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505241" y="1028700"/>
            <a:ext cx="3754059" cy="1207761"/>
          </a:xfrm>
          <a:custGeom>
            <a:avLst/>
            <a:gdLst/>
            <a:ahLst/>
            <a:cxnLst/>
            <a:rect r="r" b="b" t="t" l="l"/>
            <a:pathLst>
              <a:path h="1207761" w="3754059">
                <a:moveTo>
                  <a:pt x="0" y="0"/>
                </a:moveTo>
                <a:lnTo>
                  <a:pt x="3754059" y="0"/>
                </a:lnTo>
                <a:lnTo>
                  <a:pt x="3754059" y="1207761"/>
                </a:lnTo>
                <a:lnTo>
                  <a:pt x="0" y="12077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297866" y="1028700"/>
            <a:ext cx="907320" cy="907320"/>
          </a:xfrm>
          <a:custGeom>
            <a:avLst/>
            <a:gdLst/>
            <a:ahLst/>
            <a:cxnLst/>
            <a:rect r="r" b="b" t="t" l="l"/>
            <a:pathLst>
              <a:path h="907320" w="907320">
                <a:moveTo>
                  <a:pt x="0" y="0"/>
                </a:moveTo>
                <a:lnTo>
                  <a:pt x="907320" y="0"/>
                </a:lnTo>
                <a:lnTo>
                  <a:pt x="907320" y="907320"/>
                </a:lnTo>
                <a:lnTo>
                  <a:pt x="0" y="9073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341631" y="1290827"/>
            <a:ext cx="2696486" cy="383066"/>
          </a:xfrm>
          <a:custGeom>
            <a:avLst/>
            <a:gdLst/>
            <a:ahLst/>
            <a:cxnLst/>
            <a:rect r="r" b="b" t="t" l="l"/>
            <a:pathLst>
              <a:path h="383066" w="2696486">
                <a:moveTo>
                  <a:pt x="0" y="0"/>
                </a:moveTo>
                <a:lnTo>
                  <a:pt x="2696485" y="0"/>
                </a:lnTo>
                <a:lnTo>
                  <a:pt x="2696485" y="383066"/>
                </a:lnTo>
                <a:lnTo>
                  <a:pt x="0" y="3830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DAGwYnmcadk</dc:identifier>
  <dcterms:modified xsi:type="dcterms:W3CDTF">2011-08-01T06:04:30Z</dcterms:modified>
  <cp:revision>1</cp:revision>
  <dc:title>Título: Títulos principales en carruseles</dc:title>
</cp:coreProperties>
</file>