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8229600" cx="14630400"/>
  <p:notesSz cx="8229600" cy="14630400"/>
  <p:embeddedFontLst>
    <p:embeddedFont>
      <p:font typeface="Lato"/>
      <p:bold r:id="rId17"/>
      <p:boldItalic r:id="rId18"/>
    </p:embeddedFont>
    <p:embeddedFont>
      <p:font typeface="Lato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RE1nKQ37qGnJXFhXOxhsXGnmy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Light-bold.fntdata"/><Relationship Id="rId11" Type="http://schemas.openxmlformats.org/officeDocument/2006/relationships/slide" Target="slides/slide7.xml"/><Relationship Id="rId22" Type="http://schemas.openxmlformats.org/officeDocument/2006/relationships/font" Target="fonts/Lato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Lato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ato-bold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LatoLight-regular.fnt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552249d09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8552249d09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8552249d09_1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552249d09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8552249d09_3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8552249d09_3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"/>
          <p:cNvPicPr preferRelativeResize="0"/>
          <p:nvPr/>
        </p:nvPicPr>
        <p:blipFill rotWithShape="1">
          <a:blip r:embed="rId3">
            <a:alphaModFix amt="92000"/>
          </a:blip>
          <a:srcRect b="0" l="0" r="0" t="0"/>
          <a:stretch/>
        </p:blipFill>
        <p:spPr>
          <a:xfrm>
            <a:off x="0" y="0"/>
            <a:ext cx="14630397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1643063" y="2175629"/>
            <a:ext cx="11344156" cy="1417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80"/>
              </a:lnSpc>
              <a:spcBef>
                <a:spcPts val="0"/>
              </a:spcBef>
              <a:spcAft>
                <a:spcPts val="0"/>
              </a:spcAft>
              <a:buClr>
                <a:srgbClr val="E8E4DD"/>
              </a:buClr>
              <a:buSzPts val="8900"/>
              <a:buFont typeface="Lato"/>
              <a:buNone/>
            </a:pPr>
            <a:r>
              <a:rPr b="1" i="0" lang="en-US" sz="8900" u="none" cap="none" strike="noStrike">
                <a:solidFill>
                  <a:srgbClr val="E8E4DD"/>
                </a:solidFill>
                <a:latin typeface="Lato"/>
                <a:ea typeface="Lato"/>
                <a:cs typeface="Lato"/>
                <a:sym typeface="Lato"/>
              </a:rPr>
              <a:t>Plataforma de Gestión</a:t>
            </a:r>
            <a:endParaRPr b="0" i="0" sz="8900" u="none" cap="none" strike="noStrike"/>
          </a:p>
        </p:txBody>
      </p:sp>
      <p:sp>
        <p:nvSpPr>
          <p:cNvPr id="58" name="Google Shape;58;p1"/>
          <p:cNvSpPr/>
          <p:nvPr/>
        </p:nvSpPr>
        <p:spPr>
          <a:xfrm>
            <a:off x="2248376" y="3933468"/>
            <a:ext cx="10133648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Lato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para el Taller de Vehículos PepsiCo Chile</a:t>
            </a:r>
            <a:endParaRPr b="0" i="0" sz="4450" u="none" cap="none" strike="noStrike"/>
          </a:p>
        </p:txBody>
      </p:sp>
      <p:sp>
        <p:nvSpPr>
          <p:cNvPr id="59" name="Google Shape;59;p1"/>
          <p:cNvSpPr/>
          <p:nvPr/>
        </p:nvSpPr>
        <p:spPr>
          <a:xfrm>
            <a:off x="793790" y="4982408"/>
            <a:ext cx="13042821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Lato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Ingeniería en Informática</a:t>
            </a:r>
            <a:endParaRPr b="0" i="0" sz="2200" u="none" cap="none" strike="noStrike"/>
          </a:p>
        </p:txBody>
      </p:sp>
      <p:sp>
        <p:nvSpPr>
          <p:cNvPr id="60" name="Google Shape;60;p1"/>
          <p:cNvSpPr/>
          <p:nvPr/>
        </p:nvSpPr>
        <p:spPr>
          <a:xfrm>
            <a:off x="793790" y="5691068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Jorge Lorca, Daniel Saavedra, Agustín Aguilar</a:t>
            </a:r>
            <a:endParaRPr b="0" i="0" sz="1750" u="none" cap="none" strike="noStrike"/>
          </a:p>
        </p:txBody>
      </p:sp>
      <p:pic>
        <p:nvPicPr>
          <p:cNvPr id="61" name="Google Shape;61;p1" title="pepsico.png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10465682" y="6053975"/>
            <a:ext cx="4164719" cy="16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425" y="283750"/>
            <a:ext cx="4828326" cy="10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FD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/>
          <p:nvPr/>
        </p:nvSpPr>
        <p:spPr>
          <a:xfrm>
            <a:off x="666512" y="524708"/>
            <a:ext cx="5441513" cy="5950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75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3700"/>
              <a:buFont typeface="Lato"/>
              <a:buNone/>
            </a:pPr>
            <a:r>
              <a:rPr b="1" i="0" lang="en-US" sz="370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Plan de Trabajo Detallado</a:t>
            </a:r>
            <a:endParaRPr b="0" i="0" sz="3700" u="none" cap="none" strike="noStrike"/>
          </a:p>
        </p:txBody>
      </p:sp>
      <p:sp>
        <p:nvSpPr>
          <p:cNvPr id="244" name="Google Shape;244;p8"/>
          <p:cNvSpPr/>
          <p:nvPr/>
        </p:nvSpPr>
        <p:spPr>
          <a:xfrm>
            <a:off x="7303770" y="1500545"/>
            <a:ext cx="22860" cy="5685473"/>
          </a:xfrm>
          <a:prstGeom prst="roundRect">
            <a:avLst>
              <a:gd fmla="val 124959" name="adj"/>
            </a:avLst>
          </a:prstGeom>
          <a:solidFill>
            <a:srgbClr val="CBC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"/>
          <p:cNvSpPr/>
          <p:nvPr/>
        </p:nvSpPr>
        <p:spPr>
          <a:xfrm>
            <a:off x="6957298" y="1703308"/>
            <a:ext cx="380762" cy="22860"/>
          </a:xfrm>
          <a:prstGeom prst="roundRect">
            <a:avLst>
              <a:gd fmla="val 124959" name="adj"/>
            </a:avLst>
          </a:prstGeom>
          <a:solidFill>
            <a:srgbClr val="CBC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"/>
          <p:cNvSpPr/>
          <p:nvPr/>
        </p:nvSpPr>
        <p:spPr>
          <a:xfrm>
            <a:off x="7243822" y="1643360"/>
            <a:ext cx="142756" cy="142756"/>
          </a:xfrm>
          <a:prstGeom prst="roundRect">
            <a:avLst>
              <a:gd fmla="val 320267" name="adj"/>
            </a:avLst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"/>
          <p:cNvSpPr/>
          <p:nvPr/>
        </p:nvSpPr>
        <p:spPr>
          <a:xfrm>
            <a:off x="4173141" y="1565910"/>
            <a:ext cx="2380417" cy="29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b="1" i="0" lang="en-US" sz="18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S1-S4</a:t>
            </a:r>
            <a:endParaRPr b="0" i="0" sz="1850" u="none" cap="none" strike="noStrike"/>
          </a:p>
        </p:txBody>
      </p:sp>
      <p:sp>
        <p:nvSpPr>
          <p:cNvPr id="248" name="Google Shape;248;p8"/>
          <p:cNvSpPr/>
          <p:nvPr/>
        </p:nvSpPr>
        <p:spPr>
          <a:xfrm>
            <a:off x="666512" y="1977509"/>
            <a:ext cx="5887045" cy="304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450"/>
              <a:buFont typeface="Lato"/>
              <a:buNone/>
            </a:pPr>
            <a:r>
              <a:rPr b="1" i="0" lang="en-US" sz="14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Gestión de Proyectos:</a:t>
            </a:r>
            <a:r>
              <a:rPr b="0" i="0" lang="en-US" sz="14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Acta de Constitución y Carta Gantt.</a:t>
            </a:r>
            <a:endParaRPr b="0" i="0" sz="1450" u="none" cap="none" strike="noStrike"/>
          </a:p>
        </p:txBody>
      </p:sp>
      <p:sp>
        <p:nvSpPr>
          <p:cNvPr id="249" name="Google Shape;249;p8"/>
          <p:cNvSpPr/>
          <p:nvPr/>
        </p:nvSpPr>
        <p:spPr>
          <a:xfrm>
            <a:off x="7292340" y="2845713"/>
            <a:ext cx="380762" cy="22860"/>
          </a:xfrm>
          <a:prstGeom prst="roundRect">
            <a:avLst>
              <a:gd fmla="val 124959" name="adj"/>
            </a:avLst>
          </a:prstGeom>
          <a:solidFill>
            <a:srgbClr val="CBC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8"/>
          <p:cNvSpPr/>
          <p:nvPr/>
        </p:nvSpPr>
        <p:spPr>
          <a:xfrm>
            <a:off x="7243822" y="2785765"/>
            <a:ext cx="142756" cy="142756"/>
          </a:xfrm>
          <a:prstGeom prst="roundRect">
            <a:avLst>
              <a:gd fmla="val 320267" name="adj"/>
            </a:avLst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8"/>
          <p:cNvSpPr/>
          <p:nvPr/>
        </p:nvSpPr>
        <p:spPr>
          <a:xfrm>
            <a:off x="8076843" y="2708315"/>
            <a:ext cx="2380417" cy="29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b="1" i="0" lang="en-US" sz="18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S5-S7</a:t>
            </a:r>
            <a:endParaRPr b="0" i="0" sz="1850" u="none" cap="none" strike="noStrike"/>
          </a:p>
        </p:txBody>
      </p:sp>
      <p:sp>
        <p:nvSpPr>
          <p:cNvPr id="252" name="Google Shape;252;p8"/>
          <p:cNvSpPr/>
          <p:nvPr/>
        </p:nvSpPr>
        <p:spPr>
          <a:xfrm>
            <a:off x="8076843" y="3119914"/>
            <a:ext cx="5887045" cy="609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450"/>
              <a:buFont typeface="Lato"/>
              <a:buNone/>
            </a:pPr>
            <a:r>
              <a:rPr b="1" i="0" lang="en-US" sz="14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Análisis y Diseño:</a:t>
            </a:r>
            <a:r>
              <a:rPr b="0" i="0" lang="en-US" sz="14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Requerimientos, Modelo E-R, Mockups y Configuración de Entorno Django.</a:t>
            </a:r>
            <a:endParaRPr b="0" i="0" sz="1450" u="none" cap="none" strike="noStrike"/>
          </a:p>
        </p:txBody>
      </p:sp>
      <p:sp>
        <p:nvSpPr>
          <p:cNvPr id="253" name="Google Shape;253;p8"/>
          <p:cNvSpPr/>
          <p:nvPr/>
        </p:nvSpPr>
        <p:spPr>
          <a:xfrm>
            <a:off x="6957298" y="3830479"/>
            <a:ext cx="380762" cy="22860"/>
          </a:xfrm>
          <a:prstGeom prst="roundRect">
            <a:avLst>
              <a:gd fmla="val 124959" name="adj"/>
            </a:avLst>
          </a:prstGeom>
          <a:solidFill>
            <a:srgbClr val="CBC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8"/>
          <p:cNvSpPr/>
          <p:nvPr/>
        </p:nvSpPr>
        <p:spPr>
          <a:xfrm>
            <a:off x="7243822" y="3770531"/>
            <a:ext cx="142756" cy="142756"/>
          </a:xfrm>
          <a:prstGeom prst="roundRect">
            <a:avLst>
              <a:gd fmla="val 320267" name="adj"/>
            </a:avLst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"/>
          <p:cNvSpPr/>
          <p:nvPr/>
        </p:nvSpPr>
        <p:spPr>
          <a:xfrm>
            <a:off x="4173141" y="3693081"/>
            <a:ext cx="2380417" cy="29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b="1" i="0" lang="en-US" sz="18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S7-S12</a:t>
            </a:r>
            <a:endParaRPr b="0" i="0" sz="1850" u="none" cap="none" strike="noStrike"/>
          </a:p>
        </p:txBody>
      </p:sp>
      <p:sp>
        <p:nvSpPr>
          <p:cNvPr id="256" name="Google Shape;256;p8"/>
          <p:cNvSpPr/>
          <p:nvPr/>
        </p:nvSpPr>
        <p:spPr>
          <a:xfrm>
            <a:off x="666512" y="4104680"/>
            <a:ext cx="5887045" cy="609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450"/>
              <a:buFont typeface="Lato"/>
              <a:buNone/>
            </a:pPr>
            <a:r>
              <a:rPr b="1" i="0" lang="en-US" sz="14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Construcción:</a:t>
            </a:r>
            <a:r>
              <a:rPr b="0" i="0" lang="en-US" sz="14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Migraciones Django, Backend y Frontend Django, Consultas y Reportes.</a:t>
            </a:r>
            <a:endParaRPr b="0" i="0" sz="1450" u="none" cap="none" strike="noStrike"/>
          </a:p>
        </p:txBody>
      </p:sp>
      <p:sp>
        <p:nvSpPr>
          <p:cNvPr id="257" name="Google Shape;257;p8"/>
          <p:cNvSpPr/>
          <p:nvPr/>
        </p:nvSpPr>
        <p:spPr>
          <a:xfrm>
            <a:off x="7292340" y="4815245"/>
            <a:ext cx="380762" cy="22860"/>
          </a:xfrm>
          <a:prstGeom prst="roundRect">
            <a:avLst>
              <a:gd fmla="val 124959" name="adj"/>
            </a:avLst>
          </a:prstGeom>
          <a:solidFill>
            <a:srgbClr val="CBC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"/>
          <p:cNvSpPr/>
          <p:nvPr/>
        </p:nvSpPr>
        <p:spPr>
          <a:xfrm>
            <a:off x="7243822" y="4755297"/>
            <a:ext cx="142756" cy="142756"/>
          </a:xfrm>
          <a:prstGeom prst="roundRect">
            <a:avLst>
              <a:gd fmla="val 320267" name="adj"/>
            </a:avLst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"/>
          <p:cNvSpPr/>
          <p:nvPr/>
        </p:nvSpPr>
        <p:spPr>
          <a:xfrm>
            <a:off x="8076843" y="4677847"/>
            <a:ext cx="2380417" cy="29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b="1" i="0" lang="en-US" sz="18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S13-S14</a:t>
            </a:r>
            <a:endParaRPr b="0" i="0" sz="1850" u="none" cap="none" strike="noStrike"/>
          </a:p>
        </p:txBody>
      </p:sp>
      <p:sp>
        <p:nvSpPr>
          <p:cNvPr id="260" name="Google Shape;260;p8"/>
          <p:cNvSpPr/>
          <p:nvPr/>
        </p:nvSpPr>
        <p:spPr>
          <a:xfrm>
            <a:off x="8076843" y="5089446"/>
            <a:ext cx="5887045" cy="304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450"/>
              <a:buFont typeface="Lato"/>
              <a:buNone/>
            </a:pPr>
            <a:r>
              <a:rPr b="1" i="0" lang="en-US" sz="14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Pruebas y Seguridad:</a:t>
            </a:r>
            <a:r>
              <a:rPr b="0" i="0" lang="en-US" sz="14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Plan y Ejecución de Pruebas, Validación Básica.</a:t>
            </a:r>
            <a:endParaRPr b="0" i="0" sz="1450" u="none" cap="none" strike="noStrike"/>
          </a:p>
        </p:txBody>
      </p:sp>
      <p:sp>
        <p:nvSpPr>
          <p:cNvPr id="261" name="Google Shape;261;p8"/>
          <p:cNvSpPr/>
          <p:nvPr/>
        </p:nvSpPr>
        <p:spPr>
          <a:xfrm>
            <a:off x="6957298" y="5800011"/>
            <a:ext cx="380762" cy="22860"/>
          </a:xfrm>
          <a:prstGeom prst="roundRect">
            <a:avLst>
              <a:gd fmla="val 124959" name="adj"/>
            </a:avLst>
          </a:prstGeom>
          <a:solidFill>
            <a:srgbClr val="CBC5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8"/>
          <p:cNvSpPr/>
          <p:nvPr/>
        </p:nvSpPr>
        <p:spPr>
          <a:xfrm>
            <a:off x="7243822" y="5740063"/>
            <a:ext cx="142756" cy="142756"/>
          </a:xfrm>
          <a:prstGeom prst="roundRect">
            <a:avLst>
              <a:gd fmla="val 320267" name="adj"/>
            </a:avLst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8"/>
          <p:cNvSpPr/>
          <p:nvPr/>
        </p:nvSpPr>
        <p:spPr>
          <a:xfrm>
            <a:off x="4173141" y="5662613"/>
            <a:ext cx="2380417" cy="29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850"/>
              <a:buFont typeface="Lato"/>
              <a:buNone/>
            </a:pPr>
            <a:r>
              <a:rPr b="1" i="0" lang="en-US" sz="18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S15-S18</a:t>
            </a:r>
            <a:endParaRPr b="0" i="0" sz="1850" u="none" cap="none" strike="noStrike"/>
          </a:p>
        </p:txBody>
      </p:sp>
      <p:sp>
        <p:nvSpPr>
          <p:cNvPr id="264" name="Google Shape;264;p8"/>
          <p:cNvSpPr/>
          <p:nvPr/>
        </p:nvSpPr>
        <p:spPr>
          <a:xfrm>
            <a:off x="666512" y="6074212"/>
            <a:ext cx="5887045" cy="609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450"/>
              <a:buFont typeface="Lato"/>
              <a:buNone/>
            </a:pPr>
            <a:r>
              <a:rPr b="1" i="0" lang="en-US" sz="14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Cierre e Implementación:</a:t>
            </a:r>
            <a:r>
              <a:rPr b="0" i="0" lang="en-US" sz="14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 Informe Final, Manuales, Despliegue y Presentación.</a:t>
            </a:r>
            <a:endParaRPr b="0" i="0" sz="1450" u="none" cap="none" strike="noStrik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FD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478615" y="369927"/>
            <a:ext cx="6308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450"/>
              <a:buFont typeface="Lato"/>
              <a:buNone/>
            </a:pPr>
            <a:r>
              <a:rPr b="1" i="0" lang="en-US" sz="445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Carta Gantt del Proyecto</a:t>
            </a:r>
            <a:endParaRPr b="0" i="0" sz="4450" u="none" cap="none" strike="noStrike"/>
          </a:p>
        </p:txBody>
      </p:sp>
      <p:sp>
        <p:nvSpPr>
          <p:cNvPr id="271" name="Google Shape;271;p9"/>
          <p:cNvSpPr/>
          <p:nvPr/>
        </p:nvSpPr>
        <p:spPr>
          <a:xfrm>
            <a:off x="478615" y="1418868"/>
            <a:ext cx="75564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La Carta Gantt visualiza la planificación de actividades a lo largo de las 18 semanas del semestre académico, divididas en tres fases.</a:t>
            </a:r>
            <a:endParaRPr b="0" i="0" sz="1750" u="none" cap="none" strike="noStrike"/>
          </a:p>
        </p:txBody>
      </p:sp>
      <p:pic>
        <p:nvPicPr>
          <p:cNvPr id="272" name="Google Shape;27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050" y="2484625"/>
            <a:ext cx="13222599" cy="54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793790" y="3228737"/>
            <a:ext cx="6244709" cy="97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E8E4DD"/>
              </a:buClr>
              <a:buSzPts val="6150"/>
              <a:buFont typeface="Lato"/>
              <a:buNone/>
            </a:pPr>
            <a:r>
              <a:rPr b="1" i="0" lang="en-US" sz="6150" u="none" cap="none" strike="noStrike">
                <a:solidFill>
                  <a:srgbClr val="E8E4DD"/>
                </a:solidFill>
                <a:latin typeface="Lato"/>
                <a:ea typeface="Lato"/>
                <a:cs typeface="Lato"/>
                <a:sym typeface="Lato"/>
              </a:rPr>
              <a:t>¡Gracias!</a:t>
            </a:r>
            <a:endParaRPr b="0" i="0" sz="6150" u="none" cap="none" strike="noStrike"/>
          </a:p>
        </p:txBody>
      </p:sp>
      <p:sp>
        <p:nvSpPr>
          <p:cNvPr id="279" name="Google Shape;279;p10"/>
          <p:cNvSpPr/>
          <p:nvPr/>
        </p:nvSpPr>
        <p:spPr>
          <a:xfrm>
            <a:off x="1647825" y="4433768"/>
            <a:ext cx="4536519" cy="566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50"/>
              <a:buFont typeface="Lato"/>
              <a:buNone/>
            </a:pPr>
            <a:r>
              <a:rPr b="1" i="0" lang="en-US" sz="355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¿Preguntas?</a:t>
            </a:r>
            <a:endParaRPr b="0" i="0" sz="35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FD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/>
          <p:nvPr/>
        </p:nvSpPr>
        <p:spPr>
          <a:xfrm>
            <a:off x="793790" y="1852732"/>
            <a:ext cx="743878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450"/>
              <a:buFont typeface="Lato"/>
              <a:buNone/>
            </a:pPr>
            <a:r>
              <a:rPr b="1" i="0" lang="en-US" sz="445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Introducción al Proyecto APT</a:t>
            </a:r>
            <a:endParaRPr b="0" i="0" sz="4450" u="none" cap="none" strike="noStrike"/>
          </a:p>
        </p:txBody>
      </p:sp>
      <p:sp>
        <p:nvSpPr>
          <p:cNvPr id="69" name="Google Shape;69;p2"/>
          <p:cNvSpPr/>
          <p:nvPr/>
        </p:nvSpPr>
        <p:spPr>
          <a:xfrm>
            <a:off x="793790" y="3355300"/>
            <a:ext cx="4196358" cy="2403396"/>
          </a:xfrm>
          <a:prstGeom prst="roundRect">
            <a:avLst>
              <a:gd fmla="val 6087" name="adj"/>
            </a:avLst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93790" y="3324820"/>
            <a:ext cx="4196358" cy="121920"/>
          </a:xfrm>
          <a:prstGeom prst="roundRect">
            <a:avLst>
              <a:gd fmla="val 27907" name="adj"/>
            </a:avLst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2551688" y="3015139"/>
            <a:ext cx="680442" cy="680442"/>
          </a:xfrm>
          <a:prstGeom prst="roundRect">
            <a:avLst>
              <a:gd fmla="val 134383" name="adj"/>
            </a:avLst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2755761" y="3185279"/>
            <a:ext cx="272177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0" i="0" sz="2100" u="none" cap="none" strike="noStrike"/>
          </a:p>
        </p:txBody>
      </p:sp>
      <p:sp>
        <p:nvSpPr>
          <p:cNvPr id="73" name="Google Shape;73;p2"/>
          <p:cNvSpPr/>
          <p:nvPr/>
        </p:nvSpPr>
        <p:spPr>
          <a:xfrm>
            <a:off x="1051084" y="392227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200"/>
              <a:buFont typeface="Lato"/>
              <a:buNone/>
            </a:pPr>
            <a:r>
              <a:rPr b="1" i="0" lang="en-US" sz="22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Nombre del Proyecto</a:t>
            </a:r>
            <a:endParaRPr b="0" i="0" sz="2200" u="none" cap="none" strike="noStrike"/>
          </a:p>
        </p:txBody>
      </p:sp>
      <p:sp>
        <p:nvSpPr>
          <p:cNvPr id="74" name="Google Shape;74;p2"/>
          <p:cNvSpPr/>
          <p:nvPr/>
        </p:nvSpPr>
        <p:spPr>
          <a:xfrm>
            <a:off x="1051084" y="4412694"/>
            <a:ext cx="368177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Plataforma de Gestión de Vehículos Taller PepsiCo Chile.</a:t>
            </a:r>
            <a:endParaRPr b="0" i="0" sz="1750" u="none" cap="none" strike="noStrike"/>
          </a:p>
        </p:txBody>
      </p:sp>
      <p:sp>
        <p:nvSpPr>
          <p:cNvPr id="75" name="Google Shape;75;p2"/>
          <p:cNvSpPr/>
          <p:nvPr/>
        </p:nvSpPr>
        <p:spPr>
          <a:xfrm>
            <a:off x="5216962" y="3355300"/>
            <a:ext cx="4196358" cy="2403396"/>
          </a:xfrm>
          <a:prstGeom prst="roundRect">
            <a:avLst>
              <a:gd fmla="val 6087" name="adj"/>
            </a:avLst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5216962" y="3324820"/>
            <a:ext cx="4196358" cy="121920"/>
          </a:xfrm>
          <a:prstGeom prst="roundRect">
            <a:avLst>
              <a:gd fmla="val 27907" name="adj"/>
            </a:avLst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974860" y="3015139"/>
            <a:ext cx="680442" cy="680442"/>
          </a:xfrm>
          <a:prstGeom prst="roundRect">
            <a:avLst>
              <a:gd fmla="val 134383" name="adj"/>
            </a:avLst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178933" y="3185279"/>
            <a:ext cx="272177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b="0" i="0" sz="2100" u="none" cap="none" strike="noStrike"/>
          </a:p>
        </p:txBody>
      </p:sp>
      <p:sp>
        <p:nvSpPr>
          <p:cNvPr id="79" name="Google Shape;79;p2"/>
          <p:cNvSpPr/>
          <p:nvPr/>
        </p:nvSpPr>
        <p:spPr>
          <a:xfrm>
            <a:off x="5474256" y="392227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200"/>
              <a:buFont typeface="Lato"/>
              <a:buNone/>
            </a:pPr>
            <a:r>
              <a:rPr b="1" i="0" lang="en-US" sz="22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Áreas de Desempeño</a:t>
            </a:r>
            <a:endParaRPr b="0" i="0" sz="2200" u="none" cap="none" strike="noStrike"/>
          </a:p>
        </p:txBody>
      </p:sp>
      <p:sp>
        <p:nvSpPr>
          <p:cNvPr id="80" name="Google Shape;80;p2"/>
          <p:cNvSpPr/>
          <p:nvPr/>
        </p:nvSpPr>
        <p:spPr>
          <a:xfrm>
            <a:off x="5474256" y="4412694"/>
            <a:ext cx="368177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Desarrollo de software, administración de sistemas y gestión de proyectos informáticos.</a:t>
            </a:r>
            <a:endParaRPr b="0" i="0" sz="1750" u="none" cap="none" strike="noStrike"/>
          </a:p>
        </p:txBody>
      </p:sp>
      <p:sp>
        <p:nvSpPr>
          <p:cNvPr id="81" name="Google Shape;81;p2"/>
          <p:cNvSpPr/>
          <p:nvPr/>
        </p:nvSpPr>
        <p:spPr>
          <a:xfrm>
            <a:off x="9640133" y="3355300"/>
            <a:ext cx="4196358" cy="2403396"/>
          </a:xfrm>
          <a:prstGeom prst="roundRect">
            <a:avLst>
              <a:gd fmla="val 6087" name="adj"/>
            </a:avLst>
          </a:prstGeom>
          <a:solidFill>
            <a:srgbClr val="EFEC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9640133" y="3324820"/>
            <a:ext cx="4196358" cy="121920"/>
          </a:xfrm>
          <a:prstGeom prst="roundRect">
            <a:avLst>
              <a:gd fmla="val 27907" name="adj"/>
            </a:avLst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1398032" y="3015139"/>
            <a:ext cx="680442" cy="680442"/>
          </a:xfrm>
          <a:prstGeom prst="roundRect">
            <a:avLst>
              <a:gd fmla="val 134383" name="adj"/>
            </a:avLst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11602105" y="3185279"/>
            <a:ext cx="272177" cy="340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Lato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b="0" i="0" sz="2100" u="none" cap="none" strike="noStrike"/>
          </a:p>
        </p:txBody>
      </p:sp>
      <p:sp>
        <p:nvSpPr>
          <p:cNvPr id="85" name="Google Shape;85;p2"/>
          <p:cNvSpPr/>
          <p:nvPr/>
        </p:nvSpPr>
        <p:spPr>
          <a:xfrm>
            <a:off x="9897427" y="392227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200"/>
              <a:buFont typeface="Lato"/>
              <a:buNone/>
            </a:pPr>
            <a:r>
              <a:rPr b="1" i="0" lang="en-US" sz="22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Competencias Clave</a:t>
            </a:r>
            <a:endParaRPr b="0" i="0" sz="2200" u="none" cap="none" strike="noStrike"/>
          </a:p>
        </p:txBody>
      </p:sp>
      <p:sp>
        <p:nvSpPr>
          <p:cNvPr id="86" name="Google Shape;86;p2"/>
          <p:cNvSpPr/>
          <p:nvPr/>
        </p:nvSpPr>
        <p:spPr>
          <a:xfrm>
            <a:off x="9897427" y="4412694"/>
            <a:ext cx="368177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Análisis de procesos, desarrollo de soluciones, modelado de datos, programación y gestión de proyectos.</a:t>
            </a:r>
            <a:endParaRPr b="0" i="0" sz="1750" u="none" cap="none" strike="noStrike"/>
          </a:p>
        </p:txBody>
      </p:sp>
      <p:sp>
        <p:nvSpPr>
          <p:cNvPr id="87" name="Google Shape;87;p2"/>
          <p:cNvSpPr/>
          <p:nvPr/>
        </p:nvSpPr>
        <p:spPr>
          <a:xfrm>
            <a:off x="793790" y="6013847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Este proyecto busca aplicar las competencias de Ingeniería en Informática para resolver un desafío real en la gestión de talleres.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FD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721638" y="566976"/>
            <a:ext cx="6872407" cy="644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050"/>
              <a:buFont typeface="Lato"/>
              <a:buNone/>
            </a:pPr>
            <a:r>
              <a:rPr b="1" lang="en-US" sz="4050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Alcance </a:t>
            </a:r>
            <a:r>
              <a:rPr b="1" i="0" lang="en-US" sz="405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del Proyecto</a:t>
            </a:r>
            <a:endParaRPr b="0" i="0" sz="4050" u="none" cap="none" strike="noStrike"/>
          </a:p>
        </p:txBody>
      </p:sp>
      <p:sp>
        <p:nvSpPr>
          <p:cNvPr id="94" name="Google Shape;94;p3"/>
          <p:cNvSpPr/>
          <p:nvPr/>
        </p:nvSpPr>
        <p:spPr>
          <a:xfrm>
            <a:off x="721650" y="2836425"/>
            <a:ext cx="8736000" cy="3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00"/>
              <a:buFont typeface="Lato"/>
              <a:buNone/>
            </a:pPr>
            <a:r>
              <a:rPr lang="en-US" sz="2700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El proyecto busca una plataforma que gestione de manera centralizada el ingreso de vehículos al taller, incluyendo registro, roles de usuario, documentos e informes, y notificaciones automáticas, para mejorar eficiencia, trazabilidad y coordinación.</a:t>
            </a:r>
            <a:endParaRPr b="0" i="0" sz="2700" u="none" cap="none" strike="noStrike"/>
          </a:p>
        </p:txBody>
      </p:sp>
      <p:pic>
        <p:nvPicPr>
          <p:cNvPr id="95" name="Google Shape;9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975" y="2574200"/>
            <a:ext cx="3526725" cy="32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FD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552249d09_1_4"/>
          <p:cNvSpPr/>
          <p:nvPr/>
        </p:nvSpPr>
        <p:spPr>
          <a:xfrm>
            <a:off x="721638" y="566976"/>
            <a:ext cx="6872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050"/>
              <a:buFont typeface="Lato"/>
              <a:buNone/>
            </a:pPr>
            <a:r>
              <a:rPr b="1" i="0" lang="en-US" sz="405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Fundamentación del Proyecto</a:t>
            </a:r>
            <a:endParaRPr b="0" i="0" sz="4050" u="none" cap="none" strike="noStrike"/>
          </a:p>
        </p:txBody>
      </p:sp>
      <p:sp>
        <p:nvSpPr>
          <p:cNvPr id="102" name="Google Shape;102;g38552249d09_1_4"/>
          <p:cNvSpPr/>
          <p:nvPr/>
        </p:nvSpPr>
        <p:spPr>
          <a:xfrm>
            <a:off x="721638" y="1726644"/>
            <a:ext cx="3093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400"/>
              <a:buFont typeface="Lato"/>
              <a:buNone/>
            </a:pPr>
            <a:r>
              <a:rPr b="1" i="0" lang="en-US" sz="240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Relevancia</a:t>
            </a:r>
            <a:endParaRPr b="0" i="0" sz="2400" u="none" cap="none" strike="noStrike"/>
          </a:p>
        </p:txBody>
      </p:sp>
      <p:sp>
        <p:nvSpPr>
          <p:cNvPr id="103" name="Google Shape;103;g38552249d09_1_4"/>
          <p:cNvSpPr/>
          <p:nvPr/>
        </p:nvSpPr>
        <p:spPr>
          <a:xfrm>
            <a:off x="721638" y="2319338"/>
            <a:ext cx="63420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00"/>
              <a:buFont typeface="Lato"/>
              <a:buNone/>
            </a:pPr>
            <a:r>
              <a:rPr b="0" i="0" lang="en-US" sz="16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El taller de PepsiCo enfrenta problemas en la gestión de vehículos. La plataforma centralizará procesos, optimizará recursos, reducirá errores manuales y asegurará la trazabilidad.</a:t>
            </a:r>
            <a:endParaRPr b="0" i="0" sz="1600" u="none" cap="none" strike="noStrike"/>
          </a:p>
        </p:txBody>
      </p:sp>
      <p:sp>
        <p:nvSpPr>
          <p:cNvPr id="104" name="Google Shape;104;g38552249d09_1_4"/>
          <p:cNvSpPr/>
          <p:nvPr/>
        </p:nvSpPr>
        <p:spPr>
          <a:xfrm>
            <a:off x="721638" y="3515201"/>
            <a:ext cx="3093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400"/>
              <a:buFont typeface="Lato"/>
              <a:buNone/>
            </a:pPr>
            <a:r>
              <a:rPr b="1" i="0" lang="en-US" sz="240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Descripción</a:t>
            </a:r>
            <a:endParaRPr b="0" i="0" sz="2400" u="none" cap="none" strike="noStrike"/>
          </a:p>
        </p:txBody>
      </p:sp>
      <p:sp>
        <p:nvSpPr>
          <p:cNvPr id="105" name="Google Shape;105;g38552249d09_1_4"/>
          <p:cNvSpPr/>
          <p:nvPr/>
        </p:nvSpPr>
        <p:spPr>
          <a:xfrm>
            <a:off x="721638" y="4107894"/>
            <a:ext cx="63420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00"/>
              <a:buFont typeface="Lato"/>
              <a:buNone/>
            </a:pPr>
            <a:r>
              <a:rPr b="0" i="0" lang="en-US" sz="16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Desarrollo de un sistema web para gestionar ingresos de camiones, asignación de mecánicos, registro de pausas, control de documentos legales y generación de reportes.</a:t>
            </a:r>
            <a:endParaRPr b="0" i="0" sz="1600" u="none" cap="none" strike="noStrike"/>
          </a:p>
        </p:txBody>
      </p:sp>
      <p:pic>
        <p:nvPicPr>
          <p:cNvPr id="106" name="Google Shape;106;g38552249d09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325" y="2113350"/>
            <a:ext cx="5392225" cy="46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FD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793790" y="1972866"/>
            <a:ext cx="1140618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450"/>
              <a:buFont typeface="Lato"/>
              <a:buNone/>
            </a:pPr>
            <a:r>
              <a:rPr b="1" i="0" lang="en-US" sz="445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Fundamentación del Proyecto </a:t>
            </a:r>
            <a:endParaRPr b="0" i="0" sz="4450" u="none" cap="none" strike="noStrike"/>
          </a:p>
        </p:txBody>
      </p:sp>
      <p:sp>
        <p:nvSpPr>
          <p:cNvPr id="113" name="Google Shape;113;p4"/>
          <p:cNvSpPr/>
          <p:nvPr/>
        </p:nvSpPr>
        <p:spPr>
          <a:xfrm>
            <a:off x="793790" y="3135273"/>
            <a:ext cx="4196358" cy="3121462"/>
          </a:xfrm>
          <a:prstGeom prst="roundRect">
            <a:avLst>
              <a:gd fmla="val 1090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/>
          <p:cNvSpPr/>
          <p:nvPr/>
        </p:nvSpPr>
        <p:spPr>
          <a:xfrm>
            <a:off x="1020604" y="3362087"/>
            <a:ext cx="3742730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200"/>
              <a:buFont typeface="Lato"/>
              <a:buNone/>
            </a:pPr>
            <a:r>
              <a:rPr b="1" i="0" lang="en-US" sz="22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Pertinencia con el Perfil de Egreso</a:t>
            </a:r>
            <a:endParaRPr b="0" i="0" sz="2200" u="none" cap="none" strike="noStrike"/>
          </a:p>
        </p:txBody>
      </p:sp>
      <p:sp>
        <p:nvSpPr>
          <p:cNvPr id="115" name="Google Shape;115;p4"/>
          <p:cNvSpPr/>
          <p:nvPr/>
        </p:nvSpPr>
        <p:spPr>
          <a:xfrm>
            <a:off x="1020604" y="4206835"/>
            <a:ext cx="3742730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Requiere modelado de datos, desarrollo de software, pruebas, gestión de proyectos y seguridad de la información, directamente vinculados al perfil de Ingeniería en Informática.</a:t>
            </a:r>
            <a:endParaRPr b="0" i="0" sz="1750" u="none" cap="none" strike="noStrike"/>
          </a:p>
        </p:txBody>
      </p:sp>
      <p:sp>
        <p:nvSpPr>
          <p:cNvPr id="116" name="Google Shape;116;p4"/>
          <p:cNvSpPr/>
          <p:nvPr/>
        </p:nvSpPr>
        <p:spPr>
          <a:xfrm>
            <a:off x="5216962" y="3135273"/>
            <a:ext cx="4196358" cy="3121462"/>
          </a:xfrm>
          <a:prstGeom prst="roundRect">
            <a:avLst>
              <a:gd fmla="val 1090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5443776" y="3362087"/>
            <a:ext cx="2960251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200"/>
              <a:buFont typeface="Lato"/>
              <a:buNone/>
            </a:pPr>
            <a:r>
              <a:rPr b="1" i="0" lang="en-US" sz="22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Intereses Profesionales</a:t>
            </a:r>
            <a:endParaRPr b="0" i="0" sz="2200" u="none" cap="none" strike="noStrike"/>
          </a:p>
        </p:txBody>
      </p:sp>
      <p:sp>
        <p:nvSpPr>
          <p:cNvPr id="118" name="Google Shape;118;p4"/>
          <p:cNvSpPr/>
          <p:nvPr/>
        </p:nvSpPr>
        <p:spPr>
          <a:xfrm>
            <a:off x="5443776" y="3852505"/>
            <a:ext cx="3742730" cy="217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Se alinea con el interés en optimizar procesos empresariales, especialmente en logística y mantenimiento, consolidando experiencia en bases de datos y desarrollo web.</a:t>
            </a:r>
            <a:endParaRPr b="0" i="0" sz="1750" u="none" cap="none" strike="noStrike"/>
          </a:p>
        </p:txBody>
      </p:sp>
      <p:sp>
        <p:nvSpPr>
          <p:cNvPr id="119" name="Google Shape;119;p4"/>
          <p:cNvSpPr/>
          <p:nvPr/>
        </p:nvSpPr>
        <p:spPr>
          <a:xfrm>
            <a:off x="9640133" y="3135273"/>
            <a:ext cx="4196358" cy="3121462"/>
          </a:xfrm>
          <a:prstGeom prst="roundRect">
            <a:avLst>
              <a:gd fmla="val 1090" name="adj"/>
            </a:avLst>
          </a:prstGeom>
          <a:solidFill>
            <a:srgbClr val="E5DFD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9866948" y="3362087"/>
            <a:ext cx="3257550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200"/>
              <a:buFont typeface="Lato"/>
              <a:buNone/>
            </a:pPr>
            <a:r>
              <a:rPr b="1" i="0" lang="en-US" sz="22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Factibilidad de Desarrollo</a:t>
            </a:r>
            <a:endParaRPr b="0" i="0" sz="2200" u="none" cap="none" strike="noStrike"/>
          </a:p>
        </p:txBody>
      </p:sp>
      <p:sp>
        <p:nvSpPr>
          <p:cNvPr id="121" name="Google Shape;121;p4"/>
          <p:cNvSpPr/>
          <p:nvPr/>
        </p:nvSpPr>
        <p:spPr>
          <a:xfrm>
            <a:off x="9866948" y="3852505"/>
            <a:ext cx="3742730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Factible dentro del semestre académico, con recursos definidos y claridad de procesos. La gestión de datos confidenciales se abordará con políticas de seguridad.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FD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552249d09_3_0"/>
          <p:cNvSpPr/>
          <p:nvPr/>
        </p:nvSpPr>
        <p:spPr>
          <a:xfrm>
            <a:off x="637805" y="1058600"/>
            <a:ext cx="43368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2300"/>
              <a:buFont typeface="Lato"/>
              <a:buNone/>
            </a:pPr>
            <a:r>
              <a:rPr b="1" i="0" lang="en-US" sz="390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Roles del Equipo</a:t>
            </a:r>
            <a:endParaRPr b="0" i="0" sz="3900" u="none" cap="none" strike="noStrike"/>
          </a:p>
        </p:txBody>
      </p:sp>
      <p:sp>
        <p:nvSpPr>
          <p:cNvPr id="128" name="Google Shape;128;g38552249d09_3_0"/>
          <p:cNvSpPr/>
          <p:nvPr/>
        </p:nvSpPr>
        <p:spPr>
          <a:xfrm>
            <a:off x="252001" y="3173901"/>
            <a:ext cx="14126400" cy="2490000"/>
          </a:xfrm>
          <a:prstGeom prst="roundRect">
            <a:avLst>
              <a:gd fmla="val 1295" name="adj"/>
            </a:avLst>
          </a:prstGeom>
          <a:noFill/>
          <a:ln cap="flat" cmpd="sng" w="103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9025" lIns="99025" spcFirstLastPara="1" rIns="99025" wrap="square" tIns="99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91"/>
          </a:p>
        </p:txBody>
      </p:sp>
      <p:sp>
        <p:nvSpPr>
          <p:cNvPr id="129" name="Google Shape;129;g38552249d09_3_0"/>
          <p:cNvSpPr/>
          <p:nvPr/>
        </p:nvSpPr>
        <p:spPr>
          <a:xfrm>
            <a:off x="801410" y="3047059"/>
            <a:ext cx="13027500" cy="570900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8552249d09_3_0"/>
          <p:cNvSpPr/>
          <p:nvPr/>
        </p:nvSpPr>
        <p:spPr>
          <a:xfrm>
            <a:off x="801400" y="2920405"/>
            <a:ext cx="61134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50"/>
              <a:buFont typeface="Lato"/>
              <a:buNone/>
            </a:pPr>
            <a:r>
              <a:rPr b="1" i="0" lang="en-US" sz="30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Nombre</a:t>
            </a:r>
            <a:endParaRPr b="0" i="0" sz="3050" u="none" cap="none" strike="noStrike"/>
          </a:p>
        </p:txBody>
      </p:sp>
      <p:sp>
        <p:nvSpPr>
          <p:cNvPr id="131" name="Google Shape;131;g38552249d09_3_0"/>
          <p:cNvSpPr/>
          <p:nvPr/>
        </p:nvSpPr>
        <p:spPr>
          <a:xfrm>
            <a:off x="7319000" y="2920405"/>
            <a:ext cx="61134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50"/>
              <a:buFont typeface="Lato"/>
              <a:buNone/>
            </a:pPr>
            <a:r>
              <a:rPr b="1" i="0" lang="en-US" sz="30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Roles</a:t>
            </a:r>
            <a:endParaRPr b="0" i="0" sz="3050" u="none" cap="none" strike="noStrike"/>
          </a:p>
        </p:txBody>
      </p:sp>
      <p:sp>
        <p:nvSpPr>
          <p:cNvPr id="132" name="Google Shape;132;g38552249d09_3_0"/>
          <p:cNvSpPr/>
          <p:nvPr/>
        </p:nvSpPr>
        <p:spPr>
          <a:xfrm>
            <a:off x="260254" y="3800484"/>
            <a:ext cx="14109900" cy="618300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9025" lIns="99025" spcFirstLastPara="1" rIns="99025" wrap="square" tIns="99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91"/>
          </a:p>
        </p:txBody>
      </p:sp>
      <p:sp>
        <p:nvSpPr>
          <p:cNvPr id="133" name="Google Shape;133;g38552249d09_3_0"/>
          <p:cNvSpPr/>
          <p:nvPr/>
        </p:nvSpPr>
        <p:spPr>
          <a:xfrm>
            <a:off x="801391" y="3937741"/>
            <a:ext cx="6621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79"/>
              <a:buFont typeface="Lato"/>
              <a:buNone/>
            </a:pPr>
            <a:r>
              <a:rPr b="0" i="0" lang="en-US" sz="2653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Jorge Lorca</a:t>
            </a:r>
            <a:endParaRPr b="0" i="0" sz="2653" u="none" cap="none" strike="noStrike"/>
          </a:p>
        </p:txBody>
      </p:sp>
      <p:sp>
        <p:nvSpPr>
          <p:cNvPr id="134" name="Google Shape;134;g38552249d09_3_0"/>
          <p:cNvSpPr/>
          <p:nvPr/>
        </p:nvSpPr>
        <p:spPr>
          <a:xfrm>
            <a:off x="7422700" y="3937741"/>
            <a:ext cx="6621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79"/>
              <a:buFont typeface="Lato"/>
              <a:buNone/>
            </a:pPr>
            <a:r>
              <a:rPr b="0" i="0" lang="en-US" sz="2653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Jefe de Proyecto, Desarrollador</a:t>
            </a:r>
            <a:endParaRPr b="0" i="0" sz="2653" u="none" cap="none" strike="noStrike"/>
          </a:p>
        </p:txBody>
      </p:sp>
      <p:sp>
        <p:nvSpPr>
          <p:cNvPr id="135" name="Google Shape;135;g38552249d09_3_0"/>
          <p:cNvSpPr/>
          <p:nvPr/>
        </p:nvSpPr>
        <p:spPr>
          <a:xfrm>
            <a:off x="260254" y="4418816"/>
            <a:ext cx="14109900" cy="618300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9025" lIns="99025" spcFirstLastPara="1" rIns="99025" wrap="square" tIns="99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91"/>
          </a:p>
        </p:txBody>
      </p:sp>
      <p:sp>
        <p:nvSpPr>
          <p:cNvPr id="136" name="Google Shape;136;g38552249d09_3_0"/>
          <p:cNvSpPr/>
          <p:nvPr/>
        </p:nvSpPr>
        <p:spPr>
          <a:xfrm>
            <a:off x="801391" y="4556073"/>
            <a:ext cx="6621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79"/>
              <a:buFont typeface="Lato"/>
              <a:buNone/>
            </a:pPr>
            <a:r>
              <a:rPr b="0" i="0" lang="en-US" sz="2653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Daniel Saavedra</a:t>
            </a:r>
            <a:endParaRPr b="0" i="0" sz="2653" u="none" cap="none" strike="noStrike"/>
          </a:p>
        </p:txBody>
      </p:sp>
      <p:sp>
        <p:nvSpPr>
          <p:cNvPr id="137" name="Google Shape;137;g38552249d09_3_0"/>
          <p:cNvSpPr/>
          <p:nvPr/>
        </p:nvSpPr>
        <p:spPr>
          <a:xfrm>
            <a:off x="7422700" y="4556073"/>
            <a:ext cx="6621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79"/>
              <a:buFont typeface="Lato"/>
              <a:buNone/>
            </a:pPr>
            <a:r>
              <a:rPr b="0" i="0" lang="en-US" sz="2653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Analista de Requerimientos, Desarrollador</a:t>
            </a:r>
            <a:endParaRPr b="0" i="0" sz="2653" u="none" cap="none" strike="noStrike"/>
          </a:p>
        </p:txBody>
      </p:sp>
      <p:sp>
        <p:nvSpPr>
          <p:cNvPr id="138" name="Google Shape;138;g38552249d09_3_0"/>
          <p:cNvSpPr/>
          <p:nvPr/>
        </p:nvSpPr>
        <p:spPr>
          <a:xfrm>
            <a:off x="260254" y="5037147"/>
            <a:ext cx="14109900" cy="618300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9025" lIns="99025" spcFirstLastPara="1" rIns="99025" wrap="square" tIns="99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91"/>
          </a:p>
        </p:txBody>
      </p:sp>
      <p:sp>
        <p:nvSpPr>
          <p:cNvPr id="139" name="Google Shape;139;g38552249d09_3_0"/>
          <p:cNvSpPr/>
          <p:nvPr/>
        </p:nvSpPr>
        <p:spPr>
          <a:xfrm>
            <a:off x="801391" y="5174403"/>
            <a:ext cx="6621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79"/>
              <a:buFont typeface="Lato"/>
              <a:buNone/>
            </a:pPr>
            <a:r>
              <a:rPr b="0" i="0" lang="en-US" sz="2653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Agustín Aguilar</a:t>
            </a:r>
            <a:endParaRPr b="0" i="0" sz="2653" u="none" cap="none" strike="noStrike"/>
          </a:p>
        </p:txBody>
      </p:sp>
      <p:sp>
        <p:nvSpPr>
          <p:cNvPr id="140" name="Google Shape;140;g38552249d09_3_0"/>
          <p:cNvSpPr/>
          <p:nvPr/>
        </p:nvSpPr>
        <p:spPr>
          <a:xfrm>
            <a:off x="7422700" y="5174403"/>
            <a:ext cx="6621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79"/>
              <a:buFont typeface="Lato"/>
              <a:buNone/>
            </a:pPr>
            <a:r>
              <a:rPr b="0" i="0" lang="en-US" sz="2653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Desarrollador, Tester/QA</a:t>
            </a:r>
            <a:endParaRPr b="0" i="0" sz="2653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FD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793790" y="729972"/>
            <a:ext cx="6978134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450"/>
              <a:buFont typeface="Lato"/>
              <a:buNone/>
            </a:pPr>
            <a:r>
              <a:rPr b="1" i="0" lang="en-US" sz="445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Objetivos del Proyecto APT</a:t>
            </a:r>
            <a:endParaRPr b="0" i="0" sz="4450" u="none" cap="none" strike="noStrike"/>
          </a:p>
        </p:txBody>
      </p:sp>
      <p:sp>
        <p:nvSpPr>
          <p:cNvPr id="147" name="Google Shape;147;p5"/>
          <p:cNvSpPr/>
          <p:nvPr/>
        </p:nvSpPr>
        <p:spPr>
          <a:xfrm>
            <a:off x="793801" y="2232541"/>
            <a:ext cx="4536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3550"/>
              <a:buFont typeface="Lato"/>
              <a:buNone/>
            </a:pPr>
            <a:r>
              <a:rPr b="1" i="0" lang="en-US" sz="355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Objetivo General</a:t>
            </a:r>
            <a:endParaRPr b="0" i="0" sz="3550" u="none" cap="none" strike="noStrike"/>
          </a:p>
        </p:txBody>
      </p:sp>
      <p:sp>
        <p:nvSpPr>
          <p:cNvPr id="148" name="Google Shape;148;p5"/>
          <p:cNvSpPr/>
          <p:nvPr/>
        </p:nvSpPr>
        <p:spPr>
          <a:xfrm>
            <a:off x="793801" y="3139678"/>
            <a:ext cx="12702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None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Desarrollar una plataforma de gestión integral para talleres de vehículos que permita optimizar procesos operativos, asegurar trazabilidad y mejorar la toma de decisiones.</a:t>
            </a:r>
            <a:endParaRPr b="0" i="0" sz="1750" u="none" cap="none" strike="noStrike"/>
          </a:p>
        </p:txBody>
      </p:sp>
      <p:sp>
        <p:nvSpPr>
          <p:cNvPr id="149" name="Google Shape;149;p5"/>
          <p:cNvSpPr/>
          <p:nvPr/>
        </p:nvSpPr>
        <p:spPr>
          <a:xfrm>
            <a:off x="793790" y="4460796"/>
            <a:ext cx="4536519" cy="566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3550"/>
              <a:buFont typeface="Lato"/>
              <a:buNone/>
            </a:pPr>
            <a:r>
              <a:rPr b="1" i="0" lang="en-US" sz="355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Objetivos Específicos</a:t>
            </a:r>
            <a:endParaRPr b="0" i="0" sz="3550" u="none" cap="none" strike="noStrike"/>
          </a:p>
        </p:txBody>
      </p:sp>
      <p:sp>
        <p:nvSpPr>
          <p:cNvPr id="150" name="Google Shape;150;p5"/>
          <p:cNvSpPr/>
          <p:nvPr/>
        </p:nvSpPr>
        <p:spPr>
          <a:xfrm>
            <a:off x="793790" y="5367933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Char char="•"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Diseñar y modelar la base de datos.</a:t>
            </a:r>
            <a:endParaRPr b="0" i="0" sz="1750" u="none" cap="none" strike="noStrike"/>
          </a:p>
        </p:txBody>
      </p:sp>
      <p:sp>
        <p:nvSpPr>
          <p:cNvPr id="151" name="Google Shape;151;p5"/>
          <p:cNvSpPr/>
          <p:nvPr/>
        </p:nvSpPr>
        <p:spPr>
          <a:xfrm>
            <a:off x="793790" y="5810131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Char char="•"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Implementar un sistema web para registrar y gestionar.</a:t>
            </a:r>
            <a:endParaRPr b="0" i="0" sz="1750" u="none" cap="none" strike="noStrike"/>
          </a:p>
        </p:txBody>
      </p:sp>
      <p:sp>
        <p:nvSpPr>
          <p:cNvPr id="152" name="Google Shape;152;p5"/>
          <p:cNvSpPr/>
          <p:nvPr/>
        </p:nvSpPr>
        <p:spPr>
          <a:xfrm>
            <a:off x="793790" y="6252329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Char char="•"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Incorporar funcionalidades de asignación de roles y registro de horas.</a:t>
            </a:r>
            <a:endParaRPr b="0" i="0" sz="1750" u="none" cap="none" strike="noStrike"/>
          </a:p>
        </p:txBody>
      </p:sp>
      <p:sp>
        <p:nvSpPr>
          <p:cNvPr id="153" name="Google Shape;153;p5"/>
          <p:cNvSpPr/>
          <p:nvPr/>
        </p:nvSpPr>
        <p:spPr>
          <a:xfrm>
            <a:off x="793790" y="6694527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Char char="•"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Generar reportes automáticos en formatos exportables.</a:t>
            </a:r>
            <a:endParaRPr b="0" i="0" sz="1750" u="none" cap="none" strike="noStrike"/>
          </a:p>
        </p:txBody>
      </p:sp>
      <p:sp>
        <p:nvSpPr>
          <p:cNvPr id="154" name="Google Shape;154;p5"/>
          <p:cNvSpPr/>
          <p:nvPr/>
        </p:nvSpPr>
        <p:spPr>
          <a:xfrm>
            <a:off x="793790" y="713672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750"/>
              <a:buFont typeface="Lato"/>
              <a:buChar char="•"/>
            </a:pPr>
            <a:r>
              <a:rPr b="0" i="0" lang="en-US" sz="17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Realizar pruebas de certificación para garantizar calidad y seguridad.</a:t>
            </a:r>
            <a:endParaRPr b="0" i="0" sz="1750" u="none" cap="none" strike="noStrike"/>
          </a:p>
        </p:txBody>
      </p:sp>
      <p:pic>
        <p:nvPicPr>
          <p:cNvPr id="155" name="Google Shape;15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018" y="4297325"/>
            <a:ext cx="3371382" cy="33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FD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/>
          <p:nvPr/>
        </p:nvSpPr>
        <p:spPr>
          <a:xfrm>
            <a:off x="737235" y="586383"/>
            <a:ext cx="8278654" cy="658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09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4100"/>
              <a:buFont typeface="Lato"/>
              <a:buNone/>
            </a:pPr>
            <a:r>
              <a:rPr b="1" i="0" lang="en-US" sz="410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Metodología del Proyecto: Cascada</a:t>
            </a:r>
            <a:endParaRPr b="0" i="0" sz="4100" u="none" cap="none" strike="noStrike"/>
          </a:p>
        </p:txBody>
      </p:sp>
      <p:sp>
        <p:nvSpPr>
          <p:cNvPr id="162" name="Google Shape;162;p6"/>
          <p:cNvSpPr/>
          <p:nvPr/>
        </p:nvSpPr>
        <p:spPr>
          <a:xfrm>
            <a:off x="737235" y="1665803"/>
            <a:ext cx="2106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 Light"/>
              <a:buNone/>
            </a:pPr>
            <a:r>
              <a:rPr b="0" i="0" lang="en-US" sz="1650" u="none" cap="none" strike="noStrike">
                <a:solidFill>
                  <a:srgbClr val="4A4A45"/>
                </a:solidFill>
                <a:latin typeface="Lato Light"/>
                <a:ea typeface="Lato Light"/>
                <a:cs typeface="Lato Light"/>
                <a:sym typeface="Lato Light"/>
              </a:rPr>
              <a:t>1</a:t>
            </a:r>
            <a:endParaRPr b="0" i="0" sz="1650" u="none" cap="none" strike="noStrike"/>
          </a:p>
        </p:txBody>
      </p:sp>
      <p:sp>
        <p:nvSpPr>
          <p:cNvPr id="163" name="Google Shape;163;p6"/>
          <p:cNvSpPr/>
          <p:nvPr/>
        </p:nvSpPr>
        <p:spPr>
          <a:xfrm>
            <a:off x="737235" y="2000845"/>
            <a:ext cx="6472595" cy="2286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737235" y="2151817"/>
            <a:ext cx="3193256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050"/>
              <a:buFont typeface="Lato"/>
              <a:buNone/>
            </a:pPr>
            <a:r>
              <a:rPr b="1" i="0" lang="en-US" sz="20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Análisis de Requerimientos</a:t>
            </a:r>
            <a:endParaRPr b="0" i="0" sz="2050" u="none" cap="none" strike="noStrike"/>
          </a:p>
        </p:txBody>
      </p:sp>
      <p:sp>
        <p:nvSpPr>
          <p:cNvPr id="165" name="Google Shape;165;p6"/>
          <p:cNvSpPr/>
          <p:nvPr/>
        </p:nvSpPr>
        <p:spPr>
          <a:xfrm>
            <a:off x="737235" y="2607112"/>
            <a:ext cx="6472595" cy="673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b="0" i="0" lang="en-US" sz="16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Revisión de procesos, levantamiento de información y definición de funcionalidades.</a:t>
            </a:r>
            <a:endParaRPr b="0" i="0" sz="1650" u="none" cap="none" strike="noStrike"/>
          </a:p>
        </p:txBody>
      </p:sp>
      <p:sp>
        <p:nvSpPr>
          <p:cNvPr id="166" name="Google Shape;166;p6"/>
          <p:cNvSpPr/>
          <p:nvPr/>
        </p:nvSpPr>
        <p:spPr>
          <a:xfrm>
            <a:off x="7420451" y="1665803"/>
            <a:ext cx="2106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 Light"/>
              <a:buNone/>
            </a:pPr>
            <a:r>
              <a:rPr b="0" i="0" lang="en-US" sz="1650" u="none" cap="none" strike="noStrike">
                <a:solidFill>
                  <a:srgbClr val="4A4A45"/>
                </a:solidFill>
                <a:latin typeface="Lato Light"/>
                <a:ea typeface="Lato Light"/>
                <a:cs typeface="Lato Light"/>
                <a:sym typeface="Lato Light"/>
              </a:rPr>
              <a:t>2</a:t>
            </a:r>
            <a:endParaRPr b="0" i="0" sz="1650" u="none" cap="none" strike="noStrike"/>
          </a:p>
        </p:txBody>
      </p:sp>
      <p:sp>
        <p:nvSpPr>
          <p:cNvPr id="167" name="Google Shape;167;p6"/>
          <p:cNvSpPr/>
          <p:nvPr/>
        </p:nvSpPr>
        <p:spPr>
          <a:xfrm>
            <a:off x="7420451" y="2000845"/>
            <a:ext cx="6472714" cy="2286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7420451" y="2151817"/>
            <a:ext cx="2632948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050"/>
              <a:buFont typeface="Lato"/>
              <a:buNone/>
            </a:pPr>
            <a:r>
              <a:rPr b="1" i="0" lang="en-US" sz="20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Diseño del Sistema</a:t>
            </a:r>
            <a:endParaRPr b="0" i="0" sz="2050" u="none" cap="none" strike="noStrike"/>
          </a:p>
        </p:txBody>
      </p:sp>
      <p:sp>
        <p:nvSpPr>
          <p:cNvPr id="169" name="Google Shape;169;p6"/>
          <p:cNvSpPr/>
          <p:nvPr/>
        </p:nvSpPr>
        <p:spPr>
          <a:xfrm>
            <a:off x="7420451" y="2607112"/>
            <a:ext cx="6472714" cy="673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b="0" i="0" lang="en-US" sz="16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Creación del modelo de datos, diagramas de arquitectura y diseño de interfaz.</a:t>
            </a:r>
            <a:endParaRPr b="0" i="0" sz="1650" u="none" cap="none" strike="noStrike"/>
          </a:p>
        </p:txBody>
      </p:sp>
      <p:sp>
        <p:nvSpPr>
          <p:cNvPr id="170" name="Google Shape;170;p6"/>
          <p:cNvSpPr/>
          <p:nvPr/>
        </p:nvSpPr>
        <p:spPr>
          <a:xfrm>
            <a:off x="737235" y="3649504"/>
            <a:ext cx="2106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 Light"/>
              <a:buNone/>
            </a:pPr>
            <a:r>
              <a:rPr b="0" i="0" lang="en-US" sz="1650" u="none" cap="none" strike="noStrike">
                <a:solidFill>
                  <a:srgbClr val="4A4A45"/>
                </a:solidFill>
                <a:latin typeface="Lato Light"/>
                <a:ea typeface="Lato Light"/>
                <a:cs typeface="Lato Light"/>
                <a:sym typeface="Lato Light"/>
              </a:rPr>
              <a:t>3</a:t>
            </a:r>
            <a:endParaRPr b="0" i="0" sz="1650" u="none" cap="none" strike="noStrike"/>
          </a:p>
        </p:txBody>
      </p:sp>
      <p:sp>
        <p:nvSpPr>
          <p:cNvPr id="171" name="Google Shape;171;p6"/>
          <p:cNvSpPr/>
          <p:nvPr/>
        </p:nvSpPr>
        <p:spPr>
          <a:xfrm>
            <a:off x="737235" y="3984546"/>
            <a:ext cx="6472595" cy="2286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737235" y="4135517"/>
            <a:ext cx="2632948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050"/>
              <a:buFont typeface="Lato"/>
              <a:buNone/>
            </a:pPr>
            <a:r>
              <a:rPr b="1" i="0" lang="en-US" sz="20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Implementación</a:t>
            </a:r>
            <a:endParaRPr b="0" i="0" sz="2050" u="none" cap="none" strike="noStrike"/>
          </a:p>
        </p:txBody>
      </p:sp>
      <p:sp>
        <p:nvSpPr>
          <p:cNvPr id="173" name="Google Shape;173;p6"/>
          <p:cNvSpPr/>
          <p:nvPr/>
        </p:nvSpPr>
        <p:spPr>
          <a:xfrm>
            <a:off x="737235" y="4590812"/>
            <a:ext cx="6472595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b="0" i="0" lang="en-US" sz="16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Programación de la base de datos y módulos de software.</a:t>
            </a:r>
            <a:endParaRPr b="0" i="0" sz="1650" u="none" cap="none" strike="noStrike"/>
          </a:p>
        </p:txBody>
      </p:sp>
      <p:sp>
        <p:nvSpPr>
          <p:cNvPr id="174" name="Google Shape;174;p6"/>
          <p:cNvSpPr/>
          <p:nvPr/>
        </p:nvSpPr>
        <p:spPr>
          <a:xfrm>
            <a:off x="7420451" y="3649504"/>
            <a:ext cx="2106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 Light"/>
              <a:buNone/>
            </a:pPr>
            <a:r>
              <a:rPr b="0" i="0" lang="en-US" sz="1650" u="none" cap="none" strike="noStrike">
                <a:solidFill>
                  <a:srgbClr val="4A4A45"/>
                </a:solidFill>
                <a:latin typeface="Lato Light"/>
                <a:ea typeface="Lato Light"/>
                <a:cs typeface="Lato Light"/>
                <a:sym typeface="Lato Light"/>
              </a:rPr>
              <a:t>4</a:t>
            </a:r>
            <a:endParaRPr b="0" i="0" sz="1650" u="none" cap="none" strike="noStrike"/>
          </a:p>
        </p:txBody>
      </p:sp>
      <p:sp>
        <p:nvSpPr>
          <p:cNvPr id="175" name="Google Shape;175;p6"/>
          <p:cNvSpPr/>
          <p:nvPr/>
        </p:nvSpPr>
        <p:spPr>
          <a:xfrm>
            <a:off x="7420451" y="3984546"/>
            <a:ext cx="6472714" cy="2286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>
            <a:off x="7420451" y="4135517"/>
            <a:ext cx="2632948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050"/>
              <a:buFont typeface="Lato"/>
              <a:buNone/>
            </a:pPr>
            <a:r>
              <a:rPr b="1" i="0" lang="en-US" sz="20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Pruebas</a:t>
            </a:r>
            <a:endParaRPr b="0" i="0" sz="2050" u="none" cap="none" strike="noStrike"/>
          </a:p>
        </p:txBody>
      </p:sp>
      <p:sp>
        <p:nvSpPr>
          <p:cNvPr id="177" name="Google Shape;177;p6"/>
          <p:cNvSpPr/>
          <p:nvPr/>
        </p:nvSpPr>
        <p:spPr>
          <a:xfrm>
            <a:off x="7420451" y="4590812"/>
            <a:ext cx="6472714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b="0" i="0" lang="en-US" sz="16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Ejecución de pruebas unitarias, de integración y de sistema.</a:t>
            </a:r>
            <a:endParaRPr b="0" i="0" sz="1650" u="none" cap="none" strike="noStrike"/>
          </a:p>
        </p:txBody>
      </p:sp>
      <p:sp>
        <p:nvSpPr>
          <p:cNvPr id="178" name="Google Shape;178;p6"/>
          <p:cNvSpPr/>
          <p:nvPr/>
        </p:nvSpPr>
        <p:spPr>
          <a:xfrm>
            <a:off x="737235" y="5296257"/>
            <a:ext cx="210622" cy="26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 Light"/>
              <a:buNone/>
            </a:pPr>
            <a:r>
              <a:rPr b="0" i="0" lang="en-US" sz="1650" u="none" cap="none" strike="noStrike">
                <a:solidFill>
                  <a:srgbClr val="4A4A45"/>
                </a:solidFill>
                <a:latin typeface="Lato Light"/>
                <a:ea typeface="Lato Light"/>
                <a:cs typeface="Lato Light"/>
                <a:sym typeface="Lato Light"/>
              </a:rPr>
              <a:t>5</a:t>
            </a:r>
            <a:endParaRPr b="0" i="0" sz="1650" u="none" cap="none" strike="noStrike"/>
          </a:p>
        </p:txBody>
      </p:sp>
      <p:sp>
        <p:nvSpPr>
          <p:cNvPr id="179" name="Google Shape;179;p6"/>
          <p:cNvSpPr/>
          <p:nvPr/>
        </p:nvSpPr>
        <p:spPr>
          <a:xfrm>
            <a:off x="737235" y="5631299"/>
            <a:ext cx="6472595" cy="2286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"/>
          <p:cNvSpPr/>
          <p:nvPr/>
        </p:nvSpPr>
        <p:spPr>
          <a:xfrm>
            <a:off x="737235" y="5782270"/>
            <a:ext cx="2632948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050"/>
              <a:buFont typeface="Lato"/>
              <a:buNone/>
            </a:pPr>
            <a:r>
              <a:rPr b="1" i="0" lang="en-US" sz="20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Implantación</a:t>
            </a:r>
            <a:endParaRPr b="0" i="0" sz="2050" u="none" cap="none" strike="noStrike"/>
          </a:p>
        </p:txBody>
      </p:sp>
      <p:sp>
        <p:nvSpPr>
          <p:cNvPr id="181" name="Google Shape;181;p6"/>
          <p:cNvSpPr/>
          <p:nvPr/>
        </p:nvSpPr>
        <p:spPr>
          <a:xfrm>
            <a:off x="737235" y="6237565"/>
            <a:ext cx="6472595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b="0" i="0" lang="en-US" sz="16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Puesta en marcha de la solución en un entorno de pruebas.</a:t>
            </a:r>
            <a:endParaRPr b="0" i="0" sz="1650" u="none" cap="none" strike="noStrike"/>
          </a:p>
        </p:txBody>
      </p:sp>
      <p:sp>
        <p:nvSpPr>
          <p:cNvPr id="182" name="Google Shape;182;p6"/>
          <p:cNvSpPr/>
          <p:nvPr/>
        </p:nvSpPr>
        <p:spPr>
          <a:xfrm>
            <a:off x="7420451" y="5296257"/>
            <a:ext cx="210622" cy="263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 Light"/>
              <a:buNone/>
            </a:pPr>
            <a:r>
              <a:rPr b="0" i="0" lang="en-US" sz="1650" u="none" cap="none" strike="noStrike">
                <a:solidFill>
                  <a:srgbClr val="4A4A45"/>
                </a:solidFill>
                <a:latin typeface="Lato Light"/>
                <a:ea typeface="Lato Light"/>
                <a:cs typeface="Lato Light"/>
                <a:sym typeface="Lato Light"/>
              </a:rPr>
              <a:t>6</a:t>
            </a:r>
            <a:endParaRPr b="0" i="0" sz="1650" u="none" cap="none" strike="noStrike"/>
          </a:p>
        </p:txBody>
      </p:sp>
      <p:sp>
        <p:nvSpPr>
          <p:cNvPr id="183" name="Google Shape;183;p6"/>
          <p:cNvSpPr/>
          <p:nvPr/>
        </p:nvSpPr>
        <p:spPr>
          <a:xfrm>
            <a:off x="7420451" y="5631299"/>
            <a:ext cx="6472714" cy="22860"/>
          </a:xfrm>
          <a:prstGeom prst="rect">
            <a:avLst/>
          </a:prstGeom>
          <a:solidFill>
            <a:srgbClr val="2828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"/>
          <p:cNvSpPr/>
          <p:nvPr/>
        </p:nvSpPr>
        <p:spPr>
          <a:xfrm>
            <a:off x="7420451" y="5782270"/>
            <a:ext cx="2632948" cy="328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2050"/>
              <a:buFont typeface="Lato"/>
              <a:buNone/>
            </a:pPr>
            <a:r>
              <a:rPr b="1" i="0" lang="en-US" sz="20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Mantenimiento</a:t>
            </a:r>
            <a:endParaRPr b="0" i="0" sz="2050" u="none" cap="none" strike="noStrike"/>
          </a:p>
        </p:txBody>
      </p:sp>
      <p:sp>
        <p:nvSpPr>
          <p:cNvPr id="185" name="Google Shape;185;p6"/>
          <p:cNvSpPr/>
          <p:nvPr/>
        </p:nvSpPr>
        <p:spPr>
          <a:xfrm>
            <a:off x="7420451" y="6237565"/>
            <a:ext cx="6472714" cy="336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b="0" i="0" lang="en-US" sz="16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Corrección de errores y mejoras menores.</a:t>
            </a:r>
            <a:endParaRPr b="0" i="0" sz="1650" u="none" cap="none" strike="noStrike"/>
          </a:p>
        </p:txBody>
      </p:sp>
      <p:sp>
        <p:nvSpPr>
          <p:cNvPr id="186" name="Google Shape;186;p6"/>
          <p:cNvSpPr/>
          <p:nvPr/>
        </p:nvSpPr>
        <p:spPr>
          <a:xfrm>
            <a:off x="737235" y="6969323"/>
            <a:ext cx="13155930" cy="673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650"/>
              <a:buFont typeface="Lato"/>
              <a:buNone/>
            </a:pPr>
            <a:r>
              <a:rPr b="0" i="0" lang="en-US" sz="165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La metodología en Cascada asegura un desarrollo secuencial con fases claramente definidas, garantizando un control estricto de tiempos y entregables.</a:t>
            </a:r>
            <a:endParaRPr b="0" i="0" sz="165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5DFD2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/>
          <p:nvPr/>
        </p:nvSpPr>
        <p:spPr>
          <a:xfrm>
            <a:off x="680561" y="534710"/>
            <a:ext cx="5146715" cy="607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82824"/>
              </a:buClr>
              <a:buSzPts val="3800"/>
              <a:buFont typeface="Lato"/>
              <a:buNone/>
            </a:pPr>
            <a:r>
              <a:rPr b="1" i="0" lang="en-US" sz="3800" u="none" cap="none" strike="noStrike">
                <a:solidFill>
                  <a:srgbClr val="282824"/>
                </a:solidFill>
                <a:latin typeface="Lato"/>
                <a:ea typeface="Lato"/>
                <a:cs typeface="Lato"/>
                <a:sym typeface="Lato"/>
              </a:rPr>
              <a:t>Evidencias del Proyecto</a:t>
            </a:r>
            <a:endParaRPr b="0" i="0" sz="3800" u="none" cap="none" strike="noStrike"/>
          </a:p>
        </p:txBody>
      </p:sp>
      <p:sp>
        <p:nvSpPr>
          <p:cNvPr id="193" name="Google Shape;193;p7"/>
          <p:cNvSpPr/>
          <p:nvPr/>
        </p:nvSpPr>
        <p:spPr>
          <a:xfrm>
            <a:off x="680561" y="1531144"/>
            <a:ext cx="13269277" cy="6168152"/>
          </a:xfrm>
          <a:prstGeom prst="roundRect">
            <a:avLst>
              <a:gd fmla="val 473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"/>
          <p:cNvSpPr/>
          <p:nvPr/>
        </p:nvSpPr>
        <p:spPr>
          <a:xfrm>
            <a:off x="688181" y="1538764"/>
            <a:ext cx="13254038" cy="55935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"/>
          <p:cNvSpPr/>
          <p:nvPr/>
        </p:nvSpPr>
        <p:spPr>
          <a:xfrm>
            <a:off x="882610" y="1662946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1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Tipo</a:t>
            </a:r>
            <a:endParaRPr b="0" i="0" sz="1500" u="none" cap="none" strike="noStrike"/>
          </a:p>
        </p:txBody>
      </p:sp>
      <p:sp>
        <p:nvSpPr>
          <p:cNvPr id="196" name="Google Shape;196;p7"/>
          <p:cNvSpPr/>
          <p:nvPr/>
        </p:nvSpPr>
        <p:spPr>
          <a:xfrm>
            <a:off x="3537228" y="1662946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1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Nombre</a:t>
            </a:r>
            <a:endParaRPr b="0" i="0" sz="1500" u="none" cap="none" strike="noStrike"/>
          </a:p>
        </p:txBody>
      </p:sp>
      <p:sp>
        <p:nvSpPr>
          <p:cNvPr id="197" name="Google Shape;197;p7"/>
          <p:cNvSpPr/>
          <p:nvPr/>
        </p:nvSpPr>
        <p:spPr>
          <a:xfrm>
            <a:off x="7513439" y="1662946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1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Descripción</a:t>
            </a:r>
            <a:endParaRPr b="0" i="0" sz="1500" u="none" cap="none" strike="noStrike"/>
          </a:p>
        </p:txBody>
      </p:sp>
      <p:sp>
        <p:nvSpPr>
          <p:cNvPr id="198" name="Google Shape;198;p7"/>
          <p:cNvSpPr/>
          <p:nvPr/>
        </p:nvSpPr>
        <p:spPr>
          <a:xfrm>
            <a:off x="688181" y="2098119"/>
            <a:ext cx="13254038" cy="559356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882610" y="2222302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Inicial</a:t>
            </a:r>
            <a:endParaRPr b="0" i="0" sz="1500" u="none" cap="none" strike="noStrike"/>
          </a:p>
        </p:txBody>
      </p:sp>
      <p:sp>
        <p:nvSpPr>
          <p:cNvPr id="200" name="Google Shape;200;p7"/>
          <p:cNvSpPr/>
          <p:nvPr/>
        </p:nvSpPr>
        <p:spPr>
          <a:xfrm>
            <a:off x="3537228" y="2222302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Acta de Constitución</a:t>
            </a:r>
            <a:endParaRPr b="0" i="0" sz="1500" u="none" cap="none" strike="noStrike"/>
          </a:p>
        </p:txBody>
      </p:sp>
      <p:sp>
        <p:nvSpPr>
          <p:cNvPr id="201" name="Google Shape;201;p7"/>
          <p:cNvSpPr/>
          <p:nvPr/>
        </p:nvSpPr>
        <p:spPr>
          <a:xfrm>
            <a:off x="7513439" y="2222302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Documento formal que establece propósito, objetivos y alcance.</a:t>
            </a:r>
            <a:endParaRPr b="0" i="0" sz="1500" u="none" cap="none" strike="noStrike"/>
          </a:p>
        </p:txBody>
      </p:sp>
      <p:sp>
        <p:nvSpPr>
          <p:cNvPr id="202" name="Google Shape;202;p7"/>
          <p:cNvSpPr/>
          <p:nvPr/>
        </p:nvSpPr>
        <p:spPr>
          <a:xfrm>
            <a:off x="688181" y="2657475"/>
            <a:ext cx="13254038" cy="55935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"/>
          <p:cNvSpPr/>
          <p:nvPr/>
        </p:nvSpPr>
        <p:spPr>
          <a:xfrm>
            <a:off x="882610" y="2781657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Inicial</a:t>
            </a:r>
            <a:endParaRPr b="0" i="0" sz="1500" u="none" cap="none" strike="noStrike"/>
          </a:p>
        </p:txBody>
      </p:sp>
      <p:sp>
        <p:nvSpPr>
          <p:cNvPr id="204" name="Google Shape;204;p7"/>
          <p:cNvSpPr/>
          <p:nvPr/>
        </p:nvSpPr>
        <p:spPr>
          <a:xfrm>
            <a:off x="3537228" y="2781657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Carta Gantt</a:t>
            </a:r>
            <a:endParaRPr b="0" i="0" sz="1500" u="none" cap="none" strike="noStrike"/>
          </a:p>
        </p:txBody>
      </p:sp>
      <p:sp>
        <p:nvSpPr>
          <p:cNvPr id="205" name="Google Shape;205;p7"/>
          <p:cNvSpPr/>
          <p:nvPr/>
        </p:nvSpPr>
        <p:spPr>
          <a:xfrm>
            <a:off x="7513439" y="2781657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Cronograma de actividades y fases del proyecto.</a:t>
            </a:r>
            <a:endParaRPr b="0" i="0" sz="1500" u="none" cap="none" strike="noStrike"/>
          </a:p>
        </p:txBody>
      </p:sp>
      <p:sp>
        <p:nvSpPr>
          <p:cNvPr id="206" name="Google Shape;206;p7"/>
          <p:cNvSpPr/>
          <p:nvPr/>
        </p:nvSpPr>
        <p:spPr>
          <a:xfrm>
            <a:off x="688181" y="3216831"/>
            <a:ext cx="13254038" cy="559356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882610" y="3341013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endParaRPr b="0" i="0" sz="1500" u="none" cap="none" strike="noStrike"/>
          </a:p>
        </p:txBody>
      </p:sp>
      <p:sp>
        <p:nvSpPr>
          <p:cNvPr id="208" name="Google Shape;208;p7"/>
          <p:cNvSpPr/>
          <p:nvPr/>
        </p:nvSpPr>
        <p:spPr>
          <a:xfrm>
            <a:off x="3537228" y="3341013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Especificación de Requerimientos</a:t>
            </a:r>
            <a:endParaRPr b="0" i="0" sz="1500" u="none" cap="none" strike="noStrike"/>
          </a:p>
        </p:txBody>
      </p:sp>
      <p:sp>
        <p:nvSpPr>
          <p:cNvPr id="209" name="Google Shape;209;p7"/>
          <p:cNvSpPr/>
          <p:nvPr/>
        </p:nvSpPr>
        <p:spPr>
          <a:xfrm>
            <a:off x="7513439" y="3341013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Documento con requerimientos funcionales y no funcionales.</a:t>
            </a:r>
            <a:endParaRPr b="0" i="0" sz="1500" u="none" cap="none" strike="noStrike"/>
          </a:p>
        </p:txBody>
      </p:sp>
      <p:sp>
        <p:nvSpPr>
          <p:cNvPr id="210" name="Google Shape;210;p7"/>
          <p:cNvSpPr/>
          <p:nvPr/>
        </p:nvSpPr>
        <p:spPr>
          <a:xfrm>
            <a:off x="688181" y="3776186"/>
            <a:ext cx="13254038" cy="55935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882610" y="3900368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endParaRPr b="0" i="0" sz="1500" u="none" cap="none" strike="noStrike"/>
          </a:p>
        </p:txBody>
      </p:sp>
      <p:sp>
        <p:nvSpPr>
          <p:cNvPr id="212" name="Google Shape;212;p7"/>
          <p:cNvSpPr/>
          <p:nvPr/>
        </p:nvSpPr>
        <p:spPr>
          <a:xfrm>
            <a:off x="3537228" y="3900368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Modelo E-R y Relacional</a:t>
            </a:r>
            <a:endParaRPr b="0" i="0" sz="1500" u="none" cap="none" strike="noStrike"/>
          </a:p>
        </p:txBody>
      </p:sp>
      <p:sp>
        <p:nvSpPr>
          <p:cNvPr id="213" name="Google Shape;213;p7"/>
          <p:cNvSpPr/>
          <p:nvPr/>
        </p:nvSpPr>
        <p:spPr>
          <a:xfrm>
            <a:off x="7513439" y="3900368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Representación de la base de datos y normalización.</a:t>
            </a:r>
            <a:endParaRPr b="0" i="0" sz="1500" u="none" cap="none" strike="noStrike"/>
          </a:p>
        </p:txBody>
      </p:sp>
      <p:sp>
        <p:nvSpPr>
          <p:cNvPr id="214" name="Google Shape;214;p7"/>
          <p:cNvSpPr/>
          <p:nvPr/>
        </p:nvSpPr>
        <p:spPr>
          <a:xfrm>
            <a:off x="688181" y="4335542"/>
            <a:ext cx="13254038" cy="559356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882610" y="4459724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Análisis</a:t>
            </a:r>
            <a:endParaRPr b="0" i="0" sz="1500" u="none" cap="none" strike="noStrike"/>
          </a:p>
        </p:txBody>
      </p:sp>
      <p:sp>
        <p:nvSpPr>
          <p:cNvPr id="216" name="Google Shape;216;p7"/>
          <p:cNvSpPr/>
          <p:nvPr/>
        </p:nvSpPr>
        <p:spPr>
          <a:xfrm>
            <a:off x="3537228" y="4459724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Mockups de Interfaz</a:t>
            </a:r>
            <a:endParaRPr b="0" i="0" sz="1500" u="none" cap="none" strike="noStrike"/>
          </a:p>
        </p:txBody>
      </p:sp>
      <p:sp>
        <p:nvSpPr>
          <p:cNvPr id="217" name="Google Shape;217;p7"/>
          <p:cNvSpPr/>
          <p:nvPr/>
        </p:nvSpPr>
        <p:spPr>
          <a:xfrm>
            <a:off x="7513439" y="4459724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Prototipo visual de pantallas y funcionalidades.</a:t>
            </a:r>
            <a:endParaRPr b="0" i="0" sz="1500" u="none" cap="none" strike="noStrike"/>
          </a:p>
        </p:txBody>
      </p:sp>
      <p:sp>
        <p:nvSpPr>
          <p:cNvPr id="218" name="Google Shape;218;p7"/>
          <p:cNvSpPr/>
          <p:nvPr/>
        </p:nvSpPr>
        <p:spPr>
          <a:xfrm>
            <a:off x="688181" y="4894897"/>
            <a:ext cx="13254038" cy="55935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"/>
          <p:cNvSpPr/>
          <p:nvPr/>
        </p:nvSpPr>
        <p:spPr>
          <a:xfrm>
            <a:off x="882610" y="5019080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Construcción</a:t>
            </a:r>
            <a:endParaRPr b="0" i="0" sz="1500" u="none" cap="none" strike="noStrike"/>
          </a:p>
        </p:txBody>
      </p:sp>
      <p:sp>
        <p:nvSpPr>
          <p:cNvPr id="220" name="Google Shape;220;p7"/>
          <p:cNvSpPr/>
          <p:nvPr/>
        </p:nvSpPr>
        <p:spPr>
          <a:xfrm>
            <a:off x="3537228" y="5019080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Base de datos y Scripts</a:t>
            </a:r>
            <a:endParaRPr b="0" i="0" sz="1500" u="none" cap="none" strike="noStrike"/>
          </a:p>
        </p:txBody>
      </p:sp>
      <p:sp>
        <p:nvSpPr>
          <p:cNvPr id="221" name="Google Shape;221;p7"/>
          <p:cNvSpPr/>
          <p:nvPr/>
        </p:nvSpPr>
        <p:spPr>
          <a:xfrm>
            <a:off x="7513439" y="5019080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Scripts SQL para implementar la base de datos.</a:t>
            </a:r>
            <a:endParaRPr b="0" i="0" sz="1500" u="none" cap="none" strike="noStrike"/>
          </a:p>
        </p:txBody>
      </p:sp>
      <p:sp>
        <p:nvSpPr>
          <p:cNvPr id="222" name="Google Shape;222;p7"/>
          <p:cNvSpPr/>
          <p:nvPr/>
        </p:nvSpPr>
        <p:spPr>
          <a:xfrm>
            <a:off x="688181" y="5454253"/>
            <a:ext cx="13254038" cy="559356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7"/>
          <p:cNvSpPr/>
          <p:nvPr/>
        </p:nvSpPr>
        <p:spPr>
          <a:xfrm>
            <a:off x="882610" y="5578435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Construcción</a:t>
            </a:r>
            <a:endParaRPr b="0" i="0" sz="1500" u="none" cap="none" strike="noStrike"/>
          </a:p>
        </p:txBody>
      </p:sp>
      <p:sp>
        <p:nvSpPr>
          <p:cNvPr id="224" name="Google Shape;224;p7"/>
          <p:cNvSpPr/>
          <p:nvPr/>
        </p:nvSpPr>
        <p:spPr>
          <a:xfrm>
            <a:off x="3537228" y="5578435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Ambiente de Desarrollo</a:t>
            </a:r>
            <a:endParaRPr b="0" i="0" sz="1500" u="none" cap="none" strike="noStrike"/>
          </a:p>
        </p:txBody>
      </p:sp>
      <p:sp>
        <p:nvSpPr>
          <p:cNvPr id="225" name="Google Shape;225;p7"/>
          <p:cNvSpPr/>
          <p:nvPr/>
        </p:nvSpPr>
        <p:spPr>
          <a:xfrm>
            <a:off x="7513439" y="5578435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Configuración de entorno (framework, servidor, librerías).</a:t>
            </a:r>
            <a:endParaRPr b="0" i="0" sz="1500" u="none" cap="none" strike="noStrike"/>
          </a:p>
        </p:txBody>
      </p:sp>
      <p:sp>
        <p:nvSpPr>
          <p:cNvPr id="226" name="Google Shape;226;p7"/>
          <p:cNvSpPr/>
          <p:nvPr/>
        </p:nvSpPr>
        <p:spPr>
          <a:xfrm>
            <a:off x="688181" y="6013609"/>
            <a:ext cx="13254038" cy="55935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7"/>
          <p:cNvSpPr/>
          <p:nvPr/>
        </p:nvSpPr>
        <p:spPr>
          <a:xfrm>
            <a:off x="882610" y="6137791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endParaRPr b="0" i="0" sz="1500" u="none" cap="none" strike="noStrike"/>
          </a:p>
        </p:txBody>
      </p:sp>
      <p:sp>
        <p:nvSpPr>
          <p:cNvPr id="228" name="Google Shape;228;p7"/>
          <p:cNvSpPr/>
          <p:nvPr/>
        </p:nvSpPr>
        <p:spPr>
          <a:xfrm>
            <a:off x="3537228" y="6137791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Plan de Pruebas Final</a:t>
            </a:r>
            <a:endParaRPr b="0" i="0" sz="1500" u="none" cap="none" strike="noStrike"/>
          </a:p>
        </p:txBody>
      </p:sp>
      <p:sp>
        <p:nvSpPr>
          <p:cNvPr id="229" name="Google Shape;229;p7"/>
          <p:cNvSpPr/>
          <p:nvPr/>
        </p:nvSpPr>
        <p:spPr>
          <a:xfrm>
            <a:off x="7513439" y="6137791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Estrategia y casos de prueba aplicados al sistema.</a:t>
            </a:r>
            <a:endParaRPr b="0" i="0" sz="1500" u="none" cap="none" strike="noStrike"/>
          </a:p>
        </p:txBody>
      </p:sp>
      <p:sp>
        <p:nvSpPr>
          <p:cNvPr id="230" name="Google Shape;230;p7"/>
          <p:cNvSpPr/>
          <p:nvPr/>
        </p:nvSpPr>
        <p:spPr>
          <a:xfrm>
            <a:off x="688181" y="6572964"/>
            <a:ext cx="13254038" cy="559356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882610" y="6697147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endParaRPr b="0" i="0" sz="1500" u="none" cap="none" strike="noStrike"/>
          </a:p>
        </p:txBody>
      </p:sp>
      <p:sp>
        <p:nvSpPr>
          <p:cNvPr id="232" name="Google Shape;232;p7"/>
          <p:cNvSpPr/>
          <p:nvPr/>
        </p:nvSpPr>
        <p:spPr>
          <a:xfrm>
            <a:off x="3537228" y="6697147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Reporte Estatus Final</a:t>
            </a:r>
            <a:endParaRPr b="0" i="0" sz="1500" u="none" cap="none" strike="noStrike"/>
          </a:p>
        </p:txBody>
      </p:sp>
      <p:sp>
        <p:nvSpPr>
          <p:cNvPr id="233" name="Google Shape;233;p7"/>
          <p:cNvSpPr/>
          <p:nvPr/>
        </p:nvSpPr>
        <p:spPr>
          <a:xfrm>
            <a:off x="7513439" y="6697147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Documento con el resultado de cada fase y cumplimiento.</a:t>
            </a:r>
            <a:endParaRPr b="0" i="0" sz="1500" u="none" cap="none" strike="noStrike"/>
          </a:p>
        </p:txBody>
      </p:sp>
      <p:sp>
        <p:nvSpPr>
          <p:cNvPr id="234" name="Google Shape;234;p7"/>
          <p:cNvSpPr/>
          <p:nvPr/>
        </p:nvSpPr>
        <p:spPr>
          <a:xfrm>
            <a:off x="688181" y="7132320"/>
            <a:ext cx="13254038" cy="559356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"/>
          <p:cNvSpPr/>
          <p:nvPr/>
        </p:nvSpPr>
        <p:spPr>
          <a:xfrm>
            <a:off x="882610" y="7256502"/>
            <a:ext cx="2258139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endParaRPr b="0" i="0" sz="1500" u="none" cap="none" strike="noStrike"/>
          </a:p>
        </p:txBody>
      </p:sp>
      <p:sp>
        <p:nvSpPr>
          <p:cNvPr id="236" name="Google Shape;236;p7"/>
          <p:cNvSpPr/>
          <p:nvPr/>
        </p:nvSpPr>
        <p:spPr>
          <a:xfrm>
            <a:off x="3537228" y="7256502"/>
            <a:ext cx="3579733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Manuales de Usuario y Admin</a:t>
            </a:r>
            <a:endParaRPr b="0" i="0" sz="1500" u="none" cap="none" strike="noStrike"/>
          </a:p>
        </p:txBody>
      </p:sp>
      <p:sp>
        <p:nvSpPr>
          <p:cNvPr id="237" name="Google Shape;237;p7"/>
          <p:cNvSpPr/>
          <p:nvPr/>
        </p:nvSpPr>
        <p:spPr>
          <a:xfrm>
            <a:off x="7513439" y="7256502"/>
            <a:ext cx="6234351" cy="310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A4A45"/>
              </a:buClr>
              <a:buSzPts val="1500"/>
              <a:buFont typeface="Lato"/>
              <a:buNone/>
            </a:pPr>
            <a:r>
              <a:rPr b="0" i="0" lang="en-US" sz="1500" u="none" cap="none" strike="noStrike">
                <a:solidFill>
                  <a:srgbClr val="4A4A45"/>
                </a:solidFill>
                <a:latin typeface="Lato"/>
                <a:ea typeface="Lato"/>
                <a:cs typeface="Lato"/>
                <a:sym typeface="Lato"/>
              </a:rPr>
              <a:t>Guías de uso y administración del sistema.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2025-09-01T00:25:07Z</dcterms:created>
</cp:coreProperties>
</file>