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1" r:id="rId1"/>
  </p:sldMasterIdLst>
  <p:handoutMasterIdLst>
    <p:handoutMasterId r:id="rId16"/>
  </p:handoutMasterIdLst>
  <p:sldIdLst>
    <p:sldId id="256" r:id="rId2"/>
    <p:sldId id="258" r:id="rId3"/>
    <p:sldId id="259" r:id="rId4"/>
    <p:sldId id="257" r:id="rId5"/>
    <p:sldId id="264" r:id="rId6"/>
    <p:sldId id="260" r:id="rId7"/>
    <p:sldId id="265" r:id="rId8"/>
    <p:sldId id="263" r:id="rId9"/>
    <p:sldId id="266" r:id="rId10"/>
    <p:sldId id="267" r:id="rId11"/>
    <p:sldId id="268" r:id="rId12"/>
    <p:sldId id="269" r:id="rId13"/>
    <p:sldId id="271" r:id="rId14"/>
    <p:sldId id="270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1716" y="-7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7AAC2-DE2A-4C25-ADAA-9CB4C4A9255C}" type="datetimeFigureOut">
              <a:rPr lang="es-MX" smtClean="0"/>
              <a:t>14/02/2014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DC2E8-3BF4-4075-8935-E8591A026D92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1A690DB-B74B-4015-8CDC-055508166A1C}" type="datetimeFigureOut">
              <a:rPr lang="es-MX" smtClean="0"/>
              <a:pPr/>
              <a:t>14/02/2014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221AC15-19C9-43D2-8AF1-059B730FABE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159931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90DB-B74B-4015-8CDC-055508166A1C}" type="datetimeFigureOut">
              <a:rPr lang="es-MX" smtClean="0"/>
              <a:pPr/>
              <a:t>14/02/2014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AC15-19C9-43D2-8AF1-059B730FABE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579725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A690DB-B74B-4015-8CDC-055508166A1C}" type="datetimeFigureOut">
              <a:rPr lang="es-MX" smtClean="0"/>
              <a:pPr/>
              <a:t>14/02/2014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21AC15-19C9-43D2-8AF1-059B730FABE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1168015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A690DB-B74B-4015-8CDC-055508166A1C}" type="datetimeFigureOut">
              <a:rPr lang="es-MX" smtClean="0"/>
              <a:pPr/>
              <a:t>14/02/2014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21AC15-19C9-43D2-8AF1-059B730FABE0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11172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A690DB-B74B-4015-8CDC-055508166A1C}" type="datetimeFigureOut">
              <a:rPr lang="es-MX" smtClean="0"/>
              <a:pPr/>
              <a:t>14/02/2014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21AC15-19C9-43D2-8AF1-059B730FABE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2357729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90DB-B74B-4015-8CDC-055508166A1C}" type="datetimeFigureOut">
              <a:rPr lang="es-MX" smtClean="0"/>
              <a:pPr/>
              <a:t>14/02/2014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AC15-19C9-43D2-8AF1-059B730FABE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2139765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90DB-B74B-4015-8CDC-055508166A1C}" type="datetimeFigureOut">
              <a:rPr lang="es-MX" smtClean="0"/>
              <a:pPr/>
              <a:t>14/02/2014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AC15-19C9-43D2-8AF1-059B730FABE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1749972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90DB-B74B-4015-8CDC-055508166A1C}" type="datetimeFigureOut">
              <a:rPr lang="es-MX" smtClean="0"/>
              <a:pPr/>
              <a:t>14/02/2014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AC15-19C9-43D2-8AF1-059B730FABE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1476079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A690DB-B74B-4015-8CDC-055508166A1C}" type="datetimeFigureOut">
              <a:rPr lang="es-MX" smtClean="0"/>
              <a:pPr/>
              <a:t>14/02/2014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21AC15-19C9-43D2-8AF1-059B730FABE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252565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90DB-B74B-4015-8CDC-055508166A1C}" type="datetimeFigureOut">
              <a:rPr lang="es-MX" smtClean="0"/>
              <a:pPr/>
              <a:t>14/02/2014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AC15-19C9-43D2-8AF1-059B730FABE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181895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A690DB-B74B-4015-8CDC-055508166A1C}" type="datetimeFigureOut">
              <a:rPr lang="es-MX" smtClean="0"/>
              <a:pPr/>
              <a:t>14/02/2014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21AC15-19C9-43D2-8AF1-059B730FABE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106566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90DB-B74B-4015-8CDC-055508166A1C}" type="datetimeFigureOut">
              <a:rPr lang="es-MX" smtClean="0"/>
              <a:pPr/>
              <a:t>14/02/2014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AC15-19C9-43D2-8AF1-059B730FABE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222795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90DB-B74B-4015-8CDC-055508166A1C}" type="datetimeFigureOut">
              <a:rPr lang="es-MX" smtClean="0"/>
              <a:pPr/>
              <a:t>14/02/2014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AC15-19C9-43D2-8AF1-059B730FABE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211634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90DB-B74B-4015-8CDC-055508166A1C}" type="datetimeFigureOut">
              <a:rPr lang="es-MX" smtClean="0"/>
              <a:pPr/>
              <a:t>14/02/2014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AC15-19C9-43D2-8AF1-059B730FABE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3626407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90DB-B74B-4015-8CDC-055508166A1C}" type="datetimeFigureOut">
              <a:rPr lang="es-MX" smtClean="0"/>
              <a:pPr/>
              <a:t>14/02/2014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AC15-19C9-43D2-8AF1-059B730FABE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54391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90DB-B74B-4015-8CDC-055508166A1C}" type="datetimeFigureOut">
              <a:rPr lang="es-MX" smtClean="0"/>
              <a:pPr/>
              <a:t>14/02/2014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AC15-19C9-43D2-8AF1-059B730FABE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22406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90DB-B74B-4015-8CDC-055508166A1C}" type="datetimeFigureOut">
              <a:rPr lang="es-MX" smtClean="0"/>
              <a:pPr/>
              <a:t>14/02/2014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AC15-19C9-43D2-8AF1-059B730FABE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125733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690DB-B74B-4015-8CDC-055508166A1C}" type="datetimeFigureOut">
              <a:rPr lang="es-MX" smtClean="0"/>
              <a:pPr/>
              <a:t>14/02/2014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1AC15-19C9-43D2-8AF1-059B730FABE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293479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5" r:id="rId4"/>
    <p:sldLayoutId id="2147484126" r:id="rId5"/>
    <p:sldLayoutId id="2147484127" r:id="rId6"/>
    <p:sldLayoutId id="2147484128" r:id="rId7"/>
    <p:sldLayoutId id="2147484129" r:id="rId8"/>
    <p:sldLayoutId id="2147484130" r:id="rId9"/>
    <p:sldLayoutId id="2147484131" r:id="rId10"/>
    <p:sldLayoutId id="2147484132" r:id="rId11"/>
    <p:sldLayoutId id="2147484133" r:id="rId12"/>
    <p:sldLayoutId id="2147484134" r:id="rId13"/>
    <p:sldLayoutId id="2147484135" r:id="rId14"/>
    <p:sldLayoutId id="2147484136" r:id="rId15"/>
    <p:sldLayoutId id="2147484137" r:id="rId16"/>
    <p:sldLayoutId id="214748413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bibliotecadigital@redudg.udg.mx" TargetMode="Externa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dg.biblio.udg.mx/SIB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45655" y="1807105"/>
            <a:ext cx="9448800" cy="1825096"/>
          </a:xfrm>
        </p:spPr>
        <p:txBody>
          <a:bodyPr>
            <a:normAutofit/>
          </a:bodyPr>
          <a:lstStyle/>
          <a:p>
            <a:r>
              <a:rPr lang="es-MX" sz="8000" cap="none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</a:rPr>
              <a:t>SIB</a:t>
            </a:r>
            <a:endParaRPr lang="es-MX" sz="8000" cap="none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43200" y="3533727"/>
            <a:ext cx="9448800" cy="685800"/>
          </a:xfrm>
        </p:spPr>
        <p:txBody>
          <a:bodyPr/>
          <a:lstStyle/>
          <a:p>
            <a:r>
              <a:rPr lang="es-MX" b="1" dirty="0" smtClean="0">
                <a:solidFill>
                  <a:srgbClr val="002060"/>
                </a:solidFill>
              </a:rPr>
              <a:t>Manual de usuario</a:t>
            </a:r>
            <a:endParaRPr lang="es-MX" b="1" dirty="0">
              <a:solidFill>
                <a:srgbClr val="002060"/>
              </a:solidFill>
            </a:endParaRPr>
          </a:p>
        </p:txBody>
      </p:sp>
      <p:pic>
        <p:nvPicPr>
          <p:cNvPr id="5" name="Picture 1" descr="http://wdg.biblio.udg.mx/logo-wdg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8421" y="4219527"/>
            <a:ext cx="115252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0681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55758" y="210921"/>
            <a:ext cx="8610600" cy="1293028"/>
          </a:xfrm>
        </p:spPr>
        <p:txBody>
          <a:bodyPr/>
          <a:lstStyle/>
          <a:p>
            <a:r>
              <a:rPr lang="es-MX" dirty="0" smtClean="0">
                <a:solidFill>
                  <a:srgbClr val="002060"/>
                </a:solidFill>
              </a:rPr>
              <a:t>4.3 Reporte mensual</a:t>
            </a:r>
            <a:endParaRPr lang="es-MX" dirty="0">
              <a:solidFill>
                <a:srgbClr val="00206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07669" y="1295400"/>
            <a:ext cx="9034599" cy="5400000"/>
          </a:xfrm>
          <a:prstGeom prst="rect">
            <a:avLst/>
          </a:prstGeom>
        </p:spPr>
      </p:pic>
      <p:sp>
        <p:nvSpPr>
          <p:cNvPr id="5" name="Flecha derecha 4"/>
          <p:cNvSpPr/>
          <p:nvPr/>
        </p:nvSpPr>
        <p:spPr>
          <a:xfrm>
            <a:off x="1921042" y="2454442"/>
            <a:ext cx="1034716" cy="276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/>
          <p:cNvSpPr txBox="1"/>
          <p:nvPr/>
        </p:nvSpPr>
        <p:spPr>
          <a:xfrm>
            <a:off x="260683" y="2361972"/>
            <a:ext cx="1540043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1200" b="1" dirty="0" smtClean="0">
                <a:solidFill>
                  <a:srgbClr val="002060"/>
                </a:solidFill>
              </a:rPr>
              <a:t>Genera el reporte</a:t>
            </a:r>
          </a:p>
          <a:p>
            <a:r>
              <a:rPr lang="es-MX" sz="1200" b="1" dirty="0" smtClean="0">
                <a:solidFill>
                  <a:srgbClr val="002060"/>
                </a:solidFill>
              </a:rPr>
              <a:t>del mes actual</a:t>
            </a:r>
            <a:endParaRPr lang="es-MX" sz="1200" b="1" dirty="0">
              <a:solidFill>
                <a:srgbClr val="002060"/>
              </a:solidFill>
            </a:endParaRPr>
          </a:p>
        </p:txBody>
      </p:sp>
      <p:sp>
        <p:nvSpPr>
          <p:cNvPr id="7" name="Flecha abajo 6"/>
          <p:cNvSpPr/>
          <p:nvPr/>
        </p:nvSpPr>
        <p:spPr>
          <a:xfrm>
            <a:off x="4051133" y="1312445"/>
            <a:ext cx="495300" cy="6667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3572502" y="837199"/>
            <a:ext cx="1452562" cy="2769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1200" b="1" dirty="0" smtClean="0">
                <a:solidFill>
                  <a:srgbClr val="002060"/>
                </a:solidFill>
              </a:rPr>
              <a:t>Imprimir reporte</a:t>
            </a:r>
            <a:endParaRPr lang="es-MX" sz="1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149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35442" y="26435"/>
            <a:ext cx="8610600" cy="1293028"/>
          </a:xfrm>
        </p:spPr>
        <p:txBody>
          <a:bodyPr/>
          <a:lstStyle/>
          <a:p>
            <a:r>
              <a:rPr lang="es-MX" dirty="0" smtClean="0">
                <a:solidFill>
                  <a:srgbClr val="002060"/>
                </a:solidFill>
              </a:rPr>
              <a:t>4.4 reporte anual</a:t>
            </a:r>
            <a:endParaRPr lang="es-MX" dirty="0">
              <a:solidFill>
                <a:srgbClr val="00206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55809" y="1259303"/>
            <a:ext cx="9034599" cy="5400000"/>
          </a:xfrm>
          <a:prstGeom prst="rect">
            <a:avLst/>
          </a:prstGeom>
        </p:spPr>
      </p:pic>
      <p:sp>
        <p:nvSpPr>
          <p:cNvPr id="5" name="Flecha derecha 4"/>
          <p:cNvSpPr/>
          <p:nvPr/>
        </p:nvSpPr>
        <p:spPr>
          <a:xfrm>
            <a:off x="1921093" y="2611121"/>
            <a:ext cx="1034716" cy="276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Flecha abajo 5"/>
          <p:cNvSpPr/>
          <p:nvPr/>
        </p:nvSpPr>
        <p:spPr>
          <a:xfrm>
            <a:off x="4106278" y="1252919"/>
            <a:ext cx="495300" cy="6667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3627647" y="840613"/>
            <a:ext cx="1452562" cy="2769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1200" b="1" dirty="0" smtClean="0">
                <a:solidFill>
                  <a:srgbClr val="002060"/>
                </a:solidFill>
              </a:rPr>
              <a:t>Imprimir reporte</a:t>
            </a:r>
            <a:endParaRPr lang="es-MX" sz="1200" b="1" dirty="0">
              <a:solidFill>
                <a:srgbClr val="00206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29722" y="2518651"/>
            <a:ext cx="1531188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just"/>
            <a:r>
              <a:rPr lang="es-MX" sz="1200" b="1" dirty="0" smtClean="0">
                <a:solidFill>
                  <a:srgbClr val="002060"/>
                </a:solidFill>
              </a:rPr>
              <a:t>Genera el reporte</a:t>
            </a:r>
          </a:p>
          <a:p>
            <a:pPr algn="just"/>
            <a:r>
              <a:rPr lang="es-MX" sz="1200" b="1" dirty="0">
                <a:solidFill>
                  <a:srgbClr val="002060"/>
                </a:solidFill>
              </a:rPr>
              <a:t>d</a:t>
            </a:r>
            <a:r>
              <a:rPr lang="es-MX" sz="1200" b="1" dirty="0" smtClean="0">
                <a:solidFill>
                  <a:srgbClr val="002060"/>
                </a:solidFill>
              </a:rPr>
              <a:t>el año actual</a:t>
            </a:r>
            <a:endParaRPr lang="es-MX" sz="1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96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64832" y="114668"/>
            <a:ext cx="8610600" cy="1293028"/>
          </a:xfrm>
        </p:spPr>
        <p:txBody>
          <a:bodyPr/>
          <a:lstStyle/>
          <a:p>
            <a:r>
              <a:rPr lang="es-MX" dirty="0" smtClean="0">
                <a:solidFill>
                  <a:srgbClr val="002060"/>
                </a:solidFill>
              </a:rPr>
              <a:t>4.5 reporte fecha específica</a:t>
            </a:r>
            <a:endParaRPr lang="es-MX" dirty="0">
              <a:solidFill>
                <a:srgbClr val="00206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39222" y="1223211"/>
            <a:ext cx="9034599" cy="5400000"/>
          </a:xfrm>
          <a:prstGeom prst="rect">
            <a:avLst/>
          </a:prstGeom>
        </p:spPr>
      </p:pic>
      <p:sp>
        <p:nvSpPr>
          <p:cNvPr id="6" name="Flecha izquierda 5"/>
          <p:cNvSpPr/>
          <p:nvPr/>
        </p:nvSpPr>
        <p:spPr>
          <a:xfrm>
            <a:off x="3633537" y="3380873"/>
            <a:ext cx="121519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/>
          <p:cNvSpPr txBox="1"/>
          <p:nvPr/>
        </p:nvSpPr>
        <p:spPr>
          <a:xfrm>
            <a:off x="5078805" y="3202785"/>
            <a:ext cx="2177716" cy="5847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1600" b="1" dirty="0" smtClean="0">
                <a:solidFill>
                  <a:srgbClr val="002060"/>
                </a:solidFill>
              </a:rPr>
              <a:t>Después presione generar estadística</a:t>
            </a:r>
            <a:endParaRPr lang="es-MX" sz="1600" b="1" dirty="0">
              <a:solidFill>
                <a:srgbClr val="002060"/>
              </a:solidFill>
            </a:endParaRPr>
          </a:p>
        </p:txBody>
      </p:sp>
      <p:sp>
        <p:nvSpPr>
          <p:cNvPr id="8" name="Abrir llave 7"/>
          <p:cNvSpPr/>
          <p:nvPr/>
        </p:nvSpPr>
        <p:spPr>
          <a:xfrm>
            <a:off x="2502568" y="2899611"/>
            <a:ext cx="236654" cy="595561"/>
          </a:xfrm>
          <a:prstGeom prst="leftBrac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86967" y="2874225"/>
            <a:ext cx="1515979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b="1" dirty="0" smtClean="0">
                <a:solidFill>
                  <a:srgbClr val="002060"/>
                </a:solidFill>
              </a:rPr>
              <a:t>Especifique</a:t>
            </a:r>
          </a:p>
          <a:p>
            <a:pPr algn="just"/>
            <a:r>
              <a:rPr lang="es-MX" b="1" dirty="0">
                <a:solidFill>
                  <a:srgbClr val="002060"/>
                </a:solidFill>
              </a:rPr>
              <a:t>l</a:t>
            </a:r>
            <a:r>
              <a:rPr lang="es-MX" b="1" dirty="0" smtClean="0">
                <a:solidFill>
                  <a:srgbClr val="002060"/>
                </a:solidFill>
              </a:rPr>
              <a:t>a fecha</a:t>
            </a:r>
            <a:endParaRPr lang="es-MX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767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81400" y="295142"/>
            <a:ext cx="8610600" cy="1293028"/>
          </a:xfrm>
        </p:spPr>
        <p:txBody>
          <a:bodyPr>
            <a:normAutofit/>
          </a:bodyPr>
          <a:lstStyle/>
          <a:p>
            <a:r>
              <a:rPr lang="es-MX" sz="3200" dirty="0" smtClean="0">
                <a:solidFill>
                  <a:srgbClr val="002060"/>
                </a:solidFill>
              </a:rPr>
              <a:t>Para Regresar a la pestaña principal</a:t>
            </a:r>
            <a:endParaRPr lang="es-MX" sz="3200" dirty="0">
              <a:solidFill>
                <a:srgbClr val="00206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15162" y="1319463"/>
            <a:ext cx="9034599" cy="5400000"/>
          </a:xfrm>
          <a:prstGeom prst="rect">
            <a:avLst/>
          </a:prstGeom>
        </p:spPr>
      </p:pic>
      <p:sp>
        <p:nvSpPr>
          <p:cNvPr id="5" name="Flecha derecha 4"/>
          <p:cNvSpPr/>
          <p:nvPr/>
        </p:nvSpPr>
        <p:spPr>
          <a:xfrm>
            <a:off x="2069431" y="1900989"/>
            <a:ext cx="806116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/>
          <p:cNvSpPr txBox="1"/>
          <p:nvPr/>
        </p:nvSpPr>
        <p:spPr>
          <a:xfrm>
            <a:off x="409074" y="1876789"/>
            <a:ext cx="1495922" cy="27699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sz="1200" dirty="0" smtClean="0"/>
              <a:t>Presione principal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xmlns="" val="94297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621664812"/>
              </p:ext>
            </p:extLst>
          </p:nvPr>
        </p:nvGraphicFramePr>
        <p:xfrm>
          <a:off x="4048124" y="2423001"/>
          <a:ext cx="178817" cy="274320"/>
        </p:xfrm>
        <a:graphic>
          <a:graphicData uri="http://schemas.openxmlformats.org/drawingml/2006/table">
            <a:tbl>
              <a:tblPr/>
              <a:tblGrid>
                <a:gridCol w="178817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s-MX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025" name="Picture 1" descr="http://wdg.biblio.udg.mx/logo-wdg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374136"/>
            <a:ext cx="115252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215422" y="2370221"/>
            <a:ext cx="379943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endParaRPr lang="es-MX" dirty="0">
              <a:solidFill>
                <a:srgbClr val="002060"/>
              </a:solidFill>
            </a:endParaRPr>
          </a:p>
          <a:p>
            <a:pPr fontAlgn="ctr"/>
            <a:r>
              <a:rPr lang="pt-BR" b="1" dirty="0">
                <a:solidFill>
                  <a:srgbClr val="002060"/>
                </a:solidFill>
              </a:rPr>
              <a:t>Biblioteca Digital </a:t>
            </a:r>
            <a:br>
              <a:rPr lang="pt-BR" b="1" dirty="0">
                <a:solidFill>
                  <a:srgbClr val="002060"/>
                </a:solidFill>
              </a:rPr>
            </a:br>
            <a:endParaRPr lang="pt-BR" b="1" dirty="0" smtClean="0">
              <a:solidFill>
                <a:srgbClr val="002060"/>
              </a:solidFill>
            </a:endParaRPr>
          </a:p>
          <a:p>
            <a:pPr fontAlgn="ctr"/>
            <a:endParaRPr lang="pt-BR" b="1" dirty="0" smtClean="0">
              <a:solidFill>
                <a:srgbClr val="002060"/>
              </a:solidFill>
            </a:endParaRPr>
          </a:p>
          <a:p>
            <a:pPr fontAlgn="ctr"/>
            <a:r>
              <a:rPr lang="pt-BR" b="1" dirty="0" err="1" smtClean="0">
                <a:solidFill>
                  <a:srgbClr val="002060"/>
                </a:solidFill>
              </a:rPr>
              <a:t>wdg</a:t>
            </a:r>
            <a:r>
              <a:rPr lang="pt-BR" b="1" dirty="0" smtClean="0">
                <a:solidFill>
                  <a:srgbClr val="002060"/>
                </a:solidFill>
              </a:rPr>
              <a:t>.SIB </a:t>
            </a:r>
            <a:r>
              <a:rPr lang="pt-BR" b="1" dirty="0">
                <a:solidFill>
                  <a:srgbClr val="002060"/>
                </a:solidFill>
              </a:rPr>
              <a:t/>
            </a:r>
            <a:br>
              <a:rPr lang="pt-BR" b="1" dirty="0">
                <a:solidFill>
                  <a:srgbClr val="002060"/>
                </a:solidFill>
              </a:rPr>
            </a:br>
            <a:r>
              <a:rPr lang="pt-BR" b="1" dirty="0">
                <a:solidFill>
                  <a:srgbClr val="002060"/>
                </a:solidFill>
              </a:rPr>
              <a:t>Sistema de Ingreso a Bibliotecas</a:t>
            </a:r>
            <a:endParaRPr lang="es-MX" dirty="0">
              <a:solidFill>
                <a:srgbClr val="002060"/>
              </a:solidFill>
            </a:endParaRPr>
          </a:p>
          <a:p>
            <a:pPr fontAlgn="ctr"/>
            <a:r>
              <a:rPr lang="es-MX" dirty="0"/>
              <a:t/>
            </a:r>
            <a:br>
              <a:rPr lang="es-MX" dirty="0"/>
            </a:br>
            <a:r>
              <a:rPr lang="es-MX" dirty="0"/>
              <a:t/>
            </a:r>
            <a:br>
              <a:rPr lang="es-MX" dirty="0"/>
            </a:b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>
            <a:off x="2481784" y="4830506"/>
            <a:ext cx="72907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>
                <a:solidFill>
                  <a:srgbClr val="002060"/>
                </a:solidFill>
              </a:rPr>
              <a:t>Para cualquier duda, comentario o aclaración enviar correo a:</a:t>
            </a:r>
            <a:r>
              <a:rPr lang="es-MX" dirty="0"/>
              <a:t/>
            </a:r>
            <a:br>
              <a:rPr lang="es-MX" dirty="0"/>
            </a:br>
            <a:r>
              <a:rPr lang="es-MX" dirty="0">
                <a:hlinkClick r:id="rId3"/>
              </a:rPr>
              <a:t>bibliotecadigital@redudg.udg.mx</a:t>
            </a:r>
            <a:r>
              <a:rPr lang="es-MX" dirty="0"/>
              <a:t/>
            </a:r>
            <a:br>
              <a:rPr lang="es-MX" dirty="0"/>
            </a:br>
            <a:r>
              <a:rPr lang="es-MX" dirty="0"/>
              <a:t/>
            </a:r>
            <a:br>
              <a:rPr lang="es-MX" dirty="0"/>
            </a:br>
            <a:r>
              <a:rPr lang="es-MX" dirty="0">
                <a:solidFill>
                  <a:srgbClr val="002060"/>
                </a:solidFill>
              </a:rPr>
              <a:t>o marcar al </a:t>
            </a:r>
            <a:r>
              <a:rPr lang="es-MX" dirty="0" smtClean="0">
                <a:solidFill>
                  <a:srgbClr val="002060"/>
                </a:solidFill>
              </a:rPr>
              <a:t>teléfono </a:t>
            </a:r>
            <a:r>
              <a:rPr lang="es-MX" dirty="0">
                <a:solidFill>
                  <a:srgbClr val="002060"/>
                </a:solidFill>
              </a:rPr>
              <a:t>31 34 22 </a:t>
            </a:r>
            <a:r>
              <a:rPr lang="es-MX" dirty="0" smtClean="0">
                <a:solidFill>
                  <a:srgbClr val="002060"/>
                </a:solidFill>
              </a:rPr>
              <a:t>22 </a:t>
            </a:r>
            <a:r>
              <a:rPr lang="es-MX" dirty="0">
                <a:solidFill>
                  <a:srgbClr val="002060"/>
                </a:solidFill>
              </a:rPr>
              <a:t>ext. 11959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xmlns="" val="364066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rgbClr val="002060"/>
                </a:solidFill>
              </a:rPr>
              <a:t>contenido</a:t>
            </a:r>
            <a:endParaRPr lang="es-MX" dirty="0">
              <a:solidFill>
                <a:srgbClr val="00206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dirty="0" smtClean="0">
                <a:solidFill>
                  <a:srgbClr val="002060"/>
                </a:solidFill>
              </a:rPr>
              <a:t>¿Qué es el SIB?   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 smtClean="0">
                <a:solidFill>
                  <a:srgbClr val="002060"/>
                </a:solidFill>
              </a:rPr>
              <a:t>¿Cómo ingresar al SIB?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 smtClean="0">
                <a:solidFill>
                  <a:srgbClr val="002060"/>
                </a:solidFill>
              </a:rPr>
              <a:t>Funcionamiento.</a:t>
            </a:r>
            <a:endParaRPr lang="es-MX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r>
              <a:rPr lang="es-MX" dirty="0" smtClean="0">
                <a:solidFill>
                  <a:srgbClr val="002060"/>
                </a:solidFill>
              </a:rPr>
              <a:t>3.1 Ingreso de código.</a:t>
            </a:r>
          </a:p>
          <a:p>
            <a:pPr marL="457200" lvl="1" indent="0">
              <a:buNone/>
            </a:pPr>
            <a:r>
              <a:rPr lang="es-MX" dirty="0" smtClean="0">
                <a:solidFill>
                  <a:srgbClr val="002060"/>
                </a:solidFill>
              </a:rPr>
              <a:t>3.2 Reporte diario.</a:t>
            </a:r>
          </a:p>
          <a:p>
            <a:pPr marL="457200" lvl="1" indent="0">
              <a:buNone/>
            </a:pPr>
            <a:r>
              <a:rPr lang="es-MX" dirty="0" smtClean="0">
                <a:solidFill>
                  <a:srgbClr val="002060"/>
                </a:solidFill>
              </a:rPr>
              <a:t>3.3 Estadísticas.</a:t>
            </a:r>
          </a:p>
          <a:p>
            <a:pPr marL="914400" lvl="2" indent="0">
              <a:buNone/>
            </a:pPr>
            <a:r>
              <a:rPr lang="es-MX" dirty="0" smtClean="0">
                <a:solidFill>
                  <a:srgbClr val="002060"/>
                </a:solidFill>
              </a:rPr>
              <a:t>3.3.1 Hoy.</a:t>
            </a:r>
          </a:p>
          <a:p>
            <a:pPr marL="914400" lvl="2" indent="0">
              <a:buNone/>
            </a:pPr>
            <a:r>
              <a:rPr lang="es-MX" dirty="0" smtClean="0">
                <a:solidFill>
                  <a:srgbClr val="002060"/>
                </a:solidFill>
              </a:rPr>
              <a:t>3.3.2 Mes.</a:t>
            </a:r>
          </a:p>
          <a:p>
            <a:pPr marL="914400" lvl="2" indent="0">
              <a:buNone/>
            </a:pPr>
            <a:r>
              <a:rPr lang="es-MX" dirty="0" smtClean="0">
                <a:solidFill>
                  <a:srgbClr val="002060"/>
                </a:solidFill>
              </a:rPr>
              <a:t>3.3.3 Año.</a:t>
            </a:r>
          </a:p>
          <a:p>
            <a:pPr marL="914400" lvl="2" indent="0">
              <a:buNone/>
            </a:pPr>
            <a:r>
              <a:rPr lang="es-MX" dirty="0" smtClean="0">
                <a:solidFill>
                  <a:srgbClr val="002060"/>
                </a:solidFill>
              </a:rPr>
              <a:t>3.3.4 Especificar la fecha.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 smtClean="0">
                <a:solidFill>
                  <a:srgbClr val="002060"/>
                </a:solidFill>
              </a:rPr>
              <a:t>Ayuda.</a:t>
            </a:r>
          </a:p>
        </p:txBody>
      </p:sp>
    </p:spTree>
    <p:extLst>
      <p:ext uri="{BB962C8B-B14F-4D97-AF65-F5344CB8AC3E}">
        <p14:creationId xmlns:p14="http://schemas.microsoft.com/office/powerpoint/2010/main" xmlns="" val="174987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95600" y="455614"/>
            <a:ext cx="8610600" cy="1293028"/>
          </a:xfrm>
        </p:spPr>
        <p:txBody>
          <a:bodyPr/>
          <a:lstStyle/>
          <a:p>
            <a:r>
              <a:rPr lang="es-MX" dirty="0" smtClean="0">
                <a:solidFill>
                  <a:srgbClr val="002060"/>
                </a:solidFill>
              </a:rPr>
              <a:t>1. ¿Qué es el sib?</a:t>
            </a:r>
            <a:endParaRPr lang="es-MX" dirty="0">
              <a:solidFill>
                <a:srgbClr val="00206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97676" y="1826425"/>
            <a:ext cx="4764973" cy="4024125"/>
          </a:xfrm>
        </p:spPr>
        <p:txBody>
          <a:bodyPr/>
          <a:lstStyle/>
          <a:p>
            <a:pPr marL="0" indent="0"/>
            <a:r>
              <a:rPr lang="es-MX" dirty="0" smtClean="0"/>
              <a:t> </a:t>
            </a:r>
            <a:r>
              <a:rPr lang="es-MX" dirty="0" smtClean="0">
                <a:solidFill>
                  <a:srgbClr val="002060"/>
                </a:solidFill>
              </a:rPr>
              <a:t>El </a:t>
            </a:r>
            <a:r>
              <a:rPr lang="es-MX" dirty="0" smtClean="0">
                <a:solidFill>
                  <a:srgbClr val="002060"/>
                </a:solidFill>
              </a:rPr>
              <a:t>Sistema de Ingreso a Bibliotecas (SIB), </a:t>
            </a:r>
            <a:r>
              <a:rPr lang="es-MX" dirty="0" smtClean="0">
                <a:solidFill>
                  <a:srgbClr val="002060"/>
                </a:solidFill>
              </a:rPr>
              <a:t>permite </a:t>
            </a:r>
            <a:r>
              <a:rPr lang="es-MX" dirty="0" smtClean="0">
                <a:solidFill>
                  <a:srgbClr val="002060"/>
                </a:solidFill>
              </a:rPr>
              <a:t>llevar un registro </a:t>
            </a:r>
            <a:r>
              <a:rPr lang="es-MX" dirty="0" smtClean="0">
                <a:solidFill>
                  <a:srgbClr val="002060"/>
                </a:solidFill>
              </a:rPr>
              <a:t>de las </a:t>
            </a:r>
            <a:r>
              <a:rPr lang="es-MX" dirty="0" smtClean="0">
                <a:solidFill>
                  <a:srgbClr val="002060"/>
                </a:solidFill>
              </a:rPr>
              <a:t>personas que ingresan a </a:t>
            </a:r>
            <a:r>
              <a:rPr lang="es-MX" dirty="0" smtClean="0">
                <a:solidFill>
                  <a:srgbClr val="002060"/>
                </a:solidFill>
              </a:rPr>
              <a:t>las bibliotecas físicas de la </a:t>
            </a:r>
            <a:r>
              <a:rPr lang="es-MX" dirty="0" err="1" smtClean="0">
                <a:solidFill>
                  <a:srgbClr val="002060"/>
                </a:solidFill>
              </a:rPr>
              <a:t>ReBiUdeG</a:t>
            </a:r>
            <a:r>
              <a:rPr lang="es-MX" dirty="0" smtClean="0">
                <a:solidFill>
                  <a:srgbClr val="002060"/>
                </a:solidFill>
              </a:rPr>
              <a:t> . También </a:t>
            </a:r>
            <a:r>
              <a:rPr lang="es-MX" dirty="0" smtClean="0">
                <a:solidFill>
                  <a:srgbClr val="002060"/>
                </a:solidFill>
              </a:rPr>
              <a:t>hace posible obtener reportes estadísticos sobre la </a:t>
            </a:r>
            <a:r>
              <a:rPr lang="es-MX" dirty="0" smtClean="0">
                <a:solidFill>
                  <a:srgbClr val="002060"/>
                </a:solidFill>
              </a:rPr>
              <a:t>visitas.</a:t>
            </a:r>
          </a:p>
          <a:p>
            <a:pPr marL="0" indent="0"/>
            <a:r>
              <a:rPr lang="es-MX" dirty="0" smtClean="0">
                <a:solidFill>
                  <a:srgbClr val="002060"/>
                </a:solidFill>
              </a:rPr>
              <a:t> </a:t>
            </a:r>
            <a:r>
              <a:rPr lang="es-MX" dirty="0" smtClean="0">
                <a:solidFill>
                  <a:srgbClr val="002060"/>
                </a:solidFill>
              </a:rPr>
              <a:t>Registra los ingresos por medio de una dirección IP fija que es informada a la Biblioteca Digital.</a:t>
            </a:r>
            <a:endParaRPr lang="es-MX" dirty="0">
              <a:solidFill>
                <a:srgbClr val="00206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3906" y="2097252"/>
            <a:ext cx="6139109" cy="357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2572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rgbClr val="002060"/>
                </a:solidFill>
              </a:rPr>
              <a:t>2. ¿CÓMO </a:t>
            </a:r>
            <a:r>
              <a:rPr lang="es-MX" dirty="0" smtClean="0">
                <a:solidFill>
                  <a:srgbClr val="002060"/>
                </a:solidFill>
              </a:rPr>
              <a:t>INGRESAR?</a:t>
            </a:r>
            <a:endParaRPr lang="es-MX" dirty="0">
              <a:solidFill>
                <a:srgbClr val="00206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solidFill>
                  <a:srgbClr val="002060"/>
                </a:solidFill>
              </a:rPr>
              <a:t>Utilizando cualquier navegador, como Explorer, </a:t>
            </a:r>
            <a:r>
              <a:rPr lang="es-MX" dirty="0" err="1" smtClean="0">
                <a:solidFill>
                  <a:srgbClr val="002060"/>
                </a:solidFill>
              </a:rPr>
              <a:t>Chrome</a:t>
            </a:r>
            <a:r>
              <a:rPr lang="es-MX" dirty="0" smtClean="0">
                <a:solidFill>
                  <a:srgbClr val="002060"/>
                </a:solidFill>
              </a:rPr>
              <a:t>, Opera ó </a:t>
            </a:r>
            <a:r>
              <a:rPr lang="es-MX" dirty="0" err="1" smtClean="0">
                <a:solidFill>
                  <a:srgbClr val="002060"/>
                </a:solidFill>
              </a:rPr>
              <a:t>FireFox</a:t>
            </a:r>
            <a:r>
              <a:rPr lang="es-MX" dirty="0" smtClean="0">
                <a:solidFill>
                  <a:srgbClr val="002060"/>
                </a:solidFill>
              </a:rPr>
              <a:t>.</a:t>
            </a:r>
          </a:p>
          <a:p>
            <a:r>
              <a:rPr lang="es-MX" dirty="0" smtClean="0">
                <a:solidFill>
                  <a:srgbClr val="002060"/>
                </a:solidFill>
              </a:rPr>
              <a:t>Ingrese la dirección del SIB</a:t>
            </a:r>
            <a:r>
              <a:rPr lang="es-MX" dirty="0" smtClean="0"/>
              <a:t> </a:t>
            </a:r>
            <a:endParaRPr lang="es-MX" dirty="0" smtClean="0"/>
          </a:p>
          <a:p>
            <a:pPr marL="0" indent="0" algn="ctr">
              <a:buNone/>
            </a:pPr>
            <a:r>
              <a:rPr lang="es-MX" dirty="0"/>
              <a:t>	</a:t>
            </a:r>
            <a:r>
              <a:rPr lang="es-MX" dirty="0">
                <a:hlinkClick r:id="rId2"/>
              </a:rPr>
              <a:t>http://wdg.biblio.udg.mx/SIB</a:t>
            </a:r>
            <a:r>
              <a:rPr lang="es-MX" dirty="0" smtClean="0">
                <a:hlinkClick r:id="rId2"/>
              </a:rPr>
              <a:t>/</a:t>
            </a:r>
            <a:r>
              <a:rPr lang="es-MX" dirty="0" smtClean="0"/>
              <a:t> </a:t>
            </a:r>
            <a:endParaRPr lang="es-MX" dirty="0" smtClean="0"/>
          </a:p>
          <a:p>
            <a:endParaRPr lang="es-MX" dirty="0" smtClean="0">
              <a:solidFill>
                <a:srgbClr val="002060"/>
              </a:solidFill>
            </a:endParaRPr>
          </a:p>
          <a:p>
            <a:r>
              <a:rPr lang="es-MX" dirty="0" smtClean="0">
                <a:solidFill>
                  <a:srgbClr val="002060"/>
                </a:solidFill>
              </a:rPr>
              <a:t>Deberá mantener visible esta página para que esté activa y realice el conteo de usuarios.</a:t>
            </a:r>
            <a:endParaRPr lang="es-MX" dirty="0" smtClean="0">
              <a:solidFill>
                <a:srgbClr val="002060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6855" y="1834560"/>
            <a:ext cx="1599345" cy="36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225002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rgbClr val="002060"/>
                </a:solidFill>
              </a:rPr>
              <a:t>3. </a:t>
            </a:r>
            <a:r>
              <a:rPr lang="es-MX" dirty="0" smtClean="0">
                <a:solidFill>
                  <a:srgbClr val="002060"/>
                </a:solidFill>
              </a:rPr>
              <a:t>Registro usuarios</a:t>
            </a:r>
            <a:endParaRPr lang="es-MX" dirty="0">
              <a:solidFill>
                <a:srgbClr val="00206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1421" y="2135183"/>
            <a:ext cx="4848101" cy="4024125"/>
          </a:xfrm>
        </p:spPr>
        <p:txBody>
          <a:bodyPr>
            <a:normAutofit lnSpcReduction="10000"/>
          </a:bodyPr>
          <a:lstStyle/>
          <a:p>
            <a:pPr marL="0" indent="0"/>
            <a:r>
              <a:rPr lang="es-MX" dirty="0" smtClean="0">
                <a:solidFill>
                  <a:srgbClr val="002060"/>
                </a:solidFill>
              </a:rPr>
              <a:t> En </a:t>
            </a:r>
            <a:r>
              <a:rPr lang="es-MX" dirty="0" smtClean="0">
                <a:solidFill>
                  <a:srgbClr val="002060"/>
                </a:solidFill>
              </a:rPr>
              <a:t>el SIB </a:t>
            </a:r>
            <a:r>
              <a:rPr lang="es-MX" dirty="0" smtClean="0">
                <a:solidFill>
                  <a:srgbClr val="002060"/>
                </a:solidFill>
              </a:rPr>
              <a:t>se registran </a:t>
            </a:r>
            <a:r>
              <a:rPr lang="es-MX" dirty="0" smtClean="0">
                <a:solidFill>
                  <a:srgbClr val="002060"/>
                </a:solidFill>
              </a:rPr>
              <a:t>los códigos de los </a:t>
            </a:r>
            <a:r>
              <a:rPr lang="es-MX" dirty="0" smtClean="0">
                <a:solidFill>
                  <a:srgbClr val="002060"/>
                </a:solidFill>
              </a:rPr>
              <a:t>visitantes: alumnos</a:t>
            </a:r>
            <a:r>
              <a:rPr lang="es-MX" dirty="0" smtClean="0">
                <a:solidFill>
                  <a:srgbClr val="002060"/>
                </a:solidFill>
              </a:rPr>
              <a:t>, trabajadores, </a:t>
            </a:r>
            <a:r>
              <a:rPr lang="es-MX" dirty="0" smtClean="0">
                <a:solidFill>
                  <a:srgbClr val="002060"/>
                </a:solidFill>
              </a:rPr>
              <a:t>egresados.</a:t>
            </a:r>
          </a:p>
          <a:p>
            <a:pPr marL="0" indent="0"/>
            <a:r>
              <a:rPr lang="es-MX" dirty="0" smtClean="0">
                <a:solidFill>
                  <a:srgbClr val="002060"/>
                </a:solidFill>
              </a:rPr>
              <a:t> </a:t>
            </a:r>
            <a:r>
              <a:rPr lang="es-MX" dirty="0" smtClean="0">
                <a:solidFill>
                  <a:srgbClr val="002060"/>
                </a:solidFill>
              </a:rPr>
              <a:t>Se instalará un lector de código de barras a la computadora que lleve los conteos.</a:t>
            </a:r>
            <a:endParaRPr lang="es-MX" dirty="0" smtClean="0">
              <a:solidFill>
                <a:srgbClr val="002060"/>
              </a:solidFill>
            </a:endParaRPr>
          </a:p>
          <a:p>
            <a:pPr marL="0" indent="0"/>
            <a:endParaRPr lang="es-MX" dirty="0" smtClean="0">
              <a:solidFill>
                <a:srgbClr val="002060"/>
              </a:solidFill>
            </a:endParaRPr>
          </a:p>
          <a:p>
            <a:r>
              <a:rPr lang="es-MX" dirty="0" smtClean="0">
                <a:solidFill>
                  <a:srgbClr val="002060"/>
                </a:solidFill>
              </a:rPr>
              <a:t>Automática: pasando la credencial por el lector de códigos.</a:t>
            </a:r>
          </a:p>
          <a:p>
            <a:r>
              <a:rPr lang="es-MX" dirty="0" smtClean="0">
                <a:solidFill>
                  <a:srgbClr val="002060"/>
                </a:solidFill>
              </a:rPr>
              <a:t>Manual</a:t>
            </a:r>
            <a:r>
              <a:rPr lang="es-MX" dirty="0" smtClean="0">
                <a:solidFill>
                  <a:srgbClr val="002060"/>
                </a:solidFill>
              </a:rPr>
              <a:t>: escribiendo el código en la casilla señalada</a:t>
            </a:r>
            <a:r>
              <a:rPr lang="es-MX" dirty="0" smtClean="0">
                <a:solidFill>
                  <a:srgbClr val="002060"/>
                </a:solidFill>
              </a:rPr>
              <a:t>.</a:t>
            </a:r>
            <a:endParaRPr lang="es-MX" dirty="0" smtClean="0">
              <a:solidFill>
                <a:srgbClr val="002060"/>
              </a:solidFill>
            </a:endParaRPr>
          </a:p>
        </p:txBody>
      </p:sp>
      <p:pic>
        <p:nvPicPr>
          <p:cNvPr id="4" name="Imagen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31483" y="2208810"/>
            <a:ext cx="5921957" cy="3443844"/>
          </a:xfrm>
          <a:prstGeom prst="rect">
            <a:avLst/>
          </a:prstGeom>
        </p:spPr>
      </p:pic>
      <p:sp>
        <p:nvSpPr>
          <p:cNvPr id="7" name="Flecha derecha 8"/>
          <p:cNvSpPr/>
          <p:nvPr/>
        </p:nvSpPr>
        <p:spPr>
          <a:xfrm rot="18031020">
            <a:off x="5485536" y="3292824"/>
            <a:ext cx="1090863" cy="288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9"/>
          <p:cNvSpPr txBox="1"/>
          <p:nvPr/>
        </p:nvSpPr>
        <p:spPr>
          <a:xfrm>
            <a:off x="5165766" y="3957184"/>
            <a:ext cx="847962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1200" b="1" dirty="0" smtClean="0">
                <a:solidFill>
                  <a:srgbClr val="002060"/>
                </a:solidFill>
              </a:rPr>
              <a:t>Escribir código</a:t>
            </a:r>
            <a:endParaRPr lang="es-MX" sz="1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16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14562" y="564716"/>
            <a:ext cx="9296400" cy="1293028"/>
          </a:xfrm>
        </p:spPr>
        <p:txBody>
          <a:bodyPr>
            <a:normAutofit/>
          </a:bodyPr>
          <a:lstStyle/>
          <a:p>
            <a:r>
              <a:rPr lang="es-MX" dirty="0" smtClean="0">
                <a:solidFill>
                  <a:srgbClr val="002060"/>
                </a:solidFill>
              </a:rPr>
              <a:t>4. Reportes</a:t>
            </a:r>
            <a:endParaRPr lang="es-MX" dirty="0">
              <a:solidFill>
                <a:srgbClr val="002060"/>
              </a:solidFill>
            </a:endParaRPr>
          </a:p>
        </p:txBody>
      </p:sp>
      <p:sp>
        <p:nvSpPr>
          <p:cNvPr id="11" name="Marcador de contenido 2"/>
          <p:cNvSpPr>
            <a:spLocks noGrp="1"/>
          </p:cNvSpPr>
          <p:nvPr>
            <p:ph idx="1"/>
          </p:nvPr>
        </p:nvSpPr>
        <p:spPr>
          <a:xfrm>
            <a:off x="697676" y="1826425"/>
            <a:ext cx="10916392" cy="4024125"/>
          </a:xfrm>
        </p:spPr>
        <p:txBody>
          <a:bodyPr/>
          <a:lstStyle/>
          <a:p>
            <a:pPr marL="0" indent="0"/>
            <a:r>
              <a:rPr lang="es-MX" dirty="0" smtClean="0"/>
              <a:t> </a:t>
            </a:r>
            <a:r>
              <a:rPr lang="es-MX" dirty="0" smtClean="0">
                <a:solidFill>
                  <a:srgbClr val="002060"/>
                </a:solidFill>
              </a:rPr>
              <a:t>Se tienen diversos reportes disponibles para consulta de las </a:t>
            </a:r>
            <a:r>
              <a:rPr lang="es-MX" dirty="0" smtClean="0">
                <a:solidFill>
                  <a:srgbClr val="002060"/>
                </a:solidFill>
              </a:rPr>
              <a:t>bibliotecas:</a:t>
            </a:r>
          </a:p>
          <a:p>
            <a:pPr marL="457200" lvl="1" indent="0"/>
            <a:r>
              <a:rPr lang="es-MX" dirty="0" smtClean="0">
                <a:solidFill>
                  <a:srgbClr val="002060"/>
                </a:solidFill>
              </a:rPr>
              <a:t>Estadísticas</a:t>
            </a:r>
          </a:p>
          <a:p>
            <a:pPr marL="457200" lvl="1" indent="0"/>
            <a:r>
              <a:rPr lang="es-MX" dirty="0" smtClean="0">
                <a:solidFill>
                  <a:srgbClr val="002060"/>
                </a:solidFill>
              </a:rPr>
              <a:t>Reporte Diario</a:t>
            </a:r>
          </a:p>
          <a:p>
            <a:pPr marL="457200" lvl="1" indent="0"/>
            <a:r>
              <a:rPr lang="es-MX" dirty="0" smtClean="0">
                <a:solidFill>
                  <a:srgbClr val="002060"/>
                </a:solidFill>
              </a:rPr>
              <a:t>Reporte Mensual</a:t>
            </a:r>
          </a:p>
          <a:p>
            <a:pPr marL="457200" lvl="1" indent="0"/>
            <a:r>
              <a:rPr lang="es-MX" dirty="0" smtClean="0">
                <a:solidFill>
                  <a:srgbClr val="002060"/>
                </a:solidFill>
              </a:rPr>
              <a:t>Reporte Anual</a:t>
            </a:r>
          </a:p>
          <a:p>
            <a:pPr marL="457200" lvl="1" indent="0"/>
            <a:r>
              <a:rPr lang="es-MX" dirty="0" smtClean="0">
                <a:solidFill>
                  <a:srgbClr val="002060"/>
                </a:solidFill>
              </a:rPr>
              <a:t>Reporte por fecha específica</a:t>
            </a:r>
            <a:endParaRPr lang="es-MX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278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48277" y="263722"/>
            <a:ext cx="8610600" cy="1293028"/>
          </a:xfrm>
        </p:spPr>
        <p:txBody>
          <a:bodyPr>
            <a:normAutofit/>
          </a:bodyPr>
          <a:lstStyle/>
          <a:p>
            <a:r>
              <a:rPr lang="es-MX" dirty="0" smtClean="0">
                <a:solidFill>
                  <a:srgbClr val="002060"/>
                </a:solidFill>
              </a:rPr>
              <a:t>4.1 estadísticas</a:t>
            </a:r>
            <a:endParaRPr lang="es-MX" dirty="0">
              <a:solidFill>
                <a:srgbClr val="00206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1346" y="1481561"/>
            <a:ext cx="10820400" cy="511062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>
                <a:solidFill>
                  <a:srgbClr val="002060"/>
                </a:solidFill>
              </a:rPr>
              <a:t>El SIB permite generar reportes estadísticos.</a:t>
            </a:r>
            <a:endParaRPr lang="es-MX" dirty="0">
              <a:solidFill>
                <a:srgbClr val="00206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60956" y="2041014"/>
            <a:ext cx="8897921" cy="4680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97050" y="2562979"/>
            <a:ext cx="2114550" cy="1495425"/>
          </a:xfrm>
          <a:prstGeom prst="rect">
            <a:avLst/>
          </a:prstGeom>
        </p:spPr>
      </p:pic>
      <p:sp>
        <p:nvSpPr>
          <p:cNvPr id="7" name="Flecha derecha 6"/>
          <p:cNvSpPr/>
          <p:nvPr/>
        </p:nvSpPr>
        <p:spPr>
          <a:xfrm>
            <a:off x="2181521" y="2562979"/>
            <a:ext cx="1257299" cy="277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508741" y="2240107"/>
            <a:ext cx="1485900" cy="92333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b="1" dirty="0" smtClean="0">
                <a:solidFill>
                  <a:srgbClr val="002060"/>
                </a:solidFill>
              </a:rPr>
              <a:t>Presione la</a:t>
            </a:r>
          </a:p>
          <a:p>
            <a:pPr algn="just"/>
            <a:r>
              <a:rPr lang="es-MX" b="1" dirty="0">
                <a:solidFill>
                  <a:srgbClr val="002060"/>
                </a:solidFill>
              </a:rPr>
              <a:t>p</a:t>
            </a:r>
            <a:r>
              <a:rPr lang="es-MX" b="1" dirty="0" smtClean="0">
                <a:solidFill>
                  <a:srgbClr val="002060"/>
                </a:solidFill>
              </a:rPr>
              <a:t>estaña de </a:t>
            </a:r>
          </a:p>
          <a:p>
            <a:pPr algn="just"/>
            <a:r>
              <a:rPr lang="es-MX" b="1" dirty="0" smtClean="0">
                <a:solidFill>
                  <a:srgbClr val="002060"/>
                </a:solidFill>
              </a:rPr>
              <a:t>estadísticas</a:t>
            </a:r>
            <a:endParaRPr lang="es-MX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984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04544" y="143639"/>
            <a:ext cx="9041027" cy="1293028"/>
          </a:xfrm>
        </p:spPr>
        <p:txBody>
          <a:bodyPr>
            <a:normAutofit/>
          </a:bodyPr>
          <a:lstStyle/>
          <a:p>
            <a:r>
              <a:rPr lang="es-MX" dirty="0" smtClean="0">
                <a:solidFill>
                  <a:srgbClr val="002060"/>
                </a:solidFill>
              </a:rPr>
              <a:t>4.2 </a:t>
            </a:r>
            <a:r>
              <a:rPr lang="es-MX" dirty="0" smtClean="0">
                <a:solidFill>
                  <a:srgbClr val="002060"/>
                </a:solidFill>
              </a:rPr>
              <a:t>reporte diario</a:t>
            </a:r>
            <a:endParaRPr lang="es-MX" dirty="0">
              <a:solidFill>
                <a:srgbClr val="00206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6764" y="1338941"/>
            <a:ext cx="9274875" cy="5400000"/>
          </a:xfrm>
          <a:prstGeom prst="rect">
            <a:avLst/>
          </a:prstGeom>
        </p:spPr>
      </p:pic>
      <p:sp>
        <p:nvSpPr>
          <p:cNvPr id="3" name="Flecha derecha 2"/>
          <p:cNvSpPr/>
          <p:nvPr/>
        </p:nvSpPr>
        <p:spPr>
          <a:xfrm>
            <a:off x="2514600" y="2827421"/>
            <a:ext cx="878305" cy="3729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/>
          <p:cNvSpPr txBox="1"/>
          <p:nvPr/>
        </p:nvSpPr>
        <p:spPr>
          <a:xfrm>
            <a:off x="869364" y="2690744"/>
            <a:ext cx="1449436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just"/>
            <a:r>
              <a:rPr lang="es-MX" b="1" dirty="0" smtClean="0">
                <a:solidFill>
                  <a:srgbClr val="002060"/>
                </a:solidFill>
              </a:rPr>
              <a:t>Estadísticas</a:t>
            </a:r>
          </a:p>
          <a:p>
            <a:pPr algn="just"/>
            <a:r>
              <a:rPr lang="es-MX" b="1" dirty="0">
                <a:solidFill>
                  <a:srgbClr val="002060"/>
                </a:solidFill>
              </a:rPr>
              <a:t>d</a:t>
            </a:r>
            <a:r>
              <a:rPr lang="es-MX" b="1" dirty="0" smtClean="0">
                <a:solidFill>
                  <a:srgbClr val="002060"/>
                </a:solidFill>
              </a:rPr>
              <a:t>el día</a:t>
            </a:r>
            <a:endParaRPr lang="es-MX" b="1" dirty="0">
              <a:solidFill>
                <a:srgbClr val="002060"/>
              </a:solidFill>
            </a:endParaRPr>
          </a:p>
        </p:txBody>
      </p:sp>
      <p:sp>
        <p:nvSpPr>
          <p:cNvPr id="6" name="Flecha abajo 5"/>
          <p:cNvSpPr/>
          <p:nvPr/>
        </p:nvSpPr>
        <p:spPr>
          <a:xfrm>
            <a:off x="7543800" y="4608095"/>
            <a:ext cx="673768" cy="6617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/>
          <p:cNvSpPr txBox="1"/>
          <p:nvPr/>
        </p:nvSpPr>
        <p:spPr>
          <a:xfrm>
            <a:off x="6503068" y="3766124"/>
            <a:ext cx="2755231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b="1" dirty="0" smtClean="0">
                <a:solidFill>
                  <a:srgbClr val="002060"/>
                </a:solidFill>
              </a:rPr>
              <a:t>Gráfica de barras con</a:t>
            </a:r>
          </a:p>
          <a:p>
            <a:pPr algn="just"/>
            <a:r>
              <a:rPr lang="es-MX" b="1" dirty="0" smtClean="0">
                <a:solidFill>
                  <a:srgbClr val="002060"/>
                </a:solidFill>
              </a:rPr>
              <a:t>las estadísticas del día</a:t>
            </a:r>
            <a:endParaRPr lang="es-MX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983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19663" y="193128"/>
            <a:ext cx="8610600" cy="1293028"/>
          </a:xfrm>
        </p:spPr>
        <p:txBody>
          <a:bodyPr/>
          <a:lstStyle/>
          <a:p>
            <a:r>
              <a:rPr lang="es-MX" dirty="0" smtClean="0">
                <a:solidFill>
                  <a:srgbClr val="002060"/>
                </a:solidFill>
              </a:rPr>
              <a:t>Reporte </a:t>
            </a:r>
            <a:r>
              <a:rPr lang="es-MX" dirty="0" smtClean="0">
                <a:solidFill>
                  <a:srgbClr val="002060"/>
                </a:solidFill>
              </a:rPr>
              <a:t>HOY </a:t>
            </a:r>
            <a:endParaRPr lang="es-MX" dirty="0">
              <a:solidFill>
                <a:srgbClr val="00206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50452" y="1650001"/>
            <a:ext cx="8432289" cy="5040000"/>
          </a:xfrm>
          <a:prstGeom prst="rect">
            <a:avLst/>
          </a:prstGeom>
        </p:spPr>
      </p:pic>
      <p:sp>
        <p:nvSpPr>
          <p:cNvPr id="5" name="Flecha derecha 4"/>
          <p:cNvSpPr/>
          <p:nvPr/>
        </p:nvSpPr>
        <p:spPr>
          <a:xfrm>
            <a:off x="1690938" y="2609847"/>
            <a:ext cx="647700" cy="161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/>
          <p:cNvSpPr txBox="1"/>
          <p:nvPr/>
        </p:nvSpPr>
        <p:spPr>
          <a:xfrm>
            <a:off x="399445" y="2367643"/>
            <a:ext cx="1064095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1200" b="1" dirty="0" smtClean="0">
                <a:solidFill>
                  <a:srgbClr val="002060"/>
                </a:solidFill>
              </a:rPr>
              <a:t>Genera el reporte del</a:t>
            </a:r>
          </a:p>
          <a:p>
            <a:pPr algn="just"/>
            <a:r>
              <a:rPr lang="es-MX" sz="1200" b="1" dirty="0" smtClean="0">
                <a:solidFill>
                  <a:srgbClr val="002060"/>
                </a:solidFill>
              </a:rPr>
              <a:t>día actual</a:t>
            </a:r>
            <a:endParaRPr lang="es-MX" sz="1200" b="1" dirty="0">
              <a:solidFill>
                <a:srgbClr val="002060"/>
              </a:solidFill>
            </a:endParaRPr>
          </a:p>
        </p:txBody>
      </p:sp>
      <p:sp>
        <p:nvSpPr>
          <p:cNvPr id="7" name="Flecha abajo 6"/>
          <p:cNvSpPr/>
          <p:nvPr/>
        </p:nvSpPr>
        <p:spPr>
          <a:xfrm>
            <a:off x="3303671" y="1574732"/>
            <a:ext cx="495300" cy="6667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2825040" y="1124519"/>
            <a:ext cx="1452562" cy="2769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1200" b="1" dirty="0" smtClean="0">
                <a:solidFill>
                  <a:srgbClr val="002060"/>
                </a:solidFill>
              </a:rPr>
              <a:t>Imprimir reporte</a:t>
            </a:r>
            <a:endParaRPr lang="es-MX" sz="1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349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Estela de condensación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TC104033937[[fn=Estela de condensación]]</Template>
  <TotalTime>554</TotalTime>
  <Words>315</Words>
  <Application>Microsoft Office PowerPoint</Application>
  <PresentationFormat>Personalizado</PresentationFormat>
  <Paragraphs>71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Estela de condensación</vt:lpstr>
      <vt:lpstr>SIB</vt:lpstr>
      <vt:lpstr>contenido</vt:lpstr>
      <vt:lpstr>1. ¿Qué es el sib?</vt:lpstr>
      <vt:lpstr>2. ¿CÓMO INGRESAR?</vt:lpstr>
      <vt:lpstr>3. Registro usuarios</vt:lpstr>
      <vt:lpstr>4. Reportes</vt:lpstr>
      <vt:lpstr>4.1 estadísticas</vt:lpstr>
      <vt:lpstr>4.2 reporte diario</vt:lpstr>
      <vt:lpstr>Reporte HOY </vt:lpstr>
      <vt:lpstr>4.3 Reporte mensual</vt:lpstr>
      <vt:lpstr>4.4 reporte anual</vt:lpstr>
      <vt:lpstr>4.5 reporte fecha específica</vt:lpstr>
      <vt:lpstr>Para Regresar a la pestaña principal</vt:lpstr>
      <vt:lpstr>Diapositiva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SIB</dc:title>
  <dc:creator>Goretti</dc:creator>
  <cp:lastModifiedBy>BrendaG</cp:lastModifiedBy>
  <cp:revision>43</cp:revision>
  <dcterms:created xsi:type="dcterms:W3CDTF">2014-02-11T18:41:25Z</dcterms:created>
  <dcterms:modified xsi:type="dcterms:W3CDTF">2014-02-14T23:25:56Z</dcterms:modified>
</cp:coreProperties>
</file>