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FSW Clinical Cascade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330769934482551"/>
          <c:y val="0.13191003864236089"/>
          <c:w val="0.7333224721118845"/>
          <c:h val="0.600309389758288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Sheet1!$M$36</c:f>
              <c:strCache>
                <c:ptCount val="1"/>
                <c:pt idx="0">
                  <c:v>HTS_TST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Sheet1!$M$37</c:f>
              <c:numCache>
                <c:formatCode>_(* #,##0_);_(* \(#,##0\);_(* "-"??_);_(@_)</c:formatCode>
                <c:ptCount val="1"/>
                <c:pt idx="0">
                  <c:v>39787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6-41C8-B783-F9361F37173B}"/>
            </c:ext>
          </c:extLst>
        </c:ser>
        <c:ser>
          <c:idx val="1"/>
          <c:order val="1"/>
          <c:tx>
            <c:strRef>
              <c:f>Sheet1!$N$36</c:f>
              <c:strCache>
                <c:ptCount val="1"/>
                <c:pt idx="0">
                  <c:v>HTS_POS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1862899005756148E-2"/>
                  <c:y val="2.72108843537414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36-41C8-B783-F9361F3717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Sheet1!$N$37</c:f>
              <c:numCache>
                <c:formatCode>_(* #,##0_);_(* \(#,##0\);_(* "-"??_);_(@_)</c:formatCode>
                <c:ptCount val="1"/>
                <c:pt idx="0">
                  <c:v>3583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36-41C8-B783-F9361F37173B}"/>
            </c:ext>
          </c:extLst>
        </c:ser>
        <c:ser>
          <c:idx val="2"/>
          <c:order val="2"/>
          <c:tx>
            <c:strRef>
              <c:f>Sheet1!$O$36</c:f>
              <c:strCache>
                <c:ptCount val="1"/>
                <c:pt idx="0">
                  <c:v>Positives enrolled to care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Sheet1!$O$37</c:f>
              <c:numCache>
                <c:formatCode>_(* #,##0_);_(* \(#,##0\);_(* "-"??_);_(@_)</c:formatCode>
                <c:ptCount val="1"/>
                <c:pt idx="0">
                  <c:v>1784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36-41C8-B783-F9361F371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68802352"/>
        <c:axId val="-268807792"/>
      </c:barChart>
      <c:lineChart>
        <c:grouping val="standard"/>
        <c:varyColors val="0"/>
        <c:ser>
          <c:idx val="3"/>
          <c:order val="3"/>
          <c:tx>
            <c:strRef>
              <c:f>Sheet1!$P$36</c:f>
              <c:strCache>
                <c:ptCount val="1"/>
                <c:pt idx="0">
                  <c:v>Linkage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Sheet1!$P$37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C36-41C8-B783-F9361F37173B}"/>
            </c:ext>
          </c:extLst>
        </c:ser>
        <c:ser>
          <c:idx val="4"/>
          <c:order val="4"/>
          <c:tx>
            <c:strRef>
              <c:f>Sheet1!$Q$36</c:f>
              <c:strCache>
                <c:ptCount val="1"/>
                <c:pt idx="0">
                  <c:v>Testing Yield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0.102040816326530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36-41C8-B783-F9361F3717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Sheet1!$Q$37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C36-41C8-B783-F9361F371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68811056"/>
        <c:axId val="-268812688"/>
      </c:lineChart>
      <c:catAx>
        <c:axId val="-2688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8807792"/>
        <c:crosses val="autoZero"/>
        <c:auto val="1"/>
        <c:lblAlgn val="ctr"/>
        <c:lblOffset val="100"/>
        <c:noMultiLvlLbl val="0"/>
      </c:catAx>
      <c:valAx>
        <c:axId val="-26880779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8802352"/>
        <c:crosses val="autoZero"/>
        <c:crossBetween val="between"/>
      </c:valAx>
      <c:valAx>
        <c:axId val="-268812688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8811056"/>
        <c:crosses val="max"/>
        <c:crossBetween val="between"/>
      </c:valAx>
      <c:catAx>
        <c:axId val="-268811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68812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MSM Clinical Cascade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(2)'!$M$36</c:f>
              <c:strCache>
                <c:ptCount val="1"/>
                <c:pt idx="0">
                  <c:v>HTS_TST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'Sheet1 (2)'!$M$37</c:f>
              <c:numCache>
                <c:formatCode>General</c:formatCode>
                <c:ptCount val="1"/>
                <c:pt idx="0">
                  <c:v>4430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9-46B0-BF41-38A5FB4BA10F}"/>
            </c:ext>
          </c:extLst>
        </c:ser>
        <c:ser>
          <c:idx val="1"/>
          <c:order val="1"/>
          <c:tx>
            <c:strRef>
              <c:f>'Sheet1 (2)'!$N$36</c:f>
              <c:strCache>
                <c:ptCount val="1"/>
                <c:pt idx="0">
                  <c:v>HTS_POS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1862899005756148E-2"/>
                  <c:y val="2.72108843537414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E9-46B0-BF41-38A5FB4BA1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'Sheet1 (2)'!$N$37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9-46B0-BF41-38A5FB4BA10F}"/>
            </c:ext>
          </c:extLst>
        </c:ser>
        <c:ser>
          <c:idx val="2"/>
          <c:order val="2"/>
          <c:tx>
            <c:strRef>
              <c:f>'Sheet1 (2)'!$O$36</c:f>
              <c:strCache>
                <c:ptCount val="1"/>
                <c:pt idx="0">
                  <c:v>Positives enrolled to care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'Sheet1 (2)'!$O$37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E9-46B0-BF41-38A5FB4BA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68807248"/>
        <c:axId val="-268806160"/>
      </c:barChart>
      <c:lineChart>
        <c:grouping val="standard"/>
        <c:varyColors val="0"/>
        <c:ser>
          <c:idx val="3"/>
          <c:order val="3"/>
          <c:tx>
            <c:strRef>
              <c:f>'Sheet1 (2)'!$P$36</c:f>
              <c:strCache>
                <c:ptCount val="1"/>
                <c:pt idx="0">
                  <c:v>Linkage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E9-46B0-BF41-38A5FB4BA1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'Sheet1 (2)'!$P$37</c:f>
              <c:numCache>
                <c:formatCode>0%</c:formatCode>
                <c:ptCount val="1"/>
                <c:pt idx="0">
                  <c:v>0.61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E9-46B0-BF41-38A5FB4BA10F}"/>
            </c:ext>
          </c:extLst>
        </c:ser>
        <c:ser>
          <c:idx val="4"/>
          <c:order val="4"/>
          <c:tx>
            <c:strRef>
              <c:f>'Sheet1 (2)'!$Q$36</c:f>
              <c:strCache>
                <c:ptCount val="1"/>
                <c:pt idx="0">
                  <c:v>Testing Yield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3725798011512302E-3"/>
                  <c:y val="-0.13265306122448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FE9-46B0-BF41-38A5FB4BA1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(2)'!$L$37</c:f>
              <c:strCache>
                <c:ptCount val="1"/>
                <c:pt idx="0">
                  <c:v>FSW</c:v>
                </c:pt>
              </c:strCache>
            </c:strRef>
          </c:cat>
          <c:val>
            <c:numRef>
              <c:f>'Sheet1 (2)'!$Q$37</c:f>
              <c:numCache>
                <c:formatCode>0%</c:formatCode>
                <c:ptCount val="1"/>
                <c:pt idx="0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E9-46B0-BF41-38A5FB4BA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7587088"/>
        <c:axId val="-529616304"/>
      </c:lineChart>
      <c:catAx>
        <c:axId val="-2688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8806160"/>
        <c:crosses val="autoZero"/>
        <c:auto val="1"/>
        <c:lblAlgn val="ctr"/>
        <c:lblOffset val="100"/>
        <c:noMultiLvlLbl val="0"/>
      </c:catAx>
      <c:valAx>
        <c:axId val="-26880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8807248"/>
        <c:crosses val="autoZero"/>
        <c:crossBetween val="between"/>
      </c:valAx>
      <c:valAx>
        <c:axId val="-529616304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7587088"/>
        <c:crosses val="max"/>
        <c:crossBetween val="between"/>
      </c:valAx>
      <c:catAx>
        <c:axId val="-217587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29616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5613-0A74-4EE9-82C4-B65613469CA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FB2C-B924-4636-ABB9-56C811F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hart" Target="../charts/chart2.xml"/><Relationship Id="rId4" Type="http://schemas.openxmlformats.org/officeDocument/2006/relationships/image" Target="../media/image4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Uganda KP layering table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i="1" dirty="0">
                <a:solidFill>
                  <a:srgbClr val="0070C0"/>
                </a:solidFill>
              </a:rPr>
              <a:t>&amp; program cascade</a:t>
            </a:r>
          </a:p>
        </p:txBody>
      </p:sp>
    </p:spTree>
    <p:extLst>
      <p:ext uri="{BB962C8B-B14F-4D97-AF65-F5344CB8AC3E}">
        <p14:creationId xmlns:p14="http://schemas.microsoft.com/office/powerpoint/2010/main" val="132161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7" y="821980"/>
            <a:ext cx="10212946" cy="58844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9217"/>
            <a:ext cx="10515600" cy="640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KP Layering table </a:t>
            </a:r>
          </a:p>
        </p:txBody>
      </p:sp>
    </p:spTree>
    <p:extLst>
      <p:ext uri="{BB962C8B-B14F-4D97-AF65-F5344CB8AC3E}">
        <p14:creationId xmlns:p14="http://schemas.microsoft.com/office/powerpoint/2010/main" val="6141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2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Progress in Prevention and clinical cascade monitoring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8200" y="1762032"/>
            <a:ext cx="4195602" cy="4398963"/>
            <a:chOff x="886031" y="1729908"/>
            <a:chExt cx="2940380" cy="4398963"/>
          </a:xfrm>
        </p:grpSpPr>
        <p:sp>
          <p:nvSpPr>
            <p:cNvPr id="18" name="Freeform 17"/>
            <p:cNvSpPr/>
            <p:nvPr/>
          </p:nvSpPr>
          <p:spPr>
            <a:xfrm>
              <a:off x="886031" y="1729908"/>
              <a:ext cx="969680" cy="4398963"/>
            </a:xfrm>
            <a:custGeom>
              <a:avLst/>
              <a:gdLst>
                <a:gd name="connsiteX0" fmla="*/ 0 w 1499546"/>
                <a:gd name="connsiteY0" fmla="*/ 149955 h 4398963"/>
                <a:gd name="connsiteX1" fmla="*/ 149955 w 1499546"/>
                <a:gd name="connsiteY1" fmla="*/ 0 h 4398963"/>
                <a:gd name="connsiteX2" fmla="*/ 1349591 w 1499546"/>
                <a:gd name="connsiteY2" fmla="*/ 0 h 4398963"/>
                <a:gd name="connsiteX3" fmla="*/ 1499546 w 1499546"/>
                <a:gd name="connsiteY3" fmla="*/ 149955 h 4398963"/>
                <a:gd name="connsiteX4" fmla="*/ 1499546 w 1499546"/>
                <a:gd name="connsiteY4" fmla="*/ 4249008 h 4398963"/>
                <a:gd name="connsiteX5" fmla="*/ 1349591 w 1499546"/>
                <a:gd name="connsiteY5" fmla="*/ 4398963 h 4398963"/>
                <a:gd name="connsiteX6" fmla="*/ 149955 w 1499546"/>
                <a:gd name="connsiteY6" fmla="*/ 4398963 h 4398963"/>
                <a:gd name="connsiteX7" fmla="*/ 0 w 1499546"/>
                <a:gd name="connsiteY7" fmla="*/ 4249008 h 4398963"/>
                <a:gd name="connsiteX8" fmla="*/ 0 w 1499546"/>
                <a:gd name="connsiteY8" fmla="*/ 149955 h 439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9546" h="4398963">
                  <a:moveTo>
                    <a:pt x="0" y="149955"/>
                  </a:moveTo>
                  <a:cubicBezTo>
                    <a:pt x="0" y="67137"/>
                    <a:pt x="67137" y="0"/>
                    <a:pt x="149955" y="0"/>
                  </a:cubicBezTo>
                  <a:lnTo>
                    <a:pt x="1349591" y="0"/>
                  </a:lnTo>
                  <a:cubicBezTo>
                    <a:pt x="1432409" y="0"/>
                    <a:pt x="1499546" y="67137"/>
                    <a:pt x="1499546" y="149955"/>
                  </a:cubicBezTo>
                  <a:lnTo>
                    <a:pt x="1499546" y="4249008"/>
                  </a:lnTo>
                  <a:cubicBezTo>
                    <a:pt x="1499546" y="4331826"/>
                    <a:pt x="1432409" y="4398963"/>
                    <a:pt x="1349591" y="4398963"/>
                  </a:cubicBezTo>
                  <a:lnTo>
                    <a:pt x="149955" y="4398963"/>
                  </a:lnTo>
                  <a:cubicBezTo>
                    <a:pt x="67137" y="4398963"/>
                    <a:pt x="0" y="4331826"/>
                    <a:pt x="0" y="4249008"/>
                  </a:cubicBezTo>
                  <a:lnTo>
                    <a:pt x="0" y="149955"/>
                  </a:lnTo>
                  <a:close/>
                </a:path>
              </a:pathLst>
            </a:custGeom>
            <a:gradFill rotWithShape="0">
              <a:gsLst>
                <a:gs pos="6000">
                  <a:srgbClr val="C0504D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4000">
                  <a:srgbClr val="C0504D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7712" tIns="1917296" rIns="157712" bIns="1037506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ysClr val="windowText" lastClr="000000"/>
                </a:solidFill>
                <a:latin typeface="Calibri"/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ysClr val="windowText" lastClr="000000"/>
                </a:solidFill>
                <a:latin typeface="Calibri"/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62443" y="1904598"/>
              <a:ext cx="837712" cy="4209796"/>
            </a:xfrm>
            <a:custGeom>
              <a:avLst/>
              <a:gdLst>
                <a:gd name="connsiteX0" fmla="*/ 0 w 1499546"/>
                <a:gd name="connsiteY0" fmla="*/ 149955 h 4398963"/>
                <a:gd name="connsiteX1" fmla="*/ 149955 w 1499546"/>
                <a:gd name="connsiteY1" fmla="*/ 0 h 4398963"/>
                <a:gd name="connsiteX2" fmla="*/ 1349591 w 1499546"/>
                <a:gd name="connsiteY2" fmla="*/ 0 h 4398963"/>
                <a:gd name="connsiteX3" fmla="*/ 1499546 w 1499546"/>
                <a:gd name="connsiteY3" fmla="*/ 149955 h 4398963"/>
                <a:gd name="connsiteX4" fmla="*/ 1499546 w 1499546"/>
                <a:gd name="connsiteY4" fmla="*/ 4249008 h 4398963"/>
                <a:gd name="connsiteX5" fmla="*/ 1349591 w 1499546"/>
                <a:gd name="connsiteY5" fmla="*/ 4398963 h 4398963"/>
                <a:gd name="connsiteX6" fmla="*/ 149955 w 1499546"/>
                <a:gd name="connsiteY6" fmla="*/ 4398963 h 4398963"/>
                <a:gd name="connsiteX7" fmla="*/ 0 w 1499546"/>
                <a:gd name="connsiteY7" fmla="*/ 4249008 h 4398963"/>
                <a:gd name="connsiteX8" fmla="*/ 0 w 1499546"/>
                <a:gd name="connsiteY8" fmla="*/ 149955 h 439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9546" h="4398963">
                  <a:moveTo>
                    <a:pt x="0" y="149955"/>
                  </a:moveTo>
                  <a:cubicBezTo>
                    <a:pt x="0" y="67137"/>
                    <a:pt x="67137" y="0"/>
                    <a:pt x="149955" y="0"/>
                  </a:cubicBezTo>
                  <a:lnTo>
                    <a:pt x="1349591" y="0"/>
                  </a:lnTo>
                  <a:cubicBezTo>
                    <a:pt x="1432409" y="0"/>
                    <a:pt x="1499546" y="67137"/>
                    <a:pt x="1499546" y="149955"/>
                  </a:cubicBezTo>
                  <a:lnTo>
                    <a:pt x="1499546" y="4249008"/>
                  </a:lnTo>
                  <a:cubicBezTo>
                    <a:pt x="1499546" y="4331826"/>
                    <a:pt x="1432409" y="4398963"/>
                    <a:pt x="1349591" y="4398963"/>
                  </a:cubicBezTo>
                  <a:lnTo>
                    <a:pt x="149955" y="4398963"/>
                  </a:lnTo>
                  <a:cubicBezTo>
                    <a:pt x="67137" y="4398963"/>
                    <a:pt x="0" y="4331826"/>
                    <a:pt x="0" y="4249008"/>
                  </a:cubicBezTo>
                  <a:lnTo>
                    <a:pt x="0" y="149955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rgbClr val="C0504D">
                    <a:hueOff val="1170380"/>
                    <a:satOff val="-1460"/>
                    <a:lumOff val="343"/>
                    <a:alphaOff val="0"/>
                    <a:shade val="93000"/>
                    <a:satMod val="130000"/>
                  </a:srgbClr>
                </a:gs>
                <a:gs pos="100000">
                  <a:srgbClr val="C0504D">
                    <a:hueOff val="1170380"/>
                    <a:satOff val="-1460"/>
                    <a:lumOff val="343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7712" tIns="1917297" rIns="157712" bIns="1037505" numCol="1" spcCol="1270" anchor="t" anchorCtr="1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23423" y="4645279"/>
              <a:ext cx="802988" cy="1453394"/>
            </a:xfrm>
            <a:custGeom>
              <a:avLst/>
              <a:gdLst>
                <a:gd name="connsiteX0" fmla="*/ 0 w 1376194"/>
                <a:gd name="connsiteY0" fmla="*/ 137619 h 4316130"/>
                <a:gd name="connsiteX1" fmla="*/ 137619 w 1376194"/>
                <a:gd name="connsiteY1" fmla="*/ 0 h 4316130"/>
                <a:gd name="connsiteX2" fmla="*/ 1238575 w 1376194"/>
                <a:gd name="connsiteY2" fmla="*/ 0 h 4316130"/>
                <a:gd name="connsiteX3" fmla="*/ 1376194 w 1376194"/>
                <a:gd name="connsiteY3" fmla="*/ 137619 h 4316130"/>
                <a:gd name="connsiteX4" fmla="*/ 1376194 w 1376194"/>
                <a:gd name="connsiteY4" fmla="*/ 4178511 h 4316130"/>
                <a:gd name="connsiteX5" fmla="*/ 1238575 w 1376194"/>
                <a:gd name="connsiteY5" fmla="*/ 4316130 h 4316130"/>
                <a:gd name="connsiteX6" fmla="*/ 137619 w 1376194"/>
                <a:gd name="connsiteY6" fmla="*/ 4316130 h 4316130"/>
                <a:gd name="connsiteX7" fmla="*/ 0 w 1376194"/>
                <a:gd name="connsiteY7" fmla="*/ 4178511 h 4316130"/>
                <a:gd name="connsiteX8" fmla="*/ 0 w 1376194"/>
                <a:gd name="connsiteY8" fmla="*/ 137619 h 43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194" h="4316130">
                  <a:moveTo>
                    <a:pt x="0" y="137619"/>
                  </a:moveTo>
                  <a:cubicBezTo>
                    <a:pt x="0" y="61614"/>
                    <a:pt x="61614" y="0"/>
                    <a:pt x="137619" y="0"/>
                  </a:cubicBezTo>
                  <a:lnTo>
                    <a:pt x="1238575" y="0"/>
                  </a:lnTo>
                  <a:cubicBezTo>
                    <a:pt x="1314580" y="0"/>
                    <a:pt x="1376194" y="61614"/>
                    <a:pt x="1376194" y="137619"/>
                  </a:cubicBezTo>
                  <a:lnTo>
                    <a:pt x="1376194" y="4178511"/>
                  </a:lnTo>
                  <a:cubicBezTo>
                    <a:pt x="1376194" y="4254516"/>
                    <a:pt x="1314580" y="4316130"/>
                    <a:pt x="1238575" y="4316130"/>
                  </a:cubicBezTo>
                  <a:lnTo>
                    <a:pt x="137619" y="4316130"/>
                  </a:lnTo>
                  <a:cubicBezTo>
                    <a:pt x="61614" y="4316130"/>
                    <a:pt x="0" y="4254516"/>
                    <a:pt x="0" y="4178511"/>
                  </a:cubicBezTo>
                  <a:lnTo>
                    <a:pt x="0" y="13761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4099" tIns="1880551" rIns="154099" bIns="1017325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25562" y="5386071"/>
            <a:ext cx="4957009" cy="854485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25" y="4850871"/>
            <a:ext cx="816315" cy="53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2856" y="5567342"/>
            <a:ext cx="125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Identify Key populations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7869" y="5529003"/>
            <a:ext cx="125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Reach Key populations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90756" y="5591137"/>
            <a:ext cx="94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Same day 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76" y="5118197"/>
            <a:ext cx="6381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52" y="4801815"/>
            <a:ext cx="562458" cy="632765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>
            <a:off x="3924808" y="2302915"/>
            <a:ext cx="1074573" cy="2309634"/>
          </a:xfrm>
          <a:custGeom>
            <a:avLst/>
            <a:gdLst>
              <a:gd name="connsiteX0" fmla="*/ 0 w 1376194"/>
              <a:gd name="connsiteY0" fmla="*/ 137619 h 4316130"/>
              <a:gd name="connsiteX1" fmla="*/ 137619 w 1376194"/>
              <a:gd name="connsiteY1" fmla="*/ 0 h 4316130"/>
              <a:gd name="connsiteX2" fmla="*/ 1238575 w 1376194"/>
              <a:gd name="connsiteY2" fmla="*/ 0 h 4316130"/>
              <a:gd name="connsiteX3" fmla="*/ 1376194 w 1376194"/>
              <a:gd name="connsiteY3" fmla="*/ 137619 h 4316130"/>
              <a:gd name="connsiteX4" fmla="*/ 1376194 w 1376194"/>
              <a:gd name="connsiteY4" fmla="*/ 4178511 h 4316130"/>
              <a:gd name="connsiteX5" fmla="*/ 1238575 w 1376194"/>
              <a:gd name="connsiteY5" fmla="*/ 4316130 h 4316130"/>
              <a:gd name="connsiteX6" fmla="*/ 137619 w 1376194"/>
              <a:gd name="connsiteY6" fmla="*/ 4316130 h 4316130"/>
              <a:gd name="connsiteX7" fmla="*/ 0 w 1376194"/>
              <a:gd name="connsiteY7" fmla="*/ 4178511 h 4316130"/>
              <a:gd name="connsiteX8" fmla="*/ 0 w 1376194"/>
              <a:gd name="connsiteY8" fmla="*/ 137619 h 43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6194" h="4316130">
                <a:moveTo>
                  <a:pt x="0" y="137619"/>
                </a:moveTo>
                <a:cubicBezTo>
                  <a:pt x="0" y="61614"/>
                  <a:pt x="61614" y="0"/>
                  <a:pt x="137619" y="0"/>
                </a:cubicBezTo>
                <a:lnTo>
                  <a:pt x="1238575" y="0"/>
                </a:lnTo>
                <a:cubicBezTo>
                  <a:pt x="1314580" y="0"/>
                  <a:pt x="1376194" y="61614"/>
                  <a:pt x="1376194" y="137619"/>
                </a:cubicBezTo>
                <a:lnTo>
                  <a:pt x="1376194" y="4178511"/>
                </a:lnTo>
                <a:cubicBezTo>
                  <a:pt x="1376194" y="4254516"/>
                  <a:pt x="1314580" y="4316130"/>
                  <a:pt x="1238575" y="4316130"/>
                </a:cubicBezTo>
                <a:lnTo>
                  <a:pt x="137619" y="4316130"/>
                </a:lnTo>
                <a:cubicBezTo>
                  <a:pt x="61614" y="4316130"/>
                  <a:pt x="0" y="4254516"/>
                  <a:pt x="0" y="4178511"/>
                </a:cubicBezTo>
                <a:lnTo>
                  <a:pt x="0" y="137619"/>
                </a:ln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54099" tIns="1880551" rIns="154099" bIns="1017325" numCol="1" spcCol="1270" anchor="ctr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6474" y="4162356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HIV-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6474" y="4686989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HIV+</a:t>
            </a:r>
          </a:p>
        </p:txBody>
      </p:sp>
      <p:sp>
        <p:nvSpPr>
          <p:cNvPr id="13" name="Curved Right Arrow 12"/>
          <p:cNvSpPr/>
          <p:nvPr/>
        </p:nvSpPr>
        <p:spPr>
          <a:xfrm>
            <a:off x="807530" y="2689149"/>
            <a:ext cx="4226272" cy="12203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117" y="2983660"/>
            <a:ext cx="142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Prevention</a:t>
            </a:r>
            <a:r>
              <a:rPr lang="en-US" dirty="0"/>
              <a:t> 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89170" y="1071311"/>
            <a:ext cx="0" cy="22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402611" y="990666"/>
            <a:ext cx="0" cy="22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903" y="910956"/>
            <a:ext cx="485775" cy="5157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949" y="941724"/>
            <a:ext cx="400050" cy="46343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2718" y="838841"/>
            <a:ext cx="352425" cy="50482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385371" y="979306"/>
            <a:ext cx="1532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Human rights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63812" y="940178"/>
            <a:ext cx="17714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Supportive laws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1645" y="908517"/>
            <a:ext cx="23004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Zero violence tolerance 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89170" y="1132566"/>
            <a:ext cx="21810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50867" y="1071311"/>
            <a:ext cx="1451744" cy="23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792" y="6148474"/>
            <a:ext cx="57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Continuous re-engagement with HIV-negative KPs on combination prevention (access to condoms, lubricants, </a:t>
            </a:r>
            <a:r>
              <a:rPr lang="en-US" sz="1200" b="1" dirty="0" err="1"/>
              <a:t>PrEP</a:t>
            </a:r>
            <a:r>
              <a:rPr lang="en-US" sz="1200" b="1" dirty="0"/>
              <a:t>)</a:t>
            </a:r>
          </a:p>
        </p:txBody>
      </p:sp>
      <p:sp>
        <p:nvSpPr>
          <p:cNvPr id="68" name="Left-Right Arrow 67"/>
          <p:cNvSpPr/>
          <p:nvPr/>
        </p:nvSpPr>
        <p:spPr>
          <a:xfrm rot="16200000">
            <a:off x="-2553950" y="2955938"/>
            <a:ext cx="5789315" cy="933643"/>
          </a:xfrm>
          <a:prstGeom prst="leftRightArrow">
            <a:avLst/>
          </a:prstGeom>
          <a:gradFill rotWithShape="0">
            <a:gsLst>
              <a:gs pos="0">
                <a:srgbClr val="C0504D">
                  <a:tint val="4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C0504D">
                  <a:tint val="4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C0504D">
                  <a:tint val="4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b="1" dirty="0"/>
              <a:t>Scale, speed &amp; Quality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89723" y="6545423"/>
            <a:ext cx="606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Community mobilization and engagement 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9551" y="6256996"/>
            <a:ext cx="512542" cy="565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2" name="Straight Connector 71"/>
          <p:cNvCxnSpPr>
            <a:endCxn id="69" idx="1"/>
          </p:cNvCxnSpPr>
          <p:nvPr/>
        </p:nvCxnSpPr>
        <p:spPr>
          <a:xfrm>
            <a:off x="914619" y="6730089"/>
            <a:ext cx="2475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14619" y="6627816"/>
            <a:ext cx="4956" cy="17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251590" y="6715134"/>
            <a:ext cx="3102210" cy="14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353800" y="6580084"/>
            <a:ext cx="0" cy="22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39332" y="5538568"/>
            <a:ext cx="57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Earliest access and adherence to ART for HIV-positive KPs upon diagnosis and in support to treatment as prevention 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5186097" y="1862510"/>
          <a:ext cx="3541652" cy="3667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/>
          </p:nvPr>
        </p:nvGraphicFramePr>
        <p:xfrm>
          <a:off x="8499763" y="1847530"/>
          <a:ext cx="3589041" cy="3522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10092" y="1517500"/>
            <a:ext cx="6978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FY18 Inter-Agency Collaborative for Program improvement (ICPI KP Tool) </a:t>
            </a:r>
          </a:p>
        </p:txBody>
      </p:sp>
    </p:spTree>
    <p:extLst>
      <p:ext uri="{BB962C8B-B14F-4D97-AF65-F5344CB8AC3E}">
        <p14:creationId xmlns:p14="http://schemas.microsoft.com/office/powerpoint/2010/main" val="36227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Uganda KP layering table </vt:lpstr>
      <vt:lpstr>KP Layering table </vt:lpstr>
      <vt:lpstr>Progress in Prevention and clinical cascade monitoring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Uganda KP layering table</dc:title>
  <dc:creator>Anne</dc:creator>
  <cp:lastModifiedBy>Mark Kayiso</cp:lastModifiedBy>
  <cp:revision>4</cp:revision>
  <dcterms:created xsi:type="dcterms:W3CDTF">2019-05-29T08:09:55Z</dcterms:created>
  <dcterms:modified xsi:type="dcterms:W3CDTF">2021-02-03T13:32:24Z</dcterms:modified>
</cp:coreProperties>
</file>