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 id="2147483657" r:id="rId3"/>
    <p:sldMasterId id="2147483653" r:id="rId4"/>
  </p:sldMasterIdLst>
  <p:notesMasterIdLst>
    <p:notesMasterId r:id="rId6"/>
  </p:notesMasterIdLst>
  <p:sldIdLst>
    <p:sldId id="256" r:id="rId5"/>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2F8D65-573D-499A-843B-05E3C5A1C6CF}" v="1850" dt="2019-12-03T03:59:37.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9" autoAdjust="0"/>
    <p:restoredTop sz="92362" autoAdjust="0"/>
  </p:normalViewPr>
  <p:slideViewPr>
    <p:cSldViewPr snapToGrid="0" snapToObjects="1" showGuides="1">
      <p:cViewPr varScale="1">
        <p:scale>
          <a:sx n="22" d="100"/>
          <a:sy n="22" d="100"/>
        </p:scale>
        <p:origin x="1578" y="90"/>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12/2/2019</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28243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12311"/>
          </a:xfrm>
          <a:prstGeom prst="rect">
            <a:avLst/>
          </a:prstGeom>
        </p:spPr>
        <p:txBody>
          <a:bodyPr wrap="square" lIns="261244" tIns="261244" rIns="261244" bIns="261244">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29" name="Text Box 14"/>
          <p:cNvSpPr txBox="1">
            <a:spLocks noChangeArrowheads="1"/>
          </p:cNvSpPr>
          <p:nvPr/>
        </p:nvSpPr>
        <p:spPr bwMode="auto">
          <a:xfrm>
            <a:off x="1263030" y="32145421"/>
            <a:ext cx="2933700" cy="39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700" b="1" dirty="0">
                <a:solidFill>
                  <a:srgbClr val="BFBFBF"/>
                </a:solidFill>
                <a:latin typeface="Arial" charset="0"/>
              </a:rPr>
              <a:t>RESEARCH POSTER PRESENTATION DESIGN © 2019</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41" name="Rounded Rectangle 40"/>
          <p:cNvSpPr/>
          <p:nvPr userDrawn="1"/>
        </p:nvSpPr>
        <p:spPr>
          <a:xfrm>
            <a:off x="0" y="0"/>
            <a:ext cx="512064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a:off x="0" y="4800600"/>
            <a:ext cx="512064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3" name="Rounded Rectangle 62"/>
          <p:cNvSpPr/>
          <p:nvPr userDrawn="1"/>
        </p:nvSpPr>
        <p:spPr>
          <a:xfrm>
            <a:off x="922337" y="5388059"/>
            <a:ext cx="1195222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3385470" y="5388059"/>
            <a:ext cx="1195222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userDrawn="1"/>
        </p:nvSpPr>
        <p:spPr>
          <a:xfrm>
            <a:off x="25848603" y="5388059"/>
            <a:ext cx="1195222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userDrawn="1"/>
        </p:nvSpPr>
        <p:spPr>
          <a:xfrm>
            <a:off x="38311736" y="5388059"/>
            <a:ext cx="1195222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a:extLst>
              <a:ext uri="{FF2B5EF4-FFF2-40B4-BE49-F238E27FC236}">
                <a16:creationId xmlns:a16="http://schemas.microsoft.com/office/drawing/2014/main" id="{D0EBC7C6-46CC-8C40-BA3C-AC0E70848F69}"/>
              </a:ext>
            </a:extLst>
          </p:cNvPr>
          <p:cNvGraphicFramePr>
            <a:graphicFrameLocks noGrp="1"/>
          </p:cNvGraphicFramePr>
          <p:nvPr userDrawn="1">
            <p:extLst>
              <p:ext uri="{D42A27DB-BD31-4B8C-83A1-F6EECF244321}">
                <p14:modId xmlns:p14="http://schemas.microsoft.com/office/powerpoint/2010/main" val="4185887590"/>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E1BE792-AFA5-4CCE-B7B6-76829FB4DB46}"/>
              </a:ext>
            </a:extLst>
          </p:cNvPr>
          <p:cNvGraphicFramePr>
            <a:graphicFrameLocks noGrp="1"/>
          </p:cNvGraphicFramePr>
          <p:nvPr userDrawn="1">
            <p:extLst>
              <p:ext uri="{D42A27DB-BD31-4B8C-83A1-F6EECF244321}">
                <p14:modId xmlns:p14="http://schemas.microsoft.com/office/powerpoint/2010/main" val="3304619375"/>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29" name="Text Box 14"/>
          <p:cNvSpPr txBox="1">
            <a:spLocks noChangeArrowheads="1"/>
          </p:cNvSpPr>
          <p:nvPr/>
        </p:nvSpPr>
        <p:spPr bwMode="auto">
          <a:xfrm>
            <a:off x="1263030" y="32145421"/>
            <a:ext cx="2933700" cy="39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700" b="1" dirty="0">
                <a:solidFill>
                  <a:srgbClr val="BFBFBF"/>
                </a:solidFill>
                <a:latin typeface="Arial" charset="0"/>
              </a:rPr>
              <a:t>RESEARCH POSTER PRESENTATION DESIGN © 2019</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41" name="Rounded Rectangle 40"/>
          <p:cNvSpPr/>
          <p:nvPr userDrawn="1"/>
        </p:nvSpPr>
        <p:spPr>
          <a:xfrm>
            <a:off x="0" y="0"/>
            <a:ext cx="512064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a:off x="0" y="4800600"/>
            <a:ext cx="512064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3" name="Rounded Rectangle 62"/>
          <p:cNvSpPr/>
          <p:nvPr userDrawn="1"/>
        </p:nvSpPr>
        <p:spPr>
          <a:xfrm>
            <a:off x="922337" y="5388059"/>
            <a:ext cx="1195222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3385470" y="5388059"/>
            <a:ext cx="1195222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userDrawn="1"/>
        </p:nvSpPr>
        <p:spPr>
          <a:xfrm>
            <a:off x="25848603" y="5388059"/>
            <a:ext cx="1195222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userDrawn="1"/>
        </p:nvSpPr>
        <p:spPr>
          <a:xfrm>
            <a:off x="38311736" y="5388059"/>
            <a:ext cx="1195222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211896"/>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8" name="Rounded Rectangle 37"/>
          <p:cNvSpPr/>
          <p:nvPr userDrawn="1"/>
        </p:nvSpPr>
        <p:spPr>
          <a:xfrm>
            <a:off x="0" y="0"/>
            <a:ext cx="512064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userDrawn="1"/>
        </p:nvCxnSpPr>
        <p:spPr>
          <a:xfrm>
            <a:off x="0" y="4800600"/>
            <a:ext cx="512064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8" name="Rounded Rectangle 47"/>
          <p:cNvSpPr/>
          <p:nvPr userDrawn="1"/>
        </p:nvSpPr>
        <p:spPr>
          <a:xfrm>
            <a:off x="1105307" y="5500302"/>
            <a:ext cx="15830989"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17717942" y="5500302"/>
            <a:ext cx="15830989"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34330576" y="5500302"/>
            <a:ext cx="15830989"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 Box 14"/>
          <p:cNvSpPr txBox="1">
            <a:spLocks noChangeArrowheads="1"/>
          </p:cNvSpPr>
          <p:nvPr userDrawn="1"/>
        </p:nvSpPr>
        <p:spPr bwMode="auto">
          <a:xfrm>
            <a:off x="1263030" y="32145421"/>
            <a:ext cx="2933700" cy="39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700" b="1" dirty="0">
                <a:solidFill>
                  <a:srgbClr val="BFBFBF"/>
                </a:solidFill>
                <a:latin typeface="Arial" charset="0"/>
              </a:rPr>
              <a:t>RESEARCH POSTER PRESENTATION DESIGN © 2019</a:t>
            </a:r>
          </a:p>
          <a:p>
            <a:pPr eaLnBrk="0" hangingPunct="0">
              <a:lnSpc>
                <a:spcPct val="65000"/>
              </a:lnSpc>
              <a:spcBef>
                <a:spcPct val="50000"/>
              </a:spcBef>
              <a:defRPr/>
            </a:pPr>
            <a:r>
              <a:rPr lang="en-US" sz="1200" b="1" dirty="0">
                <a:solidFill>
                  <a:srgbClr val="BFBFBF"/>
                </a:solidFill>
                <a:latin typeface="Arial" charset="0"/>
              </a:rPr>
              <a:t>www.PosterPresentations.com</a:t>
            </a:r>
          </a:p>
        </p:txBody>
      </p:sp>
      <p:graphicFrame>
        <p:nvGraphicFramePr>
          <p:cNvPr id="51" name="Table 50">
            <a:extLst>
              <a:ext uri="{FF2B5EF4-FFF2-40B4-BE49-F238E27FC236}">
                <a16:creationId xmlns:a16="http://schemas.microsoft.com/office/drawing/2014/main" id="{EEC5C5BF-65DD-084F-ACD6-A4D11B3615DD}"/>
              </a:ext>
            </a:extLst>
          </p:cNvPr>
          <p:cNvGraphicFramePr>
            <a:graphicFrameLocks noGrp="1"/>
          </p:cNvGraphicFramePr>
          <p:nvPr userDrawn="1">
            <p:extLst>
              <p:ext uri="{D42A27DB-BD31-4B8C-83A1-F6EECF244321}">
                <p14:modId xmlns:p14="http://schemas.microsoft.com/office/powerpoint/2010/main" val="4185887590"/>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AD370143-3B88-4E0D-815A-CEF084BA24D7}"/>
              </a:ext>
            </a:extLst>
          </p:cNvPr>
          <p:cNvGraphicFramePr>
            <a:graphicFrameLocks noGrp="1"/>
          </p:cNvGraphicFramePr>
          <p:nvPr userDrawn="1">
            <p:extLst>
              <p:ext uri="{D42A27DB-BD31-4B8C-83A1-F6EECF244321}">
                <p14:modId xmlns:p14="http://schemas.microsoft.com/office/powerpoint/2010/main" val="3304619375"/>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512064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userDrawn="1"/>
        </p:nvCxnSpPr>
        <p:spPr>
          <a:xfrm>
            <a:off x="0" y="4800600"/>
            <a:ext cx="512064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4" name="Rounded Rectangle 43"/>
          <p:cNvSpPr/>
          <p:nvPr userDrawn="1"/>
        </p:nvSpPr>
        <p:spPr>
          <a:xfrm>
            <a:off x="1069907" y="5383212"/>
            <a:ext cx="11731694" cy="2673667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38395275" y="5383212"/>
            <a:ext cx="11731694" cy="2673667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userDrawn="1"/>
        </p:nvSpPr>
        <p:spPr>
          <a:xfrm>
            <a:off x="13444598" y="5383212"/>
            <a:ext cx="24242652" cy="26736676"/>
          </a:xfrm>
          <a:prstGeom prst="roundRect">
            <a:avLst>
              <a:gd name="adj" fmla="val 969"/>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 Box 14"/>
          <p:cNvSpPr txBox="1">
            <a:spLocks noChangeArrowheads="1"/>
          </p:cNvSpPr>
          <p:nvPr userDrawn="1"/>
        </p:nvSpPr>
        <p:spPr bwMode="auto">
          <a:xfrm>
            <a:off x="1263030" y="32145421"/>
            <a:ext cx="2933700" cy="39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700" b="1" dirty="0">
                <a:solidFill>
                  <a:srgbClr val="BFBFBF"/>
                </a:solidFill>
                <a:latin typeface="Arial" charset="0"/>
              </a:rPr>
              <a:t>RESEARCH POSTER PRESENTATION DESIGN © 2019</a:t>
            </a:r>
          </a:p>
          <a:p>
            <a:pPr eaLnBrk="0" hangingPunct="0">
              <a:lnSpc>
                <a:spcPct val="65000"/>
              </a:lnSpc>
              <a:spcBef>
                <a:spcPct val="50000"/>
              </a:spcBef>
              <a:defRPr/>
            </a:pPr>
            <a:r>
              <a:rPr lang="en-US" sz="1200" b="1" dirty="0">
                <a:solidFill>
                  <a:srgbClr val="BFBFBF"/>
                </a:solidFill>
                <a:latin typeface="Arial" charset="0"/>
              </a:rPr>
              <a:t>www.PosterPresentations.com</a:t>
            </a:r>
          </a:p>
        </p:txBody>
      </p:sp>
      <p:graphicFrame>
        <p:nvGraphicFramePr>
          <p:cNvPr id="68" name="Table 67">
            <a:extLst>
              <a:ext uri="{FF2B5EF4-FFF2-40B4-BE49-F238E27FC236}">
                <a16:creationId xmlns:a16="http://schemas.microsoft.com/office/drawing/2014/main" id="{EFE7450A-F44F-D24F-9451-49AC473306E7}"/>
              </a:ext>
            </a:extLst>
          </p:cNvPr>
          <p:cNvGraphicFramePr>
            <a:graphicFrameLocks noGrp="1"/>
          </p:cNvGraphicFramePr>
          <p:nvPr userDrawn="1">
            <p:extLst>
              <p:ext uri="{D42A27DB-BD31-4B8C-83A1-F6EECF244321}">
                <p14:modId xmlns:p14="http://schemas.microsoft.com/office/powerpoint/2010/main" val="4185887590"/>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7F17B5BB-9D61-4CDC-853D-15E3E9CB1071}"/>
              </a:ext>
            </a:extLst>
          </p:cNvPr>
          <p:cNvGraphicFramePr>
            <a:graphicFrameLocks noGrp="1"/>
          </p:cNvGraphicFramePr>
          <p:nvPr userDrawn="1">
            <p:extLst>
              <p:ext uri="{D42A27DB-BD31-4B8C-83A1-F6EECF244321}">
                <p14:modId xmlns:p14="http://schemas.microsoft.com/office/powerpoint/2010/main" val="3304619375"/>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54885" y="6420045"/>
            <a:ext cx="15856490" cy="2143417"/>
          </a:xfrm>
        </p:spPr>
        <p:txBody>
          <a:bodyPr/>
          <a:lstStyle/>
          <a:p>
            <a:r>
              <a:rPr lang="en-US" dirty="0"/>
              <a:t>The problem we worked on is Emoji prediction. By using natural language processing techniques alongside machine learning algorithms, we created models to predict emojis based off text. The application in which this can be used for is user  experience regarding text-based applications. </a:t>
            </a:r>
          </a:p>
          <a:p>
            <a:endParaRPr lang="en-US" dirty="0"/>
          </a:p>
        </p:txBody>
      </p:sp>
      <p:sp>
        <p:nvSpPr>
          <p:cNvPr id="3" name="Text Placeholder 2"/>
          <p:cNvSpPr>
            <a:spLocks noGrp="1"/>
          </p:cNvSpPr>
          <p:nvPr>
            <p:ph type="body" sz="quarter" idx="11"/>
          </p:nvPr>
        </p:nvSpPr>
        <p:spPr/>
        <p:txBody>
          <a:bodyPr/>
          <a:lstStyle/>
          <a:p>
            <a:r>
              <a:rPr lang="en-US" dirty="0"/>
              <a:t>What Problem We Worked on?</a:t>
            </a:r>
          </a:p>
        </p:txBody>
      </p:sp>
      <p:sp>
        <p:nvSpPr>
          <p:cNvPr id="4" name="Text Placeholder 3"/>
          <p:cNvSpPr>
            <a:spLocks noGrp="1"/>
          </p:cNvSpPr>
          <p:nvPr>
            <p:ph type="body" sz="quarter" idx="20"/>
          </p:nvPr>
        </p:nvSpPr>
        <p:spPr/>
        <p:txBody>
          <a:bodyPr/>
          <a:lstStyle/>
          <a:p>
            <a:r>
              <a:rPr lang="en-US" dirty="0"/>
              <a:t>Data used </a:t>
            </a:r>
          </a:p>
        </p:txBody>
      </p:sp>
      <p:sp>
        <p:nvSpPr>
          <p:cNvPr id="5" name="Text Placeholder 4"/>
          <p:cNvSpPr>
            <a:spLocks noGrp="1"/>
          </p:cNvSpPr>
          <p:nvPr>
            <p:ph type="body" sz="quarter" idx="21"/>
          </p:nvPr>
        </p:nvSpPr>
        <p:spPr>
          <a:xfrm>
            <a:off x="17689255" y="18772503"/>
            <a:ext cx="15833456" cy="4297853"/>
          </a:xfrm>
        </p:spPr>
        <p:txBody>
          <a:bodyPr wrap="square" lIns="261244" tIns="261244" rIns="261244" bIns="261244" anchor="t">
            <a:spAutoFit/>
          </a:bodyPr>
          <a:lstStyle/>
          <a:p>
            <a:r>
              <a:rPr lang="en-US" dirty="0"/>
              <a:t>The baseline we use to compare other models against is Naïve Bayes without using any preprocessing. Naïve Bayes is a basic model within machine learning is the primary reason to why it is chosen to be our baseline. </a:t>
            </a:r>
          </a:p>
          <a:p>
            <a:endParaRPr lang="en-US" dirty="0"/>
          </a:p>
          <a:p>
            <a:r>
              <a:rPr lang="en-US">
                <a:latin typeface="Times New Roman"/>
                <a:cs typeface="Times New Roman"/>
              </a:rPr>
              <a:t>Preprocessing techniques such as lemmatizing, sentiment analysis and ‘English stop words’, </a:t>
            </a:r>
            <a:r>
              <a:rPr lang="en-US" dirty="0">
                <a:latin typeface="Times New Roman"/>
                <a:cs typeface="Times New Roman"/>
              </a:rPr>
              <a:t>were used in order to find the best model.</a:t>
            </a:r>
          </a:p>
          <a:p>
            <a:endParaRPr lang="en-US" dirty="0"/>
          </a:p>
          <a:p>
            <a:r>
              <a:rPr lang="en-US" sz="2500" dirty="0">
                <a:latin typeface="Times New Roman"/>
                <a:cs typeface="Times New Roman"/>
              </a:rPr>
              <a:t>Using variations of the preprocessing techniques mentioned above, multiple machine learning models are implemented in search </a:t>
            </a:r>
            <a:r>
              <a:rPr lang="en-US" dirty="0">
                <a:latin typeface="Times New Roman"/>
                <a:cs typeface="Times New Roman"/>
              </a:rPr>
              <a:t>of the best performing include: K nearest neighbors, Naïve Bayes, linear support vector machine </a:t>
            </a:r>
            <a:r>
              <a:rPr lang="en-US">
                <a:latin typeface="Times New Roman"/>
                <a:cs typeface="Times New Roman"/>
              </a:rPr>
              <a:t>(SVM).  Parameters were tuned using sklearn's Grid Search.</a:t>
            </a:r>
            <a:endParaRPr lang="en-US" sz="250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22"/>
          </p:nvPr>
        </p:nvSpPr>
        <p:spPr>
          <a:xfrm>
            <a:off x="17689255" y="17921040"/>
            <a:ext cx="15833456" cy="857368"/>
          </a:xfrm>
        </p:spPr>
        <p:txBody>
          <a:bodyPr/>
          <a:lstStyle/>
          <a:p>
            <a:r>
              <a:rPr lang="en-US" dirty="0"/>
              <a:t>Baseline, Preprocessing &amp; Models used</a:t>
            </a:r>
          </a:p>
        </p:txBody>
      </p:sp>
      <p:sp>
        <p:nvSpPr>
          <p:cNvPr id="7" name="Text Placeholder 6"/>
          <p:cNvSpPr>
            <a:spLocks noGrp="1"/>
          </p:cNvSpPr>
          <p:nvPr>
            <p:ph type="body" sz="quarter" idx="23"/>
          </p:nvPr>
        </p:nvSpPr>
        <p:spPr>
          <a:xfrm>
            <a:off x="17689252" y="6391170"/>
            <a:ext cx="15833456" cy="12300044"/>
          </a:xfrm>
        </p:spPr>
        <p:txBody>
          <a:bodyPr wrap="square" lIns="261244" tIns="261244" rIns="261244" bIns="261244" anchor="t">
            <a:spAutoFit/>
          </a:bodyPr>
          <a:lstStyle/>
          <a:p>
            <a:r>
              <a:rPr lang="en-US" dirty="0"/>
              <a:t>Using the train data provided, which includes tweet content, labels, and ids, is pre-processed using natural language processing techniques. This converts the data into a vector which is then used to fit to a machine learning model.</a:t>
            </a:r>
          </a:p>
          <a:p>
            <a:endParaRPr lang="en-US" dirty="0"/>
          </a:p>
          <a:p>
            <a:r>
              <a:rPr lang="en-US" dirty="0"/>
              <a:t>As for the test data, the trained model makes emoji predictions for each example in the test data.  </a:t>
            </a:r>
          </a:p>
          <a:p>
            <a:r>
              <a:rPr lang="en-US" dirty="0"/>
              <a:t>Scoring the model involves using the labels affiliated with the test data. Using accuracy, precision, recall, and f1, scores  are created which are analyzed to see the model's performance.  </a:t>
            </a:r>
          </a:p>
          <a:p>
            <a:endParaRPr lang="en-US" dirty="0"/>
          </a:p>
          <a:p>
            <a:endParaRPr lang="en-US" sz="25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Times New Roman"/>
                <a:cs typeface="Times New Roman"/>
              </a:rPr>
              <a:t>             </a:t>
            </a:r>
          </a:p>
          <a:p>
            <a:endParaRPr lang="en-US" dirty="0"/>
          </a:p>
          <a:p>
            <a:endParaRPr lang="en-US" dirty="0"/>
          </a:p>
        </p:txBody>
      </p:sp>
      <p:sp>
        <p:nvSpPr>
          <p:cNvPr id="8" name="Text Placeholder 7"/>
          <p:cNvSpPr>
            <a:spLocks noGrp="1"/>
          </p:cNvSpPr>
          <p:nvPr>
            <p:ph type="body" sz="quarter" idx="24"/>
          </p:nvPr>
        </p:nvSpPr>
        <p:spPr/>
        <p:txBody>
          <a:bodyPr/>
          <a:lstStyle/>
          <a:p>
            <a:r>
              <a:rPr lang="en-US" dirty="0"/>
              <a:t>High level Approach</a:t>
            </a:r>
          </a:p>
        </p:txBody>
      </p:sp>
      <p:sp>
        <p:nvSpPr>
          <p:cNvPr id="9" name="Text Placeholder 8"/>
          <p:cNvSpPr>
            <a:spLocks noGrp="1"/>
          </p:cNvSpPr>
          <p:nvPr>
            <p:ph type="body" sz="quarter" idx="25"/>
          </p:nvPr>
        </p:nvSpPr>
        <p:spPr/>
        <p:txBody>
          <a:bodyPr/>
          <a:lstStyle/>
          <a:p>
            <a:r>
              <a:rPr lang="en-US" dirty="0"/>
              <a:t>High level Solution</a:t>
            </a:r>
          </a:p>
        </p:txBody>
      </p:sp>
      <p:sp>
        <p:nvSpPr>
          <p:cNvPr id="10" name="Text Placeholder 9"/>
          <p:cNvSpPr>
            <a:spLocks noGrp="1"/>
          </p:cNvSpPr>
          <p:nvPr>
            <p:ph type="body" sz="quarter" idx="26"/>
          </p:nvPr>
        </p:nvSpPr>
        <p:spPr>
          <a:xfrm>
            <a:off x="34295031" y="6420045"/>
            <a:ext cx="15838700" cy="1297032"/>
          </a:xfrm>
        </p:spPr>
        <p:txBody>
          <a:bodyPr wrap="square" lIns="261244" tIns="261244" rIns="261244" bIns="261244" anchor="t">
            <a:spAutoFit/>
          </a:bodyPr>
          <a:lstStyle/>
          <a:p>
            <a:r>
              <a:rPr lang="en-US" sz="2500">
                <a:latin typeface="Times New Roman"/>
                <a:cs typeface="Times New Roman"/>
              </a:rPr>
              <a:t>The best performing model is the linear SVM. This model includes lemmatizing,</a:t>
            </a:r>
            <a:r>
              <a:rPr lang="en-US">
                <a:latin typeface="Times New Roman"/>
                <a:cs typeface="Times New Roman"/>
              </a:rPr>
              <a:t> sentiment analysis</a:t>
            </a:r>
            <a:r>
              <a:rPr lang="en-US" sz="2500">
                <a:latin typeface="Times New Roman"/>
                <a:cs typeface="Times New Roman"/>
              </a:rPr>
              <a:t> and removing stop </a:t>
            </a:r>
            <a:r>
              <a:rPr lang="en-US" sz="2500" dirty="0">
                <a:latin typeface="Times New Roman"/>
                <a:cs typeface="Times New Roman"/>
              </a:rPr>
              <a:t>words.</a:t>
            </a:r>
            <a:r>
              <a:rPr lang="en-US" dirty="0">
                <a:latin typeface="Times New Roman"/>
                <a:cs typeface="Times New Roman"/>
              </a:rPr>
              <a:t> </a:t>
            </a:r>
            <a:endParaRPr lang="en-US" sz="2500" dirty="0">
              <a:latin typeface="Times New Roman" panose="02020603050405020304" pitchFamily="18" charset="0"/>
              <a:cs typeface="Times New Roman" panose="02020603050405020304" pitchFamily="18" charset="0"/>
            </a:endParaRPr>
          </a:p>
        </p:txBody>
      </p:sp>
      <p:sp>
        <p:nvSpPr>
          <p:cNvPr id="16" name="Text Placeholder 15"/>
          <p:cNvSpPr>
            <a:spLocks noGrp="1"/>
          </p:cNvSpPr>
          <p:nvPr>
            <p:ph type="body" sz="quarter" idx="151"/>
          </p:nvPr>
        </p:nvSpPr>
        <p:spPr/>
        <p:txBody>
          <a:bodyPr>
            <a:normAutofit lnSpcReduction="10000"/>
          </a:bodyPr>
          <a:lstStyle/>
          <a:p>
            <a:r>
              <a:rPr lang="en-US" dirty="0">
                <a:solidFill>
                  <a:schemeClr val="accent5">
                    <a:lumMod val="50000"/>
                  </a:schemeClr>
                </a:solidFill>
              </a:rPr>
              <a:t>Justin Keeling &amp; Alex Harry</a:t>
            </a:r>
          </a:p>
          <a:p>
            <a:endParaRPr lang="en-US" dirty="0">
              <a:solidFill>
                <a:schemeClr val="accent5">
                  <a:lumMod val="50000"/>
                </a:schemeClr>
              </a:solidFill>
            </a:endParaRPr>
          </a:p>
        </p:txBody>
      </p:sp>
      <p:sp>
        <p:nvSpPr>
          <p:cNvPr id="17" name="Text Placeholder 16"/>
          <p:cNvSpPr>
            <a:spLocks noGrp="1"/>
          </p:cNvSpPr>
          <p:nvPr>
            <p:ph type="body" sz="quarter" idx="153"/>
          </p:nvPr>
        </p:nvSpPr>
        <p:spPr/>
        <p:txBody>
          <a:bodyPr>
            <a:normAutofit/>
          </a:bodyPr>
          <a:lstStyle/>
          <a:p>
            <a:r>
              <a:rPr lang="en-US" dirty="0">
                <a:solidFill>
                  <a:schemeClr val="accent5">
                    <a:lumMod val="50000"/>
                  </a:schemeClr>
                </a:solidFill>
              </a:rPr>
              <a:t>Emoji Prediction</a:t>
            </a:r>
          </a:p>
          <a:p>
            <a:endParaRPr lang="en-US" dirty="0">
              <a:solidFill>
                <a:schemeClr val="accent5">
                  <a:lumMod val="50000"/>
                </a:schemeClr>
              </a:solidFill>
            </a:endParaRPr>
          </a:p>
        </p:txBody>
      </p:sp>
      <p:sp>
        <p:nvSpPr>
          <p:cNvPr id="18" name="Text Placeholder 1"/>
          <p:cNvSpPr>
            <a:spLocks noGrp="1"/>
          </p:cNvSpPr>
          <p:nvPr>
            <p:ph type="body" sz="quarter" idx="10"/>
          </p:nvPr>
        </p:nvSpPr>
        <p:spPr>
          <a:xfrm>
            <a:off x="1054885" y="18406735"/>
            <a:ext cx="15856490" cy="2912859"/>
          </a:xfrm>
        </p:spPr>
        <p:txBody>
          <a:bodyPr/>
          <a:lstStyle/>
          <a:p>
            <a:r>
              <a:rPr lang="en-US" dirty="0"/>
              <a:t>The data provided to us is from a social media platform, more specifically Twitter. The process in which the data is received requires approval from Twitter Developers. Once the approval process is finished, the scripts provided earlier are to be run  in which a file containing the data is created. This results in 291,021 tweets for training and 50,000 for testing. The data gathered from twitter contains the actual text from the tweet,  and two other files are also created which include the emoji labels (which are numerical values), and the text ids.</a:t>
            </a:r>
          </a:p>
          <a:p>
            <a:endParaRPr lang="en-US" sz="2500" dirty="0">
              <a:latin typeface="Times New Roman" panose="02020603050405020304" pitchFamily="18"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613CAABD-4550-4160-9556-E82B536A96C9}"/>
              </a:ext>
            </a:extLst>
          </p:cNvPr>
          <p:cNvSpPr>
            <a:spLocks noGrp="1"/>
          </p:cNvSpPr>
          <p:nvPr>
            <p:ph type="body" sz="quarter" idx="29"/>
          </p:nvPr>
        </p:nvSpPr>
        <p:spPr>
          <a:xfrm>
            <a:off x="34295031" y="17978051"/>
            <a:ext cx="15838700" cy="857368"/>
          </a:xfrm>
        </p:spPr>
        <p:txBody>
          <a:bodyPr/>
          <a:lstStyle/>
          <a:p>
            <a:r>
              <a:rPr lang="en-US" dirty="0"/>
              <a:t>Results and Discussion</a:t>
            </a:r>
          </a:p>
        </p:txBody>
      </p:sp>
      <p:sp>
        <p:nvSpPr>
          <p:cNvPr id="25" name="Text Placeholder 9">
            <a:extLst>
              <a:ext uri="{FF2B5EF4-FFF2-40B4-BE49-F238E27FC236}">
                <a16:creationId xmlns:a16="http://schemas.microsoft.com/office/drawing/2014/main" id="{FEF0B3B7-1667-406F-8DB1-8A0A54262D40}"/>
              </a:ext>
            </a:extLst>
          </p:cNvPr>
          <p:cNvSpPr txBox="1">
            <a:spLocks/>
          </p:cNvSpPr>
          <p:nvPr/>
        </p:nvSpPr>
        <p:spPr>
          <a:xfrm>
            <a:off x="34295031" y="18772503"/>
            <a:ext cx="15838700" cy="10299496"/>
          </a:xfrm>
          <a:prstGeom prst="rect">
            <a:avLst/>
          </a:prstGeom>
        </p:spPr>
        <p:txBody>
          <a:bodyPr wrap="square" lIns="261244" tIns="261244" rIns="261244" bIns="261244" anchor="t">
            <a:spAutoFit/>
          </a:bodyPr>
          <a:lstStyle>
            <a:lvl1pPr marL="0" indent="0" algn="l" defTabSz="5014913" rtl="0" eaLnBrk="0" fontAlgn="base" hangingPunct="0">
              <a:spcBef>
                <a:spcPct val="20000"/>
              </a:spcBef>
              <a:spcAft>
                <a:spcPct val="0"/>
              </a:spcAft>
              <a:buFont typeface="Arial"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endParaRPr lang="en-US" b="1" dirty="0">
              <a:latin typeface="Times New Roman"/>
              <a:cs typeface="Times New Roman"/>
            </a:endParaRPr>
          </a:p>
          <a:p>
            <a:endParaRPr lang="en-US" b="1" dirty="0">
              <a:latin typeface="Times New Roman"/>
              <a:cs typeface="Times New Roman"/>
            </a:endParaRPr>
          </a:p>
          <a:p>
            <a:r>
              <a:rPr lang="en-US" dirty="0">
                <a:latin typeface="Times New Roman"/>
                <a:cs typeface="Times New Roman"/>
              </a:rPr>
              <a:t>The linear support vector machine provided the top performing results with an accuracy of 34% and a F1 score of </a:t>
            </a:r>
            <a:r>
              <a:rPr lang="en-US">
                <a:latin typeface="Times New Roman"/>
                <a:cs typeface="Times New Roman"/>
              </a:rPr>
              <a:t>0.20916. The K-Nearest neighbor algorithm provided the the lowest accuracy score and a similar recall and F1 score of </a:t>
            </a:r>
            <a:r>
              <a:rPr lang="en-US" dirty="0">
                <a:latin typeface="Times New Roman"/>
                <a:cs typeface="Times New Roman"/>
              </a:rPr>
              <a:t>Naïve Bayes.</a:t>
            </a:r>
          </a:p>
          <a:p>
            <a:endParaRPr lang="en-US" b="1" dirty="0">
              <a:latin typeface="Times New Roman"/>
              <a:cs typeface="Times New Roman"/>
            </a:endParaRPr>
          </a:p>
          <a:p>
            <a:endParaRPr lang="en-US" b="1" dirty="0">
              <a:latin typeface="Times New Roman"/>
              <a:cs typeface="Times New Roman"/>
            </a:endParaRPr>
          </a:p>
          <a:p>
            <a:endParaRPr lang="en-US" b="1" dirty="0">
              <a:latin typeface="Times New Roman"/>
              <a:cs typeface="Times New Roman"/>
            </a:endParaRPr>
          </a:p>
          <a:p>
            <a:endParaRPr lang="en-US" b="1" dirty="0">
              <a:latin typeface="Times New Roman"/>
              <a:cs typeface="Times New Roman"/>
            </a:endParaRPr>
          </a:p>
          <a:p>
            <a:endParaRPr lang="en-US" b="1" dirty="0">
              <a:latin typeface="Times New Roman"/>
              <a:cs typeface="Times New Roman"/>
            </a:endParaRPr>
          </a:p>
          <a:p>
            <a:endParaRPr lang="en-US" b="1" dirty="0">
              <a:latin typeface="Times New Roman"/>
              <a:cs typeface="Times New Roman"/>
            </a:endParaRPr>
          </a:p>
          <a:p>
            <a:endParaRPr lang="en-US" b="1" dirty="0">
              <a:latin typeface="Times New Roman"/>
              <a:cs typeface="Times New Roman"/>
            </a:endParaRPr>
          </a:p>
          <a:p>
            <a:endParaRPr lang="en-US" b="1"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a:p>
            <a:r>
              <a:rPr lang="en-US" dirty="0">
                <a:latin typeface="Times New Roman"/>
                <a:cs typeface="Times New Roman"/>
              </a:rPr>
              <a:t>The intuition to be gained from this is that we can accurately predict emoji's from analyzing tweets approximately 34% of the time.  However, it may not be ready to deploy to a real-life situation.  It may be possible to improve these results </a:t>
            </a:r>
            <a:r>
              <a:rPr lang="en-US">
                <a:latin typeface="Times New Roman"/>
                <a:cs typeface="Times New Roman"/>
              </a:rPr>
              <a:t>with the utilization of more advanced techniques in language processing.</a:t>
            </a:r>
            <a:endParaRPr lang="en-US"/>
          </a:p>
          <a:p>
            <a:endParaRPr lang="en-US" b="1" dirty="0">
              <a:latin typeface="Times New Roman"/>
              <a:cs typeface="Times New Roman"/>
            </a:endParaRPr>
          </a:p>
          <a:p>
            <a:endParaRPr lang="en-US" b="1" dirty="0">
              <a:latin typeface="Times New Roman"/>
              <a:cs typeface="Times New Roman"/>
            </a:endParaRPr>
          </a:p>
          <a:p>
            <a:endParaRPr lang="en-US" b="1" dirty="0">
              <a:latin typeface="Times New Roman"/>
              <a:cs typeface="Times New Roman"/>
            </a:endParaRPr>
          </a:p>
          <a:p>
            <a:endParaRPr lang="en-US"/>
          </a:p>
        </p:txBody>
      </p:sp>
      <p:pic>
        <p:nvPicPr>
          <p:cNvPr id="11" name="Picture 11" descr="A picture containing table&#10;&#10;Description generated with very high confidence">
            <a:extLst>
              <a:ext uri="{FF2B5EF4-FFF2-40B4-BE49-F238E27FC236}">
                <a16:creationId xmlns:a16="http://schemas.microsoft.com/office/drawing/2014/main" id="{5FFC4300-1E6E-4AB5-BC94-F779E8EF7A05}"/>
              </a:ext>
            </a:extLst>
          </p:cNvPr>
          <p:cNvPicPr>
            <a:picLocks noChangeAspect="1"/>
          </p:cNvPicPr>
          <p:nvPr/>
        </p:nvPicPr>
        <p:blipFill>
          <a:blip r:embed="rId3"/>
          <a:stretch>
            <a:fillRect/>
          </a:stretch>
        </p:blipFill>
        <p:spPr>
          <a:xfrm>
            <a:off x="1139222" y="10743109"/>
            <a:ext cx="15760256" cy="2658066"/>
          </a:xfrm>
          <a:prstGeom prst="rect">
            <a:avLst/>
          </a:prstGeom>
        </p:spPr>
      </p:pic>
      <p:sp>
        <p:nvSpPr>
          <p:cNvPr id="22" name="TextBox 21">
            <a:extLst>
              <a:ext uri="{FF2B5EF4-FFF2-40B4-BE49-F238E27FC236}">
                <a16:creationId xmlns:a16="http://schemas.microsoft.com/office/drawing/2014/main" id="{E2A7E4D6-6742-44A3-86A9-E59847B11A44}"/>
              </a:ext>
            </a:extLst>
          </p:cNvPr>
          <p:cNvSpPr txBox="1"/>
          <p:nvPr/>
        </p:nvSpPr>
        <p:spPr>
          <a:xfrm>
            <a:off x="24231600" y="16230600"/>
            <a:ext cx="274320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27" name="Picture 27" descr="A screenshot of a cell phone&#10;&#10;Description generated with very high confidence">
            <a:extLst>
              <a:ext uri="{FF2B5EF4-FFF2-40B4-BE49-F238E27FC236}">
                <a16:creationId xmlns:a16="http://schemas.microsoft.com/office/drawing/2014/main" id="{E22D37B1-C37E-4145-AFA2-C4E9138BF1A3}"/>
              </a:ext>
            </a:extLst>
          </p:cNvPr>
          <p:cNvPicPr>
            <a:picLocks noChangeAspect="1"/>
          </p:cNvPicPr>
          <p:nvPr/>
        </p:nvPicPr>
        <p:blipFill>
          <a:blip r:embed="rId4"/>
          <a:stretch>
            <a:fillRect/>
          </a:stretch>
        </p:blipFill>
        <p:spPr>
          <a:xfrm>
            <a:off x="1254628" y="23095016"/>
            <a:ext cx="15529335" cy="2951375"/>
          </a:xfrm>
          <a:prstGeom prst="rect">
            <a:avLst/>
          </a:prstGeom>
        </p:spPr>
      </p:pic>
      <p:pic>
        <p:nvPicPr>
          <p:cNvPr id="29" name="Picture 29" descr="A screen shot of a computer&#10;&#10;Description generated with high confidence">
            <a:extLst>
              <a:ext uri="{FF2B5EF4-FFF2-40B4-BE49-F238E27FC236}">
                <a16:creationId xmlns:a16="http://schemas.microsoft.com/office/drawing/2014/main" id="{CFA4D4F7-D680-4A5F-A695-3337E92094F4}"/>
              </a:ext>
            </a:extLst>
          </p:cNvPr>
          <p:cNvPicPr>
            <a:picLocks noChangeAspect="1"/>
          </p:cNvPicPr>
          <p:nvPr/>
        </p:nvPicPr>
        <p:blipFill>
          <a:blip r:embed="rId5"/>
          <a:stretch>
            <a:fillRect/>
          </a:stretch>
        </p:blipFill>
        <p:spPr>
          <a:xfrm>
            <a:off x="34379113" y="9305334"/>
            <a:ext cx="15673661" cy="5274645"/>
          </a:xfrm>
          <a:prstGeom prst="rect">
            <a:avLst/>
          </a:prstGeom>
        </p:spPr>
      </p:pic>
      <p:pic>
        <p:nvPicPr>
          <p:cNvPr id="31" name="Picture 31" descr="A screen shot of a social media post&#10;&#10;Description generated with very high confidence">
            <a:extLst>
              <a:ext uri="{FF2B5EF4-FFF2-40B4-BE49-F238E27FC236}">
                <a16:creationId xmlns:a16="http://schemas.microsoft.com/office/drawing/2014/main" id="{1EF27DF7-DC47-4FE5-A247-DE3236AB2B51}"/>
              </a:ext>
            </a:extLst>
          </p:cNvPr>
          <p:cNvPicPr>
            <a:picLocks noChangeAspect="1"/>
          </p:cNvPicPr>
          <p:nvPr/>
        </p:nvPicPr>
        <p:blipFill>
          <a:blip r:embed="rId6"/>
          <a:stretch>
            <a:fillRect/>
          </a:stretch>
        </p:blipFill>
        <p:spPr>
          <a:xfrm>
            <a:off x="17903448" y="23829845"/>
            <a:ext cx="15413876" cy="6158834"/>
          </a:xfrm>
          <a:prstGeom prst="rect">
            <a:avLst/>
          </a:prstGeom>
        </p:spPr>
      </p:pic>
      <p:pic>
        <p:nvPicPr>
          <p:cNvPr id="33" name="Picture 33" descr="A screenshot of a cell phone&#10;&#10;Description generated with very high confidence">
            <a:extLst>
              <a:ext uri="{FF2B5EF4-FFF2-40B4-BE49-F238E27FC236}">
                <a16:creationId xmlns:a16="http://schemas.microsoft.com/office/drawing/2014/main" id="{61188056-C884-491F-BADA-DA8E0CBF5B0E}"/>
              </a:ext>
            </a:extLst>
          </p:cNvPr>
          <p:cNvPicPr>
            <a:picLocks noChangeAspect="1"/>
          </p:cNvPicPr>
          <p:nvPr/>
        </p:nvPicPr>
        <p:blipFill>
          <a:blip r:embed="rId7"/>
          <a:stretch>
            <a:fillRect/>
          </a:stretch>
        </p:blipFill>
        <p:spPr>
          <a:xfrm>
            <a:off x="34494541" y="22266361"/>
            <a:ext cx="15442740" cy="2183790"/>
          </a:xfrm>
          <a:prstGeom prst="rect">
            <a:avLst/>
          </a:prstGeom>
        </p:spPr>
      </p:pic>
      <p:pic>
        <p:nvPicPr>
          <p:cNvPr id="35" name="Picture 35" descr="A close up of a map&#10;&#10;Description generated with high confidence">
            <a:extLst>
              <a:ext uri="{FF2B5EF4-FFF2-40B4-BE49-F238E27FC236}">
                <a16:creationId xmlns:a16="http://schemas.microsoft.com/office/drawing/2014/main" id="{541789CF-3578-47CD-80D7-74E305AF281F}"/>
              </a:ext>
            </a:extLst>
          </p:cNvPr>
          <p:cNvPicPr>
            <a:picLocks noChangeAspect="1"/>
          </p:cNvPicPr>
          <p:nvPr/>
        </p:nvPicPr>
        <p:blipFill>
          <a:blip r:embed="rId8"/>
          <a:stretch>
            <a:fillRect/>
          </a:stretch>
        </p:blipFill>
        <p:spPr>
          <a:xfrm>
            <a:off x="20240630" y="9383644"/>
            <a:ext cx="10102728" cy="6388191"/>
          </a:xfrm>
          <a:prstGeom prst="rect">
            <a:avLst/>
          </a:prstGeom>
        </p:spPr>
      </p:pic>
      <p:sp>
        <p:nvSpPr>
          <p:cNvPr id="37" name="TextBox 36">
            <a:extLst>
              <a:ext uri="{FF2B5EF4-FFF2-40B4-BE49-F238E27FC236}">
                <a16:creationId xmlns:a16="http://schemas.microsoft.com/office/drawing/2014/main" id="{B57762E0-4A4C-4226-9C14-02AEE5AF24CA}"/>
              </a:ext>
            </a:extLst>
          </p:cNvPr>
          <p:cNvSpPr txBox="1"/>
          <p:nvPr/>
        </p:nvSpPr>
        <p:spPr>
          <a:xfrm>
            <a:off x="20220881" y="15768740"/>
            <a:ext cx="10161489"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Times New Roman"/>
                <a:cs typeface="Times New Roman"/>
              </a:rPr>
              <a:t>A similar pipeline to our problem.  Source: Fig. 2 from: </a:t>
            </a:r>
            <a:r>
              <a:rPr lang="en-US" sz="2500">
                <a:latin typeface="Calibri"/>
                <a:cs typeface="Calibri"/>
              </a:rPr>
              <a:t>Spencer Cappallo, </a:t>
            </a:r>
            <a:r>
              <a:rPr lang="en-US" sz="2500" dirty="0">
                <a:latin typeface="Calibri"/>
                <a:cs typeface="Calibri"/>
              </a:rPr>
              <a:t>Stacey Svetlichnaya, Pierre Garrigues, Thomas Mensink, and</a:t>
            </a:r>
            <a:endParaRPr lang="en-US" sz="2500" dirty="0">
              <a:latin typeface="Times New Roman" panose="02020603050405020304" pitchFamily="18" charset="0"/>
              <a:cs typeface="Times New Roman" panose="02020603050405020304" pitchFamily="18" charset="0"/>
            </a:endParaRPr>
          </a:p>
          <a:p>
            <a:r>
              <a:rPr lang="en-US" sz="2500">
                <a:latin typeface="Calibri"/>
                <a:cs typeface="Calibri"/>
              </a:rPr>
              <a:t>Cees G. M. Snoek. 2018. The New Modality: Emoji Challenges in Prediction,</a:t>
            </a:r>
            <a:endParaRPr lang="en-US"/>
          </a:p>
          <a:p>
            <a:r>
              <a:rPr lang="en-US" sz="2500">
                <a:latin typeface="Calibri"/>
                <a:cs typeface="Calibri"/>
              </a:rPr>
              <a:t>Anticipation, and Retrieval. (2018).</a:t>
            </a:r>
            <a:endParaRPr lang="en-US"/>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390</TotalTime>
  <Words>418</Words>
  <Application>Microsoft Office PowerPoint</Application>
  <PresentationFormat>Custom</PresentationFormat>
  <Paragraphs>23</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PosterPresentations.com-36x56-Template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Justin Keeling</cp:lastModifiedBy>
  <cp:revision>288</cp:revision>
  <dcterms:created xsi:type="dcterms:W3CDTF">2012-02-04T00:31:01Z</dcterms:created>
  <dcterms:modified xsi:type="dcterms:W3CDTF">2019-12-03T03:59:39Z</dcterms:modified>
</cp:coreProperties>
</file>