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6" r:id="rId3"/>
    <p:sldId id="258" r:id="rId4"/>
    <p:sldId id="270" r:id="rId5"/>
    <p:sldId id="259" r:id="rId6"/>
    <p:sldId id="260" r:id="rId7"/>
    <p:sldId id="263" r:id="rId8"/>
    <p:sldId id="264" r:id="rId9"/>
    <p:sldId id="265"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4" autoAdjust="0"/>
    <p:restoredTop sz="82130" autoAdjust="0"/>
  </p:normalViewPr>
  <p:slideViewPr>
    <p:cSldViewPr snapToGrid="0">
      <p:cViewPr varScale="1">
        <p:scale>
          <a:sx n="56" d="100"/>
          <a:sy n="56" d="100"/>
        </p:scale>
        <p:origin x="-126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E70276-86A6-4A0C-9D68-D1570BE12C26}" type="datetimeFigureOut">
              <a:rPr lang="x-none" smtClean="0"/>
              <a:t>23/01/2023</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CB3A30-C4CD-4E19-9BE4-F89F42E906E9}" type="slidenum">
              <a:rPr lang="x-none" smtClean="0"/>
              <a:t>‹#›</a:t>
            </a:fld>
            <a:endParaRPr lang="x-none"/>
          </a:p>
        </p:txBody>
      </p:sp>
    </p:spTree>
    <p:extLst>
      <p:ext uri="{BB962C8B-B14F-4D97-AF65-F5344CB8AC3E}">
        <p14:creationId xmlns:p14="http://schemas.microsoft.com/office/powerpoint/2010/main" val="4170370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Welcome everyone, today I will be presenting the online course enrollment system that I built as part of this course. This system will allow students to register, create profiles, and login to the system. It will improve accessibility and convenience for students and also improve course enrollment management for educators. The system is designed to operate in a web-based environment, improving accessibility for both educators and students. Let's move on to the next slide to learn more about the key aspects of the SRS document.</a:t>
            </a:r>
            <a:endParaRPr lang="x-none" dirty="0"/>
          </a:p>
        </p:txBody>
      </p:sp>
      <p:sp>
        <p:nvSpPr>
          <p:cNvPr id="4" name="Slide Number Placeholder 3"/>
          <p:cNvSpPr>
            <a:spLocks noGrp="1"/>
          </p:cNvSpPr>
          <p:nvPr>
            <p:ph type="sldNum" sz="quarter" idx="5"/>
          </p:nvPr>
        </p:nvSpPr>
        <p:spPr/>
        <p:txBody>
          <a:bodyPr/>
          <a:lstStyle/>
          <a:p>
            <a:fld id="{93CB3A30-C4CD-4E19-9BE4-F89F42E906E9}" type="slidenum">
              <a:rPr lang="x-none" smtClean="0"/>
              <a:t>2</a:t>
            </a:fld>
            <a:endParaRPr lang="x-none"/>
          </a:p>
        </p:txBody>
      </p:sp>
    </p:spTree>
    <p:extLst>
      <p:ext uri="{BB962C8B-B14F-4D97-AF65-F5344CB8AC3E}">
        <p14:creationId xmlns:p14="http://schemas.microsoft.com/office/powerpoint/2010/main" val="1913447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seen on this slide, the SRS document covers the purpose, features, benefits, and user classes of the system. The purpose of the system is to provide a simple and efficient way for students to find and enroll in online courses. The system allows for registration, profiles, course viewing, enrollment, waiting list and course management. The system will improve accessibility and convenience for both students and educators, and the main users of the system are students and educators with varying levels of technical expertise.</a:t>
            </a:r>
            <a:endParaRPr lang="x-none" dirty="0"/>
          </a:p>
        </p:txBody>
      </p:sp>
      <p:sp>
        <p:nvSpPr>
          <p:cNvPr id="4" name="Slide Number Placeholder 3"/>
          <p:cNvSpPr>
            <a:spLocks noGrp="1"/>
          </p:cNvSpPr>
          <p:nvPr>
            <p:ph type="sldNum" sz="quarter" idx="5"/>
          </p:nvPr>
        </p:nvSpPr>
        <p:spPr/>
        <p:txBody>
          <a:bodyPr/>
          <a:lstStyle/>
          <a:p>
            <a:fld id="{93CB3A30-C4CD-4E19-9BE4-F89F42E906E9}" type="slidenum">
              <a:rPr lang="x-none" smtClean="0"/>
              <a:t>3</a:t>
            </a:fld>
            <a:endParaRPr lang="x-none"/>
          </a:p>
        </p:txBody>
      </p:sp>
    </p:spTree>
    <p:extLst>
      <p:ext uri="{BB962C8B-B14F-4D97-AF65-F5344CB8AC3E}">
        <p14:creationId xmlns:p14="http://schemas.microsoft.com/office/powerpoint/2010/main" val="302662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Continuing from the last slide, the SRS document also covers the operating environment, security, and non-functional requirements of the system. The system will be web-based, and it will make use of a MySQL database for data storage. The system frontend will be designed in HTML and CSS. Security is also a major concern and all passwords will be encrypted. Users will be required to authenticate themselves in order to gain access. The system will be reliable and user-friendly.</a:t>
            </a:r>
            <a:endParaRPr lang="x-none" dirty="0"/>
          </a:p>
        </p:txBody>
      </p:sp>
      <p:sp>
        <p:nvSpPr>
          <p:cNvPr id="4" name="Slide Number Placeholder 3"/>
          <p:cNvSpPr>
            <a:spLocks noGrp="1"/>
          </p:cNvSpPr>
          <p:nvPr>
            <p:ph type="sldNum" sz="quarter" idx="5"/>
          </p:nvPr>
        </p:nvSpPr>
        <p:spPr/>
        <p:txBody>
          <a:bodyPr/>
          <a:lstStyle/>
          <a:p>
            <a:fld id="{93CB3A30-C4CD-4E19-9BE4-F89F42E906E9}" type="slidenum">
              <a:rPr lang="x-none" smtClean="0"/>
              <a:t>4</a:t>
            </a:fld>
            <a:endParaRPr lang="x-none"/>
          </a:p>
        </p:txBody>
      </p:sp>
    </p:spTree>
    <p:extLst>
      <p:ext uri="{BB962C8B-B14F-4D97-AF65-F5344CB8AC3E}">
        <p14:creationId xmlns:p14="http://schemas.microsoft.com/office/powerpoint/2010/main" val="302662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seen on this slide, the use case diagram represents the system's functionality. The student will be able to register and login, as well as manage course enrollment and enroll in a course. Educators, on the other hand, will be able to view and manage available courses and approve course enrollments. Both users will have the ability to view available courses.</a:t>
            </a:r>
            <a:endParaRPr lang="x-none" dirty="0"/>
          </a:p>
        </p:txBody>
      </p:sp>
      <p:sp>
        <p:nvSpPr>
          <p:cNvPr id="4" name="Slide Number Placeholder 3"/>
          <p:cNvSpPr>
            <a:spLocks noGrp="1"/>
          </p:cNvSpPr>
          <p:nvPr>
            <p:ph type="sldNum" sz="quarter" idx="5"/>
          </p:nvPr>
        </p:nvSpPr>
        <p:spPr/>
        <p:txBody>
          <a:bodyPr/>
          <a:lstStyle/>
          <a:p>
            <a:fld id="{93CB3A30-C4CD-4E19-9BE4-F89F42E906E9}" type="slidenum">
              <a:rPr lang="x-none" smtClean="0"/>
              <a:t>5</a:t>
            </a:fld>
            <a:endParaRPr lang="x-none"/>
          </a:p>
        </p:txBody>
      </p:sp>
    </p:spTree>
    <p:extLst>
      <p:ext uri="{BB962C8B-B14F-4D97-AF65-F5344CB8AC3E}">
        <p14:creationId xmlns:p14="http://schemas.microsoft.com/office/powerpoint/2010/main" val="4071994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web pages were designed using HTML5 and CSS for styling. The language used for the backend was PHP, and I used the XAMPP Server to run PHP. The registration page prompts the user to enter a preferred username and password. After registration, the login page will prompt the user to enter their details and then verify them against the database. Upon successful verification, the user will be welcomed into the system on the landing page.</a:t>
            </a:r>
            <a:endParaRPr lang="x-none" dirty="0"/>
          </a:p>
        </p:txBody>
      </p:sp>
      <p:sp>
        <p:nvSpPr>
          <p:cNvPr id="4" name="Slide Number Placeholder 3"/>
          <p:cNvSpPr>
            <a:spLocks noGrp="1"/>
          </p:cNvSpPr>
          <p:nvPr>
            <p:ph type="sldNum" sz="quarter" idx="5"/>
          </p:nvPr>
        </p:nvSpPr>
        <p:spPr/>
        <p:txBody>
          <a:bodyPr/>
          <a:lstStyle/>
          <a:p>
            <a:fld id="{93CB3A30-C4CD-4E19-9BE4-F89F42E906E9}" type="slidenum">
              <a:rPr lang="x-none" smtClean="0"/>
              <a:t>6</a:t>
            </a:fld>
            <a:endParaRPr lang="x-none"/>
          </a:p>
        </p:txBody>
      </p:sp>
    </p:spTree>
    <p:extLst>
      <p:ext uri="{BB962C8B-B14F-4D97-AF65-F5344CB8AC3E}">
        <p14:creationId xmlns:p14="http://schemas.microsoft.com/office/powerpoint/2010/main" val="3877469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slide, we can see the XAMPP server control panel which enables us to start the MySQL server. The system uses a MySQL database for data storage. Using the PHPmyAdmin page, we were able to design the database for the system. The database has three tables, namely the links, programs, and login tables. The links table stores all the links to students who have been enrolled, the programs table stores all programs, and the login table stores the login information for all users. This database design allows us to easily manage and access student and course information.</a:t>
            </a:r>
            <a:endParaRPr lang="x-none" dirty="0"/>
          </a:p>
        </p:txBody>
      </p:sp>
      <p:sp>
        <p:nvSpPr>
          <p:cNvPr id="4" name="Slide Number Placeholder 3"/>
          <p:cNvSpPr>
            <a:spLocks noGrp="1"/>
          </p:cNvSpPr>
          <p:nvPr>
            <p:ph type="sldNum" sz="quarter" idx="5"/>
          </p:nvPr>
        </p:nvSpPr>
        <p:spPr/>
        <p:txBody>
          <a:bodyPr/>
          <a:lstStyle/>
          <a:p>
            <a:fld id="{93CB3A30-C4CD-4E19-9BE4-F89F42E906E9}" type="slidenum">
              <a:rPr lang="x-none" smtClean="0"/>
              <a:t>7</a:t>
            </a:fld>
            <a:endParaRPr lang="x-none"/>
          </a:p>
        </p:txBody>
      </p:sp>
    </p:spTree>
    <p:extLst>
      <p:ext uri="{BB962C8B-B14F-4D97-AF65-F5344CB8AC3E}">
        <p14:creationId xmlns:p14="http://schemas.microsoft.com/office/powerpoint/2010/main" val="3893136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project, I used PHP as the primary backend programming language. PHP was used to access and manipulate the database and also to encrypt user passwords. I wrote code for several PHP files, including auth_session.php, connection.php, login.php, logout.php, and registration.php. The image on the screen shows how connection.php looked like.</a:t>
            </a:r>
            <a:endParaRPr lang="en-GB" dirty="0" smtClean="0"/>
          </a:p>
        </p:txBody>
      </p:sp>
      <p:sp>
        <p:nvSpPr>
          <p:cNvPr id="4" name="Slide Number Placeholder 3"/>
          <p:cNvSpPr>
            <a:spLocks noGrp="1"/>
          </p:cNvSpPr>
          <p:nvPr>
            <p:ph type="sldNum" sz="quarter" idx="5"/>
          </p:nvPr>
        </p:nvSpPr>
        <p:spPr/>
        <p:txBody>
          <a:bodyPr/>
          <a:lstStyle/>
          <a:p>
            <a:fld id="{93CB3A30-C4CD-4E19-9BE4-F89F42E906E9}" type="slidenum">
              <a:rPr lang="x-none" smtClean="0"/>
              <a:t>8</a:t>
            </a:fld>
            <a:endParaRPr lang="x-none"/>
          </a:p>
        </p:txBody>
      </p:sp>
    </p:spTree>
    <p:extLst>
      <p:ext uri="{BB962C8B-B14F-4D97-AF65-F5344CB8AC3E}">
        <p14:creationId xmlns:p14="http://schemas.microsoft.com/office/powerpoint/2010/main" val="2181422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conclusion, I built an online course enrollment system that allows students to register, create profiles, and login into the system. The system improves accessibility and convenience for students and improves course enrollment management for educators. The system operates in a web-based environment and makes use of a MySQL database for data storage. The frontend of the system was designed in HTML and CSS and the backend in PHP. Security measures such as encryption of passwords and user authentication were also implemented. I believe this system will be a valuable tool for both students and educators.</a:t>
            </a:r>
            <a:endParaRPr lang="x-none" dirty="0"/>
          </a:p>
        </p:txBody>
      </p:sp>
      <p:sp>
        <p:nvSpPr>
          <p:cNvPr id="4" name="Slide Number Placeholder 3"/>
          <p:cNvSpPr>
            <a:spLocks noGrp="1"/>
          </p:cNvSpPr>
          <p:nvPr>
            <p:ph type="sldNum" sz="quarter" idx="5"/>
          </p:nvPr>
        </p:nvSpPr>
        <p:spPr/>
        <p:txBody>
          <a:bodyPr/>
          <a:lstStyle/>
          <a:p>
            <a:fld id="{93CB3A30-C4CD-4E19-9BE4-F89F42E906E9}" type="slidenum">
              <a:rPr lang="x-none" smtClean="0"/>
              <a:t>9</a:t>
            </a:fld>
            <a:endParaRPr lang="x-none"/>
          </a:p>
        </p:txBody>
      </p:sp>
    </p:spTree>
    <p:extLst>
      <p:ext uri="{BB962C8B-B14F-4D97-AF65-F5344CB8AC3E}">
        <p14:creationId xmlns:p14="http://schemas.microsoft.com/office/powerpoint/2010/main" val="242783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788504-BAAE-4EEC-92A3-236E2FD5A9CD}" type="datetimeFigureOut">
              <a:rPr lang="x-none" smtClean="0"/>
              <a:t>23/01/2023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3749853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88504-BAAE-4EEC-92A3-236E2FD5A9CD}" type="datetimeFigureOut">
              <a:rPr lang="x-none" smtClean="0"/>
              <a:t>23/01/2023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126244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88504-BAAE-4EEC-92A3-236E2FD5A9CD}" type="datetimeFigureOut">
              <a:rPr lang="x-none" smtClean="0"/>
              <a:t>23/01/2023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33352DCF-9B5A-439A-840E-854EE499B16A}" type="slidenum">
              <a:rPr lang="x-none" smtClean="0"/>
              <a:t>‹#›</a:t>
            </a:fld>
            <a:endParaRPr lang="x-non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003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88504-BAAE-4EEC-92A3-236E2FD5A9CD}" type="datetimeFigureOut">
              <a:rPr lang="x-none" smtClean="0"/>
              <a:t>23/01/2023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4130815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88504-BAAE-4EEC-92A3-236E2FD5A9CD}" type="datetimeFigureOut">
              <a:rPr lang="x-none" smtClean="0"/>
              <a:t>23/01/2023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33352DCF-9B5A-439A-840E-854EE499B16A}"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20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88504-BAAE-4EEC-92A3-236E2FD5A9CD}" type="datetimeFigureOut">
              <a:rPr lang="x-none" smtClean="0"/>
              <a:t>23/01/2023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1491935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88504-BAAE-4EEC-92A3-236E2FD5A9CD}" type="datetimeFigureOut">
              <a:rPr lang="x-none" smtClean="0"/>
              <a:t>23/01/2023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2442939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88504-BAAE-4EEC-92A3-236E2FD5A9CD}" type="datetimeFigureOut">
              <a:rPr lang="x-none" smtClean="0"/>
              <a:t>23/01/2023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2836116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88504-BAAE-4EEC-92A3-236E2FD5A9CD}" type="datetimeFigureOut">
              <a:rPr lang="x-none" smtClean="0"/>
              <a:t>23/01/2023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317731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88504-BAAE-4EEC-92A3-236E2FD5A9CD}" type="datetimeFigureOut">
              <a:rPr lang="x-none" smtClean="0"/>
              <a:t>23/01/2023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118701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788504-BAAE-4EEC-92A3-236E2FD5A9CD}" type="datetimeFigureOut">
              <a:rPr lang="x-none" smtClean="0"/>
              <a:t>23/01/2023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62809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788504-BAAE-4EEC-92A3-236E2FD5A9CD}" type="datetimeFigureOut">
              <a:rPr lang="x-none" smtClean="0"/>
              <a:t>23/01/2023</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4831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788504-BAAE-4EEC-92A3-236E2FD5A9CD}" type="datetimeFigureOut">
              <a:rPr lang="x-none" smtClean="0"/>
              <a:t>23/01/2023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309538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88504-BAAE-4EEC-92A3-236E2FD5A9CD}" type="datetimeFigureOut">
              <a:rPr lang="x-none" smtClean="0"/>
              <a:t>23/01/2023</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130691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88504-BAAE-4EEC-92A3-236E2FD5A9CD}" type="datetimeFigureOut">
              <a:rPr lang="x-none" smtClean="0"/>
              <a:t>23/01/2023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250642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788504-BAAE-4EEC-92A3-236E2FD5A9CD}" type="datetimeFigureOut">
              <a:rPr lang="x-none" smtClean="0"/>
              <a:t>23/01/2023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33352DCF-9B5A-439A-840E-854EE499B16A}" type="slidenum">
              <a:rPr lang="x-none" smtClean="0"/>
              <a:t>‹#›</a:t>
            </a:fld>
            <a:endParaRPr lang="x-none"/>
          </a:p>
        </p:txBody>
      </p:sp>
    </p:spTree>
    <p:extLst>
      <p:ext uri="{BB962C8B-B14F-4D97-AF65-F5344CB8AC3E}">
        <p14:creationId xmlns:p14="http://schemas.microsoft.com/office/powerpoint/2010/main" val="397506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788504-BAAE-4EEC-92A3-236E2FD5A9CD}" type="datetimeFigureOut">
              <a:rPr lang="x-none" smtClean="0"/>
              <a:t>23/01/2023</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352DCF-9B5A-439A-840E-854EE499B16A}" type="slidenum">
              <a:rPr lang="x-none" smtClean="0"/>
              <a:t>‹#›</a:t>
            </a:fld>
            <a:endParaRPr lang="x-none"/>
          </a:p>
        </p:txBody>
      </p:sp>
    </p:spTree>
    <p:extLst>
      <p:ext uri="{BB962C8B-B14F-4D97-AF65-F5344CB8AC3E}">
        <p14:creationId xmlns:p14="http://schemas.microsoft.com/office/powerpoint/2010/main" val="1133203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6193C3-CE82-4C52-B772-D66ADFAFF5BF}"/>
              </a:ext>
            </a:extLst>
          </p:cNvPr>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Onlin</a:t>
            </a:r>
            <a:r>
              <a:rPr lang="en-US" dirty="0" smtClean="0">
                <a:latin typeface="Arial" panose="020B0604020202020204" pitchFamily="34" charset="0"/>
                <a:cs typeface="Arial" panose="020B0604020202020204" pitchFamily="34" charset="0"/>
              </a:rPr>
              <a:t>e Course Enrollment System</a:t>
            </a:r>
            <a:endParaRPr lang="x-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 xmlns:a16="http://schemas.microsoft.com/office/drawing/2014/main" id="{CC681C15-696A-4C7A-A483-33BBC8742D92}"/>
              </a:ext>
            </a:extLst>
          </p:cNvPr>
          <p:cNvSpPr>
            <a:spLocks noGrp="1"/>
          </p:cNvSpPr>
          <p:nvPr>
            <p:ph type="subTitle" idx="1"/>
          </p:nvPr>
        </p:nvSpPr>
        <p:spPr>
          <a:xfrm>
            <a:off x="1507066" y="4050833"/>
            <a:ext cx="7841649" cy="1544749"/>
          </a:xfrm>
        </p:spPr>
        <p:txBody>
          <a:bodyPr>
            <a:normAutofit fontScale="70000" lnSpcReduction="20000"/>
          </a:bodyPr>
          <a:lstStyle/>
          <a:p>
            <a:r>
              <a:rPr lang="en-US" sz="2800" dirty="0">
                <a:latin typeface="Arial" panose="020B0604020202020204" pitchFamily="34" charset="0"/>
                <a:cs typeface="Arial" panose="020B0604020202020204" pitchFamily="34" charset="0"/>
              </a:rPr>
              <a:t>Jeremy Robinson</a:t>
            </a:r>
          </a:p>
          <a:p>
            <a:r>
              <a:rPr lang="en-US" sz="2800" dirty="0">
                <a:latin typeface="Arial" panose="020B0604020202020204" pitchFamily="34" charset="0"/>
                <a:cs typeface="Arial" panose="020B0604020202020204" pitchFamily="34" charset="0"/>
              </a:rPr>
              <a:t>CST499: Capstone For Computer Software</a:t>
            </a:r>
          </a:p>
          <a:p>
            <a:r>
              <a:rPr lang="en-US" sz="2800" dirty="0">
                <a:latin typeface="Arial" panose="020B0604020202020204" pitchFamily="34" charset="0"/>
                <a:cs typeface="Arial" panose="020B0604020202020204" pitchFamily="34" charset="0"/>
              </a:rPr>
              <a:t>Professor Elchouemi</a:t>
            </a:r>
          </a:p>
          <a:p>
            <a:r>
              <a:rPr lang="en-US" sz="2800" dirty="0" smtClean="0">
                <a:latin typeface="Arial" panose="020B0604020202020204" pitchFamily="34" charset="0"/>
                <a:cs typeface="Arial" panose="020B0604020202020204" pitchFamily="34" charset="0"/>
              </a:rPr>
              <a:t>Date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746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A7C14D-0502-40CA-B356-0489292E5BA2}"/>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References</a:t>
            </a:r>
            <a:endParaRPr lang="x-none" sz="4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FE9753F6-0AAB-44BF-809D-5B1ECA77BA3D}"/>
              </a:ext>
            </a:extLst>
          </p:cNvPr>
          <p:cNvSpPr>
            <a:spLocks noGrp="1"/>
          </p:cNvSpPr>
          <p:nvPr>
            <p:ph idx="1"/>
          </p:nvPr>
        </p:nvSpPr>
        <p:spPr>
          <a:xfrm>
            <a:off x="186014" y="1396787"/>
            <a:ext cx="9746826" cy="4671752"/>
          </a:xfrm>
        </p:spPr>
        <p:txBody>
          <a:bodyPr>
            <a:noAutofit/>
          </a:bodyPr>
          <a:lstStyle/>
          <a:p>
            <a:r>
              <a:rPr lang="en-US" sz="2400" dirty="0" smtClean="0"/>
              <a:t>Baldwin, S. J., &amp; Ching, Y. H. (2019). Online course design. </a:t>
            </a:r>
            <a:r>
              <a:rPr lang="en-US" sz="2400" i="1" dirty="0" smtClean="0"/>
              <a:t>The International Review of Research </a:t>
            </a:r>
            <a:r>
              <a:rPr lang="en-US" sz="2400" dirty="0" smtClean="0"/>
              <a:t> </a:t>
            </a:r>
            <a:r>
              <a:rPr lang="en-US" sz="2400" i="1" dirty="0" smtClean="0"/>
              <a:t>in Open and Distributed Learning, 20</a:t>
            </a:r>
            <a:r>
              <a:rPr lang="en-US" sz="2400" dirty="0" smtClean="0"/>
              <a:t>(3).</a:t>
            </a:r>
          </a:p>
          <a:p>
            <a:r>
              <a:rPr lang="en-GB" sz="2400" dirty="0" smtClean="0"/>
              <a:t>Lengstorf, J., Blom Hansen, T., &amp; Prettyman, S. (2022). Getting Ready to Program. In </a:t>
            </a:r>
            <a:r>
              <a:rPr lang="en-GB" sz="2400" i="1" dirty="0" smtClean="0"/>
              <a:t>PHP 8 for Absolute Beginners</a:t>
            </a:r>
            <a:r>
              <a:rPr lang="en-GB" sz="2400" dirty="0" smtClean="0"/>
              <a:t> (pp. 3-37). Apress, Berkeley, CA.</a:t>
            </a:r>
            <a:endParaRPr lang="en-US" sz="2400" dirty="0" smtClean="0"/>
          </a:p>
          <a:p>
            <a:r>
              <a:rPr lang="en-GB" sz="2400" dirty="0" smtClean="0"/>
              <a:t>Pitt, C. (2021). Ways to Use PHP. In </a:t>
            </a:r>
            <a:r>
              <a:rPr lang="en-GB" sz="2400" i="1" dirty="0" smtClean="0"/>
              <a:t>Pro PHP 8 MVC</a:t>
            </a:r>
            <a:r>
              <a:rPr lang="en-GB" sz="2400" dirty="0" smtClean="0"/>
              <a:t> (pp. 1-12). Apress, Berkeley, CA.</a:t>
            </a:r>
            <a:endParaRPr lang="en-US" sz="2400" dirty="0" smtClean="0"/>
          </a:p>
          <a:p>
            <a:r>
              <a:rPr lang="en-US" sz="2400" dirty="0" smtClean="0"/>
              <a:t>Shea, P., &amp; Bidjerano, T. (2018). Online course enrollment in community college and degree  completion: The tipping point. </a:t>
            </a:r>
            <a:r>
              <a:rPr lang="en-US" sz="2400" i="1" dirty="0" smtClean="0"/>
              <a:t>International Review of Research in Open and Distributed Learning, 19</a:t>
            </a:r>
            <a:r>
              <a:rPr lang="en-US" sz="2400" dirty="0" smtClean="0"/>
              <a:t>(2).</a:t>
            </a:r>
            <a:endParaRPr lang="en-US" sz="2400" dirty="0"/>
          </a:p>
        </p:txBody>
      </p:sp>
    </p:spTree>
    <p:extLst>
      <p:ext uri="{BB962C8B-B14F-4D97-AF65-F5344CB8AC3E}">
        <p14:creationId xmlns:p14="http://schemas.microsoft.com/office/powerpoint/2010/main" val="3654576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7C7E0C6-4B7E-41BB-849A-434796BED314}"/>
              </a:ext>
            </a:extLst>
          </p:cNvPr>
          <p:cNvSpPr>
            <a:spLocks noGrp="1"/>
          </p:cNvSpPr>
          <p:nvPr>
            <p:ph type="title"/>
          </p:nvPr>
        </p:nvSpPr>
        <p:spPr/>
        <p:txBody>
          <a:bodyPr>
            <a:noAutofit/>
          </a:bodyPr>
          <a:lstStyle/>
          <a:p>
            <a:r>
              <a:rPr lang="en-GB" sz="4400" dirty="0" smtClean="0">
                <a:latin typeface="Arial" panose="020B0604020202020204" pitchFamily="34" charset="0"/>
                <a:cs typeface="Arial" panose="020B0604020202020204" pitchFamily="34" charset="0"/>
              </a:rPr>
              <a:t>Introduction</a:t>
            </a:r>
            <a:endParaRPr lang="x-none" sz="44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 xmlns:a16="http://schemas.microsoft.com/office/drawing/2014/main" id="{B33646CA-C9B7-443E-A99C-B4C94DEA51F5}"/>
              </a:ext>
            </a:extLst>
          </p:cNvPr>
          <p:cNvSpPr>
            <a:spLocks noGrp="1"/>
          </p:cNvSpPr>
          <p:nvPr>
            <p:ph idx="1"/>
          </p:nvPr>
        </p:nvSpPr>
        <p:spPr>
          <a:xfrm>
            <a:off x="431675" y="1792099"/>
            <a:ext cx="9779272" cy="4579424"/>
          </a:xfrm>
        </p:spPr>
        <p:txBody>
          <a:bodyPr>
            <a:noAutofit/>
          </a:bodyPr>
          <a:lstStyle/>
          <a:p>
            <a:r>
              <a:rPr lang="en-US" sz="2800" dirty="0" smtClean="0">
                <a:latin typeface="Arial" panose="020B0604020202020204" pitchFamily="34" charset="0"/>
                <a:cs typeface="Arial" panose="020B0604020202020204" pitchFamily="34" charset="0"/>
              </a:rPr>
              <a:t>In this course I built an online course enrollment system.</a:t>
            </a:r>
          </a:p>
          <a:p>
            <a:r>
              <a:rPr lang="en-US" sz="2800" dirty="0" smtClean="0">
                <a:latin typeface="Arial" panose="020B0604020202020204" pitchFamily="34" charset="0"/>
                <a:cs typeface="Arial" panose="020B0604020202020204" pitchFamily="34" charset="0"/>
              </a:rPr>
              <a:t>The system will allow the students to register, create profiles and login into the system.</a:t>
            </a:r>
          </a:p>
          <a:p>
            <a:r>
              <a:rPr lang="en-US" sz="2800" dirty="0">
                <a:latin typeface="Arial" panose="020B0604020202020204" pitchFamily="34" charset="0"/>
                <a:cs typeface="Arial" panose="020B0604020202020204" pitchFamily="34" charset="0"/>
              </a:rPr>
              <a:t>The system will improve accessibility and convenience for students, as well as improve course enrollment management for educators (Baldwin &amp; Ching, 2019</a:t>
            </a:r>
            <a:r>
              <a:rPr lang="en-US" sz="2800" dirty="0" smtClean="0">
                <a:latin typeface="Arial" panose="020B0604020202020204" pitchFamily="34" charset="0"/>
                <a:cs typeface="Arial" panose="020B0604020202020204" pitchFamily="34" charset="0"/>
              </a:rPr>
              <a:t>).</a:t>
            </a:r>
          </a:p>
          <a:p>
            <a:r>
              <a:rPr lang="en-US" sz="2800" dirty="0" smtClean="0">
                <a:latin typeface="Arial" panose="020B0604020202020204" pitchFamily="34" charset="0"/>
                <a:cs typeface="Arial" panose="020B0604020202020204" pitchFamily="34" charset="0"/>
              </a:rPr>
              <a:t>The system is meant to operate in a web-based environment.</a:t>
            </a:r>
          </a:p>
          <a:p>
            <a:r>
              <a:rPr lang="en-US" sz="2800" dirty="0" smtClean="0">
                <a:latin typeface="Arial" panose="020B0604020202020204" pitchFamily="34" charset="0"/>
                <a:cs typeface="Arial" panose="020B0604020202020204" pitchFamily="34" charset="0"/>
              </a:rPr>
              <a:t>This will improve accessibility for educators and students.</a:t>
            </a:r>
            <a:endParaRPr lang="x-none"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4471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7676DB-E9D1-498B-BED8-29F3BE6A2ABA}"/>
              </a:ext>
            </a:extLst>
          </p:cNvPr>
          <p:cNvSpPr>
            <a:spLocks noGrp="1"/>
          </p:cNvSpPr>
          <p:nvPr>
            <p:ph type="title"/>
          </p:nvPr>
        </p:nvSpPr>
        <p:spPr>
          <a:xfrm>
            <a:off x="630442" y="471023"/>
            <a:ext cx="8596668" cy="1320800"/>
          </a:xfrm>
        </p:spPr>
        <p:txBody>
          <a:bodyPr/>
          <a:lstStyle/>
          <a:p>
            <a:r>
              <a:rPr lang="en-GB" dirty="0" smtClean="0">
                <a:solidFill>
                  <a:schemeClr val="bg2">
                    <a:lumMod val="75000"/>
                  </a:schemeClr>
                </a:solidFill>
              </a:rPr>
              <a:t>Key Aspects of SRS Document</a:t>
            </a:r>
            <a:endParaRPr lang="x-none" dirty="0">
              <a:solidFill>
                <a:schemeClr val="bg2">
                  <a:lumMod val="75000"/>
                </a:schemeClr>
              </a:solidFill>
            </a:endParaRPr>
          </a:p>
        </p:txBody>
      </p:sp>
      <p:sp>
        <p:nvSpPr>
          <p:cNvPr id="3" name="Content Placeholder 2">
            <a:extLst>
              <a:ext uri="{FF2B5EF4-FFF2-40B4-BE49-F238E27FC236}">
                <a16:creationId xmlns="" xmlns:a16="http://schemas.microsoft.com/office/drawing/2014/main" id="{9FD81B5A-7211-4ABE-AE45-66CBF9BF0868}"/>
              </a:ext>
            </a:extLst>
          </p:cNvPr>
          <p:cNvSpPr>
            <a:spLocks noGrp="1"/>
          </p:cNvSpPr>
          <p:nvPr>
            <p:ph idx="1"/>
          </p:nvPr>
        </p:nvSpPr>
        <p:spPr>
          <a:xfrm>
            <a:off x="325642" y="1687404"/>
            <a:ext cx="10228964" cy="4830627"/>
          </a:xfrm>
        </p:spPr>
        <p:txBody>
          <a:bodyPr>
            <a:normAutofit lnSpcReduction="10000"/>
          </a:bodyPr>
          <a:lstStyle/>
          <a:p>
            <a:r>
              <a:rPr lang="en-US" sz="2800" dirty="0" smtClean="0">
                <a:latin typeface="Arial" pitchFamily="34" charset="0"/>
                <a:cs typeface="Arial" pitchFamily="34" charset="0"/>
              </a:rPr>
              <a:t>The SRS document discusses the following key Aspects:</a:t>
            </a:r>
          </a:p>
          <a:p>
            <a:r>
              <a:rPr lang="en-US" sz="2800" dirty="0" smtClean="0">
                <a:latin typeface="Arial" pitchFamily="34" charset="0"/>
                <a:cs typeface="Arial" pitchFamily="34" charset="0"/>
              </a:rPr>
              <a:t>Purpose: The purpose of the system is to </a:t>
            </a:r>
            <a:r>
              <a:rPr lang="en-US" sz="2800" dirty="0"/>
              <a:t>provide a simple and efficient way for students to find and enroll in online </a:t>
            </a:r>
            <a:r>
              <a:rPr lang="en-US" sz="2800" dirty="0" smtClean="0"/>
              <a:t>courses.</a:t>
            </a:r>
          </a:p>
          <a:p>
            <a:r>
              <a:rPr lang="en-US" sz="2800" dirty="0" smtClean="0">
                <a:latin typeface="Arial" pitchFamily="34" charset="0"/>
                <a:cs typeface="Arial" pitchFamily="34" charset="0"/>
              </a:rPr>
              <a:t>Features: the system allows for registration, profiles, course viewing, enrollment, waiting list and course management.</a:t>
            </a:r>
          </a:p>
          <a:p>
            <a:r>
              <a:rPr lang="en-US" sz="2800" dirty="0" smtClean="0">
                <a:latin typeface="Arial" pitchFamily="34" charset="0"/>
                <a:cs typeface="Arial" pitchFamily="34" charset="0"/>
              </a:rPr>
              <a:t>Benefits: The system will improve accessibility and convenience for both students and educators.</a:t>
            </a:r>
          </a:p>
          <a:p>
            <a:r>
              <a:rPr lang="en-US" sz="2800" dirty="0" smtClean="0">
                <a:latin typeface="Arial" pitchFamily="34" charset="0"/>
                <a:cs typeface="Arial" pitchFamily="34" charset="0"/>
              </a:rPr>
              <a:t>User Classes</a:t>
            </a:r>
            <a:r>
              <a:rPr lang="en-US" sz="2800" dirty="0">
                <a:latin typeface="Arial" pitchFamily="34" charset="0"/>
                <a:cs typeface="Arial" pitchFamily="34" charset="0"/>
              </a:rPr>
              <a:t>: Students and educators </a:t>
            </a:r>
            <a:r>
              <a:rPr lang="en-US" sz="2800" dirty="0" smtClean="0">
                <a:latin typeface="Arial" pitchFamily="34" charset="0"/>
                <a:cs typeface="Arial" pitchFamily="34" charset="0"/>
              </a:rPr>
              <a:t>are the </a:t>
            </a:r>
            <a:r>
              <a:rPr lang="en-US" sz="2800" dirty="0">
                <a:latin typeface="Arial" pitchFamily="34" charset="0"/>
                <a:cs typeface="Arial" pitchFamily="34" charset="0"/>
              </a:rPr>
              <a:t>main users with varying levels of technical expertise.</a:t>
            </a:r>
            <a:endParaRPr lang="x-none" sz="2800" dirty="0">
              <a:latin typeface="Arial" pitchFamily="34" charset="0"/>
              <a:cs typeface="Arial" pitchFamily="34" charset="0"/>
            </a:endParaRPr>
          </a:p>
        </p:txBody>
      </p:sp>
    </p:spTree>
    <p:extLst>
      <p:ext uri="{BB962C8B-B14F-4D97-AF65-F5344CB8AC3E}">
        <p14:creationId xmlns:p14="http://schemas.microsoft.com/office/powerpoint/2010/main" val="2504849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7676DB-E9D1-498B-BED8-29F3BE6A2ABA}"/>
              </a:ext>
            </a:extLst>
          </p:cNvPr>
          <p:cNvSpPr>
            <a:spLocks noGrp="1"/>
          </p:cNvSpPr>
          <p:nvPr>
            <p:ph type="title"/>
          </p:nvPr>
        </p:nvSpPr>
        <p:spPr>
          <a:xfrm>
            <a:off x="630442" y="471023"/>
            <a:ext cx="8596668" cy="1320800"/>
          </a:xfrm>
        </p:spPr>
        <p:txBody>
          <a:bodyPr/>
          <a:lstStyle/>
          <a:p>
            <a:r>
              <a:rPr lang="en-GB" dirty="0" smtClean="0">
                <a:solidFill>
                  <a:schemeClr val="bg2">
                    <a:lumMod val="75000"/>
                  </a:schemeClr>
                </a:solidFill>
              </a:rPr>
              <a:t>Key Aspects of SRS Document(Continued)</a:t>
            </a:r>
            <a:endParaRPr lang="x-none" dirty="0">
              <a:solidFill>
                <a:schemeClr val="bg2">
                  <a:lumMod val="75000"/>
                </a:schemeClr>
              </a:solidFill>
            </a:endParaRPr>
          </a:p>
        </p:txBody>
      </p:sp>
      <p:sp>
        <p:nvSpPr>
          <p:cNvPr id="3" name="Content Placeholder 2">
            <a:extLst>
              <a:ext uri="{FF2B5EF4-FFF2-40B4-BE49-F238E27FC236}">
                <a16:creationId xmlns="" xmlns:a16="http://schemas.microsoft.com/office/drawing/2014/main" id="{9FD81B5A-7211-4ABE-AE45-66CBF9BF0868}"/>
              </a:ext>
            </a:extLst>
          </p:cNvPr>
          <p:cNvSpPr>
            <a:spLocks noGrp="1"/>
          </p:cNvSpPr>
          <p:nvPr>
            <p:ph idx="1"/>
          </p:nvPr>
        </p:nvSpPr>
        <p:spPr>
          <a:xfrm>
            <a:off x="325642" y="1687404"/>
            <a:ext cx="10228964" cy="4830627"/>
          </a:xfrm>
        </p:spPr>
        <p:txBody>
          <a:bodyPr>
            <a:normAutofit/>
          </a:bodyPr>
          <a:lstStyle/>
          <a:p>
            <a:r>
              <a:rPr lang="en-US" sz="2800" dirty="0">
                <a:latin typeface="Arial" pitchFamily="34" charset="0"/>
                <a:cs typeface="Arial" pitchFamily="34" charset="0"/>
              </a:rPr>
              <a:t>Operating Environment: </a:t>
            </a:r>
            <a:r>
              <a:rPr lang="en-US" sz="2800" dirty="0" smtClean="0">
                <a:latin typeface="Arial" pitchFamily="34" charset="0"/>
                <a:cs typeface="Arial" pitchFamily="34" charset="0"/>
              </a:rPr>
              <a:t> the system will be Web-based</a:t>
            </a:r>
          </a:p>
          <a:p>
            <a:r>
              <a:rPr lang="en-US" sz="2800" dirty="0" smtClean="0">
                <a:latin typeface="Arial" pitchFamily="34" charset="0"/>
                <a:cs typeface="Arial" pitchFamily="34" charset="0"/>
              </a:rPr>
              <a:t>The system will make use of a MySQL database for data storage.</a:t>
            </a:r>
          </a:p>
          <a:p>
            <a:r>
              <a:rPr lang="en-US" sz="2800" dirty="0" smtClean="0">
                <a:latin typeface="Arial" pitchFamily="34" charset="0"/>
                <a:cs typeface="Arial" pitchFamily="34" charset="0"/>
              </a:rPr>
              <a:t>The system frontend will be designed in HTML and CSS.</a:t>
            </a:r>
            <a:endParaRPr lang="en-US" sz="2800" dirty="0">
              <a:latin typeface="Arial" pitchFamily="34" charset="0"/>
              <a:cs typeface="Arial" pitchFamily="34" charset="0"/>
            </a:endParaRPr>
          </a:p>
          <a:p>
            <a:r>
              <a:rPr lang="en-US" sz="2800" dirty="0">
                <a:latin typeface="Arial" pitchFamily="34" charset="0"/>
                <a:cs typeface="Arial" pitchFamily="34" charset="0"/>
              </a:rPr>
              <a:t>Security: </a:t>
            </a:r>
            <a:r>
              <a:rPr lang="en-US" sz="2800" dirty="0" smtClean="0">
                <a:latin typeface="Arial" pitchFamily="34" charset="0"/>
                <a:cs typeface="Arial" pitchFamily="34" charset="0"/>
              </a:rPr>
              <a:t>All the passwords in the system will be encrypted.</a:t>
            </a:r>
          </a:p>
          <a:p>
            <a:r>
              <a:rPr lang="en-US" sz="2800" dirty="0" smtClean="0">
                <a:latin typeface="Arial" pitchFamily="34" charset="0"/>
                <a:cs typeface="Arial" pitchFamily="34" charset="0"/>
              </a:rPr>
              <a:t>Users will need to authenticate themselves so as to </a:t>
            </a:r>
            <a:r>
              <a:rPr lang="en-US" sz="2800" dirty="0">
                <a:latin typeface="Arial" pitchFamily="34" charset="0"/>
                <a:cs typeface="Arial" pitchFamily="34" charset="0"/>
              </a:rPr>
              <a:t>gain access (Shea &amp; Bidjerano, 2018</a:t>
            </a:r>
            <a:r>
              <a:rPr lang="en-US" sz="2800" dirty="0" smtClean="0">
                <a:latin typeface="Arial" pitchFamily="34" charset="0"/>
                <a:cs typeface="Arial" pitchFamily="34" charset="0"/>
              </a:rPr>
              <a:t>).</a:t>
            </a:r>
            <a:endParaRPr lang="en-US" sz="2800" dirty="0">
              <a:latin typeface="Arial" pitchFamily="34" charset="0"/>
              <a:cs typeface="Arial" pitchFamily="34" charset="0"/>
            </a:endParaRPr>
          </a:p>
          <a:p>
            <a:r>
              <a:rPr lang="en-US" sz="2800" dirty="0">
                <a:latin typeface="Arial" pitchFamily="34" charset="0"/>
                <a:cs typeface="Arial" pitchFamily="34" charset="0"/>
              </a:rPr>
              <a:t>Non-functional requirements: </a:t>
            </a:r>
            <a:r>
              <a:rPr lang="en-US" sz="2800" dirty="0" smtClean="0">
                <a:latin typeface="Arial" pitchFamily="34" charset="0"/>
                <a:cs typeface="Arial" pitchFamily="34" charset="0"/>
              </a:rPr>
              <a:t>The system will be reliable and user- friendly.</a:t>
            </a:r>
            <a:endParaRPr lang="en-US" sz="2800" dirty="0">
              <a:latin typeface="Arial" pitchFamily="34" charset="0"/>
              <a:cs typeface="Arial" pitchFamily="34" charset="0"/>
            </a:endParaRPr>
          </a:p>
          <a:p>
            <a:endParaRPr lang="en-US" sz="2800" dirty="0">
              <a:latin typeface="Arial" pitchFamily="34" charset="0"/>
              <a:cs typeface="Arial" pitchFamily="34" charset="0"/>
            </a:endParaRPr>
          </a:p>
          <a:p>
            <a:endParaRPr lang="en-US" sz="2800" dirty="0">
              <a:latin typeface="Arial" pitchFamily="34" charset="0"/>
              <a:cs typeface="Arial" pitchFamily="34" charset="0"/>
            </a:endParaRPr>
          </a:p>
          <a:p>
            <a:endParaRPr lang="x-none" sz="2800" dirty="0">
              <a:latin typeface="Arial" pitchFamily="34" charset="0"/>
              <a:cs typeface="Arial" pitchFamily="34" charset="0"/>
            </a:endParaRPr>
          </a:p>
        </p:txBody>
      </p:sp>
    </p:spTree>
    <p:extLst>
      <p:ext uri="{BB962C8B-B14F-4D97-AF65-F5344CB8AC3E}">
        <p14:creationId xmlns:p14="http://schemas.microsoft.com/office/powerpoint/2010/main" val="1596306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286B2D-C4AE-437A-BD9B-9FE7BD55226B}"/>
              </a:ext>
            </a:extLst>
          </p:cNvPr>
          <p:cNvSpPr>
            <a:spLocks noGrp="1"/>
          </p:cNvSpPr>
          <p:nvPr>
            <p:ph type="title"/>
          </p:nvPr>
        </p:nvSpPr>
        <p:spPr/>
        <p:txBody>
          <a:bodyPr/>
          <a:lstStyle/>
          <a:p>
            <a:r>
              <a:rPr lang="en-US" dirty="0" smtClean="0"/>
              <a:t>UML Design Model</a:t>
            </a:r>
            <a:endParaRPr lang="x-none" dirty="0"/>
          </a:p>
        </p:txBody>
      </p:sp>
      <p:sp>
        <p:nvSpPr>
          <p:cNvPr id="4" name="Content Placeholder 3"/>
          <p:cNvSpPr>
            <a:spLocks noGrp="1"/>
          </p:cNvSpPr>
          <p:nvPr>
            <p:ph sz="half" idx="1"/>
          </p:nvPr>
        </p:nvSpPr>
        <p:spPr>
          <a:xfrm>
            <a:off x="677334" y="1477108"/>
            <a:ext cx="4621497" cy="4564253"/>
          </a:xfrm>
        </p:spPr>
        <p:txBody>
          <a:bodyPr>
            <a:normAutofit lnSpcReduction="10000"/>
          </a:bodyPr>
          <a:lstStyle/>
          <a:p>
            <a:r>
              <a:rPr lang="en-US" dirty="0" smtClean="0"/>
              <a:t>The image on the side represents the use case diagram of the system to be built.</a:t>
            </a:r>
          </a:p>
          <a:p>
            <a:r>
              <a:rPr lang="en-US" dirty="0" smtClean="0"/>
              <a:t>As seen in the diagram the student will be able to register to the system and as well as login.</a:t>
            </a:r>
          </a:p>
          <a:p>
            <a:r>
              <a:rPr lang="en-US" dirty="0" smtClean="0"/>
              <a:t>The student will also be able to manage course enrollment and enroll to </a:t>
            </a:r>
            <a:r>
              <a:rPr lang="en-US" dirty="0"/>
              <a:t>a course (Shea &amp; Bidjerano, 2018</a:t>
            </a:r>
            <a:r>
              <a:rPr lang="en-US" dirty="0" smtClean="0"/>
              <a:t>).</a:t>
            </a:r>
          </a:p>
          <a:p>
            <a:r>
              <a:rPr lang="en-US" dirty="0" smtClean="0"/>
              <a:t>The educators on the other end will be able to view and manage available courses and approve course enrollments.</a:t>
            </a:r>
          </a:p>
          <a:p>
            <a:r>
              <a:rPr lang="en-US" dirty="0" smtClean="0"/>
              <a:t>Both users will have the ability to view available courses.</a:t>
            </a:r>
          </a:p>
          <a:p>
            <a:endParaRPr lang="en-US" dirty="0" smtClean="0"/>
          </a:p>
        </p:txBody>
      </p:sp>
      <p:pic>
        <p:nvPicPr>
          <p:cNvPr id="6" name="Content Placeholder 5" descr="C:\Users\SERVER\Downloads\Use Case Diagram.jp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51725" y="1383323"/>
            <a:ext cx="4974182" cy="4759569"/>
          </a:xfrm>
          <a:prstGeom prst="rect">
            <a:avLst/>
          </a:prstGeom>
          <a:noFill/>
          <a:ln>
            <a:noFill/>
          </a:ln>
        </p:spPr>
      </p:pic>
    </p:spTree>
    <p:extLst>
      <p:ext uri="{BB962C8B-B14F-4D97-AF65-F5344CB8AC3E}">
        <p14:creationId xmlns:p14="http://schemas.microsoft.com/office/powerpoint/2010/main" val="4150654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5D488B-E85E-4EFE-B6C8-CCCA3773D09E}"/>
              </a:ext>
            </a:extLst>
          </p:cNvPr>
          <p:cNvSpPr>
            <a:spLocks noGrp="1"/>
          </p:cNvSpPr>
          <p:nvPr>
            <p:ph type="title"/>
          </p:nvPr>
        </p:nvSpPr>
        <p:spPr/>
        <p:txBody>
          <a:bodyPr>
            <a:normAutofit/>
          </a:bodyPr>
          <a:lstStyle/>
          <a:p>
            <a:r>
              <a:rPr lang="en-US" dirty="0" smtClean="0"/>
              <a:t>Desig</a:t>
            </a:r>
            <a:r>
              <a:rPr lang="en-US" dirty="0" smtClean="0"/>
              <a:t>n of Login, Landing and Enrollment Pages</a:t>
            </a:r>
            <a:endParaRPr lang="x-none" dirty="0"/>
          </a:p>
        </p:txBody>
      </p:sp>
      <p:sp>
        <p:nvSpPr>
          <p:cNvPr id="3" name="Content Placeholder 2">
            <a:extLst>
              <a:ext uri="{FF2B5EF4-FFF2-40B4-BE49-F238E27FC236}">
                <a16:creationId xmlns="" xmlns:a16="http://schemas.microsoft.com/office/drawing/2014/main" id="{A41354C9-CF2B-4910-8887-6E379740E93F}"/>
              </a:ext>
            </a:extLst>
          </p:cNvPr>
          <p:cNvSpPr>
            <a:spLocks noGrp="1"/>
          </p:cNvSpPr>
          <p:nvPr>
            <p:ph idx="1"/>
          </p:nvPr>
        </p:nvSpPr>
        <p:spPr>
          <a:xfrm>
            <a:off x="575734" y="1756228"/>
            <a:ext cx="9845523" cy="5101772"/>
          </a:xfrm>
        </p:spPr>
        <p:txBody>
          <a:bodyPr>
            <a:normAutofit fontScale="92500" lnSpcReduction="10000"/>
          </a:bodyPr>
          <a:lstStyle/>
          <a:p>
            <a:r>
              <a:rPr lang="en-US" sz="2800" dirty="0" smtClean="0">
                <a:latin typeface="Arial" panose="020B0604020202020204" pitchFamily="34" charset="0"/>
                <a:cs typeface="Arial" panose="020B0604020202020204" pitchFamily="34" charset="0"/>
              </a:rPr>
              <a:t>All the web pages were designed in HTML5 and CSS for styling.</a:t>
            </a:r>
          </a:p>
          <a:p>
            <a:r>
              <a:rPr lang="en-US" sz="2800" dirty="0" smtClean="0">
                <a:latin typeface="Arial" panose="020B0604020202020204" pitchFamily="34" charset="0"/>
                <a:cs typeface="Arial" panose="020B0604020202020204" pitchFamily="34" charset="0"/>
              </a:rPr>
              <a:t>The language used for backend was PHP.</a:t>
            </a:r>
          </a:p>
          <a:p>
            <a:r>
              <a:rPr lang="en-US" sz="2800" dirty="0" smtClean="0">
                <a:latin typeface="Arial" panose="020B0604020202020204" pitchFamily="34" charset="0"/>
                <a:cs typeface="Arial" panose="020B0604020202020204" pitchFamily="34" charset="0"/>
              </a:rPr>
              <a:t>To be able to run PHP I used the XAMPP Server which has both the apache and MySQL servers.</a:t>
            </a:r>
          </a:p>
          <a:p>
            <a:r>
              <a:rPr lang="en-US" sz="2800" dirty="0" smtClean="0">
                <a:latin typeface="Arial" panose="020B0604020202020204" pitchFamily="34" charset="0"/>
                <a:cs typeface="Arial" panose="020B0604020202020204" pitchFamily="34" charset="0"/>
              </a:rPr>
              <a:t>The registratio</a:t>
            </a:r>
            <a:r>
              <a:rPr lang="en-US" sz="2800" dirty="0" smtClean="0">
                <a:latin typeface="Arial" panose="020B0604020202020204" pitchFamily="34" charset="0"/>
                <a:cs typeface="Arial" panose="020B0604020202020204" pitchFamily="34" charset="0"/>
              </a:rPr>
              <a:t>n page prompts the user to enter a preferred username </a:t>
            </a:r>
            <a:r>
              <a:rPr lang="en-US" sz="2800" dirty="0">
                <a:latin typeface="Arial" panose="020B0604020202020204" pitchFamily="34" charset="0"/>
                <a:cs typeface="Arial" panose="020B0604020202020204" pitchFamily="34" charset="0"/>
              </a:rPr>
              <a:t>and password (Pitt, 2021).</a:t>
            </a: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After registration the login page will prompt the user to enter their details and then verify if they match with those in the database.</a:t>
            </a:r>
          </a:p>
          <a:p>
            <a:r>
              <a:rPr lang="en-US" sz="2800" dirty="0" smtClean="0">
                <a:latin typeface="Arial" panose="020B0604020202020204" pitchFamily="34" charset="0"/>
                <a:cs typeface="Arial" panose="020B0604020202020204" pitchFamily="34" charset="0"/>
              </a:rPr>
              <a:t>Upon successful verification the user wil</a:t>
            </a:r>
            <a:r>
              <a:rPr lang="en-US" sz="2800" dirty="0" smtClean="0">
                <a:latin typeface="Arial" panose="020B0604020202020204" pitchFamily="34" charset="0"/>
                <a:cs typeface="Arial" panose="020B0604020202020204" pitchFamily="34" charset="0"/>
              </a:rPr>
              <a:t>l be welcomed into the system on the landing page.</a:t>
            </a:r>
            <a:endParaRPr lang="en-US" sz="2800" dirty="0" smtClean="0">
              <a:latin typeface="Arial" panose="020B0604020202020204" pitchFamily="34" charset="0"/>
              <a:cs typeface="Arial" panose="020B0604020202020204" pitchFamily="34" charset="0"/>
            </a:endParaRPr>
          </a:p>
          <a:p>
            <a:endParaRPr lang="x-none"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5291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7DAFB9-F8DD-4468-92EA-C3B4BBC500B8}"/>
              </a:ext>
            </a:extLst>
          </p:cNvPr>
          <p:cNvSpPr>
            <a:spLocks noGrp="1"/>
          </p:cNvSpPr>
          <p:nvPr>
            <p:ph type="title"/>
          </p:nvPr>
        </p:nvSpPr>
        <p:spPr>
          <a:xfrm>
            <a:off x="583550" y="492369"/>
            <a:ext cx="8596668" cy="1320800"/>
          </a:xfrm>
        </p:spPr>
        <p:txBody>
          <a:bodyPr/>
          <a:lstStyle/>
          <a:p>
            <a:r>
              <a:rPr lang="en-US" dirty="0" smtClean="0"/>
              <a:t>Design Of MySQL database</a:t>
            </a:r>
            <a:endParaRPr lang="x-none" dirty="0"/>
          </a:p>
        </p:txBody>
      </p:sp>
      <p:sp>
        <p:nvSpPr>
          <p:cNvPr id="3" name="Content Placeholder 2">
            <a:extLst>
              <a:ext uri="{FF2B5EF4-FFF2-40B4-BE49-F238E27FC236}">
                <a16:creationId xmlns="" xmlns:a16="http://schemas.microsoft.com/office/drawing/2014/main" id="{435A1A0C-FA49-4409-92C6-DF31B184E703}"/>
              </a:ext>
            </a:extLst>
          </p:cNvPr>
          <p:cNvSpPr>
            <a:spLocks noGrp="1"/>
          </p:cNvSpPr>
          <p:nvPr>
            <p:ph idx="1"/>
          </p:nvPr>
        </p:nvSpPr>
        <p:spPr>
          <a:xfrm>
            <a:off x="489764" y="1329663"/>
            <a:ext cx="6848882" cy="5329045"/>
          </a:xfrm>
        </p:spPr>
        <p:txBody>
          <a:bodyPr>
            <a:normAutofit fontScale="92500" lnSpcReduction="10000"/>
          </a:bodyPr>
          <a:lstStyle/>
          <a:p>
            <a:r>
              <a:rPr lang="en-US" sz="2800" dirty="0" smtClean="0">
                <a:latin typeface="Arial" panose="020B0604020202020204" pitchFamily="34" charset="0"/>
                <a:cs typeface="Arial" panose="020B0604020202020204" pitchFamily="34" charset="0"/>
              </a:rPr>
              <a:t>The image on the side shows the xampp</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server control panel which enables us to start the MySQL Sever.</a:t>
            </a:r>
          </a:p>
          <a:p>
            <a:r>
              <a:rPr lang="en-US" sz="2800" dirty="0" smtClean="0">
                <a:latin typeface="Arial" panose="020B0604020202020204" pitchFamily="34" charset="0"/>
                <a:cs typeface="Arial" panose="020B0604020202020204" pitchFamily="34" charset="0"/>
              </a:rPr>
              <a:t>In the PHPmyAdmin page we get to design the database for </a:t>
            </a:r>
            <a:r>
              <a:rPr lang="en-US" sz="2800" dirty="0">
                <a:latin typeface="Arial" panose="020B0604020202020204" pitchFamily="34" charset="0"/>
                <a:cs typeface="Arial" panose="020B0604020202020204" pitchFamily="34" charset="0"/>
              </a:rPr>
              <a:t>the system (Pitt, 2021).</a:t>
            </a: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The database has three tables namely; links, programs and login tables.</a:t>
            </a:r>
          </a:p>
          <a:p>
            <a:r>
              <a:rPr lang="en-US" sz="2800" dirty="0" smtClean="0">
                <a:latin typeface="Arial" panose="020B0604020202020204" pitchFamily="34" charset="0"/>
                <a:cs typeface="Arial" panose="020B0604020202020204" pitchFamily="34" charset="0"/>
              </a:rPr>
              <a:t>The links table stores all the links to students who have been enrolled.</a:t>
            </a:r>
          </a:p>
          <a:p>
            <a:r>
              <a:rPr lang="en-US" sz="2800" dirty="0" smtClean="0">
                <a:latin typeface="Arial" panose="020B0604020202020204" pitchFamily="34" charset="0"/>
                <a:cs typeface="Arial" panose="020B0604020202020204" pitchFamily="34" charset="0"/>
              </a:rPr>
              <a:t>Programs tables stores all programs.</a:t>
            </a:r>
          </a:p>
          <a:p>
            <a:r>
              <a:rPr lang="en-US" sz="2800" dirty="0" smtClean="0">
                <a:latin typeface="Arial" panose="020B0604020202020204" pitchFamily="34" charset="0"/>
                <a:cs typeface="Arial" panose="020B0604020202020204" pitchFamily="34" charset="0"/>
              </a:rPr>
              <a:t>The login table then stores the login information for all users.</a:t>
            </a:r>
          </a:p>
        </p:txBody>
      </p:sp>
      <p:pic>
        <p:nvPicPr>
          <p:cNvPr id="4" name="image3.png"/>
          <p:cNvPicPr/>
          <p:nvPr/>
        </p:nvPicPr>
        <p:blipFill>
          <a:blip r:embed="rId3"/>
          <a:srcRect/>
          <a:stretch>
            <a:fillRect/>
          </a:stretch>
        </p:blipFill>
        <p:spPr>
          <a:xfrm>
            <a:off x="7549662" y="1626845"/>
            <a:ext cx="4642337" cy="3249955"/>
          </a:xfrm>
          <a:prstGeom prst="rect">
            <a:avLst/>
          </a:prstGeom>
          <a:ln/>
        </p:spPr>
      </p:pic>
    </p:spTree>
    <p:extLst>
      <p:ext uri="{BB962C8B-B14F-4D97-AF65-F5344CB8AC3E}">
        <p14:creationId xmlns:p14="http://schemas.microsoft.com/office/powerpoint/2010/main" val="3582873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FD06FC-4F4B-4362-B5B6-D1679FFBFD3E}"/>
              </a:ext>
            </a:extLst>
          </p:cNvPr>
          <p:cNvSpPr>
            <a:spLocks noGrp="1"/>
          </p:cNvSpPr>
          <p:nvPr>
            <p:ph type="title"/>
          </p:nvPr>
        </p:nvSpPr>
        <p:spPr>
          <a:xfrm>
            <a:off x="677334" y="609600"/>
            <a:ext cx="8596668" cy="914400"/>
          </a:xfrm>
        </p:spPr>
        <p:txBody>
          <a:bodyPr/>
          <a:lstStyle/>
          <a:p>
            <a:r>
              <a:rPr lang="en-US" dirty="0" smtClean="0"/>
              <a:t>PHP Code</a:t>
            </a:r>
            <a:endParaRPr lang="x-none" dirty="0"/>
          </a:p>
        </p:txBody>
      </p:sp>
      <p:sp>
        <p:nvSpPr>
          <p:cNvPr id="4" name="Content Placeholder 3"/>
          <p:cNvSpPr>
            <a:spLocks noGrp="1"/>
          </p:cNvSpPr>
          <p:nvPr>
            <p:ph sz="half" idx="1"/>
          </p:nvPr>
        </p:nvSpPr>
        <p:spPr>
          <a:xfrm>
            <a:off x="515815" y="1570892"/>
            <a:ext cx="6518031" cy="5287108"/>
          </a:xfrm>
        </p:spPr>
        <p:txBody>
          <a:bodyPr>
            <a:normAutofit lnSpcReduction="10000"/>
          </a:bodyPr>
          <a:lstStyle/>
          <a:p>
            <a:r>
              <a:rPr lang="en-US" sz="2400" dirty="0" smtClean="0">
                <a:latin typeface="Arial" pitchFamily="34" charset="0"/>
                <a:cs typeface="Arial" pitchFamily="34" charset="0"/>
              </a:rPr>
              <a:t>PHP played a major role in the development of this system.</a:t>
            </a:r>
          </a:p>
          <a:p>
            <a:r>
              <a:rPr lang="en-US" sz="2400" dirty="0" smtClean="0">
                <a:latin typeface="Arial" pitchFamily="34" charset="0"/>
                <a:cs typeface="Arial" pitchFamily="34" charset="0"/>
              </a:rPr>
              <a:t>It was the major backend programming language.</a:t>
            </a:r>
          </a:p>
          <a:p>
            <a:r>
              <a:rPr lang="en-US" sz="2400" dirty="0" smtClean="0">
                <a:latin typeface="Arial" pitchFamily="34" charset="0"/>
                <a:cs typeface="Arial" pitchFamily="34" charset="0"/>
              </a:rPr>
              <a:t>PHP was not only used  for accessing and manipulate the database but also to help in the encryption of passwords </a:t>
            </a:r>
            <a:r>
              <a:rPr lang="nb-NO" sz="2400" dirty="0">
                <a:latin typeface="Arial" pitchFamily="34" charset="0"/>
                <a:cs typeface="Arial" pitchFamily="34" charset="0"/>
              </a:rPr>
              <a:t>(Lengstorf, Blom Hansen &amp; Prettyman, 2022)</a:t>
            </a:r>
            <a:r>
              <a:rPr lang="en-US" sz="2400" dirty="0" smtClean="0">
                <a:latin typeface="Arial" pitchFamily="34" charset="0"/>
                <a:cs typeface="Arial" pitchFamily="34" charset="0"/>
              </a:rPr>
              <a:t>.</a:t>
            </a:r>
          </a:p>
          <a:p>
            <a:r>
              <a:rPr lang="en-US" sz="2400" dirty="0" smtClean="0">
                <a:latin typeface="Arial" pitchFamily="34" charset="0"/>
                <a:cs typeface="Arial" pitchFamily="34" charset="0"/>
              </a:rPr>
              <a:t>In this project I wrote code for several php files namely: auth_session,php, connection.php, login.php, logout.php</a:t>
            </a:r>
            <a:r>
              <a:rPr lang="en-US" sz="2400" dirty="0">
                <a:latin typeface="Arial" pitchFamily="34" charset="0"/>
                <a:cs typeface="Arial" pitchFamily="34" charset="0"/>
              </a:rPr>
              <a:t> </a:t>
            </a:r>
            <a:r>
              <a:rPr lang="en-US" sz="2400" dirty="0" smtClean="0">
                <a:latin typeface="Arial" pitchFamily="34" charset="0"/>
                <a:cs typeface="Arial" pitchFamily="34" charset="0"/>
              </a:rPr>
              <a:t>and registration.php. </a:t>
            </a:r>
          </a:p>
          <a:p>
            <a:r>
              <a:rPr lang="en-US" sz="2400" dirty="0" smtClean="0">
                <a:latin typeface="Arial" pitchFamily="34" charset="0"/>
                <a:cs typeface="Arial" pitchFamily="34" charset="0"/>
              </a:rPr>
              <a:t>The image on the side shows how connection.php looked like.</a:t>
            </a:r>
            <a:endParaRPr lang="en-US" sz="2400" dirty="0">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221" y="1866534"/>
            <a:ext cx="39909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114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F59721-6471-4723-8029-710D747A8AB8}"/>
              </a:ext>
            </a:extLst>
          </p:cNvPr>
          <p:cNvSpPr>
            <a:spLocks noGrp="1"/>
          </p:cNvSpPr>
          <p:nvPr>
            <p:ph type="title"/>
          </p:nvPr>
        </p:nvSpPr>
        <p:spPr/>
        <p:txBody>
          <a:bodyPr/>
          <a:lstStyle/>
          <a:p>
            <a:r>
              <a:rPr lang="en-US" dirty="0" smtClean="0"/>
              <a:t>Conclusion</a:t>
            </a:r>
            <a:endParaRPr lang="x-none" dirty="0"/>
          </a:p>
        </p:txBody>
      </p:sp>
      <p:sp>
        <p:nvSpPr>
          <p:cNvPr id="3" name="Content Placeholder 2">
            <a:extLst>
              <a:ext uri="{FF2B5EF4-FFF2-40B4-BE49-F238E27FC236}">
                <a16:creationId xmlns="" xmlns:a16="http://schemas.microsoft.com/office/drawing/2014/main" id="{E93D09E2-FFAE-4D15-8EDD-5ABC93359403}"/>
              </a:ext>
            </a:extLst>
          </p:cNvPr>
          <p:cNvSpPr>
            <a:spLocks noGrp="1"/>
          </p:cNvSpPr>
          <p:nvPr>
            <p:ph idx="1"/>
          </p:nvPr>
        </p:nvSpPr>
        <p:spPr>
          <a:xfrm>
            <a:off x="677334" y="1714655"/>
            <a:ext cx="9331190" cy="4472247"/>
          </a:xfrm>
        </p:spPr>
        <p:txBody>
          <a:bodyPr>
            <a:noAutofit/>
          </a:bodyPr>
          <a:lstStyle/>
          <a:p>
            <a:r>
              <a:rPr lang="en-US" sz="2400" dirty="0">
                <a:latin typeface="Arial" panose="020B0604020202020204" pitchFamily="34" charset="0"/>
                <a:cs typeface="Arial" panose="020B0604020202020204" pitchFamily="34" charset="0"/>
              </a:rPr>
              <a:t>In conclusion, the online course enrollment system is an innovative solution that provides students and educators with an easy and efficient way to find and enroll in online courses.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system is built on a web-based environment and offers a wide range of features and functionalities, including registration, profiles, course viewing, enrollment, waiting list, and course management</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With its user-friendly interface, high uptime, and robust security features, the system is an ideal solution for any institution looking to improve accessibility and convenience for students and educators.</a:t>
            </a:r>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4525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2532</TotalTime>
  <Words>1595</Words>
  <Application>Microsoft Office PowerPoint</Application>
  <PresentationFormat>Custom</PresentationFormat>
  <Paragraphs>76</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Online Course Enrollment System</vt:lpstr>
      <vt:lpstr>Introduction</vt:lpstr>
      <vt:lpstr>Key Aspects of SRS Document</vt:lpstr>
      <vt:lpstr>Key Aspects of SRS Document(Continued)</vt:lpstr>
      <vt:lpstr>UML Design Model</vt:lpstr>
      <vt:lpstr>Design of Login, Landing and Enrollment Pages</vt:lpstr>
      <vt:lpstr>Design Of MySQL database</vt:lpstr>
      <vt:lpstr>PHP Code</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studies</dc:title>
  <dc:creator>mercy kyalo</dc:creator>
  <cp:lastModifiedBy>Evans</cp:lastModifiedBy>
  <cp:revision>67</cp:revision>
  <dcterms:created xsi:type="dcterms:W3CDTF">2022-03-22T01:00:55Z</dcterms:created>
  <dcterms:modified xsi:type="dcterms:W3CDTF">2023-01-23T17:39:54Z</dcterms:modified>
</cp:coreProperties>
</file>