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307" r:id="rId4"/>
    <p:sldId id="264" r:id="rId5"/>
    <p:sldId id="265" r:id="rId6"/>
    <p:sldId id="309" r:id="rId7"/>
    <p:sldId id="310" r:id="rId8"/>
    <p:sldId id="311" r:id="rId9"/>
    <p:sldId id="296" r:id="rId10"/>
    <p:sldId id="312" r:id="rId11"/>
    <p:sldId id="313" r:id="rId12"/>
    <p:sldId id="298" r:id="rId13"/>
    <p:sldId id="315" r:id="rId14"/>
    <p:sldId id="299" r:id="rId15"/>
    <p:sldId id="308" r:id="rId16"/>
    <p:sldId id="301" r:id="rId17"/>
    <p:sldId id="31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B7839-5B5F-49C2-B9D0-34802F15111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4F7FB-9A52-416A-A6D3-E00426828A7E}">
      <dgm:prSet custT="1"/>
      <dgm:spPr/>
      <dgm:t>
        <a:bodyPr/>
        <a:lstStyle/>
        <a:p>
          <a:r>
            <a:rPr lang="en-US" sz="2400" dirty="0"/>
            <a:t>Multiple Seeds</a:t>
          </a:r>
        </a:p>
      </dgm:t>
    </dgm:pt>
    <dgm:pt modelId="{DAA43BDB-6718-4253-A47D-E201142AC1D2}" type="parTrans" cxnId="{9617B952-966B-4F86-83F1-5986CC9E380B}">
      <dgm:prSet/>
      <dgm:spPr/>
      <dgm:t>
        <a:bodyPr/>
        <a:lstStyle/>
        <a:p>
          <a:endParaRPr lang="en-US" sz="2400"/>
        </a:p>
      </dgm:t>
    </dgm:pt>
    <dgm:pt modelId="{3FEFFCC3-AC1D-4714-8284-1EF50889BD5D}" type="sibTrans" cxnId="{9617B952-966B-4F86-83F1-5986CC9E380B}">
      <dgm:prSet/>
      <dgm:spPr/>
      <dgm:t>
        <a:bodyPr/>
        <a:lstStyle/>
        <a:p>
          <a:endParaRPr lang="en-US" sz="2400"/>
        </a:p>
      </dgm:t>
    </dgm:pt>
    <dgm:pt modelId="{B60CDEC1-CA89-4BE6-947F-2A040175BE88}">
      <dgm:prSet custT="1"/>
      <dgm:spPr/>
      <dgm:t>
        <a:bodyPr/>
        <a:lstStyle/>
        <a:p>
          <a:r>
            <a:rPr lang="en-US" sz="1800" dirty="0"/>
            <a:t>Robust, </a:t>
          </a:r>
          <a:r>
            <a:rPr lang="en-US" sz="1800" dirty="0" err="1"/>
            <a:t>Reproducable</a:t>
          </a:r>
          <a:r>
            <a:rPr lang="en-US" sz="1800" dirty="0"/>
            <a:t>, avoids randomness bias</a:t>
          </a:r>
        </a:p>
      </dgm:t>
    </dgm:pt>
    <dgm:pt modelId="{02625D71-0625-4703-B5AC-F067FC7D4134}" type="parTrans" cxnId="{7066F0FF-41D0-41EB-AF4E-3DDA0AAB21C8}">
      <dgm:prSet/>
      <dgm:spPr/>
      <dgm:t>
        <a:bodyPr/>
        <a:lstStyle/>
        <a:p>
          <a:endParaRPr lang="en-US" sz="2400"/>
        </a:p>
      </dgm:t>
    </dgm:pt>
    <dgm:pt modelId="{F4B34171-AB6A-4D3E-979B-180B5583B348}" type="sibTrans" cxnId="{7066F0FF-41D0-41EB-AF4E-3DDA0AAB21C8}">
      <dgm:prSet/>
      <dgm:spPr/>
      <dgm:t>
        <a:bodyPr/>
        <a:lstStyle/>
        <a:p>
          <a:endParaRPr lang="en-US" sz="2400"/>
        </a:p>
      </dgm:t>
    </dgm:pt>
    <dgm:pt modelId="{D36E4543-AFE1-4704-91D5-B7DE644D0FDC}">
      <dgm:prSet custT="1"/>
      <dgm:spPr/>
      <dgm:t>
        <a:bodyPr/>
        <a:lstStyle/>
        <a:p>
          <a:r>
            <a:rPr lang="en-US" sz="2400" dirty="0"/>
            <a:t>K-Fold Cross validation </a:t>
          </a:r>
        </a:p>
      </dgm:t>
    </dgm:pt>
    <dgm:pt modelId="{6F51F404-8CB6-4E1E-97DD-F80974C006F4}" type="parTrans" cxnId="{8B4AF4DA-D682-498A-94F7-86100F8E7628}">
      <dgm:prSet/>
      <dgm:spPr/>
      <dgm:t>
        <a:bodyPr/>
        <a:lstStyle/>
        <a:p>
          <a:endParaRPr lang="en-US" sz="2400"/>
        </a:p>
      </dgm:t>
    </dgm:pt>
    <dgm:pt modelId="{247D1520-F3A8-4A9A-930F-DA499A9EFE59}" type="sibTrans" cxnId="{8B4AF4DA-D682-498A-94F7-86100F8E7628}">
      <dgm:prSet/>
      <dgm:spPr/>
      <dgm:t>
        <a:bodyPr/>
        <a:lstStyle/>
        <a:p>
          <a:endParaRPr lang="en-US" sz="2400"/>
        </a:p>
      </dgm:t>
    </dgm:pt>
    <dgm:pt modelId="{80ED9C60-8535-4E1E-ACD0-BF0EC530A08C}">
      <dgm:prSet custT="1"/>
      <dgm:spPr/>
      <dgm:t>
        <a:bodyPr/>
        <a:lstStyle/>
        <a:p>
          <a:r>
            <a:rPr lang="en-US" sz="2400"/>
            <a:t>Accuracy</a:t>
          </a:r>
        </a:p>
      </dgm:t>
    </dgm:pt>
    <dgm:pt modelId="{75C05F85-0D18-45A7-BF02-CA80DA4D2136}" type="parTrans" cxnId="{11D2265B-0845-4859-A525-27311B20C525}">
      <dgm:prSet/>
      <dgm:spPr/>
      <dgm:t>
        <a:bodyPr/>
        <a:lstStyle/>
        <a:p>
          <a:endParaRPr lang="en-US" sz="2400"/>
        </a:p>
      </dgm:t>
    </dgm:pt>
    <dgm:pt modelId="{4E63D087-1947-4FCC-B7D2-E51EFE34BA02}" type="sibTrans" cxnId="{11D2265B-0845-4859-A525-27311B20C525}">
      <dgm:prSet/>
      <dgm:spPr/>
      <dgm:t>
        <a:bodyPr/>
        <a:lstStyle/>
        <a:p>
          <a:endParaRPr lang="en-US" sz="2400"/>
        </a:p>
      </dgm:t>
    </dgm:pt>
    <dgm:pt modelId="{002ABDE6-4FC2-4CBA-B1B3-3FEE5B51393E}">
      <dgm:prSet custT="1"/>
      <dgm:spPr/>
      <dgm:t>
        <a:bodyPr/>
        <a:lstStyle/>
        <a:p>
          <a:r>
            <a:rPr lang="en-US" sz="2000" dirty="0"/>
            <a:t>Use to average out randomness in training</a:t>
          </a:r>
        </a:p>
      </dgm:t>
    </dgm:pt>
    <dgm:pt modelId="{DAC7E8BD-C5AA-4E64-9A11-831A6E092F57}" type="parTrans" cxnId="{1CD93986-BA4F-48EF-BFD8-D6125D2A2A77}">
      <dgm:prSet/>
      <dgm:spPr/>
      <dgm:t>
        <a:bodyPr/>
        <a:lstStyle/>
        <a:p>
          <a:endParaRPr lang="en-US" sz="2400"/>
        </a:p>
      </dgm:t>
    </dgm:pt>
    <dgm:pt modelId="{7ED4CA14-2719-42AA-9DD6-B5DFE250A782}" type="sibTrans" cxnId="{1CD93986-BA4F-48EF-BFD8-D6125D2A2A77}">
      <dgm:prSet/>
      <dgm:spPr/>
      <dgm:t>
        <a:bodyPr/>
        <a:lstStyle/>
        <a:p>
          <a:endParaRPr lang="en-US" sz="2400"/>
        </a:p>
      </dgm:t>
    </dgm:pt>
    <dgm:pt modelId="{EDCD979C-8C76-4DC5-8DF1-B9A93933C523}">
      <dgm:prSet custT="1"/>
      <dgm:spPr/>
      <dgm:t>
        <a:bodyPr/>
        <a:lstStyle/>
        <a:p>
          <a:r>
            <a:rPr lang="en-US" sz="2000" dirty="0"/>
            <a:t>Reliable, less overfitting</a:t>
          </a:r>
        </a:p>
      </dgm:t>
    </dgm:pt>
    <dgm:pt modelId="{F23FA597-83A3-454D-904F-D1BD342A346A}" type="parTrans" cxnId="{9F40329C-C2E0-4308-BFDB-D261EB89C9CD}">
      <dgm:prSet/>
      <dgm:spPr/>
      <dgm:t>
        <a:bodyPr/>
        <a:lstStyle/>
        <a:p>
          <a:endParaRPr lang="en-US"/>
        </a:p>
      </dgm:t>
    </dgm:pt>
    <dgm:pt modelId="{466E1F62-5D81-49AA-890B-6391A851B5DF}" type="sibTrans" cxnId="{9F40329C-C2E0-4308-BFDB-D261EB89C9CD}">
      <dgm:prSet/>
      <dgm:spPr/>
      <dgm:t>
        <a:bodyPr/>
        <a:lstStyle/>
        <a:p>
          <a:endParaRPr lang="en-US"/>
        </a:p>
      </dgm:t>
    </dgm:pt>
    <dgm:pt modelId="{DAC4C0CA-8559-441A-A33D-DF38146F14A2}">
      <dgm:prSet custT="1"/>
      <dgm:spPr/>
      <dgm:t>
        <a:bodyPr/>
        <a:lstStyle/>
        <a:p>
          <a:r>
            <a:rPr lang="en-US" sz="2000" dirty="0"/>
            <a:t>Best suits for small dataset and more stable results</a:t>
          </a:r>
        </a:p>
      </dgm:t>
    </dgm:pt>
    <dgm:pt modelId="{85E8F98E-9E3F-4EAD-AB35-290380D6409D}" type="parTrans" cxnId="{35EB4033-DD4C-43DB-99F3-160242FA1A2C}">
      <dgm:prSet/>
      <dgm:spPr/>
      <dgm:t>
        <a:bodyPr/>
        <a:lstStyle/>
        <a:p>
          <a:endParaRPr lang="en-US"/>
        </a:p>
      </dgm:t>
    </dgm:pt>
    <dgm:pt modelId="{F819F244-7091-482C-837F-FEA5C935BA84}" type="sibTrans" cxnId="{35EB4033-DD4C-43DB-99F3-160242FA1A2C}">
      <dgm:prSet/>
      <dgm:spPr/>
      <dgm:t>
        <a:bodyPr/>
        <a:lstStyle/>
        <a:p>
          <a:endParaRPr lang="en-US"/>
        </a:p>
      </dgm:t>
    </dgm:pt>
    <dgm:pt modelId="{E6C8F389-F945-4155-914C-29C3111E4B70}">
      <dgm:prSet custT="1"/>
      <dgm:spPr/>
      <dgm:t>
        <a:bodyPr/>
        <a:lstStyle/>
        <a:p>
          <a:r>
            <a:rPr lang="en-US" sz="2000" dirty="0"/>
            <a:t>Simple clear metric</a:t>
          </a:r>
        </a:p>
      </dgm:t>
    </dgm:pt>
    <dgm:pt modelId="{5B82A1A7-4C12-465F-89E6-F8A645DD99D7}" type="parTrans" cxnId="{3918EEE0-6845-487C-B122-F43182225404}">
      <dgm:prSet/>
      <dgm:spPr/>
      <dgm:t>
        <a:bodyPr/>
        <a:lstStyle/>
        <a:p>
          <a:endParaRPr lang="en-US"/>
        </a:p>
      </dgm:t>
    </dgm:pt>
    <dgm:pt modelId="{941B8887-9B78-416C-A219-957F3B7E6A90}" type="sibTrans" cxnId="{3918EEE0-6845-487C-B122-F43182225404}">
      <dgm:prSet/>
      <dgm:spPr/>
      <dgm:t>
        <a:bodyPr/>
        <a:lstStyle/>
        <a:p>
          <a:endParaRPr lang="en-US"/>
        </a:p>
      </dgm:t>
    </dgm:pt>
    <dgm:pt modelId="{0DA57291-3AC9-487D-99F5-C1B9DFD3D69C}">
      <dgm:prSet custT="1"/>
      <dgm:spPr/>
      <dgm:t>
        <a:bodyPr/>
        <a:lstStyle/>
        <a:p>
          <a:r>
            <a:rPr lang="en-US" sz="2000" dirty="0">
              <a:solidFill>
                <a:srgbClr val="C00000"/>
              </a:solidFill>
            </a:rPr>
            <a:t>Classes are balanced, </a:t>
          </a:r>
          <a:r>
            <a:rPr lang="en-US" sz="2000" dirty="0">
              <a:solidFill>
                <a:schemeClr val="tx1"/>
              </a:solidFill>
            </a:rPr>
            <a:t>focused on quick </a:t>
          </a:r>
          <a:r>
            <a:rPr lang="en-US" sz="2000" dirty="0" err="1">
              <a:solidFill>
                <a:schemeClr val="tx1"/>
              </a:solidFill>
            </a:rPr>
            <a:t>comparision</a:t>
          </a:r>
          <a:endParaRPr lang="en-US" sz="2000" dirty="0">
            <a:solidFill>
              <a:schemeClr val="tx1"/>
            </a:solidFill>
          </a:endParaRPr>
        </a:p>
      </dgm:t>
    </dgm:pt>
    <dgm:pt modelId="{437BE7D2-A4B7-4B28-BC1E-D45C93C0B4D8}" type="parTrans" cxnId="{C10D979C-359F-4090-8FF6-DF19DC49FD45}">
      <dgm:prSet/>
      <dgm:spPr/>
      <dgm:t>
        <a:bodyPr/>
        <a:lstStyle/>
        <a:p>
          <a:endParaRPr lang="en-US"/>
        </a:p>
      </dgm:t>
    </dgm:pt>
    <dgm:pt modelId="{1E814EA8-79CB-4325-8E8F-D3E4050FD881}" type="sibTrans" cxnId="{C10D979C-359F-4090-8FF6-DF19DC49FD45}">
      <dgm:prSet/>
      <dgm:spPr/>
      <dgm:t>
        <a:bodyPr/>
        <a:lstStyle/>
        <a:p>
          <a:endParaRPr lang="en-US"/>
        </a:p>
      </dgm:t>
    </dgm:pt>
    <dgm:pt modelId="{DB8EA1A8-E39E-4488-9A1F-5181FD3AF221}" type="pres">
      <dgm:prSet presAssocID="{0CCB7839-5B5F-49C2-B9D0-34802F15111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EDF144-C614-4DB8-9009-E9C6AF056CF2}" type="pres">
      <dgm:prSet presAssocID="{D0D4F7FB-9A52-416A-A6D3-E00426828A7E}" presName="root" presStyleCnt="0"/>
      <dgm:spPr/>
    </dgm:pt>
    <dgm:pt modelId="{EB7B54F2-E7B5-45A5-8921-8DFC84D88D23}" type="pres">
      <dgm:prSet presAssocID="{D0D4F7FB-9A52-416A-A6D3-E00426828A7E}" presName="rootComposite" presStyleCnt="0"/>
      <dgm:spPr/>
    </dgm:pt>
    <dgm:pt modelId="{6D0B0CFA-6249-4E12-8FE3-D420154E2E2F}" type="pres">
      <dgm:prSet presAssocID="{D0D4F7FB-9A52-416A-A6D3-E00426828A7E}" presName="rootText" presStyleLbl="node1" presStyleIdx="0" presStyleCnt="3"/>
      <dgm:spPr/>
    </dgm:pt>
    <dgm:pt modelId="{41C23EA9-91C0-43D1-B39E-A386A7740284}" type="pres">
      <dgm:prSet presAssocID="{D0D4F7FB-9A52-416A-A6D3-E00426828A7E}" presName="rootConnector" presStyleLbl="node1" presStyleIdx="0" presStyleCnt="3"/>
      <dgm:spPr/>
    </dgm:pt>
    <dgm:pt modelId="{3CD01F42-1CB5-4D10-96D6-18050E2E4858}" type="pres">
      <dgm:prSet presAssocID="{D0D4F7FB-9A52-416A-A6D3-E00426828A7E}" presName="childShape" presStyleCnt="0"/>
      <dgm:spPr/>
    </dgm:pt>
    <dgm:pt modelId="{99457183-FA5A-4473-AA4B-A39DD2FA328B}" type="pres">
      <dgm:prSet presAssocID="{02625D71-0625-4703-B5AC-F067FC7D4134}" presName="Name13" presStyleLbl="parChTrans1D2" presStyleIdx="0" presStyleCnt="6"/>
      <dgm:spPr/>
    </dgm:pt>
    <dgm:pt modelId="{C159069D-CC87-4C58-ADBD-82BF1E84E9E6}" type="pres">
      <dgm:prSet presAssocID="{B60CDEC1-CA89-4BE6-947F-2A040175BE88}" presName="childText" presStyleLbl="bgAcc1" presStyleIdx="0" presStyleCnt="6" custScaleX="111678">
        <dgm:presLayoutVars>
          <dgm:bulletEnabled val="1"/>
        </dgm:presLayoutVars>
      </dgm:prSet>
      <dgm:spPr/>
    </dgm:pt>
    <dgm:pt modelId="{C5727043-23C3-479F-9852-D843039C6E30}" type="pres">
      <dgm:prSet presAssocID="{DAC7E8BD-C5AA-4E64-9A11-831A6E092F57}" presName="Name13" presStyleLbl="parChTrans1D2" presStyleIdx="1" presStyleCnt="6"/>
      <dgm:spPr/>
    </dgm:pt>
    <dgm:pt modelId="{E2A56E1E-B9EB-4A2A-98AD-2E920C24BE0B}" type="pres">
      <dgm:prSet presAssocID="{002ABDE6-4FC2-4CBA-B1B3-3FEE5B51393E}" presName="childText" presStyleLbl="bgAcc1" presStyleIdx="1" presStyleCnt="6" custScaleX="113972">
        <dgm:presLayoutVars>
          <dgm:bulletEnabled val="1"/>
        </dgm:presLayoutVars>
      </dgm:prSet>
      <dgm:spPr/>
    </dgm:pt>
    <dgm:pt modelId="{A9FFB452-6496-42C9-9258-D79F89DD1925}" type="pres">
      <dgm:prSet presAssocID="{D36E4543-AFE1-4704-91D5-B7DE644D0FDC}" presName="root" presStyleCnt="0"/>
      <dgm:spPr/>
    </dgm:pt>
    <dgm:pt modelId="{4366EFE2-AD13-4BF2-927A-CDD2CA2FE0C1}" type="pres">
      <dgm:prSet presAssocID="{D36E4543-AFE1-4704-91D5-B7DE644D0FDC}" presName="rootComposite" presStyleCnt="0"/>
      <dgm:spPr/>
    </dgm:pt>
    <dgm:pt modelId="{9F4030CB-0FCA-42F5-8247-E1A7C75F7C63}" type="pres">
      <dgm:prSet presAssocID="{D36E4543-AFE1-4704-91D5-B7DE644D0FDC}" presName="rootText" presStyleLbl="node1" presStyleIdx="1" presStyleCnt="3"/>
      <dgm:spPr/>
    </dgm:pt>
    <dgm:pt modelId="{5AC02C19-C462-4ACE-82E0-19B9E90C13F0}" type="pres">
      <dgm:prSet presAssocID="{D36E4543-AFE1-4704-91D5-B7DE644D0FDC}" presName="rootConnector" presStyleLbl="node1" presStyleIdx="1" presStyleCnt="3"/>
      <dgm:spPr/>
    </dgm:pt>
    <dgm:pt modelId="{F09EA328-2787-4D1F-BF66-40EAA9961ADF}" type="pres">
      <dgm:prSet presAssocID="{D36E4543-AFE1-4704-91D5-B7DE644D0FDC}" presName="childShape" presStyleCnt="0"/>
      <dgm:spPr/>
    </dgm:pt>
    <dgm:pt modelId="{E5C12B46-DF8F-4E2F-9D6B-90733BA04BC1}" type="pres">
      <dgm:prSet presAssocID="{F23FA597-83A3-454D-904F-D1BD342A346A}" presName="Name13" presStyleLbl="parChTrans1D2" presStyleIdx="2" presStyleCnt="6"/>
      <dgm:spPr/>
    </dgm:pt>
    <dgm:pt modelId="{D3A22A1D-745F-4EAE-89FD-E379777458FB}" type="pres">
      <dgm:prSet presAssocID="{EDCD979C-8C76-4DC5-8DF1-B9A93933C523}" presName="childText" presStyleLbl="bgAcc1" presStyleIdx="2" presStyleCnt="6">
        <dgm:presLayoutVars>
          <dgm:bulletEnabled val="1"/>
        </dgm:presLayoutVars>
      </dgm:prSet>
      <dgm:spPr/>
    </dgm:pt>
    <dgm:pt modelId="{87E5E118-DDE8-4A2D-8B81-5398EFEC8D4D}" type="pres">
      <dgm:prSet presAssocID="{85E8F98E-9E3F-4EAD-AB35-290380D6409D}" presName="Name13" presStyleLbl="parChTrans1D2" presStyleIdx="3" presStyleCnt="6"/>
      <dgm:spPr/>
    </dgm:pt>
    <dgm:pt modelId="{878DDBAF-5914-4EB5-937F-CEA27D98BE8B}" type="pres">
      <dgm:prSet presAssocID="{DAC4C0CA-8559-441A-A33D-DF38146F14A2}" presName="childText" presStyleLbl="bgAcc1" presStyleIdx="3" presStyleCnt="6">
        <dgm:presLayoutVars>
          <dgm:bulletEnabled val="1"/>
        </dgm:presLayoutVars>
      </dgm:prSet>
      <dgm:spPr/>
    </dgm:pt>
    <dgm:pt modelId="{BD856311-E968-48A3-AEFF-676500DC0FAC}" type="pres">
      <dgm:prSet presAssocID="{80ED9C60-8535-4E1E-ACD0-BF0EC530A08C}" presName="root" presStyleCnt="0"/>
      <dgm:spPr/>
    </dgm:pt>
    <dgm:pt modelId="{56675660-2CF5-4449-ABA6-4DF3A9877149}" type="pres">
      <dgm:prSet presAssocID="{80ED9C60-8535-4E1E-ACD0-BF0EC530A08C}" presName="rootComposite" presStyleCnt="0"/>
      <dgm:spPr/>
    </dgm:pt>
    <dgm:pt modelId="{1519F5F8-2177-41A6-99F6-AAD22A95C30E}" type="pres">
      <dgm:prSet presAssocID="{80ED9C60-8535-4E1E-ACD0-BF0EC530A08C}" presName="rootText" presStyleLbl="node1" presStyleIdx="2" presStyleCnt="3"/>
      <dgm:spPr/>
    </dgm:pt>
    <dgm:pt modelId="{803CC5FB-44F9-4DC5-8973-B1238107A66D}" type="pres">
      <dgm:prSet presAssocID="{80ED9C60-8535-4E1E-ACD0-BF0EC530A08C}" presName="rootConnector" presStyleLbl="node1" presStyleIdx="2" presStyleCnt="3"/>
      <dgm:spPr/>
    </dgm:pt>
    <dgm:pt modelId="{E0319758-E83C-47FC-9D73-C9F63EA7FD25}" type="pres">
      <dgm:prSet presAssocID="{80ED9C60-8535-4E1E-ACD0-BF0EC530A08C}" presName="childShape" presStyleCnt="0"/>
      <dgm:spPr/>
    </dgm:pt>
    <dgm:pt modelId="{3888C453-157C-44CC-BB5E-FFBD19F81FB2}" type="pres">
      <dgm:prSet presAssocID="{5B82A1A7-4C12-465F-89E6-F8A645DD99D7}" presName="Name13" presStyleLbl="parChTrans1D2" presStyleIdx="4" presStyleCnt="6"/>
      <dgm:spPr/>
    </dgm:pt>
    <dgm:pt modelId="{75E58E29-0C8D-434E-A9FB-FB844305AC23}" type="pres">
      <dgm:prSet presAssocID="{E6C8F389-F945-4155-914C-29C3111E4B70}" presName="childText" presStyleLbl="bgAcc1" presStyleIdx="4" presStyleCnt="6">
        <dgm:presLayoutVars>
          <dgm:bulletEnabled val="1"/>
        </dgm:presLayoutVars>
      </dgm:prSet>
      <dgm:spPr/>
    </dgm:pt>
    <dgm:pt modelId="{013ABBF7-9FE8-4A2F-B398-573E562E9B13}" type="pres">
      <dgm:prSet presAssocID="{437BE7D2-A4B7-4B28-BC1E-D45C93C0B4D8}" presName="Name13" presStyleLbl="parChTrans1D2" presStyleIdx="5" presStyleCnt="6"/>
      <dgm:spPr/>
    </dgm:pt>
    <dgm:pt modelId="{0AB827F3-38AF-4798-A043-1E68F132AB2A}" type="pres">
      <dgm:prSet presAssocID="{0DA57291-3AC9-487D-99F5-C1B9DFD3D69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08595901-9622-4762-AA7A-C725DDE94D08}" type="presOf" srcId="{D36E4543-AFE1-4704-91D5-B7DE644D0FDC}" destId="{5AC02C19-C462-4ACE-82E0-19B9E90C13F0}" srcOrd="1" destOrd="0" presId="urn:microsoft.com/office/officeart/2005/8/layout/hierarchy3"/>
    <dgm:cxn modelId="{7E76EC03-C8FB-44D1-8ABF-2A59FFA37E0F}" type="presOf" srcId="{80ED9C60-8535-4E1E-ACD0-BF0EC530A08C}" destId="{803CC5FB-44F9-4DC5-8973-B1238107A66D}" srcOrd="1" destOrd="0" presId="urn:microsoft.com/office/officeart/2005/8/layout/hierarchy3"/>
    <dgm:cxn modelId="{AF11600A-BD3A-4E75-941F-B92BABBCACBD}" type="presOf" srcId="{E6C8F389-F945-4155-914C-29C3111E4B70}" destId="{75E58E29-0C8D-434E-A9FB-FB844305AC23}" srcOrd="0" destOrd="0" presId="urn:microsoft.com/office/officeart/2005/8/layout/hierarchy3"/>
    <dgm:cxn modelId="{D9AC3D0B-AE3F-4386-B105-E5F691C04DAB}" type="presOf" srcId="{0DA57291-3AC9-487D-99F5-C1B9DFD3D69C}" destId="{0AB827F3-38AF-4798-A043-1E68F132AB2A}" srcOrd="0" destOrd="0" presId="urn:microsoft.com/office/officeart/2005/8/layout/hierarchy3"/>
    <dgm:cxn modelId="{7407760F-E2A9-4FCB-B8DA-B0973B856DCB}" type="presOf" srcId="{B60CDEC1-CA89-4BE6-947F-2A040175BE88}" destId="{C159069D-CC87-4C58-ADBD-82BF1E84E9E6}" srcOrd="0" destOrd="0" presId="urn:microsoft.com/office/officeart/2005/8/layout/hierarchy3"/>
    <dgm:cxn modelId="{066FC11E-0306-4136-B207-769F3830D0D1}" type="presOf" srcId="{EDCD979C-8C76-4DC5-8DF1-B9A93933C523}" destId="{D3A22A1D-745F-4EAE-89FD-E379777458FB}" srcOrd="0" destOrd="0" presId="urn:microsoft.com/office/officeart/2005/8/layout/hierarchy3"/>
    <dgm:cxn modelId="{35EB4033-DD4C-43DB-99F3-160242FA1A2C}" srcId="{D36E4543-AFE1-4704-91D5-B7DE644D0FDC}" destId="{DAC4C0CA-8559-441A-A33D-DF38146F14A2}" srcOrd="1" destOrd="0" parTransId="{85E8F98E-9E3F-4EAD-AB35-290380D6409D}" sibTransId="{F819F244-7091-482C-837F-FEA5C935BA84}"/>
    <dgm:cxn modelId="{FE0EE339-4532-42A2-A69E-C202B0786BBD}" type="presOf" srcId="{DAC7E8BD-C5AA-4E64-9A11-831A6E092F57}" destId="{C5727043-23C3-479F-9852-D843039C6E30}" srcOrd="0" destOrd="0" presId="urn:microsoft.com/office/officeart/2005/8/layout/hierarchy3"/>
    <dgm:cxn modelId="{26C63E40-A1A7-426B-B0E4-0F0B89A3BFE5}" type="presOf" srcId="{0CCB7839-5B5F-49C2-B9D0-34802F151117}" destId="{DB8EA1A8-E39E-4488-9A1F-5181FD3AF221}" srcOrd="0" destOrd="0" presId="urn:microsoft.com/office/officeart/2005/8/layout/hierarchy3"/>
    <dgm:cxn modelId="{9617B952-966B-4F86-83F1-5986CC9E380B}" srcId="{0CCB7839-5B5F-49C2-B9D0-34802F151117}" destId="{D0D4F7FB-9A52-416A-A6D3-E00426828A7E}" srcOrd="0" destOrd="0" parTransId="{DAA43BDB-6718-4253-A47D-E201142AC1D2}" sibTransId="{3FEFFCC3-AC1D-4714-8284-1EF50889BD5D}"/>
    <dgm:cxn modelId="{BA728454-BC71-4D99-B35E-F6A2901D7A60}" type="presOf" srcId="{02625D71-0625-4703-B5AC-F067FC7D4134}" destId="{99457183-FA5A-4473-AA4B-A39DD2FA328B}" srcOrd="0" destOrd="0" presId="urn:microsoft.com/office/officeart/2005/8/layout/hierarchy3"/>
    <dgm:cxn modelId="{15F3FA55-C259-47AE-8557-FFDD3E02F71B}" type="presOf" srcId="{5B82A1A7-4C12-465F-89E6-F8A645DD99D7}" destId="{3888C453-157C-44CC-BB5E-FFBD19F81FB2}" srcOrd="0" destOrd="0" presId="urn:microsoft.com/office/officeart/2005/8/layout/hierarchy3"/>
    <dgm:cxn modelId="{C23F8C58-A5A0-4FE3-97E7-53C742D68190}" type="presOf" srcId="{D0D4F7FB-9A52-416A-A6D3-E00426828A7E}" destId="{41C23EA9-91C0-43D1-B39E-A386A7740284}" srcOrd="1" destOrd="0" presId="urn:microsoft.com/office/officeart/2005/8/layout/hierarchy3"/>
    <dgm:cxn modelId="{11D2265B-0845-4859-A525-27311B20C525}" srcId="{0CCB7839-5B5F-49C2-B9D0-34802F151117}" destId="{80ED9C60-8535-4E1E-ACD0-BF0EC530A08C}" srcOrd="2" destOrd="0" parTransId="{75C05F85-0D18-45A7-BF02-CA80DA4D2136}" sibTransId="{4E63D087-1947-4FCC-B7D2-E51EFE34BA02}"/>
    <dgm:cxn modelId="{A886C965-F231-4834-886D-5662255AB42A}" type="presOf" srcId="{D36E4543-AFE1-4704-91D5-B7DE644D0FDC}" destId="{9F4030CB-0FCA-42F5-8247-E1A7C75F7C63}" srcOrd="0" destOrd="0" presId="urn:microsoft.com/office/officeart/2005/8/layout/hierarchy3"/>
    <dgm:cxn modelId="{680BF875-4DF1-4161-B033-561DF3FA404A}" type="presOf" srcId="{80ED9C60-8535-4E1E-ACD0-BF0EC530A08C}" destId="{1519F5F8-2177-41A6-99F6-AAD22A95C30E}" srcOrd="0" destOrd="0" presId="urn:microsoft.com/office/officeart/2005/8/layout/hierarchy3"/>
    <dgm:cxn modelId="{1CD93986-BA4F-48EF-BFD8-D6125D2A2A77}" srcId="{D0D4F7FB-9A52-416A-A6D3-E00426828A7E}" destId="{002ABDE6-4FC2-4CBA-B1B3-3FEE5B51393E}" srcOrd="1" destOrd="0" parTransId="{DAC7E8BD-C5AA-4E64-9A11-831A6E092F57}" sibTransId="{7ED4CA14-2719-42AA-9DD6-B5DFE250A782}"/>
    <dgm:cxn modelId="{2A44488E-9E5E-4571-A933-7A6D49AE7B96}" type="presOf" srcId="{F23FA597-83A3-454D-904F-D1BD342A346A}" destId="{E5C12B46-DF8F-4E2F-9D6B-90733BA04BC1}" srcOrd="0" destOrd="0" presId="urn:microsoft.com/office/officeart/2005/8/layout/hierarchy3"/>
    <dgm:cxn modelId="{6AA3A98F-7C11-4737-8F5E-8C805A8E246B}" type="presOf" srcId="{85E8F98E-9E3F-4EAD-AB35-290380D6409D}" destId="{87E5E118-DDE8-4A2D-8B81-5398EFEC8D4D}" srcOrd="0" destOrd="0" presId="urn:microsoft.com/office/officeart/2005/8/layout/hierarchy3"/>
    <dgm:cxn modelId="{9F40329C-C2E0-4308-BFDB-D261EB89C9CD}" srcId="{D36E4543-AFE1-4704-91D5-B7DE644D0FDC}" destId="{EDCD979C-8C76-4DC5-8DF1-B9A93933C523}" srcOrd="0" destOrd="0" parTransId="{F23FA597-83A3-454D-904F-D1BD342A346A}" sibTransId="{466E1F62-5D81-49AA-890B-6391A851B5DF}"/>
    <dgm:cxn modelId="{C10D979C-359F-4090-8FF6-DF19DC49FD45}" srcId="{80ED9C60-8535-4E1E-ACD0-BF0EC530A08C}" destId="{0DA57291-3AC9-487D-99F5-C1B9DFD3D69C}" srcOrd="1" destOrd="0" parTransId="{437BE7D2-A4B7-4B28-BC1E-D45C93C0B4D8}" sibTransId="{1E814EA8-79CB-4325-8E8F-D3E4050FD881}"/>
    <dgm:cxn modelId="{1C62CDB5-B5A4-43B6-AE78-2A8D718107C7}" type="presOf" srcId="{437BE7D2-A4B7-4B28-BC1E-D45C93C0B4D8}" destId="{013ABBF7-9FE8-4A2F-B398-573E562E9B13}" srcOrd="0" destOrd="0" presId="urn:microsoft.com/office/officeart/2005/8/layout/hierarchy3"/>
    <dgm:cxn modelId="{B9BEF3CB-846B-4762-B42C-E9CD231EFC32}" type="presOf" srcId="{002ABDE6-4FC2-4CBA-B1B3-3FEE5B51393E}" destId="{E2A56E1E-B9EB-4A2A-98AD-2E920C24BE0B}" srcOrd="0" destOrd="0" presId="urn:microsoft.com/office/officeart/2005/8/layout/hierarchy3"/>
    <dgm:cxn modelId="{CABB6FCD-9D45-4577-9B7A-82AE87FABA8A}" type="presOf" srcId="{D0D4F7FB-9A52-416A-A6D3-E00426828A7E}" destId="{6D0B0CFA-6249-4E12-8FE3-D420154E2E2F}" srcOrd="0" destOrd="0" presId="urn:microsoft.com/office/officeart/2005/8/layout/hierarchy3"/>
    <dgm:cxn modelId="{8B4AF4DA-D682-498A-94F7-86100F8E7628}" srcId="{0CCB7839-5B5F-49C2-B9D0-34802F151117}" destId="{D36E4543-AFE1-4704-91D5-B7DE644D0FDC}" srcOrd="1" destOrd="0" parTransId="{6F51F404-8CB6-4E1E-97DD-F80974C006F4}" sibTransId="{247D1520-F3A8-4A9A-930F-DA499A9EFE59}"/>
    <dgm:cxn modelId="{3918EEE0-6845-487C-B122-F43182225404}" srcId="{80ED9C60-8535-4E1E-ACD0-BF0EC530A08C}" destId="{E6C8F389-F945-4155-914C-29C3111E4B70}" srcOrd="0" destOrd="0" parTransId="{5B82A1A7-4C12-465F-89E6-F8A645DD99D7}" sibTransId="{941B8887-9B78-416C-A219-957F3B7E6A90}"/>
    <dgm:cxn modelId="{B42236E9-37AC-4ADD-B53F-A36372F86358}" type="presOf" srcId="{DAC4C0CA-8559-441A-A33D-DF38146F14A2}" destId="{878DDBAF-5914-4EB5-937F-CEA27D98BE8B}" srcOrd="0" destOrd="0" presId="urn:microsoft.com/office/officeart/2005/8/layout/hierarchy3"/>
    <dgm:cxn modelId="{7066F0FF-41D0-41EB-AF4E-3DDA0AAB21C8}" srcId="{D0D4F7FB-9A52-416A-A6D3-E00426828A7E}" destId="{B60CDEC1-CA89-4BE6-947F-2A040175BE88}" srcOrd="0" destOrd="0" parTransId="{02625D71-0625-4703-B5AC-F067FC7D4134}" sibTransId="{F4B34171-AB6A-4D3E-979B-180B5583B348}"/>
    <dgm:cxn modelId="{3AEA8F4B-86B5-4511-A99A-277F7D56604C}" type="presParOf" srcId="{DB8EA1A8-E39E-4488-9A1F-5181FD3AF221}" destId="{CAEDF144-C614-4DB8-9009-E9C6AF056CF2}" srcOrd="0" destOrd="0" presId="urn:microsoft.com/office/officeart/2005/8/layout/hierarchy3"/>
    <dgm:cxn modelId="{9295C724-D552-4AD4-8937-A0DE9A0BED52}" type="presParOf" srcId="{CAEDF144-C614-4DB8-9009-E9C6AF056CF2}" destId="{EB7B54F2-E7B5-45A5-8921-8DFC84D88D23}" srcOrd="0" destOrd="0" presId="urn:microsoft.com/office/officeart/2005/8/layout/hierarchy3"/>
    <dgm:cxn modelId="{2AAE1995-E924-46BA-A2E5-FEE46888EF56}" type="presParOf" srcId="{EB7B54F2-E7B5-45A5-8921-8DFC84D88D23}" destId="{6D0B0CFA-6249-4E12-8FE3-D420154E2E2F}" srcOrd="0" destOrd="0" presId="urn:microsoft.com/office/officeart/2005/8/layout/hierarchy3"/>
    <dgm:cxn modelId="{BC8744E7-E23C-4C94-94A8-C91F432861C9}" type="presParOf" srcId="{EB7B54F2-E7B5-45A5-8921-8DFC84D88D23}" destId="{41C23EA9-91C0-43D1-B39E-A386A7740284}" srcOrd="1" destOrd="0" presId="urn:microsoft.com/office/officeart/2005/8/layout/hierarchy3"/>
    <dgm:cxn modelId="{C95291B4-F4BD-4292-A06C-D1DA6E34EFAB}" type="presParOf" srcId="{CAEDF144-C614-4DB8-9009-E9C6AF056CF2}" destId="{3CD01F42-1CB5-4D10-96D6-18050E2E4858}" srcOrd="1" destOrd="0" presId="urn:microsoft.com/office/officeart/2005/8/layout/hierarchy3"/>
    <dgm:cxn modelId="{48FE472A-C404-435D-A285-72C10D8D167D}" type="presParOf" srcId="{3CD01F42-1CB5-4D10-96D6-18050E2E4858}" destId="{99457183-FA5A-4473-AA4B-A39DD2FA328B}" srcOrd="0" destOrd="0" presId="urn:microsoft.com/office/officeart/2005/8/layout/hierarchy3"/>
    <dgm:cxn modelId="{E22CDA20-D855-4C09-846C-336FD7B6A509}" type="presParOf" srcId="{3CD01F42-1CB5-4D10-96D6-18050E2E4858}" destId="{C159069D-CC87-4C58-ADBD-82BF1E84E9E6}" srcOrd="1" destOrd="0" presId="urn:microsoft.com/office/officeart/2005/8/layout/hierarchy3"/>
    <dgm:cxn modelId="{8885F193-1144-44A5-B14B-29C9A424AAF8}" type="presParOf" srcId="{3CD01F42-1CB5-4D10-96D6-18050E2E4858}" destId="{C5727043-23C3-479F-9852-D843039C6E30}" srcOrd="2" destOrd="0" presId="urn:microsoft.com/office/officeart/2005/8/layout/hierarchy3"/>
    <dgm:cxn modelId="{BB7B1EEE-775F-448B-B37D-6DD6BF776F79}" type="presParOf" srcId="{3CD01F42-1CB5-4D10-96D6-18050E2E4858}" destId="{E2A56E1E-B9EB-4A2A-98AD-2E920C24BE0B}" srcOrd="3" destOrd="0" presId="urn:microsoft.com/office/officeart/2005/8/layout/hierarchy3"/>
    <dgm:cxn modelId="{56D1848B-CA10-47BB-A87F-140AB2E1FBA7}" type="presParOf" srcId="{DB8EA1A8-E39E-4488-9A1F-5181FD3AF221}" destId="{A9FFB452-6496-42C9-9258-D79F89DD1925}" srcOrd="1" destOrd="0" presId="urn:microsoft.com/office/officeart/2005/8/layout/hierarchy3"/>
    <dgm:cxn modelId="{8CA4A8AE-72C2-4162-B0DE-8514BA026493}" type="presParOf" srcId="{A9FFB452-6496-42C9-9258-D79F89DD1925}" destId="{4366EFE2-AD13-4BF2-927A-CDD2CA2FE0C1}" srcOrd="0" destOrd="0" presId="urn:microsoft.com/office/officeart/2005/8/layout/hierarchy3"/>
    <dgm:cxn modelId="{935613F9-3490-4160-B233-A35405437F2C}" type="presParOf" srcId="{4366EFE2-AD13-4BF2-927A-CDD2CA2FE0C1}" destId="{9F4030CB-0FCA-42F5-8247-E1A7C75F7C63}" srcOrd="0" destOrd="0" presId="urn:microsoft.com/office/officeart/2005/8/layout/hierarchy3"/>
    <dgm:cxn modelId="{1362DE94-70CD-4D89-8D56-8B4DF2D4F483}" type="presParOf" srcId="{4366EFE2-AD13-4BF2-927A-CDD2CA2FE0C1}" destId="{5AC02C19-C462-4ACE-82E0-19B9E90C13F0}" srcOrd="1" destOrd="0" presId="urn:microsoft.com/office/officeart/2005/8/layout/hierarchy3"/>
    <dgm:cxn modelId="{3700E6FE-581B-40FB-BFC2-9AB04AB18721}" type="presParOf" srcId="{A9FFB452-6496-42C9-9258-D79F89DD1925}" destId="{F09EA328-2787-4D1F-BF66-40EAA9961ADF}" srcOrd="1" destOrd="0" presId="urn:microsoft.com/office/officeart/2005/8/layout/hierarchy3"/>
    <dgm:cxn modelId="{83CF2199-2102-4D85-96A0-B14B67AEEDFF}" type="presParOf" srcId="{F09EA328-2787-4D1F-BF66-40EAA9961ADF}" destId="{E5C12B46-DF8F-4E2F-9D6B-90733BA04BC1}" srcOrd="0" destOrd="0" presId="urn:microsoft.com/office/officeart/2005/8/layout/hierarchy3"/>
    <dgm:cxn modelId="{05866888-4BFF-4A2A-8ECB-D3EE71C4F7FD}" type="presParOf" srcId="{F09EA328-2787-4D1F-BF66-40EAA9961ADF}" destId="{D3A22A1D-745F-4EAE-89FD-E379777458FB}" srcOrd="1" destOrd="0" presId="urn:microsoft.com/office/officeart/2005/8/layout/hierarchy3"/>
    <dgm:cxn modelId="{4E4DEC04-2148-4C12-987A-7A73D202DF9E}" type="presParOf" srcId="{F09EA328-2787-4D1F-BF66-40EAA9961ADF}" destId="{87E5E118-DDE8-4A2D-8B81-5398EFEC8D4D}" srcOrd="2" destOrd="0" presId="urn:microsoft.com/office/officeart/2005/8/layout/hierarchy3"/>
    <dgm:cxn modelId="{35E86516-C917-4343-8F91-E7452285B2F7}" type="presParOf" srcId="{F09EA328-2787-4D1F-BF66-40EAA9961ADF}" destId="{878DDBAF-5914-4EB5-937F-CEA27D98BE8B}" srcOrd="3" destOrd="0" presId="urn:microsoft.com/office/officeart/2005/8/layout/hierarchy3"/>
    <dgm:cxn modelId="{2545D964-89D8-4D34-92CB-7EF2045E1077}" type="presParOf" srcId="{DB8EA1A8-E39E-4488-9A1F-5181FD3AF221}" destId="{BD856311-E968-48A3-AEFF-676500DC0FAC}" srcOrd="2" destOrd="0" presId="urn:microsoft.com/office/officeart/2005/8/layout/hierarchy3"/>
    <dgm:cxn modelId="{98D6B27E-4233-4262-934A-0F086C510AC9}" type="presParOf" srcId="{BD856311-E968-48A3-AEFF-676500DC0FAC}" destId="{56675660-2CF5-4449-ABA6-4DF3A9877149}" srcOrd="0" destOrd="0" presId="urn:microsoft.com/office/officeart/2005/8/layout/hierarchy3"/>
    <dgm:cxn modelId="{170A284B-B22B-4033-A0A8-5511C89AE4B7}" type="presParOf" srcId="{56675660-2CF5-4449-ABA6-4DF3A9877149}" destId="{1519F5F8-2177-41A6-99F6-AAD22A95C30E}" srcOrd="0" destOrd="0" presId="urn:microsoft.com/office/officeart/2005/8/layout/hierarchy3"/>
    <dgm:cxn modelId="{B1F74F66-01B9-474A-8018-D9A93782F410}" type="presParOf" srcId="{56675660-2CF5-4449-ABA6-4DF3A9877149}" destId="{803CC5FB-44F9-4DC5-8973-B1238107A66D}" srcOrd="1" destOrd="0" presId="urn:microsoft.com/office/officeart/2005/8/layout/hierarchy3"/>
    <dgm:cxn modelId="{B057ABEF-6AD3-4C1D-93F5-D0B8118A6575}" type="presParOf" srcId="{BD856311-E968-48A3-AEFF-676500DC0FAC}" destId="{E0319758-E83C-47FC-9D73-C9F63EA7FD25}" srcOrd="1" destOrd="0" presId="urn:microsoft.com/office/officeart/2005/8/layout/hierarchy3"/>
    <dgm:cxn modelId="{48D9AE5C-07D6-4D49-94E1-35759DBCE2CD}" type="presParOf" srcId="{E0319758-E83C-47FC-9D73-C9F63EA7FD25}" destId="{3888C453-157C-44CC-BB5E-FFBD19F81FB2}" srcOrd="0" destOrd="0" presId="urn:microsoft.com/office/officeart/2005/8/layout/hierarchy3"/>
    <dgm:cxn modelId="{58D3A73F-1A05-45A0-9F2F-64E6AA2B726D}" type="presParOf" srcId="{E0319758-E83C-47FC-9D73-C9F63EA7FD25}" destId="{75E58E29-0C8D-434E-A9FB-FB844305AC23}" srcOrd="1" destOrd="0" presId="urn:microsoft.com/office/officeart/2005/8/layout/hierarchy3"/>
    <dgm:cxn modelId="{F9EC4E9F-A154-4EC6-B3DF-0387755A899C}" type="presParOf" srcId="{E0319758-E83C-47FC-9D73-C9F63EA7FD25}" destId="{013ABBF7-9FE8-4A2F-B398-573E562E9B13}" srcOrd="2" destOrd="0" presId="urn:microsoft.com/office/officeart/2005/8/layout/hierarchy3"/>
    <dgm:cxn modelId="{EAE8F6C6-7E26-4FD5-A8AD-1FE2BDC5AB0B}" type="presParOf" srcId="{E0319758-E83C-47FC-9D73-C9F63EA7FD25}" destId="{0AB827F3-38AF-4798-A043-1E68F132AB2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B0CFA-6249-4E12-8FE3-D420154E2E2F}">
      <dsp:nvSpPr>
        <dsp:cNvPr id="0" name=""/>
        <dsp:cNvSpPr/>
      </dsp:nvSpPr>
      <dsp:spPr>
        <a:xfrm>
          <a:off x="1003414" y="1742"/>
          <a:ext cx="2391977" cy="1195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Multiple Seeds</a:t>
          </a:r>
        </a:p>
      </dsp:txBody>
      <dsp:txXfrm>
        <a:off x="1038443" y="36771"/>
        <a:ext cx="2321919" cy="1125930"/>
      </dsp:txXfrm>
    </dsp:sp>
    <dsp:sp modelId="{99457183-FA5A-4473-AA4B-A39DD2FA328B}">
      <dsp:nvSpPr>
        <dsp:cNvPr id="0" name=""/>
        <dsp:cNvSpPr/>
      </dsp:nvSpPr>
      <dsp:spPr>
        <a:xfrm>
          <a:off x="1242611" y="1197731"/>
          <a:ext cx="239197" cy="89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991"/>
              </a:lnTo>
              <a:lnTo>
                <a:pt x="239197" y="8969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9069D-CC87-4C58-ADBD-82BF1E84E9E6}">
      <dsp:nvSpPr>
        <dsp:cNvPr id="0" name=""/>
        <dsp:cNvSpPr/>
      </dsp:nvSpPr>
      <dsp:spPr>
        <a:xfrm>
          <a:off x="1481809" y="1496728"/>
          <a:ext cx="2137049" cy="1195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Robust, </a:t>
          </a:r>
          <a:r>
            <a:rPr lang="en-US" sz="1800" kern="1200" dirty="0" err="1"/>
            <a:t>Reproducable</a:t>
          </a:r>
          <a:r>
            <a:rPr lang="en-US" sz="1800" kern="1200" dirty="0"/>
            <a:t>, avoids randomness bias</a:t>
          </a:r>
        </a:p>
      </dsp:txBody>
      <dsp:txXfrm>
        <a:off x="1516838" y="1531757"/>
        <a:ext cx="2066991" cy="1125930"/>
      </dsp:txXfrm>
    </dsp:sp>
    <dsp:sp modelId="{C5727043-23C3-479F-9852-D843039C6E30}">
      <dsp:nvSpPr>
        <dsp:cNvPr id="0" name=""/>
        <dsp:cNvSpPr/>
      </dsp:nvSpPr>
      <dsp:spPr>
        <a:xfrm>
          <a:off x="1242611" y="1197731"/>
          <a:ext cx="239197" cy="2391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1977"/>
              </a:lnTo>
              <a:lnTo>
                <a:pt x="239197" y="2391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56E1E-B9EB-4A2A-98AD-2E920C24BE0B}">
      <dsp:nvSpPr>
        <dsp:cNvPr id="0" name=""/>
        <dsp:cNvSpPr/>
      </dsp:nvSpPr>
      <dsp:spPr>
        <a:xfrm>
          <a:off x="1481809" y="2991713"/>
          <a:ext cx="2180947" cy="1195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to average out randomness in training</a:t>
          </a:r>
        </a:p>
      </dsp:txBody>
      <dsp:txXfrm>
        <a:off x="1516838" y="3026742"/>
        <a:ext cx="2110889" cy="1125930"/>
      </dsp:txXfrm>
    </dsp:sp>
    <dsp:sp modelId="{9F4030CB-0FCA-42F5-8247-E1A7C75F7C63}">
      <dsp:nvSpPr>
        <dsp:cNvPr id="0" name=""/>
        <dsp:cNvSpPr/>
      </dsp:nvSpPr>
      <dsp:spPr>
        <a:xfrm>
          <a:off x="3993385" y="1742"/>
          <a:ext cx="2391977" cy="1195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K-Fold Cross validation </a:t>
          </a:r>
        </a:p>
      </dsp:txBody>
      <dsp:txXfrm>
        <a:off x="4028414" y="36771"/>
        <a:ext cx="2321919" cy="1125930"/>
      </dsp:txXfrm>
    </dsp:sp>
    <dsp:sp modelId="{E5C12B46-DF8F-4E2F-9D6B-90733BA04BC1}">
      <dsp:nvSpPr>
        <dsp:cNvPr id="0" name=""/>
        <dsp:cNvSpPr/>
      </dsp:nvSpPr>
      <dsp:spPr>
        <a:xfrm>
          <a:off x="4232583" y="1197731"/>
          <a:ext cx="239197" cy="89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991"/>
              </a:lnTo>
              <a:lnTo>
                <a:pt x="239197" y="8969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22A1D-745F-4EAE-89FD-E379777458FB}">
      <dsp:nvSpPr>
        <dsp:cNvPr id="0" name=""/>
        <dsp:cNvSpPr/>
      </dsp:nvSpPr>
      <dsp:spPr>
        <a:xfrm>
          <a:off x="4471781" y="1496728"/>
          <a:ext cx="1913581" cy="1195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Reliable, less overfitting</a:t>
          </a:r>
        </a:p>
      </dsp:txBody>
      <dsp:txXfrm>
        <a:off x="4506810" y="1531757"/>
        <a:ext cx="1843523" cy="1125930"/>
      </dsp:txXfrm>
    </dsp:sp>
    <dsp:sp modelId="{87E5E118-DDE8-4A2D-8B81-5398EFEC8D4D}">
      <dsp:nvSpPr>
        <dsp:cNvPr id="0" name=""/>
        <dsp:cNvSpPr/>
      </dsp:nvSpPr>
      <dsp:spPr>
        <a:xfrm>
          <a:off x="4232583" y="1197731"/>
          <a:ext cx="239197" cy="2391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1977"/>
              </a:lnTo>
              <a:lnTo>
                <a:pt x="239197" y="2391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DDBAF-5914-4EB5-937F-CEA27D98BE8B}">
      <dsp:nvSpPr>
        <dsp:cNvPr id="0" name=""/>
        <dsp:cNvSpPr/>
      </dsp:nvSpPr>
      <dsp:spPr>
        <a:xfrm>
          <a:off x="4471781" y="2991713"/>
          <a:ext cx="1913581" cy="1195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suits for small dataset and more stable results</a:t>
          </a:r>
        </a:p>
      </dsp:txBody>
      <dsp:txXfrm>
        <a:off x="4506810" y="3026742"/>
        <a:ext cx="1843523" cy="1125930"/>
      </dsp:txXfrm>
    </dsp:sp>
    <dsp:sp modelId="{1519F5F8-2177-41A6-99F6-AAD22A95C30E}">
      <dsp:nvSpPr>
        <dsp:cNvPr id="0" name=""/>
        <dsp:cNvSpPr/>
      </dsp:nvSpPr>
      <dsp:spPr>
        <a:xfrm>
          <a:off x="6983357" y="1742"/>
          <a:ext cx="2391977" cy="1195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</a:t>
          </a:r>
        </a:p>
      </dsp:txBody>
      <dsp:txXfrm>
        <a:off x="7018386" y="36771"/>
        <a:ext cx="2321919" cy="1125930"/>
      </dsp:txXfrm>
    </dsp:sp>
    <dsp:sp modelId="{3888C453-157C-44CC-BB5E-FFBD19F81FB2}">
      <dsp:nvSpPr>
        <dsp:cNvPr id="0" name=""/>
        <dsp:cNvSpPr/>
      </dsp:nvSpPr>
      <dsp:spPr>
        <a:xfrm>
          <a:off x="7222555" y="1197731"/>
          <a:ext cx="239197" cy="89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991"/>
              </a:lnTo>
              <a:lnTo>
                <a:pt x="239197" y="8969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58E29-0C8D-434E-A9FB-FB844305AC23}">
      <dsp:nvSpPr>
        <dsp:cNvPr id="0" name=""/>
        <dsp:cNvSpPr/>
      </dsp:nvSpPr>
      <dsp:spPr>
        <a:xfrm>
          <a:off x="7461752" y="1496728"/>
          <a:ext cx="1913581" cy="1195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Simple clear metric</a:t>
          </a:r>
        </a:p>
      </dsp:txBody>
      <dsp:txXfrm>
        <a:off x="7496781" y="1531757"/>
        <a:ext cx="1843523" cy="1125930"/>
      </dsp:txXfrm>
    </dsp:sp>
    <dsp:sp modelId="{013ABBF7-9FE8-4A2F-B398-573E562E9B13}">
      <dsp:nvSpPr>
        <dsp:cNvPr id="0" name=""/>
        <dsp:cNvSpPr/>
      </dsp:nvSpPr>
      <dsp:spPr>
        <a:xfrm>
          <a:off x="7222555" y="1197731"/>
          <a:ext cx="239197" cy="2391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1977"/>
              </a:lnTo>
              <a:lnTo>
                <a:pt x="239197" y="2391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827F3-38AF-4798-A043-1E68F132AB2A}">
      <dsp:nvSpPr>
        <dsp:cNvPr id="0" name=""/>
        <dsp:cNvSpPr/>
      </dsp:nvSpPr>
      <dsp:spPr>
        <a:xfrm>
          <a:off x="7461752" y="2991713"/>
          <a:ext cx="1913581" cy="1195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C00000"/>
              </a:solidFill>
            </a:rPr>
            <a:t>Classes are balanced, </a:t>
          </a:r>
          <a:r>
            <a:rPr lang="en-US" sz="2000" kern="1200" dirty="0">
              <a:solidFill>
                <a:schemeClr val="tx1"/>
              </a:solidFill>
            </a:rPr>
            <a:t>focused on quick </a:t>
          </a:r>
          <a:r>
            <a:rPr lang="en-US" sz="2000" kern="1200" dirty="0" err="1">
              <a:solidFill>
                <a:schemeClr val="tx1"/>
              </a:solidFill>
            </a:rPr>
            <a:t>comparision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496781" y="3026742"/>
        <a:ext cx="1843523" cy="11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883D4-654A-44D3-8351-BC04B82CEA5E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A8203-59F1-46CB-AFB6-1E5EDFD998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9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0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72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30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14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4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9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83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5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72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59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9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9CAA-013D-421D-A2A1-AE345E3B00B2}" type="datetimeFigureOut">
              <a:rPr lang="it-IT" smtClean="0"/>
              <a:t>21/07/25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A9B6-24A9-47FC-8BAF-5C6AB882DD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38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8F3233-09FF-46F6-E54D-E5FADD7C726A}"/>
              </a:ext>
            </a:extLst>
          </p:cNvPr>
          <p:cNvSpPr txBox="1"/>
          <p:nvPr/>
        </p:nvSpPr>
        <p:spPr>
          <a:xfrm>
            <a:off x="4514172" y="5970218"/>
            <a:ext cx="3644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Name : Kazi Abdul Jamil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B9731-4FF6-885B-371F-A533483CCAC0}"/>
              </a:ext>
            </a:extLst>
          </p:cNvPr>
          <p:cNvSpPr txBox="1"/>
          <p:nvPr/>
        </p:nvSpPr>
        <p:spPr>
          <a:xfrm>
            <a:off x="550506" y="602485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Matriculation No. : 550131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BF75-51D8-6C83-2CB1-F82CA608835E}"/>
              </a:ext>
            </a:extLst>
          </p:cNvPr>
          <p:cNvSpPr txBox="1"/>
          <p:nvPr/>
        </p:nvSpPr>
        <p:spPr>
          <a:xfrm>
            <a:off x="0" y="1465390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Master's Program in Mechatronics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D8A04-4410-8A65-1780-EE9EEBC70127}"/>
              </a:ext>
            </a:extLst>
          </p:cNvPr>
          <p:cNvSpPr txBox="1"/>
          <p:nvPr/>
        </p:nvSpPr>
        <p:spPr>
          <a:xfrm>
            <a:off x="0" y="5218245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Department of Automation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DE5E7-D231-4C34-3EFB-29512BB8D2AB}"/>
              </a:ext>
            </a:extLst>
          </p:cNvPr>
          <p:cNvSpPr txBox="1"/>
          <p:nvPr/>
        </p:nvSpPr>
        <p:spPr>
          <a:xfrm>
            <a:off x="8655490" y="598753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Academic Year : 2024-25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457DC-1407-8F8A-8484-FB79D57A439B}"/>
              </a:ext>
            </a:extLst>
          </p:cNvPr>
          <p:cNvSpPr txBox="1"/>
          <p:nvPr/>
        </p:nvSpPr>
        <p:spPr>
          <a:xfrm>
            <a:off x="0" y="14971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Breast cancer classification using FCNN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1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E629-3386-AAB8-2C29-FAF8BA3B2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27F31-5462-10B8-03E1-0AEF74F14A05}"/>
              </a:ext>
            </a:extLst>
          </p:cNvPr>
          <p:cNvSpPr txBox="1"/>
          <p:nvPr/>
        </p:nvSpPr>
        <p:spPr>
          <a:xfrm>
            <a:off x="485191" y="41054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Training 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EFED67-F857-AD1C-DC0D-825D7AF7A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56689"/>
              </p:ext>
            </p:extLst>
          </p:nvPr>
        </p:nvGraphicFramePr>
        <p:xfrm>
          <a:off x="370101" y="872212"/>
          <a:ext cx="11451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950">
                  <a:extLst>
                    <a:ext uri="{9D8B030D-6E8A-4147-A177-3AD203B41FA5}">
                      <a16:colId xmlns:a16="http://schemas.microsoft.com/office/drawing/2014/main" val="907186494"/>
                    </a:ext>
                  </a:extLst>
                </a:gridCol>
                <a:gridCol w="3306812">
                  <a:extLst>
                    <a:ext uri="{9D8B030D-6E8A-4147-A177-3AD203B41FA5}">
                      <a16:colId xmlns:a16="http://schemas.microsoft.com/office/drawing/2014/main" val="2077409161"/>
                    </a:ext>
                  </a:extLst>
                </a:gridCol>
                <a:gridCol w="1916715">
                  <a:extLst>
                    <a:ext uri="{9D8B030D-6E8A-4147-A177-3AD203B41FA5}">
                      <a16:colId xmlns:a16="http://schemas.microsoft.com/office/drawing/2014/main" val="672859489"/>
                    </a:ext>
                  </a:extLst>
                </a:gridCol>
                <a:gridCol w="3365320">
                  <a:extLst>
                    <a:ext uri="{9D8B030D-6E8A-4147-A177-3AD203B41FA5}">
                      <a16:colId xmlns:a16="http://schemas.microsoft.com/office/drawing/2014/main" val="2688394167"/>
                    </a:ext>
                  </a:extLst>
                </a:gridCol>
              </a:tblGrid>
              <a:tr h="227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93227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Linear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Classical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Simple, interpretable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97723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Ensemble of 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Classical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 overfitting, robust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3700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Ensemble(Boosting)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Classical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accuracy with tunning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29571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Flexible, good for complex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643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E1BD34-E20F-B025-2845-5D33A23CE848}"/>
              </a:ext>
            </a:extLst>
          </p:cNvPr>
          <p:cNvSpPr txBox="1"/>
          <p:nvPr/>
        </p:nvSpPr>
        <p:spPr>
          <a:xfrm>
            <a:off x="358970" y="3368354"/>
            <a:ext cx="1608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Evaluation: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34C61-7707-C1C2-3D47-B71125A6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82" y="2831516"/>
            <a:ext cx="7772400" cy="31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848D-904E-5024-E557-1EA73E98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776FE-9374-9699-BAC3-EDC4E5E99E23}"/>
              </a:ext>
            </a:extLst>
          </p:cNvPr>
          <p:cNvSpPr txBox="1"/>
          <p:nvPr/>
        </p:nvSpPr>
        <p:spPr>
          <a:xfrm>
            <a:off x="317241" y="242596"/>
            <a:ext cx="1608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Evaluation: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6A6E3-3BA0-6E9D-67B0-157D74A5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80" y="588935"/>
            <a:ext cx="6213960" cy="51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9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C6201-22C8-25A0-E6EC-B08D9CF6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078F2-1D41-8002-162E-08DD4461DE65}"/>
              </a:ext>
            </a:extLst>
          </p:cNvPr>
          <p:cNvSpPr txBox="1"/>
          <p:nvPr/>
        </p:nvSpPr>
        <p:spPr>
          <a:xfrm>
            <a:off x="186612" y="233266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A1B98-9B68-08DF-C84D-5D7187B3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65" y="41164"/>
            <a:ext cx="5911311" cy="3387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AFF4F-8ED9-BA8E-AA14-4BEADCDF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91" y="3604754"/>
            <a:ext cx="9669869" cy="19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DDB921-35AD-F93E-F00D-A6A2ACC3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93944"/>
            <a:ext cx="7772400" cy="56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3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62697-D590-28B3-3678-113437A52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D9E00-6CFB-ECA3-AFE8-FA13F2168A87}"/>
              </a:ext>
            </a:extLst>
          </p:cNvPr>
          <p:cNvSpPr txBox="1"/>
          <p:nvPr/>
        </p:nvSpPr>
        <p:spPr>
          <a:xfrm>
            <a:off x="326571" y="326571"/>
            <a:ext cx="11015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Limitation 									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482D0-9AF7-1000-2B2A-CB0C49C92A49}"/>
              </a:ext>
            </a:extLst>
          </p:cNvPr>
          <p:cNvSpPr txBox="1"/>
          <p:nvPr/>
        </p:nvSpPr>
        <p:spPr>
          <a:xfrm>
            <a:off x="492191" y="1166842"/>
            <a:ext cx="52088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Size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number of samples may restrict deep learning model performance (e.g., FCNN).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Binary Classification Only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Models are tailored to benign vs. malignant only — not applicable to multi-class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Simplicity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features are all numeric and pre-extracted — lacks raw image or time-series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Hyperparameter Tuning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Classical models used mostly default settings; tuning could improve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External Validation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Evaluation only on internal CV folds — no test on unseen real-world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EF089-05CA-FEE8-8CB2-959942108760}"/>
              </a:ext>
            </a:extLst>
          </p:cNvPr>
          <p:cNvSpPr txBox="1"/>
          <p:nvPr/>
        </p:nvSpPr>
        <p:spPr>
          <a:xfrm>
            <a:off x="6490998" y="1344124"/>
            <a:ext cx="52088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 Dataset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larger, more diverse datasets to improve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Optimization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grid search or Bayesian optimization for all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Explainability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SHAP or LIME to explain predictions, especially in medical contexts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Multi-Class or Multi-Label Models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Extend to more complex classification problems if labels allow.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Incorporate Deep Learning on Raw Data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CNNs on raw histopathology images for end-to-end learning.</a:t>
            </a:r>
          </a:p>
        </p:txBody>
      </p:sp>
    </p:spTree>
    <p:extLst>
      <p:ext uri="{BB962C8B-B14F-4D97-AF65-F5344CB8AC3E}">
        <p14:creationId xmlns:p14="http://schemas.microsoft.com/office/powerpoint/2010/main" val="99738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E2D46-3D8E-BC1F-5966-76A2042BC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65A63-DB45-71E0-7CF4-6538C827A6F6}"/>
              </a:ext>
            </a:extLst>
          </p:cNvPr>
          <p:cNvSpPr txBox="1"/>
          <p:nvPr/>
        </p:nvSpPr>
        <p:spPr>
          <a:xfrm>
            <a:off x="326571" y="326571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37DE0-54F5-CBE9-B861-2F256F8DBB6D}"/>
              </a:ext>
            </a:extLst>
          </p:cNvPr>
          <p:cNvSpPr txBox="1"/>
          <p:nvPr/>
        </p:nvSpPr>
        <p:spPr>
          <a:xfrm>
            <a:off x="335902" y="901207"/>
            <a:ext cx="11520196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 achieved the </a:t>
            </a:r>
            <a:r>
              <a:rPr lang="en-US" b="1" dirty="0"/>
              <a:t>best overall performance</a:t>
            </a:r>
            <a:r>
              <a:rPr lang="en-US" dirty="0"/>
              <a:t> – simple, effective, and highly accurate.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FCNN</a:t>
            </a:r>
            <a:r>
              <a:rPr lang="en-US" dirty="0"/>
              <a:t> showed strong results, especially in terms of </a:t>
            </a:r>
            <a:r>
              <a:rPr lang="en-US" b="1" dirty="0"/>
              <a:t>recall and flexibility</a:t>
            </a:r>
            <a:r>
              <a:rPr lang="en-US" dirty="0"/>
              <a:t> for nonlinear data.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Ensemble models</a:t>
            </a:r>
            <a:r>
              <a:rPr lang="en-US" dirty="0"/>
              <a:t> were consistent but </a:t>
            </a:r>
            <a:r>
              <a:rPr lang="en-US" b="1" dirty="0"/>
              <a:t>not significantly better</a:t>
            </a:r>
            <a:r>
              <a:rPr lang="en-US" dirty="0"/>
              <a:t> than simpler models in this dataset.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Model selection should be task-specific</a:t>
            </a:r>
            <a:r>
              <a:rPr lang="en-US" dirty="0"/>
              <a:t>, balancing </a:t>
            </a:r>
            <a:r>
              <a:rPr lang="en-US" b="1" dirty="0"/>
              <a:t>accuracy, interpretability, and complexity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study confirms that </a:t>
            </a:r>
            <a:r>
              <a:rPr lang="en-US" b="1" dirty="0"/>
              <a:t>well-preprocessed data</a:t>
            </a:r>
            <a:r>
              <a:rPr lang="en-US" dirty="0"/>
              <a:t> and </a:t>
            </a:r>
            <a:r>
              <a:rPr lang="en-US" b="1" dirty="0"/>
              <a:t>simple models</a:t>
            </a:r>
            <a:r>
              <a:rPr lang="en-US" dirty="0"/>
              <a:t> can deliver </a:t>
            </a:r>
            <a:r>
              <a:rPr lang="en-US" b="1" dirty="0"/>
              <a:t>state-of-the-art performance</a:t>
            </a:r>
            <a:r>
              <a:rPr lang="en-US" dirty="0"/>
              <a:t> in binary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84784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B4EE-BC2A-C041-964E-80AB71B5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7F67B-A718-D1CC-E370-60907D126EB5}"/>
              </a:ext>
            </a:extLst>
          </p:cNvPr>
          <p:cNvSpPr txBox="1"/>
          <p:nvPr/>
        </p:nvSpPr>
        <p:spPr>
          <a:xfrm>
            <a:off x="2939142" y="2845836"/>
            <a:ext cx="5929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Question &amp; Answer </a:t>
            </a:r>
          </a:p>
        </p:txBody>
      </p:sp>
    </p:spTree>
    <p:extLst>
      <p:ext uri="{BB962C8B-B14F-4D97-AF65-F5344CB8AC3E}">
        <p14:creationId xmlns:p14="http://schemas.microsoft.com/office/powerpoint/2010/main" val="193856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7ABD45-0AAC-7C6D-4C12-D66010C53873}"/>
              </a:ext>
            </a:extLst>
          </p:cNvPr>
          <p:cNvSpPr txBox="1"/>
          <p:nvPr/>
        </p:nvSpPr>
        <p:spPr>
          <a:xfrm>
            <a:off x="146957" y="629734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the </a:t>
            </a:r>
            <a:r>
              <a:rPr lang="en-US" b="1" dirty="0"/>
              <a:t>highest accuracy</a:t>
            </a:r>
            <a:r>
              <a:rPr lang="en-US" dirty="0"/>
              <a:t>: 97.66%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Lowest standard deviation</a:t>
            </a:r>
            <a:r>
              <a:rPr lang="en-US" dirty="0"/>
              <a:t> (±0.22%) — highly stable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Suggests that the data is nearly </a:t>
            </a:r>
            <a:r>
              <a:rPr lang="en-US" b="1" dirty="0"/>
              <a:t>linearly separable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Outperformed complex models despite being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Excellent choice as a baseline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304BB-AE2D-DDBA-131E-04DA5201768D}"/>
              </a:ext>
            </a:extLst>
          </p:cNvPr>
          <p:cNvSpPr txBox="1"/>
          <p:nvPr/>
        </p:nvSpPr>
        <p:spPr>
          <a:xfrm>
            <a:off x="6096000" y="657723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Fully Connected Neural Network (FCNN)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Second-highest accuracy</a:t>
            </a:r>
            <a:r>
              <a:rPr lang="en-US" dirty="0"/>
              <a:t>: 96.72%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</a:t>
            </a:r>
            <a:r>
              <a:rPr lang="en-US" b="1" dirty="0"/>
              <a:t>non-linear relationships</a:t>
            </a:r>
            <a:r>
              <a:rPr lang="en-US" dirty="0"/>
              <a:t> effectively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Performs well even without large dataset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Promising for more complex future expansions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BD7B1-22B5-2292-2C49-E977F7AC2E7A}"/>
              </a:ext>
            </a:extLst>
          </p:cNvPr>
          <p:cNvSpPr txBox="1"/>
          <p:nvPr/>
        </p:nvSpPr>
        <p:spPr>
          <a:xfrm>
            <a:off x="258925" y="355012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Accuracy: 95.78%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Stable results</a:t>
            </a:r>
            <a:r>
              <a:rPr lang="en-US" dirty="0"/>
              <a:t> across cross-validation (±0.43%)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to overfitting, handles feature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Could benefit from additional tuning or 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feature importance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31AE3-8E85-76FC-464E-EDA49964B82F}"/>
              </a:ext>
            </a:extLst>
          </p:cNvPr>
          <p:cNvSpPr txBox="1"/>
          <p:nvPr/>
        </p:nvSpPr>
        <p:spPr>
          <a:xfrm>
            <a:off x="6244511" y="3522216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Gradient Boosting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Accuracy: 95.08%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 variability to FCNN (±0.43%)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Sensitive to </a:t>
            </a:r>
            <a:r>
              <a:rPr lang="en-US" b="1" dirty="0"/>
              <a:t>hyperparameters</a:t>
            </a:r>
            <a:r>
              <a:rPr lang="en-US" dirty="0"/>
              <a:t> Underperformed compared to simpler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tuning to fully exploit its potential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2EFEB-F94C-860C-CB04-22ED33B73D42}"/>
              </a:ext>
            </a:extLst>
          </p:cNvPr>
          <p:cNvSpPr txBox="1"/>
          <p:nvPr/>
        </p:nvSpPr>
        <p:spPr>
          <a:xfrm>
            <a:off x="146957" y="72948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Discussion:</a:t>
            </a:r>
          </a:p>
        </p:txBody>
      </p:sp>
    </p:spTree>
    <p:extLst>
      <p:ext uri="{BB962C8B-B14F-4D97-AF65-F5344CB8AC3E}">
        <p14:creationId xmlns:p14="http://schemas.microsoft.com/office/powerpoint/2010/main" val="327314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FD329-5656-BE4B-8E03-0AC89B4F27B3}"/>
              </a:ext>
            </a:extLst>
          </p:cNvPr>
          <p:cNvSpPr txBox="1"/>
          <p:nvPr/>
        </p:nvSpPr>
        <p:spPr>
          <a:xfrm>
            <a:off x="4835123" y="0"/>
            <a:ext cx="780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67355-7D7C-8A00-6B3F-CE76D07E57F3}"/>
              </a:ext>
            </a:extLst>
          </p:cNvPr>
          <p:cNvSpPr txBox="1"/>
          <p:nvPr/>
        </p:nvSpPr>
        <p:spPr>
          <a:xfrm>
            <a:off x="4322405" y="646331"/>
            <a:ext cx="6237514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Motivation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Data Representation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Preprocessing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Model Architecture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Training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Evaluation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Discussion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Limitation &amp; Future Work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Conclusions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99024"/>
      </p:ext>
    </p:extLst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F6F3794-AC49-80D9-307C-BF4491517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605F9-4E98-2E17-C531-930743669C9E}"/>
              </a:ext>
            </a:extLst>
          </p:cNvPr>
          <p:cNvSpPr txBox="1"/>
          <p:nvPr/>
        </p:nvSpPr>
        <p:spPr>
          <a:xfrm>
            <a:off x="3566160" y="333494"/>
            <a:ext cx="780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Title: </a:t>
            </a:r>
            <a:r>
              <a:rPr lang="en-US" sz="2400" b="1" u="sng" dirty="0"/>
              <a:t>Breast cancer classification using FCNN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BC124-1D2E-8877-A56D-72D959273675}"/>
              </a:ext>
            </a:extLst>
          </p:cNvPr>
          <p:cNvSpPr txBox="1"/>
          <p:nvPr/>
        </p:nvSpPr>
        <p:spPr>
          <a:xfrm>
            <a:off x="485192" y="1161003"/>
            <a:ext cx="175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Motivation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DDFD7-7FB7-C982-D6B9-69749F74EDF6}"/>
              </a:ext>
            </a:extLst>
          </p:cNvPr>
          <p:cNvSpPr txBox="1"/>
          <p:nvPr/>
        </p:nvSpPr>
        <p:spPr>
          <a:xfrm>
            <a:off x="485192" y="1549973"/>
            <a:ext cx="1219199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Breast cancer is one of the most common cancer in women.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Early and accurate detection is crucial to improve survival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0631C-8B51-892E-2271-B369BBF4DB18}"/>
              </a:ext>
            </a:extLst>
          </p:cNvPr>
          <p:cNvSpPr txBox="1"/>
          <p:nvPr/>
        </p:nvSpPr>
        <p:spPr>
          <a:xfrm>
            <a:off x="3566160" y="3540972"/>
            <a:ext cx="121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Classify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2AD80-E062-964B-CE84-C9F2B03775AE}"/>
              </a:ext>
            </a:extLst>
          </p:cNvPr>
          <p:cNvSpPr/>
          <p:nvPr/>
        </p:nvSpPr>
        <p:spPr>
          <a:xfrm rot="20528487">
            <a:off x="4796983" y="3466790"/>
            <a:ext cx="997426" cy="150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FD9C66D-D93C-3899-C701-862ED332E58B}"/>
              </a:ext>
            </a:extLst>
          </p:cNvPr>
          <p:cNvSpPr/>
          <p:nvPr/>
        </p:nvSpPr>
        <p:spPr>
          <a:xfrm rot="545091">
            <a:off x="4828080" y="3815136"/>
            <a:ext cx="997426" cy="150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AAC15-7914-B561-45F3-6C12FC570331}"/>
              </a:ext>
            </a:extLst>
          </p:cNvPr>
          <p:cNvSpPr txBox="1"/>
          <p:nvPr/>
        </p:nvSpPr>
        <p:spPr>
          <a:xfrm>
            <a:off x="5943599" y="3060445"/>
            <a:ext cx="15395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Malignant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88265-49B8-1C7A-F55B-D0CD8BC4EA76}"/>
              </a:ext>
            </a:extLst>
          </p:cNvPr>
          <p:cNvSpPr txBox="1"/>
          <p:nvPr/>
        </p:nvSpPr>
        <p:spPr>
          <a:xfrm>
            <a:off x="5999585" y="3762400"/>
            <a:ext cx="11010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Benign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0CD48-2B07-C935-D6D5-AC3CB12F7962}"/>
              </a:ext>
            </a:extLst>
          </p:cNvPr>
          <p:cNvSpPr txBox="1"/>
          <p:nvPr/>
        </p:nvSpPr>
        <p:spPr>
          <a:xfrm>
            <a:off x="2838850" y="4792884"/>
            <a:ext cx="58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diagnosis, prevent over treatment or under treatment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BCBAB-F36A-730D-D15C-186284B043E7}"/>
              </a:ext>
            </a:extLst>
          </p:cNvPr>
          <p:cNvSpPr txBox="1"/>
          <p:nvPr/>
        </p:nvSpPr>
        <p:spPr>
          <a:xfrm>
            <a:off x="457199" y="4762106"/>
            <a:ext cx="2353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Why it is important?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09688-6EB9-9A34-1963-5E628C886ECE}"/>
              </a:ext>
            </a:extLst>
          </p:cNvPr>
          <p:cNvSpPr txBox="1"/>
          <p:nvPr/>
        </p:nvSpPr>
        <p:spPr>
          <a:xfrm>
            <a:off x="466530" y="5597009"/>
            <a:ext cx="642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Dataset</a:t>
            </a:r>
            <a:r>
              <a:rPr lang="en-US" sz="2000" dirty="0"/>
              <a:t> </a:t>
            </a:r>
            <a:r>
              <a:rPr lang="en-US" sz="2000" b="1" dirty="0"/>
              <a:t>resource : </a:t>
            </a:r>
            <a:r>
              <a:rPr lang="en-US" dirty="0"/>
              <a:t>WDBC Dataset from UCI ML repository (</a:t>
            </a:r>
            <a:r>
              <a:rPr lang="en-US" b="1" dirty="0"/>
              <a:t>Link: 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E0491-A69F-BE4F-9E17-15A4CD1206A3}"/>
              </a:ext>
            </a:extLst>
          </p:cNvPr>
          <p:cNvSpPr txBox="1"/>
          <p:nvPr/>
        </p:nvSpPr>
        <p:spPr>
          <a:xfrm>
            <a:off x="457199" y="5196899"/>
            <a:ext cx="9398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 :  </a:t>
            </a:r>
            <a:r>
              <a:rPr lang="en-US" dirty="0"/>
              <a:t>Build a neural network model that classifies tumors based on the features extracted. </a:t>
            </a:r>
          </a:p>
        </p:txBody>
      </p:sp>
    </p:spTree>
    <p:extLst>
      <p:ext uri="{BB962C8B-B14F-4D97-AF65-F5344CB8AC3E}">
        <p14:creationId xmlns:p14="http://schemas.microsoft.com/office/powerpoint/2010/main" val="3489220817"/>
      </p:ext>
    </p:extLst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583A0-8E49-6C1C-B1A9-CA074A147B77}"/>
              </a:ext>
            </a:extLst>
          </p:cNvPr>
          <p:cNvSpPr txBox="1"/>
          <p:nvPr/>
        </p:nvSpPr>
        <p:spPr>
          <a:xfrm>
            <a:off x="337561" y="460536"/>
            <a:ext cx="296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Representation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33885-D94E-31E1-04EC-6A8C494A1DED}"/>
              </a:ext>
            </a:extLst>
          </p:cNvPr>
          <p:cNvSpPr txBox="1"/>
          <p:nvPr/>
        </p:nvSpPr>
        <p:spPr>
          <a:xfrm>
            <a:off x="337561" y="1047500"/>
            <a:ext cx="7636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Wisconsin Diagnostic Breast Cancer Dataset </a:t>
            </a:r>
            <a:r>
              <a:rPr lang="en-US" dirty="0"/>
              <a:t>consist of </a:t>
            </a:r>
            <a:r>
              <a:rPr lang="en-US" b="1" dirty="0"/>
              <a:t>569 samples </a:t>
            </a:r>
            <a:r>
              <a:rPr lang="en-US" dirty="0"/>
              <a:t>(in rows) and </a:t>
            </a:r>
            <a:r>
              <a:rPr lang="en-US" b="1" dirty="0"/>
              <a:t>30 Features </a:t>
            </a:r>
            <a:r>
              <a:rPr lang="en-US" dirty="0"/>
              <a:t>(In columns)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A01417-FE1A-63AE-91E2-AF575741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3475"/>
              </p:ext>
            </p:extLst>
          </p:nvPr>
        </p:nvGraphicFramePr>
        <p:xfrm>
          <a:off x="8727704" y="1592656"/>
          <a:ext cx="180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14">
                  <a:extLst>
                    <a:ext uri="{9D8B030D-6E8A-4147-A177-3AD203B41FA5}">
                      <a16:colId xmlns:a16="http://schemas.microsoft.com/office/drawing/2014/main" val="2518012100"/>
                    </a:ext>
                  </a:extLst>
                </a:gridCol>
                <a:gridCol w="401217">
                  <a:extLst>
                    <a:ext uri="{9D8B030D-6E8A-4147-A177-3AD203B41FA5}">
                      <a16:colId xmlns:a16="http://schemas.microsoft.com/office/drawing/2014/main" val="3557330056"/>
                    </a:ext>
                  </a:extLst>
                </a:gridCol>
                <a:gridCol w="307910">
                  <a:extLst>
                    <a:ext uri="{9D8B030D-6E8A-4147-A177-3AD203B41FA5}">
                      <a16:colId xmlns:a16="http://schemas.microsoft.com/office/drawing/2014/main" val="2174089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500193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3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7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871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106DA7-6E8C-CC53-E18F-EFAD27E99F30}"/>
              </a:ext>
            </a:extLst>
          </p:cNvPr>
          <p:cNvSpPr txBox="1"/>
          <p:nvPr/>
        </p:nvSpPr>
        <p:spPr>
          <a:xfrm rot="16200000">
            <a:off x="7934518" y="2112346"/>
            <a:ext cx="108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F07BD-BA31-8872-0775-B5DC1074545E}"/>
              </a:ext>
            </a:extLst>
          </p:cNvPr>
          <p:cNvSpPr txBox="1"/>
          <p:nvPr/>
        </p:nvSpPr>
        <p:spPr>
          <a:xfrm>
            <a:off x="8979157" y="1186000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8A176-56A6-BD39-4FE1-26EBBAE77FF7}"/>
              </a:ext>
            </a:extLst>
          </p:cNvPr>
          <p:cNvSpPr txBox="1"/>
          <p:nvPr/>
        </p:nvSpPr>
        <p:spPr>
          <a:xfrm>
            <a:off x="497116" y="211312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Diagnosis label: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7B7D4-938A-A6EE-3F09-64F9D1C62D93}"/>
              </a:ext>
            </a:extLst>
          </p:cNvPr>
          <p:cNvSpPr txBox="1"/>
          <p:nvPr/>
        </p:nvSpPr>
        <p:spPr>
          <a:xfrm>
            <a:off x="2261195" y="2113126"/>
            <a:ext cx="40649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Malignant(M)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C5D153-D107-43AC-3880-F7D5AC51C7F4}"/>
              </a:ext>
            </a:extLst>
          </p:cNvPr>
          <p:cNvSpPr txBox="1"/>
          <p:nvPr/>
        </p:nvSpPr>
        <p:spPr>
          <a:xfrm>
            <a:off x="4546646" y="211558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Benign(B)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54A79-607E-36DC-B784-61C028E6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02" y="2747315"/>
            <a:ext cx="4743690" cy="31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100"/>
      </p:ext>
    </p:extLst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3976D-3AC5-48C8-A4A7-AA39F9846894}"/>
              </a:ext>
            </a:extLst>
          </p:cNvPr>
          <p:cNvSpPr txBox="1"/>
          <p:nvPr/>
        </p:nvSpPr>
        <p:spPr>
          <a:xfrm>
            <a:off x="522515" y="457199"/>
            <a:ext cx="204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Preprocessing: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AE0F6-2950-19DF-FDD2-166BA90A1A6C}"/>
              </a:ext>
            </a:extLst>
          </p:cNvPr>
          <p:cNvSpPr txBox="1"/>
          <p:nvPr/>
        </p:nvSpPr>
        <p:spPr>
          <a:xfrm>
            <a:off x="1091682" y="1203649"/>
            <a:ext cx="254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Dropped the ID </a:t>
            </a:r>
            <a:r>
              <a:rPr lang="en-US" dirty="0" err="1"/>
              <a:t>colum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ED23C-2ABB-7E5C-3B68-0356FF42ECF5}"/>
              </a:ext>
            </a:extLst>
          </p:cNvPr>
          <p:cNvSpPr txBox="1"/>
          <p:nvPr/>
        </p:nvSpPr>
        <p:spPr>
          <a:xfrm>
            <a:off x="1091682" y="1857766"/>
            <a:ext cx="407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Encoded diagnosis using </a:t>
            </a:r>
            <a:r>
              <a:rPr lang="en-US" dirty="0" err="1"/>
              <a:t>LabelEncoder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14319-399A-7BC5-803C-DFB330727AB4}"/>
              </a:ext>
            </a:extLst>
          </p:cNvPr>
          <p:cNvSpPr txBox="1"/>
          <p:nvPr/>
        </p:nvSpPr>
        <p:spPr>
          <a:xfrm>
            <a:off x="1091682" y="2511883"/>
            <a:ext cx="390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Scaled features using </a:t>
            </a:r>
            <a:r>
              <a:rPr lang="en-US" dirty="0" err="1"/>
              <a:t>StandardScaler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5D318-2CA2-565D-6E85-1027BB7C38B7}"/>
              </a:ext>
            </a:extLst>
          </p:cNvPr>
          <p:cNvSpPr txBox="1"/>
          <p:nvPr/>
        </p:nvSpPr>
        <p:spPr>
          <a:xfrm>
            <a:off x="1123868" y="3792120"/>
            <a:ext cx="285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Validation split from 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3E4F7-E757-1F41-721D-6F14769CDB6E}"/>
              </a:ext>
            </a:extLst>
          </p:cNvPr>
          <p:cNvSpPr txBox="1"/>
          <p:nvPr/>
        </p:nvSpPr>
        <p:spPr>
          <a:xfrm>
            <a:off x="1123868" y="3185686"/>
            <a:ext cx="19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 – test split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7270A-EBD5-164B-0B1B-BD0C022C209D}"/>
              </a:ext>
            </a:extLst>
          </p:cNvPr>
          <p:cNvSpPr txBox="1"/>
          <p:nvPr/>
        </p:nvSpPr>
        <p:spPr>
          <a:xfrm>
            <a:off x="1123868" y="4565589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Balance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0591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B8E8B36-3182-4814-1EEF-6626D06D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F06DF4-328D-EBF7-9B7A-C2216ED7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46" y="165195"/>
            <a:ext cx="6956022" cy="5960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FD2B0-6411-F236-46C0-8CDE54FB4036}"/>
              </a:ext>
            </a:extLst>
          </p:cNvPr>
          <p:cNvSpPr txBox="1"/>
          <p:nvPr/>
        </p:nvSpPr>
        <p:spPr>
          <a:xfrm rot="16200000">
            <a:off x="-2129463" y="1988827"/>
            <a:ext cx="6094268" cy="308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400" b="1" dirty="0">
                <a:effectLst/>
                <a:latin typeface="+mj-lt"/>
              </a:rPr>
              <a:t>Correlation of mean Features</a:t>
            </a:r>
            <a:r>
              <a:rPr lang="en-US" sz="2400" b="1" dirty="0">
                <a:latin typeface="+mj-lt"/>
              </a:rPr>
              <a:t> (</a:t>
            </a:r>
            <a:r>
              <a:rPr lang="en-US" b="1" dirty="0">
                <a:latin typeface="+mj-lt"/>
              </a:rPr>
              <a:t>M=1 , B=0)</a:t>
            </a:r>
            <a:endParaRPr lang="en-US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232911"/>
      </p:ext>
    </p:extLst>
  </p:cSld>
  <p:clrMapOvr>
    <a:masterClrMapping/>
  </p:clrMapOvr>
  <p:transition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8F4F71-7A26-B5F2-DAC7-83C2DB2B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51FEBE-D7A4-5911-CC7F-1472B51B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838"/>
          <a:stretch>
            <a:fillRect/>
          </a:stretch>
        </p:blipFill>
        <p:spPr>
          <a:xfrm>
            <a:off x="505610" y="195337"/>
            <a:ext cx="6115722" cy="2900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9BA43B-8FE8-2BB0-97FE-737DABC3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38"/>
          <a:stretch>
            <a:fillRect/>
          </a:stretch>
        </p:blipFill>
        <p:spPr>
          <a:xfrm>
            <a:off x="5905949" y="3181574"/>
            <a:ext cx="6115722" cy="2900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1BED0-49D3-0E4B-4072-05743308A581}"/>
              </a:ext>
            </a:extLst>
          </p:cNvPr>
          <p:cNvSpPr txBox="1"/>
          <p:nvPr/>
        </p:nvSpPr>
        <p:spPr>
          <a:xfrm>
            <a:off x="505610" y="3568965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</a:t>
            </a:r>
            <a:r>
              <a:rPr lang="en-US" dirty="0" err="1"/>
              <a:t>radius_mean</a:t>
            </a:r>
            <a:r>
              <a:rPr lang="en-US" dirty="0"/>
              <a:t> by Diagnosis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47940-1F4A-B459-7240-A823210532C1}"/>
              </a:ext>
            </a:extLst>
          </p:cNvPr>
          <p:cNvSpPr txBox="1"/>
          <p:nvPr/>
        </p:nvSpPr>
        <p:spPr>
          <a:xfrm>
            <a:off x="7175350" y="776250"/>
            <a:ext cx="501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Distribution of </a:t>
            </a:r>
            <a:r>
              <a:rPr lang="en-US" sz="2000" dirty="0" err="1"/>
              <a:t>texture_mean</a:t>
            </a:r>
            <a:r>
              <a:rPr lang="en-US" sz="2000" dirty="0"/>
              <a:t> by Diagnosis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F471B1A-30A1-03E0-CA21-ED65499C51A6}"/>
              </a:ext>
            </a:extLst>
          </p:cNvPr>
          <p:cNvSpPr/>
          <p:nvPr/>
        </p:nvSpPr>
        <p:spPr>
          <a:xfrm>
            <a:off x="6702014" y="860612"/>
            <a:ext cx="473337" cy="2849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9A2DB18-991E-55AD-F022-0566798979E7}"/>
              </a:ext>
            </a:extLst>
          </p:cNvPr>
          <p:cNvSpPr/>
          <p:nvPr/>
        </p:nvSpPr>
        <p:spPr>
          <a:xfrm rot="5400000">
            <a:off x="2207769" y="3181574"/>
            <a:ext cx="473337" cy="2849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E7E85-AFD2-6475-9B4E-C2075316C1BF}"/>
              </a:ext>
            </a:extLst>
          </p:cNvPr>
          <p:cNvSpPr txBox="1"/>
          <p:nvPr/>
        </p:nvSpPr>
        <p:spPr>
          <a:xfrm>
            <a:off x="505610" y="4841039"/>
            <a:ext cx="501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</a:t>
            </a:r>
            <a:r>
              <a:rPr lang="en-US" dirty="0" err="1"/>
              <a:t>perimeter_mean</a:t>
            </a:r>
            <a:r>
              <a:rPr lang="en-US" dirty="0"/>
              <a:t> by Diagnosis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DA74603-100A-63F0-2171-EDE12FDFBD1C}"/>
              </a:ext>
            </a:extLst>
          </p:cNvPr>
          <p:cNvSpPr/>
          <p:nvPr/>
        </p:nvSpPr>
        <p:spPr>
          <a:xfrm rot="10800000">
            <a:off x="4929746" y="4851817"/>
            <a:ext cx="473337" cy="2849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03D44-5CC8-D679-4F36-235B368C1FC6}"/>
              </a:ext>
            </a:extLst>
          </p:cNvPr>
          <p:cNvSpPr txBox="1"/>
          <p:nvPr/>
        </p:nvSpPr>
        <p:spPr>
          <a:xfrm>
            <a:off x="7175349" y="1794246"/>
            <a:ext cx="501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Distribution of </a:t>
            </a:r>
            <a:r>
              <a:rPr lang="en-US" sz="2000" dirty="0" err="1"/>
              <a:t>area_mean</a:t>
            </a:r>
            <a:r>
              <a:rPr lang="en-US" sz="2000" dirty="0"/>
              <a:t> by Diagnosis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0DAEFC1-7A6A-5FA9-B76A-9A6A72C1EACD}"/>
              </a:ext>
            </a:extLst>
          </p:cNvPr>
          <p:cNvSpPr/>
          <p:nvPr/>
        </p:nvSpPr>
        <p:spPr>
          <a:xfrm rot="16200000">
            <a:off x="9683673" y="2402995"/>
            <a:ext cx="473337" cy="2849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531"/>
      </p:ext>
    </p:extLst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CE480-4400-1153-B2EF-B9B16FC8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AB048-2E2B-60CD-C683-A5378AB37BB1}"/>
              </a:ext>
            </a:extLst>
          </p:cNvPr>
          <p:cNvSpPr txBox="1"/>
          <p:nvPr/>
        </p:nvSpPr>
        <p:spPr>
          <a:xfrm>
            <a:off x="199535" y="373706"/>
            <a:ext cx="281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Architecture 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48A9CB-59E0-E924-6B08-B730CD59A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83"/>
          <a:stretch>
            <a:fillRect/>
          </a:stretch>
        </p:blipFill>
        <p:spPr bwMode="auto">
          <a:xfrm>
            <a:off x="666260" y="1192181"/>
            <a:ext cx="7534275" cy="332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24E6C-E9DA-DC73-EC00-DF5A16CE21F6}"/>
              </a:ext>
            </a:extLst>
          </p:cNvPr>
          <p:cNvSpPr txBox="1"/>
          <p:nvPr/>
        </p:nvSpPr>
        <p:spPr>
          <a:xfrm>
            <a:off x="2386883" y="4288100"/>
            <a:ext cx="186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Dense layer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E64AA-BF8F-0966-234A-F183C45F6DF3}"/>
              </a:ext>
            </a:extLst>
          </p:cNvPr>
          <p:cNvSpPr txBox="1"/>
          <p:nvPr/>
        </p:nvSpPr>
        <p:spPr>
          <a:xfrm>
            <a:off x="4517373" y="4288100"/>
            <a:ext cx="186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Dense layer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E1CD8-C871-F438-B68A-A2F0C1B54540}"/>
              </a:ext>
            </a:extLst>
          </p:cNvPr>
          <p:cNvSpPr txBox="1"/>
          <p:nvPr/>
        </p:nvSpPr>
        <p:spPr>
          <a:xfrm>
            <a:off x="3734584" y="627664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Dropout=30</a:t>
            </a:r>
            <a:r>
              <a:rPr lang="en-US" dirty="0"/>
              <a:t>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B69CE-F0BD-E514-DA37-C8E2F5280D63}"/>
              </a:ext>
            </a:extLst>
          </p:cNvPr>
          <p:cNvSpPr txBox="1"/>
          <p:nvPr/>
        </p:nvSpPr>
        <p:spPr>
          <a:xfrm>
            <a:off x="5790429" y="604539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Dropout=20%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4E510-43CC-C5B6-6A7E-257D173C9BBB}"/>
              </a:ext>
            </a:extLst>
          </p:cNvPr>
          <p:cNvSpPr txBox="1"/>
          <p:nvPr/>
        </p:nvSpPr>
        <p:spPr>
          <a:xfrm>
            <a:off x="3220630" y="5526153"/>
            <a:ext cx="289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Activation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F6D2-148B-C95D-4619-C17815C60BB8}"/>
              </a:ext>
            </a:extLst>
          </p:cNvPr>
          <p:cNvSpPr txBox="1"/>
          <p:nvPr/>
        </p:nvSpPr>
        <p:spPr>
          <a:xfrm>
            <a:off x="1817716" y="4845504"/>
            <a:ext cx="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14D22-04CB-2D42-5925-43573C0D8E22}"/>
              </a:ext>
            </a:extLst>
          </p:cNvPr>
          <p:cNvSpPr txBox="1"/>
          <p:nvPr/>
        </p:nvSpPr>
        <p:spPr>
          <a:xfrm>
            <a:off x="4187691" y="4874224"/>
            <a:ext cx="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E40E5-C3A7-2C74-AC0C-A6C5527AA5A3}"/>
              </a:ext>
            </a:extLst>
          </p:cNvPr>
          <p:cNvSpPr txBox="1"/>
          <p:nvPr/>
        </p:nvSpPr>
        <p:spPr>
          <a:xfrm>
            <a:off x="6221764" y="4845504"/>
            <a:ext cx="105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1A6439-5081-4F7E-794C-44EF8DAD1C5E}"/>
              </a:ext>
            </a:extLst>
          </p:cNvPr>
          <p:cNvSpPr/>
          <p:nvPr/>
        </p:nvSpPr>
        <p:spPr>
          <a:xfrm rot="19540009">
            <a:off x="5635845" y="5270783"/>
            <a:ext cx="681136" cy="1952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6F3250-7810-47EA-2AC9-1AAF702BE0DB}"/>
              </a:ext>
            </a:extLst>
          </p:cNvPr>
          <p:cNvSpPr/>
          <p:nvPr/>
        </p:nvSpPr>
        <p:spPr>
          <a:xfrm rot="12704728">
            <a:off x="2528648" y="5308545"/>
            <a:ext cx="681136" cy="1952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AAD73D-BFA7-279B-859A-9002A023A168}"/>
              </a:ext>
            </a:extLst>
          </p:cNvPr>
          <p:cNvSpPr/>
          <p:nvPr/>
        </p:nvSpPr>
        <p:spPr>
          <a:xfrm rot="16200000">
            <a:off x="4322435" y="5257437"/>
            <a:ext cx="428949" cy="234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C337A1-7BF3-BDC3-FA16-1A4B4644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605" y="2379478"/>
            <a:ext cx="2752082" cy="19657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D3D73C-4D2C-3E52-84BA-64C857C1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080" y="604539"/>
            <a:ext cx="2686946" cy="17177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D28849-71E8-0E00-11A2-4BB41ED4C391}"/>
              </a:ext>
            </a:extLst>
          </p:cNvPr>
          <p:cNvSpPr txBox="1"/>
          <p:nvPr/>
        </p:nvSpPr>
        <p:spPr>
          <a:xfrm>
            <a:off x="8302101" y="4833655"/>
            <a:ext cx="4057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 Function: </a:t>
            </a:r>
            <a:r>
              <a:rPr lang="en-US" dirty="0"/>
              <a:t>Binary Cross-entropy</a:t>
            </a:r>
          </a:p>
          <a:p>
            <a:r>
              <a:rPr lang="en-US" b="1" dirty="0"/>
              <a:t>Optimizer: </a:t>
            </a:r>
            <a:r>
              <a:rPr lang="en-US" dirty="0"/>
              <a:t>Adam</a:t>
            </a:r>
          </a:p>
          <a:p>
            <a:r>
              <a:rPr lang="en-US" b="1" dirty="0"/>
              <a:t>Evaluation Matric : </a:t>
            </a:r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73509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D36DF-F91E-3128-5BD4-32F38DAE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E9F78-882D-714E-2768-FD28BF9DD64C}"/>
              </a:ext>
            </a:extLst>
          </p:cNvPr>
          <p:cNvSpPr txBox="1"/>
          <p:nvPr/>
        </p:nvSpPr>
        <p:spPr>
          <a:xfrm>
            <a:off x="352560" y="130624"/>
            <a:ext cx="209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Training Setup: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98D7C52-EE20-83A0-E485-A1C9F1C9C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539716"/>
              </p:ext>
            </p:extLst>
          </p:nvPr>
        </p:nvGraphicFramePr>
        <p:xfrm>
          <a:off x="352560" y="1012572"/>
          <a:ext cx="10378749" cy="4189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003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758</Words>
  <Application>Microsoft Macintosh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Zannetti</dc:creator>
  <cp:lastModifiedBy>KAZI JAMIL</cp:lastModifiedBy>
  <cp:revision>114</cp:revision>
  <dcterms:created xsi:type="dcterms:W3CDTF">2018-06-26T10:19:55Z</dcterms:created>
  <dcterms:modified xsi:type="dcterms:W3CDTF">2025-07-21T16:16:18Z</dcterms:modified>
</cp:coreProperties>
</file>