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Nunito"/>
      <p:regular r:id="rId34"/>
      <p:bold r:id="rId35"/>
      <p:italic r:id="rId36"/>
      <p:boldItalic r:id="rId37"/>
    </p:embeddedFont>
    <p:embeddedFont>
      <p:font typeface="Roboto Mon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italic.fntdata"/><Relationship Id="rId20" Type="http://schemas.openxmlformats.org/officeDocument/2006/relationships/slide" Target="slides/slide15.xml"/><Relationship Id="rId41" Type="http://schemas.openxmlformats.org/officeDocument/2006/relationships/font" Target="fonts/RobotoMon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39" Type="http://schemas.openxmlformats.org/officeDocument/2006/relationships/font" Target="fonts/RobotoMono-bold.fntdata"/><Relationship Id="rId16" Type="http://schemas.openxmlformats.org/officeDocument/2006/relationships/slide" Target="slides/slide11.xml"/><Relationship Id="rId38" Type="http://schemas.openxmlformats.org/officeDocument/2006/relationships/font" Target="fonts/RobotoMon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f2b55f70c5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f2b55f70c5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f2b55f70c5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f2b55f70c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f2b55f70c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f2b55f70c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f2b55f70c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f2b55f70c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f2b55f70c5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f2b55f70c5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f2b55f70c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f2b55f70c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f2b55f70c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f2b55f70c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f2b55f70c5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f2b55f70c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f2b55f70c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f2b55f70c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f2b55f70c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f2b55f70c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bb716aa4c6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bb716aa4c6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f2b55f70c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f2b55f70c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f2b55f70c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f2b55f70c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f2b55f70c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f2b55f70c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f2b55f70c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f2b55f70c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f2b55f70c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f2b55f70c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b716aa4c6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b716aa4c6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b716aa4c6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bb716aa4c6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bb716aa4c6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bb716aa4c6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f2b55f70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f2b55f70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f2b55f70c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f2b55f70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f2b55f70c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f2b55f70c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f2b55f70c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f2b55f70c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i="1" lang="en"/>
              <a:t>EC2 Instance &amp; Docker I</a:t>
            </a:r>
            <a:r>
              <a:rPr i="1" lang="en"/>
              <a:t>nstallation</a:t>
            </a:r>
            <a:r>
              <a:rPr lang="en"/>
              <a:t> </a:t>
            </a:r>
            <a:endParaRPr/>
          </a:p>
        </p:txBody>
      </p:sp>
      <p:sp>
        <p:nvSpPr>
          <p:cNvPr id="129" name="Google Shape;129;p13"/>
          <p:cNvSpPr txBox="1"/>
          <p:nvPr>
            <p:ph idx="1" type="subTitle"/>
          </p:nvPr>
        </p:nvSpPr>
        <p:spPr>
          <a:xfrm>
            <a:off x="1858700" y="3405833"/>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i="1" lang="en"/>
              <a:t>By: Justin Vargas, Luis Ventura, Quatecha Cleveland Webb, Edgardo Vasquez, J </a:t>
            </a:r>
            <a:r>
              <a:rPr i="1" lang="en"/>
              <a:t>R</a:t>
            </a:r>
            <a:r>
              <a:rPr i="1" lang="en"/>
              <a:t>, D’Andre Walden</a:t>
            </a:r>
            <a:endParaRPr i="1"/>
          </a:p>
        </p:txBody>
      </p:sp>
      <p:pic>
        <p:nvPicPr>
          <p:cNvPr id="130" name="Google Shape;130;p13"/>
          <p:cNvPicPr preferRelativeResize="0"/>
          <p:nvPr/>
        </p:nvPicPr>
        <p:blipFill>
          <a:blip r:embed="rId3">
            <a:alphaModFix/>
          </a:blip>
          <a:stretch>
            <a:fillRect/>
          </a:stretch>
        </p:blipFill>
        <p:spPr>
          <a:xfrm>
            <a:off x="3316475" y="359525"/>
            <a:ext cx="2445750" cy="16289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LOAD A PRIVATE KEY PAIR</a:t>
            </a:r>
            <a:endParaRPr b="1" u="sng"/>
          </a:p>
        </p:txBody>
      </p:sp>
      <p:sp>
        <p:nvSpPr>
          <p:cNvPr id="202" name="Google Shape;202;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295275" lvl="0" marL="457200" rtl="0" algn="l">
              <a:spcBef>
                <a:spcPts val="900"/>
              </a:spcBef>
              <a:spcAft>
                <a:spcPts val="0"/>
              </a:spcAft>
              <a:buClr>
                <a:srgbClr val="242424"/>
              </a:buClr>
              <a:buSzPts val="1050"/>
              <a:buFont typeface="Roboto"/>
              <a:buChar char="●"/>
            </a:pPr>
            <a:r>
              <a:rPr lang="en" sz="1050">
                <a:solidFill>
                  <a:srgbClr val="242424"/>
                </a:solidFill>
                <a:highlight>
                  <a:schemeClr val="dk1"/>
                </a:highlight>
                <a:latin typeface="Roboto"/>
                <a:ea typeface="Roboto"/>
                <a:cs typeface="Roboto"/>
                <a:sym typeface="Roboto"/>
              </a:rPr>
              <a:t>In the PuTTYgen window, click </a:t>
            </a:r>
            <a:r>
              <a:rPr b="1" lang="en" sz="1050">
                <a:solidFill>
                  <a:srgbClr val="242424"/>
                </a:solidFill>
                <a:highlight>
                  <a:schemeClr val="dk1"/>
                </a:highlight>
                <a:latin typeface="Roboto"/>
                <a:ea typeface="Roboto"/>
                <a:cs typeface="Roboto"/>
                <a:sym typeface="Roboto"/>
              </a:rPr>
              <a:t>“Load”</a:t>
            </a:r>
            <a:r>
              <a:rPr lang="en" sz="1050">
                <a:solidFill>
                  <a:srgbClr val="242424"/>
                </a:solidFill>
                <a:highlight>
                  <a:schemeClr val="dk1"/>
                </a:highlight>
                <a:latin typeface="Roboto"/>
                <a:ea typeface="Roboto"/>
                <a:cs typeface="Roboto"/>
                <a:sym typeface="Roboto"/>
              </a:rPr>
              <a:t>.</a:t>
            </a:r>
            <a:endParaRPr sz="1050">
              <a:solidFill>
                <a:srgbClr val="242424"/>
              </a:solidFill>
              <a:highlight>
                <a:schemeClr val="dk1"/>
              </a:highlight>
              <a:latin typeface="Roboto"/>
              <a:ea typeface="Roboto"/>
              <a:cs typeface="Roboto"/>
              <a:sym typeface="Roboto"/>
            </a:endParaRPr>
          </a:p>
          <a:p>
            <a:pPr indent="-295275" lvl="0" marL="457200" rtl="0" algn="l">
              <a:spcBef>
                <a:spcPts val="0"/>
              </a:spcBef>
              <a:spcAft>
                <a:spcPts val="0"/>
              </a:spcAft>
              <a:buClr>
                <a:srgbClr val="242424"/>
              </a:buClr>
              <a:buSzPts val="1050"/>
              <a:buFont typeface="Roboto"/>
              <a:buChar char="●"/>
            </a:pPr>
            <a:r>
              <a:rPr lang="en" sz="1050">
                <a:solidFill>
                  <a:srgbClr val="242424"/>
                </a:solidFill>
                <a:highlight>
                  <a:schemeClr val="dk1"/>
                </a:highlight>
                <a:latin typeface="Roboto"/>
                <a:ea typeface="Roboto"/>
                <a:cs typeface="Roboto"/>
                <a:sym typeface="Roboto"/>
              </a:rPr>
              <a:t>Locate and select your </a:t>
            </a:r>
            <a:r>
              <a:rPr b="1" lang="en" sz="1050">
                <a:solidFill>
                  <a:srgbClr val="242424"/>
                </a:solidFill>
                <a:highlight>
                  <a:schemeClr val="dk1"/>
                </a:highlight>
                <a:latin typeface="Roboto"/>
                <a:ea typeface="Roboto"/>
                <a:cs typeface="Roboto"/>
                <a:sym typeface="Roboto"/>
              </a:rPr>
              <a:t>private key file</a:t>
            </a:r>
            <a:r>
              <a:rPr lang="en" sz="1050">
                <a:solidFill>
                  <a:srgbClr val="242424"/>
                </a:solidFill>
                <a:highlight>
                  <a:schemeClr val="dk1"/>
                </a:highlight>
                <a:latin typeface="Roboto"/>
                <a:ea typeface="Roboto"/>
                <a:cs typeface="Roboto"/>
                <a:sym typeface="Roboto"/>
              </a:rPr>
              <a:t> (usually with a </a:t>
            </a:r>
            <a:r>
              <a:rPr lang="en" sz="1050">
                <a:solidFill>
                  <a:srgbClr val="242424"/>
                </a:solidFill>
                <a:highlight>
                  <a:schemeClr val="dk1"/>
                </a:highlight>
                <a:latin typeface="Roboto Mono"/>
                <a:ea typeface="Roboto Mono"/>
                <a:cs typeface="Roboto Mono"/>
                <a:sym typeface="Roboto Mono"/>
              </a:rPr>
              <a:t>.ppk</a:t>
            </a:r>
            <a:r>
              <a:rPr lang="en" sz="1050">
                <a:solidFill>
                  <a:srgbClr val="242424"/>
                </a:solidFill>
                <a:highlight>
                  <a:schemeClr val="dk1"/>
                </a:highlight>
                <a:latin typeface="Roboto"/>
                <a:ea typeface="Roboto"/>
                <a:cs typeface="Roboto"/>
                <a:sym typeface="Roboto"/>
              </a:rPr>
              <a:t> extension).</a:t>
            </a:r>
            <a:endParaRPr sz="1050">
              <a:solidFill>
                <a:srgbClr val="242424"/>
              </a:solidFill>
              <a:highlight>
                <a:schemeClr val="dk1"/>
              </a:highlight>
              <a:latin typeface="Roboto"/>
              <a:ea typeface="Roboto"/>
              <a:cs typeface="Roboto"/>
              <a:sym typeface="Roboto"/>
            </a:endParaRPr>
          </a:p>
          <a:p>
            <a:pPr indent="-295275" lvl="0" marL="457200" rtl="0" algn="l">
              <a:spcBef>
                <a:spcPts val="0"/>
              </a:spcBef>
              <a:spcAft>
                <a:spcPts val="0"/>
              </a:spcAft>
              <a:buClr>
                <a:srgbClr val="242424"/>
              </a:buClr>
              <a:buSzPts val="1050"/>
              <a:buFont typeface="Roboto"/>
              <a:buChar char="●"/>
            </a:pPr>
            <a:r>
              <a:rPr lang="en" sz="1050">
                <a:solidFill>
                  <a:srgbClr val="242424"/>
                </a:solidFill>
                <a:highlight>
                  <a:schemeClr val="dk1"/>
                </a:highlight>
                <a:latin typeface="Roboto"/>
                <a:ea typeface="Roboto"/>
                <a:cs typeface="Roboto"/>
                <a:sym typeface="Roboto"/>
              </a:rPr>
              <a:t>Click </a:t>
            </a:r>
            <a:r>
              <a:rPr b="1" lang="en" sz="1050">
                <a:solidFill>
                  <a:srgbClr val="242424"/>
                </a:solidFill>
                <a:highlight>
                  <a:schemeClr val="dk1"/>
                </a:highlight>
                <a:latin typeface="Roboto"/>
                <a:ea typeface="Roboto"/>
                <a:cs typeface="Roboto"/>
                <a:sym typeface="Roboto"/>
              </a:rPr>
              <a:t>“Open”</a:t>
            </a:r>
            <a:r>
              <a:rPr lang="en" sz="1050">
                <a:solidFill>
                  <a:srgbClr val="242424"/>
                </a:solidFill>
                <a:highlight>
                  <a:schemeClr val="dk1"/>
                </a:highlight>
                <a:latin typeface="Roboto"/>
                <a:ea typeface="Roboto"/>
                <a:cs typeface="Roboto"/>
                <a:sym typeface="Roboto"/>
              </a:rPr>
              <a:t>.</a:t>
            </a:r>
            <a:endParaRPr sz="1050">
              <a:solidFill>
                <a:srgbClr val="242424"/>
              </a:solidFill>
              <a:highlight>
                <a:schemeClr val="dk1"/>
              </a:highlight>
              <a:latin typeface="Roboto"/>
              <a:ea typeface="Roboto"/>
              <a:cs typeface="Roboto"/>
              <a:sym typeface="Roboto"/>
            </a:endParaRPr>
          </a:p>
          <a:p>
            <a:pPr indent="0" lvl="0" marL="0" rtl="0" algn="l">
              <a:spcBef>
                <a:spcPts val="0"/>
              </a:spcBef>
              <a:spcAft>
                <a:spcPts val="1200"/>
              </a:spcAft>
              <a:buNone/>
            </a:pPr>
            <a:r>
              <a:t/>
            </a:r>
            <a:endParaRPr/>
          </a:p>
        </p:txBody>
      </p:sp>
      <p:pic>
        <p:nvPicPr>
          <p:cNvPr id="203" name="Google Shape;203;p22"/>
          <p:cNvPicPr preferRelativeResize="0"/>
          <p:nvPr/>
        </p:nvPicPr>
        <p:blipFill>
          <a:blip r:embed="rId3">
            <a:alphaModFix/>
          </a:blip>
          <a:stretch>
            <a:fillRect/>
          </a:stretch>
        </p:blipFill>
        <p:spPr>
          <a:xfrm>
            <a:off x="2990350" y="2667124"/>
            <a:ext cx="3485500" cy="2109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SUCCESSFULLY LOADED KEY PAIR</a:t>
            </a:r>
            <a:endParaRPr b="1" u="sng"/>
          </a:p>
        </p:txBody>
      </p:sp>
      <p:sp>
        <p:nvSpPr>
          <p:cNvPr id="209" name="Google Shape;209;p23"/>
          <p:cNvSpPr txBox="1"/>
          <p:nvPr>
            <p:ph idx="1" type="body"/>
          </p:nvPr>
        </p:nvSpPr>
        <p:spPr>
          <a:xfrm>
            <a:off x="623675" y="1592200"/>
            <a:ext cx="7701300" cy="2846400"/>
          </a:xfrm>
          <a:prstGeom prst="rect">
            <a:avLst/>
          </a:prstGeom>
        </p:spPr>
        <p:txBody>
          <a:bodyPr anchorCtr="0" anchor="t" bIns="91425" lIns="91425" spcFirstLastPara="1" rIns="91425" wrap="square" tIns="91425">
            <a:normAutofit/>
          </a:bodyPr>
          <a:lstStyle/>
          <a:p>
            <a:pPr indent="-295275" lvl="0" marL="457200" rtl="0" algn="l">
              <a:spcBef>
                <a:spcPts val="900"/>
              </a:spcBef>
              <a:spcAft>
                <a:spcPts val="0"/>
              </a:spcAft>
              <a:buClr>
                <a:srgbClr val="242424"/>
              </a:buClr>
              <a:buSzPts val="1050"/>
              <a:buFont typeface="Roboto"/>
              <a:buChar char="●"/>
            </a:pPr>
            <a:r>
              <a:rPr lang="en" sz="1050">
                <a:solidFill>
                  <a:srgbClr val="242424"/>
                </a:solidFill>
                <a:highlight>
                  <a:schemeClr val="dk1"/>
                </a:highlight>
                <a:latin typeface="Roboto"/>
                <a:ea typeface="Roboto"/>
                <a:cs typeface="Roboto"/>
                <a:sym typeface="Roboto"/>
              </a:rPr>
              <a:t>The private key should now be loaded in PuTTYgen.</a:t>
            </a:r>
            <a:endParaRPr sz="1050">
              <a:solidFill>
                <a:srgbClr val="242424"/>
              </a:solidFill>
              <a:highlight>
                <a:schemeClr val="dk1"/>
              </a:highlight>
              <a:latin typeface="Roboto"/>
              <a:ea typeface="Roboto"/>
              <a:cs typeface="Roboto"/>
              <a:sym typeface="Roboto"/>
            </a:endParaRPr>
          </a:p>
          <a:p>
            <a:pPr indent="-295275" lvl="0" marL="457200" rtl="0" algn="l">
              <a:spcBef>
                <a:spcPts val="0"/>
              </a:spcBef>
              <a:spcAft>
                <a:spcPts val="0"/>
              </a:spcAft>
              <a:buClr>
                <a:srgbClr val="242424"/>
              </a:buClr>
              <a:buSzPts val="1050"/>
              <a:buFont typeface="Roboto"/>
              <a:buChar char="●"/>
            </a:pPr>
            <a:r>
              <a:rPr lang="en" sz="1050">
                <a:solidFill>
                  <a:srgbClr val="242424"/>
                </a:solidFill>
                <a:highlight>
                  <a:schemeClr val="dk1"/>
                </a:highlight>
                <a:latin typeface="Roboto"/>
                <a:ea typeface="Roboto"/>
                <a:cs typeface="Roboto"/>
                <a:sym typeface="Roboto"/>
              </a:rPr>
              <a:t>You’ll see details about the key, including its type</a:t>
            </a:r>
            <a:endParaRPr sz="1050">
              <a:solidFill>
                <a:srgbClr val="242424"/>
              </a:solidFill>
              <a:highlight>
                <a:schemeClr val="dk1"/>
              </a:highlight>
              <a:latin typeface="Roboto"/>
              <a:ea typeface="Roboto"/>
              <a:cs typeface="Roboto"/>
              <a:sym typeface="Roboto"/>
            </a:endParaRPr>
          </a:p>
          <a:p>
            <a:pPr indent="-295275" lvl="0" marL="457200" rtl="0" algn="l">
              <a:spcBef>
                <a:spcPts val="0"/>
              </a:spcBef>
              <a:spcAft>
                <a:spcPts val="0"/>
              </a:spcAft>
              <a:buClr>
                <a:srgbClr val="242424"/>
              </a:buClr>
              <a:buSzPts val="1050"/>
              <a:buFont typeface="Roboto"/>
              <a:buChar char="●"/>
            </a:pPr>
            <a:r>
              <a:rPr lang="en" sz="1050">
                <a:solidFill>
                  <a:srgbClr val="242424"/>
                </a:solidFill>
                <a:highlight>
                  <a:schemeClr val="dk1"/>
                </a:highlight>
                <a:latin typeface="Roboto"/>
                <a:ea typeface="Roboto"/>
                <a:cs typeface="Roboto"/>
                <a:sym typeface="Roboto"/>
              </a:rPr>
              <a:t>You can now use this private key for SSH authentication.</a:t>
            </a:r>
            <a:endParaRPr sz="1050">
              <a:solidFill>
                <a:srgbClr val="242424"/>
              </a:solidFill>
              <a:highlight>
                <a:schemeClr val="dk1"/>
              </a:highlight>
              <a:latin typeface="Roboto"/>
              <a:ea typeface="Roboto"/>
              <a:cs typeface="Roboto"/>
              <a:sym typeface="Roboto"/>
            </a:endParaRPr>
          </a:p>
          <a:p>
            <a:pPr indent="0" lvl="0" marL="0" rtl="0" algn="l">
              <a:spcBef>
                <a:spcPts val="0"/>
              </a:spcBef>
              <a:spcAft>
                <a:spcPts val="1200"/>
              </a:spcAft>
              <a:buNone/>
            </a:pPr>
            <a:r>
              <a:t/>
            </a:r>
            <a:endParaRPr/>
          </a:p>
        </p:txBody>
      </p:sp>
      <p:pic>
        <p:nvPicPr>
          <p:cNvPr id="210" name="Google Shape;210;p23"/>
          <p:cNvPicPr preferRelativeResize="0"/>
          <p:nvPr/>
        </p:nvPicPr>
        <p:blipFill>
          <a:blip r:embed="rId3">
            <a:alphaModFix/>
          </a:blip>
          <a:stretch>
            <a:fillRect/>
          </a:stretch>
        </p:blipFill>
        <p:spPr>
          <a:xfrm>
            <a:off x="1862599" y="2387175"/>
            <a:ext cx="5144600" cy="2256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PUTTY CONFIGURATION</a:t>
            </a:r>
            <a:endParaRPr b="1" u="sng"/>
          </a:p>
        </p:txBody>
      </p:sp>
      <p:sp>
        <p:nvSpPr>
          <p:cNvPr id="216" name="Google Shape;216;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rgbClr val="242424"/>
                </a:solidFill>
                <a:highlight>
                  <a:schemeClr val="dk1"/>
                </a:highlight>
              </a:rPr>
              <a:t>Open Putty:</a:t>
            </a:r>
            <a:endParaRPr b="1" u="sng">
              <a:solidFill>
                <a:srgbClr val="242424"/>
              </a:solidFill>
              <a:highlight>
                <a:schemeClr val="dk1"/>
              </a:highlight>
            </a:endParaRPr>
          </a:p>
          <a:p>
            <a:pPr indent="-295275" lvl="0" marL="457200" rtl="0" algn="l">
              <a:spcBef>
                <a:spcPts val="1500"/>
              </a:spcBef>
              <a:spcAft>
                <a:spcPts val="0"/>
              </a:spcAft>
              <a:buClr>
                <a:srgbClr val="242424"/>
              </a:buClr>
              <a:buSzPts val="1050"/>
              <a:buFont typeface="Roboto"/>
              <a:buChar char="●"/>
            </a:pPr>
            <a:r>
              <a:rPr lang="en" sz="1050">
                <a:solidFill>
                  <a:srgbClr val="242424"/>
                </a:solidFill>
                <a:highlight>
                  <a:schemeClr val="dk1"/>
                </a:highlight>
                <a:latin typeface="Roboto"/>
                <a:ea typeface="Roboto"/>
                <a:cs typeface="Roboto"/>
                <a:sym typeface="Roboto"/>
              </a:rPr>
              <a:t>In the </a:t>
            </a:r>
            <a:r>
              <a:rPr b="1" lang="en" sz="1050">
                <a:solidFill>
                  <a:srgbClr val="242424"/>
                </a:solidFill>
                <a:highlight>
                  <a:schemeClr val="dk1"/>
                </a:highlight>
                <a:latin typeface="Roboto"/>
                <a:ea typeface="Roboto"/>
                <a:cs typeface="Roboto"/>
                <a:sym typeface="Roboto"/>
              </a:rPr>
              <a:t>PuTTY Configuration</a:t>
            </a:r>
            <a:r>
              <a:rPr lang="en" sz="1050">
                <a:solidFill>
                  <a:srgbClr val="242424"/>
                </a:solidFill>
                <a:highlight>
                  <a:schemeClr val="dk1"/>
                </a:highlight>
                <a:latin typeface="Roboto"/>
                <a:ea typeface="Roboto"/>
                <a:cs typeface="Roboto"/>
                <a:sym typeface="Roboto"/>
              </a:rPr>
              <a:t> window, you’ll see various settings on the left.</a:t>
            </a:r>
            <a:endParaRPr sz="1050">
              <a:solidFill>
                <a:srgbClr val="242424"/>
              </a:solidFill>
              <a:highlight>
                <a:schemeClr val="dk1"/>
              </a:highlight>
              <a:latin typeface="Roboto"/>
              <a:ea typeface="Roboto"/>
              <a:cs typeface="Roboto"/>
              <a:sym typeface="Roboto"/>
            </a:endParaRPr>
          </a:p>
          <a:p>
            <a:pPr indent="-295275" lvl="0" marL="457200" rtl="0" algn="l">
              <a:spcBef>
                <a:spcPts val="0"/>
              </a:spcBef>
              <a:spcAft>
                <a:spcPts val="0"/>
              </a:spcAft>
              <a:buClr>
                <a:srgbClr val="242424"/>
              </a:buClr>
              <a:buSzPts val="1050"/>
              <a:buFont typeface="Roboto"/>
              <a:buChar char="●"/>
            </a:pPr>
            <a:r>
              <a:rPr lang="en" sz="1050">
                <a:solidFill>
                  <a:srgbClr val="242424"/>
                </a:solidFill>
                <a:highlight>
                  <a:schemeClr val="dk1"/>
                </a:highlight>
                <a:latin typeface="Roboto"/>
                <a:ea typeface="Roboto"/>
                <a:cs typeface="Roboto"/>
                <a:sym typeface="Roboto"/>
              </a:rPr>
              <a:t>The main section is </a:t>
            </a:r>
            <a:r>
              <a:rPr b="1" lang="en" sz="1050">
                <a:solidFill>
                  <a:srgbClr val="242424"/>
                </a:solidFill>
                <a:highlight>
                  <a:schemeClr val="dk1"/>
                </a:highlight>
                <a:latin typeface="Roboto"/>
                <a:ea typeface="Roboto"/>
                <a:cs typeface="Roboto"/>
                <a:sym typeface="Roboto"/>
              </a:rPr>
              <a:t>“Session”</a:t>
            </a:r>
            <a:r>
              <a:rPr lang="en" sz="1050">
                <a:solidFill>
                  <a:srgbClr val="242424"/>
                </a:solidFill>
                <a:highlight>
                  <a:schemeClr val="dk1"/>
                </a:highlight>
                <a:latin typeface="Roboto"/>
                <a:ea typeface="Roboto"/>
                <a:cs typeface="Roboto"/>
                <a:sym typeface="Roboto"/>
              </a:rPr>
              <a:t> (which is where you’ll enter your IP address)</a:t>
            </a:r>
            <a:endParaRPr sz="1050">
              <a:solidFill>
                <a:srgbClr val="242424"/>
              </a:solidFill>
              <a:highlight>
                <a:schemeClr val="dk1"/>
              </a:highlight>
              <a:latin typeface="Roboto"/>
              <a:ea typeface="Roboto"/>
              <a:cs typeface="Roboto"/>
              <a:sym typeface="Roboto"/>
            </a:endParaRPr>
          </a:p>
          <a:p>
            <a:pPr indent="0" lvl="0" marL="0" rtl="0" algn="l">
              <a:spcBef>
                <a:spcPts val="1500"/>
              </a:spcBef>
              <a:spcAft>
                <a:spcPts val="0"/>
              </a:spcAft>
              <a:buNone/>
            </a:pPr>
            <a:r>
              <a:rPr b="1" lang="en" sz="1050" u="sng">
                <a:solidFill>
                  <a:srgbClr val="242424"/>
                </a:solidFill>
                <a:highlight>
                  <a:schemeClr val="dk1"/>
                </a:highlight>
                <a:latin typeface="Roboto"/>
                <a:ea typeface="Roboto"/>
                <a:cs typeface="Roboto"/>
                <a:sym typeface="Roboto"/>
              </a:rPr>
              <a:t>Enter IP address:</a:t>
            </a:r>
            <a:endParaRPr b="1" sz="1050" u="sng">
              <a:solidFill>
                <a:srgbClr val="242424"/>
              </a:solidFill>
              <a:highlight>
                <a:schemeClr val="dk1"/>
              </a:highlight>
              <a:latin typeface="Roboto"/>
              <a:ea typeface="Roboto"/>
              <a:cs typeface="Roboto"/>
              <a:sym typeface="Roboto"/>
            </a:endParaRPr>
          </a:p>
          <a:p>
            <a:pPr indent="-295275" lvl="0" marL="457200" rtl="0" algn="l">
              <a:spcBef>
                <a:spcPts val="1500"/>
              </a:spcBef>
              <a:spcAft>
                <a:spcPts val="0"/>
              </a:spcAft>
              <a:buClr>
                <a:srgbClr val="242424"/>
              </a:buClr>
              <a:buSzPts val="1050"/>
              <a:buFont typeface="Roboto"/>
              <a:buChar char="●"/>
            </a:pPr>
            <a:r>
              <a:rPr lang="en" sz="1050">
                <a:solidFill>
                  <a:srgbClr val="242424"/>
                </a:solidFill>
                <a:highlight>
                  <a:schemeClr val="dk1"/>
                </a:highlight>
                <a:latin typeface="Roboto"/>
                <a:ea typeface="Roboto"/>
                <a:cs typeface="Roboto"/>
                <a:sym typeface="Roboto"/>
              </a:rPr>
              <a:t>In the “host name (or IP address)” field, type your IP address</a:t>
            </a:r>
            <a:endParaRPr sz="1050">
              <a:solidFill>
                <a:srgbClr val="242424"/>
              </a:solidFill>
              <a:highlight>
                <a:schemeClr val="dk1"/>
              </a:highlight>
              <a:latin typeface="Roboto"/>
              <a:ea typeface="Roboto"/>
              <a:cs typeface="Roboto"/>
              <a:sym typeface="Roboto"/>
            </a:endParaRPr>
          </a:p>
          <a:p>
            <a:pPr indent="-295275" lvl="0" marL="457200" rtl="0" algn="l">
              <a:spcBef>
                <a:spcPts val="0"/>
              </a:spcBef>
              <a:spcAft>
                <a:spcPts val="0"/>
              </a:spcAft>
              <a:buClr>
                <a:srgbClr val="242424"/>
              </a:buClr>
              <a:buSzPts val="1050"/>
              <a:buFont typeface="Roboto"/>
              <a:buChar char="●"/>
            </a:pPr>
            <a:r>
              <a:rPr lang="en" sz="1050">
                <a:solidFill>
                  <a:srgbClr val="242424"/>
                </a:solidFill>
                <a:highlight>
                  <a:schemeClr val="dk1"/>
                </a:highlight>
                <a:latin typeface="Roboto"/>
                <a:ea typeface="Roboto"/>
                <a:cs typeface="Roboto"/>
                <a:sym typeface="Roboto"/>
              </a:rPr>
              <a:t>If you’re connecting via SSH, make sure the </a:t>
            </a:r>
            <a:r>
              <a:rPr b="1" lang="en" sz="1050">
                <a:solidFill>
                  <a:srgbClr val="242424"/>
                </a:solidFill>
                <a:highlight>
                  <a:schemeClr val="dk1"/>
                </a:highlight>
                <a:latin typeface="Roboto"/>
                <a:ea typeface="Roboto"/>
                <a:cs typeface="Roboto"/>
                <a:sym typeface="Roboto"/>
              </a:rPr>
              <a:t>“SSH”</a:t>
            </a:r>
            <a:r>
              <a:rPr lang="en" sz="1050">
                <a:solidFill>
                  <a:srgbClr val="242424"/>
                </a:solidFill>
                <a:highlight>
                  <a:schemeClr val="dk1"/>
                </a:highlight>
                <a:latin typeface="Roboto"/>
                <a:ea typeface="Roboto"/>
                <a:cs typeface="Roboto"/>
                <a:sym typeface="Roboto"/>
              </a:rPr>
              <a:t> protocol is selected.</a:t>
            </a:r>
            <a:endParaRPr>
              <a:solidFill>
                <a:srgbClr val="242424"/>
              </a:solidFill>
              <a:highlight>
                <a:schemeClr val="dk1"/>
              </a:highlight>
            </a:endParaRPr>
          </a:p>
        </p:txBody>
      </p:sp>
      <p:pic>
        <p:nvPicPr>
          <p:cNvPr id="217" name="Google Shape;217;p24"/>
          <p:cNvPicPr preferRelativeResize="0"/>
          <p:nvPr/>
        </p:nvPicPr>
        <p:blipFill>
          <a:blip r:embed="rId3">
            <a:alphaModFix/>
          </a:blip>
          <a:stretch>
            <a:fillRect/>
          </a:stretch>
        </p:blipFill>
        <p:spPr>
          <a:xfrm>
            <a:off x="5799646" y="1614950"/>
            <a:ext cx="2966600" cy="2823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CONFIGURE AUTHENTICATION</a:t>
            </a:r>
            <a:endParaRPr b="1" u="sng"/>
          </a:p>
        </p:txBody>
      </p:sp>
      <p:sp>
        <p:nvSpPr>
          <p:cNvPr id="223" name="Google Shape;223;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295275" lvl="0" marL="457200" rtl="0" algn="l">
              <a:spcBef>
                <a:spcPts val="900"/>
              </a:spcBef>
              <a:spcAft>
                <a:spcPts val="0"/>
              </a:spcAft>
              <a:buClr>
                <a:srgbClr val="242424"/>
              </a:buClr>
              <a:buSzPts val="1050"/>
              <a:buFont typeface="Roboto"/>
              <a:buChar char="●"/>
            </a:pPr>
            <a:r>
              <a:rPr lang="en" sz="1050">
                <a:solidFill>
                  <a:srgbClr val="242424"/>
                </a:solidFill>
                <a:highlight>
                  <a:schemeClr val="dk1"/>
                </a:highlight>
                <a:latin typeface="Roboto"/>
                <a:ea typeface="Roboto"/>
                <a:cs typeface="Roboto"/>
                <a:sym typeface="Roboto"/>
              </a:rPr>
              <a:t>Go to </a:t>
            </a:r>
            <a:r>
              <a:rPr b="1" lang="en" sz="1050">
                <a:solidFill>
                  <a:srgbClr val="242424"/>
                </a:solidFill>
                <a:highlight>
                  <a:schemeClr val="dk1"/>
                </a:highlight>
                <a:latin typeface="Roboto"/>
                <a:ea typeface="Roboto"/>
                <a:cs typeface="Roboto"/>
                <a:sym typeface="Roboto"/>
              </a:rPr>
              <a:t>“Connection” &gt; “SSH” &gt; “Auth”</a:t>
            </a:r>
            <a:r>
              <a:rPr lang="en" sz="1050">
                <a:solidFill>
                  <a:srgbClr val="242424"/>
                </a:solidFill>
                <a:highlight>
                  <a:schemeClr val="dk1"/>
                </a:highlight>
                <a:latin typeface="Roboto"/>
                <a:ea typeface="Roboto"/>
                <a:cs typeface="Roboto"/>
                <a:sym typeface="Roboto"/>
              </a:rPr>
              <a:t>.</a:t>
            </a:r>
            <a:endParaRPr sz="1050">
              <a:solidFill>
                <a:srgbClr val="242424"/>
              </a:solidFill>
              <a:highlight>
                <a:schemeClr val="dk1"/>
              </a:highlight>
              <a:latin typeface="Roboto"/>
              <a:ea typeface="Roboto"/>
              <a:cs typeface="Roboto"/>
              <a:sym typeface="Roboto"/>
            </a:endParaRPr>
          </a:p>
          <a:p>
            <a:pPr indent="-295275" lvl="0" marL="457200" rtl="0" algn="l">
              <a:spcBef>
                <a:spcPts val="0"/>
              </a:spcBef>
              <a:spcAft>
                <a:spcPts val="0"/>
              </a:spcAft>
              <a:buClr>
                <a:srgbClr val="242424"/>
              </a:buClr>
              <a:buSzPts val="1050"/>
              <a:buFont typeface="Roboto"/>
              <a:buChar char="●"/>
            </a:pPr>
            <a:r>
              <a:rPr lang="en" sz="1050">
                <a:solidFill>
                  <a:srgbClr val="242424"/>
                </a:solidFill>
                <a:highlight>
                  <a:schemeClr val="dk1"/>
                </a:highlight>
                <a:latin typeface="Roboto"/>
                <a:ea typeface="Roboto"/>
                <a:cs typeface="Roboto"/>
                <a:sym typeface="Roboto"/>
              </a:rPr>
              <a:t>Click </a:t>
            </a:r>
            <a:r>
              <a:rPr b="1" lang="en" sz="1050">
                <a:solidFill>
                  <a:srgbClr val="242424"/>
                </a:solidFill>
                <a:highlight>
                  <a:schemeClr val="dk1"/>
                </a:highlight>
                <a:latin typeface="Roboto"/>
                <a:ea typeface="Roboto"/>
                <a:cs typeface="Roboto"/>
                <a:sym typeface="Roboto"/>
              </a:rPr>
              <a:t>“Browse”</a:t>
            </a:r>
            <a:r>
              <a:rPr lang="en" sz="1050">
                <a:solidFill>
                  <a:srgbClr val="242424"/>
                </a:solidFill>
                <a:highlight>
                  <a:schemeClr val="dk1"/>
                </a:highlight>
                <a:latin typeface="Roboto"/>
                <a:ea typeface="Roboto"/>
                <a:cs typeface="Roboto"/>
                <a:sym typeface="Roboto"/>
              </a:rPr>
              <a:t> and select your </a:t>
            </a:r>
            <a:r>
              <a:rPr b="1" lang="en" sz="1050">
                <a:solidFill>
                  <a:srgbClr val="242424"/>
                </a:solidFill>
                <a:highlight>
                  <a:schemeClr val="dk1"/>
                </a:highlight>
                <a:latin typeface="Roboto"/>
                <a:ea typeface="Roboto"/>
                <a:cs typeface="Roboto"/>
                <a:sym typeface="Roboto"/>
              </a:rPr>
              <a:t>private key file</a:t>
            </a:r>
            <a:r>
              <a:rPr lang="en" sz="1050">
                <a:solidFill>
                  <a:srgbClr val="242424"/>
                </a:solidFill>
                <a:highlight>
                  <a:schemeClr val="dk1"/>
                </a:highlight>
                <a:latin typeface="Roboto"/>
                <a:ea typeface="Roboto"/>
                <a:cs typeface="Roboto"/>
                <a:sym typeface="Roboto"/>
              </a:rPr>
              <a:t> (usually with a </a:t>
            </a:r>
            <a:r>
              <a:rPr lang="en" sz="1050">
                <a:solidFill>
                  <a:srgbClr val="242424"/>
                </a:solidFill>
                <a:highlight>
                  <a:schemeClr val="dk1"/>
                </a:highlight>
                <a:latin typeface="Roboto Mono"/>
                <a:ea typeface="Roboto Mono"/>
                <a:cs typeface="Roboto Mono"/>
                <a:sym typeface="Roboto Mono"/>
              </a:rPr>
              <a:t>.ppk</a:t>
            </a:r>
            <a:r>
              <a:rPr lang="en" sz="1050">
                <a:solidFill>
                  <a:srgbClr val="242424"/>
                </a:solidFill>
                <a:highlight>
                  <a:schemeClr val="dk1"/>
                </a:highlight>
                <a:latin typeface="Roboto"/>
                <a:ea typeface="Roboto"/>
                <a:cs typeface="Roboto"/>
                <a:sym typeface="Roboto"/>
              </a:rPr>
              <a:t> extension).</a:t>
            </a:r>
            <a:endParaRPr sz="1050">
              <a:solidFill>
                <a:srgbClr val="242424"/>
              </a:solidFill>
              <a:highlight>
                <a:schemeClr val="dk1"/>
              </a:highlight>
              <a:latin typeface="Roboto"/>
              <a:ea typeface="Roboto"/>
              <a:cs typeface="Roboto"/>
              <a:sym typeface="Roboto"/>
            </a:endParaRPr>
          </a:p>
          <a:p>
            <a:pPr indent="-295275" lvl="0" marL="457200" rtl="0" algn="l">
              <a:spcBef>
                <a:spcPts val="0"/>
              </a:spcBef>
              <a:spcAft>
                <a:spcPts val="0"/>
              </a:spcAft>
              <a:buClr>
                <a:srgbClr val="242424"/>
              </a:buClr>
              <a:buSzPts val="1050"/>
              <a:buFont typeface="Roboto"/>
              <a:buChar char="●"/>
            </a:pPr>
            <a:r>
              <a:rPr lang="en" sz="1050">
                <a:solidFill>
                  <a:srgbClr val="242424"/>
                </a:solidFill>
                <a:highlight>
                  <a:schemeClr val="dk1"/>
                </a:highlight>
                <a:latin typeface="Roboto"/>
                <a:ea typeface="Roboto"/>
                <a:cs typeface="Roboto"/>
                <a:sym typeface="Roboto"/>
              </a:rPr>
              <a:t>Click “Open”  button at the bottom of the window.</a:t>
            </a:r>
            <a:endParaRPr sz="1050">
              <a:solidFill>
                <a:srgbClr val="242424"/>
              </a:solidFill>
              <a:highlight>
                <a:schemeClr val="dk1"/>
              </a:highlight>
              <a:latin typeface="Roboto"/>
              <a:ea typeface="Roboto"/>
              <a:cs typeface="Roboto"/>
              <a:sym typeface="Roboto"/>
            </a:endParaRPr>
          </a:p>
          <a:p>
            <a:pPr indent="-295275" lvl="0" marL="457200" rtl="0" algn="l">
              <a:spcBef>
                <a:spcPts val="0"/>
              </a:spcBef>
              <a:spcAft>
                <a:spcPts val="0"/>
              </a:spcAft>
              <a:buClr>
                <a:srgbClr val="242424"/>
              </a:buClr>
              <a:buSzPts val="1050"/>
              <a:buFont typeface="Roboto"/>
              <a:buChar char="●"/>
            </a:pPr>
            <a:r>
              <a:rPr lang="en" sz="1050">
                <a:solidFill>
                  <a:srgbClr val="242424"/>
                </a:solidFill>
                <a:highlight>
                  <a:schemeClr val="dk1"/>
                </a:highlight>
                <a:latin typeface="Roboto"/>
                <a:ea typeface="Roboto"/>
                <a:cs typeface="Roboto"/>
                <a:sym typeface="Roboto"/>
              </a:rPr>
              <a:t>PuTTY will attempt to connect to the specified server using the provided settings.</a:t>
            </a:r>
            <a:endParaRPr sz="1050">
              <a:solidFill>
                <a:srgbClr val="242424"/>
              </a:solidFill>
              <a:highlight>
                <a:schemeClr val="dk1"/>
              </a:highlight>
              <a:latin typeface="Roboto"/>
              <a:ea typeface="Roboto"/>
              <a:cs typeface="Roboto"/>
              <a:sym typeface="Roboto"/>
            </a:endParaRPr>
          </a:p>
          <a:p>
            <a:pPr indent="0" lvl="0" marL="457200" rtl="0" algn="l">
              <a:spcBef>
                <a:spcPts val="900"/>
              </a:spcBef>
              <a:spcAft>
                <a:spcPts val="0"/>
              </a:spcAft>
              <a:buNone/>
            </a:pPr>
            <a:r>
              <a:t/>
            </a:r>
            <a:endParaRPr sz="1050">
              <a:solidFill>
                <a:srgbClr val="242424"/>
              </a:solidFill>
              <a:highlight>
                <a:schemeClr val="dk1"/>
              </a:highlight>
              <a:latin typeface="Roboto"/>
              <a:ea typeface="Roboto"/>
              <a:cs typeface="Roboto"/>
              <a:sym typeface="Roboto"/>
            </a:endParaRPr>
          </a:p>
          <a:p>
            <a:pPr indent="0" lvl="0" marL="0" rtl="0" algn="l">
              <a:spcBef>
                <a:spcPts val="0"/>
              </a:spcBef>
              <a:spcAft>
                <a:spcPts val="1200"/>
              </a:spcAft>
              <a:buNone/>
            </a:pPr>
            <a:r>
              <a:t/>
            </a:r>
            <a:endParaRPr/>
          </a:p>
        </p:txBody>
      </p:sp>
      <p:pic>
        <p:nvPicPr>
          <p:cNvPr id="224" name="Google Shape;224;p25"/>
          <p:cNvPicPr preferRelativeResize="0"/>
          <p:nvPr/>
        </p:nvPicPr>
        <p:blipFill>
          <a:blip r:embed="rId3">
            <a:alphaModFix/>
          </a:blip>
          <a:stretch>
            <a:fillRect/>
          </a:stretch>
        </p:blipFill>
        <p:spPr>
          <a:xfrm>
            <a:off x="2003075" y="2850575"/>
            <a:ext cx="3796625" cy="1962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b="1" lang="en" u="sng"/>
              <a:t>TERMINAL </a:t>
            </a:r>
            <a:r>
              <a:rPr b="1" lang="en" u="sng"/>
              <a:t>SUCCESSFULLY</a:t>
            </a:r>
            <a:r>
              <a:rPr b="1" lang="en" u="sng"/>
              <a:t> </a:t>
            </a:r>
            <a:r>
              <a:rPr b="1" lang="en" u="sng"/>
              <a:t>OPENED!</a:t>
            </a:r>
            <a:endParaRPr b="1" u="sng"/>
          </a:p>
        </p:txBody>
      </p:sp>
      <p:sp>
        <p:nvSpPr>
          <p:cNvPr id="230" name="Google Shape;230;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900"/>
              </a:spcBef>
              <a:spcAft>
                <a:spcPts val="0"/>
              </a:spcAft>
              <a:buNone/>
            </a:pPr>
            <a:r>
              <a:t/>
            </a:r>
            <a:endParaRPr sz="1050">
              <a:solidFill>
                <a:srgbClr val="242424"/>
              </a:solidFill>
              <a:highlight>
                <a:schemeClr val="dk1"/>
              </a:highlight>
              <a:latin typeface="Roboto"/>
              <a:ea typeface="Roboto"/>
              <a:cs typeface="Roboto"/>
              <a:sym typeface="Roboto"/>
            </a:endParaRPr>
          </a:p>
          <a:p>
            <a:pPr indent="0" lvl="0" marL="0" rtl="0" algn="l">
              <a:spcBef>
                <a:spcPts val="0"/>
              </a:spcBef>
              <a:spcAft>
                <a:spcPts val="1200"/>
              </a:spcAft>
              <a:buNone/>
            </a:pPr>
            <a:r>
              <a:t/>
            </a:r>
            <a:endParaRPr/>
          </a:p>
        </p:txBody>
      </p:sp>
      <p:pic>
        <p:nvPicPr>
          <p:cNvPr id="231" name="Google Shape;231;p26"/>
          <p:cNvPicPr preferRelativeResize="0"/>
          <p:nvPr/>
        </p:nvPicPr>
        <p:blipFill>
          <a:blip r:embed="rId3">
            <a:alphaModFix/>
          </a:blip>
          <a:stretch>
            <a:fillRect/>
          </a:stretch>
        </p:blipFill>
        <p:spPr>
          <a:xfrm>
            <a:off x="1269150" y="1637187"/>
            <a:ext cx="6238875" cy="3155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How to Install Docker on the EC2 Instance?</a:t>
            </a:r>
            <a:endParaRPr b="1" u="sng"/>
          </a:p>
        </p:txBody>
      </p:sp>
      <p:sp>
        <p:nvSpPr>
          <p:cNvPr id="237" name="Google Shape;237;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l">
              <a:lnSpc>
                <a:spcPct val="218181"/>
              </a:lnSpc>
              <a:spcBef>
                <a:spcPts val="3200"/>
              </a:spcBef>
              <a:spcAft>
                <a:spcPts val="0"/>
              </a:spcAft>
              <a:buClr>
                <a:srgbClr val="242424"/>
              </a:buClr>
              <a:buSzPts val="1500"/>
              <a:buFont typeface="Georgia"/>
              <a:buChar char="●"/>
            </a:pPr>
            <a:r>
              <a:rPr lang="en" sz="1500">
                <a:solidFill>
                  <a:srgbClr val="242424"/>
                </a:solidFill>
                <a:highlight>
                  <a:srgbClr val="FFFFFF"/>
                </a:highlight>
                <a:latin typeface="Georgia"/>
                <a:ea typeface="Georgia"/>
                <a:cs typeface="Georgia"/>
                <a:sym typeface="Georgia"/>
              </a:rPr>
              <a:t>Before installing Docker, you should update the package index by typing this command into your command line or terminal</a:t>
            </a:r>
            <a:endParaRPr sz="1500">
              <a:solidFill>
                <a:srgbClr val="242424"/>
              </a:solidFill>
              <a:highlight>
                <a:srgbClr val="FFFFFF"/>
              </a:highlight>
              <a:latin typeface="Georgia"/>
              <a:ea typeface="Georgia"/>
              <a:cs typeface="Georgia"/>
              <a:sym typeface="Georgia"/>
            </a:endParaRPr>
          </a:p>
          <a:p>
            <a:pPr indent="0" lvl="0" marL="304800" marR="304800" rtl="0" algn="l">
              <a:lnSpc>
                <a:spcPct val="140000"/>
              </a:lnSpc>
              <a:spcBef>
                <a:spcPts val="4000"/>
              </a:spcBef>
              <a:spcAft>
                <a:spcPts val="0"/>
              </a:spcAft>
              <a:buNone/>
            </a:pPr>
            <a:r>
              <a:rPr lang="en" sz="1050">
                <a:solidFill>
                  <a:srgbClr val="242424"/>
                </a:solidFill>
                <a:highlight>
                  <a:srgbClr val="F9F9F9"/>
                </a:highlight>
                <a:latin typeface="Courier New"/>
                <a:ea typeface="Courier New"/>
                <a:cs typeface="Courier New"/>
                <a:sym typeface="Courier New"/>
              </a:rPr>
              <a:t>sudo yum </a:t>
            </a:r>
            <a:r>
              <a:rPr lang="en" sz="1050">
                <a:solidFill>
                  <a:srgbClr val="AA0D91"/>
                </a:solidFill>
                <a:highlight>
                  <a:srgbClr val="F9F9F9"/>
                </a:highlight>
                <a:latin typeface="Courier New"/>
                <a:ea typeface="Courier New"/>
                <a:cs typeface="Courier New"/>
                <a:sym typeface="Courier New"/>
              </a:rPr>
              <a:t>update</a:t>
            </a:r>
            <a:r>
              <a:rPr lang="en" sz="1050">
                <a:solidFill>
                  <a:srgbClr val="242424"/>
                </a:solidFill>
                <a:highlight>
                  <a:srgbClr val="F9F9F9"/>
                </a:highlight>
                <a:latin typeface="Courier New"/>
                <a:ea typeface="Courier New"/>
                <a:cs typeface="Courier New"/>
                <a:sym typeface="Courier New"/>
              </a:rPr>
              <a:t> -y</a:t>
            </a:r>
            <a:endParaRPr sz="1050">
              <a:solidFill>
                <a:srgbClr val="242424"/>
              </a:solidFill>
              <a:highlight>
                <a:srgbClr val="F9F9F9"/>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Installing Docker</a:t>
            </a:r>
            <a:r>
              <a:rPr lang="en"/>
              <a:t> </a:t>
            </a:r>
            <a:endParaRPr/>
          </a:p>
        </p:txBody>
      </p:sp>
      <p:sp>
        <p:nvSpPr>
          <p:cNvPr id="243" name="Google Shape;243;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218181"/>
              </a:lnSpc>
              <a:spcBef>
                <a:spcPts val="3200"/>
              </a:spcBef>
              <a:spcAft>
                <a:spcPts val="0"/>
              </a:spcAft>
              <a:buNone/>
            </a:pPr>
            <a:r>
              <a:rPr lang="en" sz="1500">
                <a:solidFill>
                  <a:srgbClr val="242424"/>
                </a:solidFill>
                <a:highlight>
                  <a:srgbClr val="FFFFFF"/>
                </a:highlight>
                <a:latin typeface="Georgia"/>
                <a:ea typeface="Georgia"/>
                <a:cs typeface="Georgia"/>
                <a:sym typeface="Georgia"/>
              </a:rPr>
              <a:t>To install Docker on Amazon Linux, you can use the following command:</a:t>
            </a:r>
            <a:endParaRPr sz="1500">
              <a:solidFill>
                <a:srgbClr val="242424"/>
              </a:solidFill>
              <a:highlight>
                <a:srgbClr val="FFFFFF"/>
              </a:highlight>
              <a:latin typeface="Georgia"/>
              <a:ea typeface="Georgia"/>
              <a:cs typeface="Georgia"/>
              <a:sym typeface="Georgia"/>
            </a:endParaRPr>
          </a:p>
          <a:p>
            <a:pPr indent="0" lvl="0" marL="304800" marR="304800" rtl="0" algn="l">
              <a:lnSpc>
                <a:spcPct val="140000"/>
              </a:lnSpc>
              <a:spcBef>
                <a:spcPts val="4000"/>
              </a:spcBef>
              <a:spcAft>
                <a:spcPts val="0"/>
              </a:spcAft>
              <a:buNone/>
            </a:pPr>
            <a:r>
              <a:rPr lang="en" sz="1050">
                <a:solidFill>
                  <a:srgbClr val="242424"/>
                </a:solidFill>
                <a:highlight>
                  <a:srgbClr val="F9F9F9"/>
                </a:highlight>
                <a:latin typeface="Courier New"/>
                <a:ea typeface="Courier New"/>
                <a:cs typeface="Courier New"/>
                <a:sym typeface="Courier New"/>
              </a:rPr>
              <a:t>sudo yum install docker -y</a:t>
            </a:r>
            <a:endParaRPr sz="1050">
              <a:solidFill>
                <a:srgbClr val="242424"/>
              </a:solidFill>
              <a:highlight>
                <a:srgbClr val="F9F9F9"/>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244" name="Google Shape;244;p28"/>
          <p:cNvPicPr preferRelativeResize="0"/>
          <p:nvPr/>
        </p:nvPicPr>
        <p:blipFill>
          <a:blip r:embed="rId3">
            <a:alphaModFix/>
          </a:blip>
          <a:stretch>
            <a:fillRect/>
          </a:stretch>
        </p:blipFill>
        <p:spPr>
          <a:xfrm>
            <a:off x="819150" y="3608300"/>
            <a:ext cx="4867199" cy="540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What it looks like to install Docker</a:t>
            </a:r>
            <a:endParaRPr b="1" u="sng"/>
          </a:p>
        </p:txBody>
      </p:sp>
      <p:sp>
        <p:nvSpPr>
          <p:cNvPr id="250" name="Google Shape;250;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1" name="Google Shape;251;p29"/>
          <p:cNvPicPr preferRelativeResize="0"/>
          <p:nvPr/>
        </p:nvPicPr>
        <p:blipFill>
          <a:blip r:embed="rId3">
            <a:alphaModFix/>
          </a:blip>
          <a:stretch>
            <a:fillRect/>
          </a:stretch>
        </p:blipFill>
        <p:spPr>
          <a:xfrm>
            <a:off x="701150" y="1621575"/>
            <a:ext cx="7345526" cy="30450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Starting the Docker Service</a:t>
            </a:r>
            <a:endParaRPr b="1" u="sng"/>
          </a:p>
        </p:txBody>
      </p:sp>
      <p:sp>
        <p:nvSpPr>
          <p:cNvPr id="257" name="Google Shape;257;p3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218181"/>
              </a:lnSpc>
              <a:spcBef>
                <a:spcPts val="3200"/>
              </a:spcBef>
              <a:spcAft>
                <a:spcPts val="0"/>
              </a:spcAft>
              <a:buNone/>
            </a:pPr>
            <a:r>
              <a:rPr lang="en" sz="1500">
                <a:solidFill>
                  <a:srgbClr val="242424"/>
                </a:solidFill>
                <a:highlight>
                  <a:srgbClr val="FFFFFF"/>
                </a:highlight>
                <a:latin typeface="Georgia"/>
                <a:ea typeface="Georgia"/>
                <a:cs typeface="Georgia"/>
                <a:sym typeface="Georgia"/>
              </a:rPr>
              <a:t>After installing Docker, you will need to start the Docker service:</a:t>
            </a:r>
            <a:endParaRPr sz="1500">
              <a:solidFill>
                <a:srgbClr val="242424"/>
              </a:solidFill>
              <a:highlight>
                <a:srgbClr val="FFFFFF"/>
              </a:highlight>
              <a:latin typeface="Georgia"/>
              <a:ea typeface="Georgia"/>
              <a:cs typeface="Georgia"/>
              <a:sym typeface="Georgia"/>
            </a:endParaRPr>
          </a:p>
          <a:p>
            <a:pPr indent="0" lvl="0" marL="304800" marR="304800" rtl="0" algn="l">
              <a:lnSpc>
                <a:spcPct val="140000"/>
              </a:lnSpc>
              <a:spcBef>
                <a:spcPts val="4000"/>
              </a:spcBef>
              <a:spcAft>
                <a:spcPts val="0"/>
              </a:spcAft>
              <a:buNone/>
            </a:pPr>
            <a:r>
              <a:rPr lang="en" sz="1050">
                <a:solidFill>
                  <a:srgbClr val="242424"/>
                </a:solidFill>
                <a:highlight>
                  <a:srgbClr val="F9F9F9"/>
                </a:highlight>
                <a:latin typeface="Courier New"/>
                <a:ea typeface="Courier New"/>
                <a:cs typeface="Courier New"/>
                <a:sym typeface="Courier New"/>
              </a:rPr>
              <a:t>sudo systemctl </a:t>
            </a:r>
            <a:r>
              <a:rPr lang="en" sz="1050">
                <a:solidFill>
                  <a:srgbClr val="AA0D91"/>
                </a:solidFill>
                <a:highlight>
                  <a:srgbClr val="F9F9F9"/>
                </a:highlight>
                <a:latin typeface="Courier New"/>
                <a:ea typeface="Courier New"/>
                <a:cs typeface="Courier New"/>
                <a:sym typeface="Courier New"/>
              </a:rPr>
              <a:t>start</a:t>
            </a:r>
            <a:r>
              <a:rPr lang="en" sz="1050">
                <a:solidFill>
                  <a:srgbClr val="242424"/>
                </a:solidFill>
                <a:highlight>
                  <a:srgbClr val="F9F9F9"/>
                </a:highlight>
                <a:latin typeface="Courier New"/>
                <a:ea typeface="Courier New"/>
                <a:cs typeface="Courier New"/>
                <a:sym typeface="Courier New"/>
              </a:rPr>
              <a:t> docker</a:t>
            </a:r>
            <a:endParaRPr sz="1050">
              <a:solidFill>
                <a:srgbClr val="242424"/>
              </a:solidFill>
              <a:highlight>
                <a:srgbClr val="F9F9F9"/>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Verifying the Installation</a:t>
            </a:r>
            <a:endParaRPr b="1" u="sng"/>
          </a:p>
        </p:txBody>
      </p:sp>
      <p:sp>
        <p:nvSpPr>
          <p:cNvPr id="263" name="Google Shape;263;p3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218181"/>
              </a:lnSpc>
              <a:spcBef>
                <a:spcPts val="3200"/>
              </a:spcBef>
              <a:spcAft>
                <a:spcPts val="0"/>
              </a:spcAft>
              <a:buNone/>
            </a:pPr>
            <a:r>
              <a:rPr lang="en" sz="1500">
                <a:solidFill>
                  <a:srgbClr val="242424"/>
                </a:solidFill>
                <a:highlight>
                  <a:srgbClr val="FFFFFF"/>
                </a:highlight>
                <a:latin typeface="Georgia"/>
                <a:ea typeface="Georgia"/>
                <a:cs typeface="Georgia"/>
                <a:sym typeface="Georgia"/>
              </a:rPr>
              <a:t>Once you have started the Docker service, you can verify that it is running by running the following command in your terminal:</a:t>
            </a:r>
            <a:endParaRPr sz="1500">
              <a:solidFill>
                <a:srgbClr val="242424"/>
              </a:solidFill>
              <a:highlight>
                <a:srgbClr val="FFFFFF"/>
              </a:highlight>
              <a:latin typeface="Georgia"/>
              <a:ea typeface="Georgia"/>
              <a:cs typeface="Georgia"/>
              <a:sym typeface="Georgia"/>
            </a:endParaRPr>
          </a:p>
          <a:p>
            <a:pPr indent="0" lvl="0" marL="304800" marR="304800" rtl="0" algn="l">
              <a:lnSpc>
                <a:spcPct val="140000"/>
              </a:lnSpc>
              <a:spcBef>
                <a:spcPts val="4000"/>
              </a:spcBef>
              <a:spcAft>
                <a:spcPts val="0"/>
              </a:spcAft>
              <a:buNone/>
            </a:pPr>
            <a:r>
              <a:rPr lang="en" sz="1050">
                <a:solidFill>
                  <a:srgbClr val="242424"/>
                </a:solidFill>
                <a:highlight>
                  <a:srgbClr val="F9F9F9"/>
                </a:highlight>
                <a:latin typeface="Courier New"/>
                <a:ea typeface="Courier New"/>
                <a:cs typeface="Courier New"/>
                <a:sym typeface="Courier New"/>
              </a:rPr>
              <a:t>sudo docker run hello-world</a:t>
            </a:r>
            <a:endParaRPr sz="1050">
              <a:solidFill>
                <a:srgbClr val="242424"/>
              </a:solidFill>
              <a:highlight>
                <a:srgbClr val="F9F9F9"/>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Launching Your EC2 Instance</a:t>
            </a:r>
            <a:endParaRPr b="1" u="sng"/>
          </a:p>
        </p:txBody>
      </p:sp>
      <p:sp>
        <p:nvSpPr>
          <p:cNvPr id="136" name="Google Shape;136;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Go to the search bar from the console and type in “EC2”, then click on Launch Instance.</a:t>
            </a:r>
            <a:endParaRPr/>
          </a:p>
        </p:txBody>
      </p:sp>
      <p:pic>
        <p:nvPicPr>
          <p:cNvPr id="137" name="Google Shape;137;p14"/>
          <p:cNvPicPr preferRelativeResize="0"/>
          <p:nvPr/>
        </p:nvPicPr>
        <p:blipFill>
          <a:blip r:embed="rId3">
            <a:alphaModFix/>
          </a:blip>
          <a:stretch>
            <a:fillRect/>
          </a:stretch>
        </p:blipFill>
        <p:spPr>
          <a:xfrm>
            <a:off x="914550" y="2510575"/>
            <a:ext cx="3060823" cy="1704749"/>
          </a:xfrm>
          <a:prstGeom prst="rect">
            <a:avLst/>
          </a:prstGeom>
          <a:noFill/>
          <a:ln>
            <a:noFill/>
          </a:ln>
        </p:spPr>
      </p:pic>
      <p:pic>
        <p:nvPicPr>
          <p:cNvPr id="138" name="Google Shape;138;p14"/>
          <p:cNvPicPr preferRelativeResize="0"/>
          <p:nvPr/>
        </p:nvPicPr>
        <p:blipFill>
          <a:blip r:embed="rId4">
            <a:alphaModFix/>
          </a:blip>
          <a:stretch>
            <a:fillRect/>
          </a:stretch>
        </p:blipFill>
        <p:spPr>
          <a:xfrm>
            <a:off x="4359100" y="2510575"/>
            <a:ext cx="3660650" cy="1704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Enabling the Docker Service</a:t>
            </a:r>
            <a:endParaRPr b="1" u="sng"/>
          </a:p>
        </p:txBody>
      </p:sp>
      <p:sp>
        <p:nvSpPr>
          <p:cNvPr id="269" name="Google Shape;269;p3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218181"/>
              </a:lnSpc>
              <a:spcBef>
                <a:spcPts val="3200"/>
              </a:spcBef>
              <a:spcAft>
                <a:spcPts val="0"/>
              </a:spcAft>
              <a:buNone/>
            </a:pPr>
            <a:r>
              <a:rPr lang="en" sz="1500">
                <a:solidFill>
                  <a:srgbClr val="242424"/>
                </a:solidFill>
                <a:highlight>
                  <a:srgbClr val="FFFFFF"/>
                </a:highlight>
                <a:latin typeface="Georgia"/>
                <a:ea typeface="Georgia"/>
                <a:cs typeface="Georgia"/>
                <a:sym typeface="Georgia"/>
              </a:rPr>
              <a:t>To start the Docker service automatically when the instance starts, you can use the following command:</a:t>
            </a:r>
            <a:endParaRPr sz="1500">
              <a:solidFill>
                <a:srgbClr val="242424"/>
              </a:solidFill>
              <a:highlight>
                <a:srgbClr val="FFFFFF"/>
              </a:highlight>
              <a:latin typeface="Georgia"/>
              <a:ea typeface="Georgia"/>
              <a:cs typeface="Georgia"/>
              <a:sym typeface="Georgia"/>
            </a:endParaRPr>
          </a:p>
          <a:p>
            <a:pPr indent="0" lvl="0" marL="304800" marR="304800" rtl="0" algn="l">
              <a:lnSpc>
                <a:spcPct val="140000"/>
              </a:lnSpc>
              <a:spcBef>
                <a:spcPts val="4000"/>
              </a:spcBef>
              <a:spcAft>
                <a:spcPts val="0"/>
              </a:spcAft>
              <a:buNone/>
            </a:pPr>
            <a:r>
              <a:rPr lang="en" sz="1050">
                <a:solidFill>
                  <a:srgbClr val="242424"/>
                </a:solidFill>
                <a:highlight>
                  <a:srgbClr val="F9F9F9"/>
                </a:highlight>
                <a:latin typeface="Courier New"/>
                <a:ea typeface="Courier New"/>
                <a:cs typeface="Courier New"/>
                <a:sym typeface="Courier New"/>
              </a:rPr>
              <a:t>sudo systemctl </a:t>
            </a:r>
            <a:r>
              <a:rPr lang="en" sz="1050">
                <a:solidFill>
                  <a:srgbClr val="5C2699"/>
                </a:solidFill>
                <a:highlight>
                  <a:srgbClr val="F9F9F9"/>
                </a:highlight>
                <a:latin typeface="Courier New"/>
                <a:ea typeface="Courier New"/>
                <a:cs typeface="Courier New"/>
                <a:sym typeface="Courier New"/>
              </a:rPr>
              <a:t>enable</a:t>
            </a:r>
            <a:r>
              <a:rPr lang="en" sz="1050">
                <a:solidFill>
                  <a:srgbClr val="242424"/>
                </a:solidFill>
                <a:highlight>
                  <a:srgbClr val="F9F9F9"/>
                </a:highlight>
                <a:latin typeface="Courier New"/>
                <a:ea typeface="Courier New"/>
                <a:cs typeface="Courier New"/>
                <a:sym typeface="Courier New"/>
              </a:rPr>
              <a:t> docker</a:t>
            </a:r>
            <a:endParaRPr sz="1050">
              <a:solidFill>
                <a:srgbClr val="242424"/>
              </a:solidFill>
              <a:highlight>
                <a:srgbClr val="F9F9F9"/>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270" name="Google Shape;270;p32"/>
          <p:cNvPicPr preferRelativeResize="0"/>
          <p:nvPr/>
        </p:nvPicPr>
        <p:blipFill>
          <a:blip r:embed="rId3">
            <a:alphaModFix/>
          </a:blip>
          <a:stretch>
            <a:fillRect/>
          </a:stretch>
        </p:blipFill>
        <p:spPr>
          <a:xfrm>
            <a:off x="1084225" y="3972000"/>
            <a:ext cx="4591050" cy="466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Check the Docker V</a:t>
            </a:r>
            <a:r>
              <a:rPr b="1" lang="en" u="sng"/>
              <a:t>ersion</a:t>
            </a:r>
            <a:endParaRPr b="1" u="sng"/>
          </a:p>
        </p:txBody>
      </p:sp>
      <p:sp>
        <p:nvSpPr>
          <p:cNvPr id="276" name="Google Shape;276;p3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218181"/>
              </a:lnSpc>
              <a:spcBef>
                <a:spcPts val="3200"/>
              </a:spcBef>
              <a:spcAft>
                <a:spcPts val="0"/>
              </a:spcAft>
              <a:buNone/>
            </a:pPr>
            <a:r>
              <a:rPr lang="en" sz="1500">
                <a:solidFill>
                  <a:srgbClr val="242424"/>
                </a:solidFill>
                <a:highlight>
                  <a:srgbClr val="FFFFFF"/>
                </a:highlight>
                <a:latin typeface="Georgia"/>
                <a:ea typeface="Georgia"/>
                <a:cs typeface="Georgia"/>
                <a:sym typeface="Georgia"/>
              </a:rPr>
              <a:t>Verify the Docker installation by running the Docker version command:</a:t>
            </a:r>
            <a:endParaRPr sz="1500">
              <a:solidFill>
                <a:srgbClr val="242424"/>
              </a:solidFill>
              <a:highlight>
                <a:srgbClr val="FFFFFF"/>
              </a:highlight>
              <a:latin typeface="Georgia"/>
              <a:ea typeface="Georgia"/>
              <a:cs typeface="Georgia"/>
              <a:sym typeface="Georgia"/>
            </a:endParaRPr>
          </a:p>
          <a:p>
            <a:pPr indent="0" lvl="0" marL="304800" marR="304800" rtl="0" algn="l">
              <a:lnSpc>
                <a:spcPct val="140000"/>
              </a:lnSpc>
              <a:spcBef>
                <a:spcPts val="4000"/>
              </a:spcBef>
              <a:spcAft>
                <a:spcPts val="0"/>
              </a:spcAft>
              <a:buNone/>
            </a:pPr>
            <a:r>
              <a:rPr lang="en" sz="1050">
                <a:solidFill>
                  <a:srgbClr val="242424"/>
                </a:solidFill>
                <a:highlight>
                  <a:srgbClr val="F9F9F9"/>
                </a:highlight>
                <a:latin typeface="Courier New"/>
                <a:ea typeface="Courier New"/>
                <a:cs typeface="Courier New"/>
                <a:sym typeface="Courier New"/>
              </a:rPr>
              <a:t>docker --version</a:t>
            </a:r>
            <a:endParaRPr sz="1050">
              <a:solidFill>
                <a:srgbClr val="242424"/>
              </a:solidFill>
              <a:highlight>
                <a:srgbClr val="F9F9F9"/>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277" name="Google Shape;277;p33"/>
          <p:cNvPicPr preferRelativeResize="0"/>
          <p:nvPr/>
        </p:nvPicPr>
        <p:blipFill>
          <a:blip r:embed="rId3">
            <a:alphaModFix/>
          </a:blip>
          <a:stretch>
            <a:fillRect/>
          </a:stretch>
        </p:blipFill>
        <p:spPr>
          <a:xfrm>
            <a:off x="1172300" y="3424875"/>
            <a:ext cx="4162425" cy="485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Add user to Docker Group</a:t>
            </a:r>
            <a:endParaRPr b="1" u="sng"/>
          </a:p>
        </p:txBody>
      </p:sp>
      <p:sp>
        <p:nvSpPr>
          <p:cNvPr id="283" name="Google Shape;283;p3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0" lvl="0" marL="0" rtl="0" algn="l">
              <a:lnSpc>
                <a:spcPct val="218181"/>
              </a:lnSpc>
              <a:spcBef>
                <a:spcPts val="3200"/>
              </a:spcBef>
              <a:spcAft>
                <a:spcPts val="0"/>
              </a:spcAft>
              <a:buNone/>
            </a:pPr>
            <a:r>
              <a:rPr lang="en" sz="1500">
                <a:solidFill>
                  <a:srgbClr val="242424"/>
                </a:solidFill>
                <a:highlight>
                  <a:srgbClr val="FFFFFF"/>
                </a:highlight>
                <a:latin typeface="Georgia"/>
                <a:ea typeface="Georgia"/>
                <a:cs typeface="Georgia"/>
                <a:sym typeface="Georgia"/>
              </a:rPr>
              <a:t>(Optional) Add your user to the Docker group to run Docker commands without </a:t>
            </a:r>
            <a:r>
              <a:rPr lang="en" sz="1150">
                <a:solidFill>
                  <a:srgbClr val="242424"/>
                </a:solidFill>
                <a:highlight>
                  <a:srgbClr val="F2F2F2"/>
                </a:highlight>
                <a:latin typeface="Courier New"/>
                <a:ea typeface="Courier New"/>
                <a:cs typeface="Courier New"/>
                <a:sym typeface="Courier New"/>
              </a:rPr>
              <a:t>'sudo'</a:t>
            </a:r>
            <a:endParaRPr sz="1150">
              <a:solidFill>
                <a:srgbClr val="242424"/>
              </a:solidFill>
              <a:highlight>
                <a:srgbClr val="F2F2F2"/>
              </a:highlight>
              <a:latin typeface="Courier New"/>
              <a:ea typeface="Courier New"/>
              <a:cs typeface="Courier New"/>
              <a:sym typeface="Courier New"/>
            </a:endParaRPr>
          </a:p>
          <a:p>
            <a:pPr indent="0" lvl="0" marL="304800" marR="304800" rtl="0" algn="l">
              <a:lnSpc>
                <a:spcPct val="140000"/>
              </a:lnSpc>
              <a:spcBef>
                <a:spcPts val="4000"/>
              </a:spcBef>
              <a:spcAft>
                <a:spcPts val="0"/>
              </a:spcAft>
              <a:buNone/>
            </a:pPr>
            <a:r>
              <a:rPr lang="en" sz="1050">
                <a:solidFill>
                  <a:srgbClr val="242424"/>
                </a:solidFill>
                <a:highlight>
                  <a:srgbClr val="F9F9F9"/>
                </a:highlight>
                <a:latin typeface="Courier New"/>
                <a:ea typeface="Courier New"/>
                <a:cs typeface="Courier New"/>
                <a:sym typeface="Courier New"/>
              </a:rPr>
              <a:t>sudo usermod -a -G docker $(</a:t>
            </a:r>
            <a:r>
              <a:rPr lang="en" sz="1050">
                <a:solidFill>
                  <a:srgbClr val="5C2699"/>
                </a:solidFill>
                <a:highlight>
                  <a:srgbClr val="F9F9F9"/>
                </a:highlight>
                <a:latin typeface="Courier New"/>
                <a:ea typeface="Courier New"/>
                <a:cs typeface="Courier New"/>
                <a:sym typeface="Courier New"/>
              </a:rPr>
              <a:t>whoami</a:t>
            </a:r>
            <a:r>
              <a:rPr lang="en" sz="1050">
                <a:solidFill>
                  <a:srgbClr val="242424"/>
                </a:solidFill>
                <a:highlight>
                  <a:srgbClr val="F9F9F9"/>
                </a:highlight>
                <a:latin typeface="Courier New"/>
                <a:ea typeface="Courier New"/>
                <a:cs typeface="Courier New"/>
                <a:sym typeface="Courier New"/>
              </a:rPr>
              <a:t>)</a:t>
            </a:r>
            <a:endParaRPr sz="1050">
              <a:solidFill>
                <a:srgbClr val="242424"/>
              </a:solidFill>
              <a:highlight>
                <a:srgbClr val="F9F9F9"/>
              </a:highlight>
              <a:latin typeface="Courier New"/>
              <a:ea typeface="Courier New"/>
              <a:cs typeface="Courier New"/>
              <a:sym typeface="Courier New"/>
            </a:endParaRPr>
          </a:p>
          <a:p>
            <a:pPr indent="0" lvl="0" marL="304800" marR="304800" rtl="0" algn="l">
              <a:lnSpc>
                <a:spcPct val="140000"/>
              </a:lnSpc>
              <a:spcBef>
                <a:spcPts val="4000"/>
              </a:spcBef>
              <a:spcAft>
                <a:spcPts val="0"/>
              </a:spcAft>
              <a:buNone/>
            </a:pPr>
            <a:r>
              <a:rPr lang="en" sz="1500">
                <a:solidFill>
                  <a:srgbClr val="242424"/>
                </a:solidFill>
                <a:highlight>
                  <a:srgbClr val="FFFFFF"/>
                </a:highlight>
                <a:latin typeface="Georgia"/>
                <a:ea typeface="Georgia"/>
                <a:cs typeface="Georgia"/>
                <a:sym typeface="Georgia"/>
              </a:rPr>
              <a:t>After executing this command, the user will be added to the </a:t>
            </a:r>
            <a:r>
              <a:rPr lang="en" sz="1150">
                <a:solidFill>
                  <a:srgbClr val="242424"/>
                </a:solidFill>
                <a:highlight>
                  <a:srgbClr val="F2F2F2"/>
                </a:highlight>
                <a:latin typeface="Courier New"/>
                <a:ea typeface="Courier New"/>
                <a:cs typeface="Courier New"/>
                <a:sym typeface="Courier New"/>
              </a:rPr>
              <a:t>docker</a:t>
            </a:r>
            <a:r>
              <a:rPr lang="en" sz="1500">
                <a:solidFill>
                  <a:srgbClr val="242424"/>
                </a:solidFill>
                <a:highlight>
                  <a:srgbClr val="FFFFFF"/>
                </a:highlight>
                <a:latin typeface="Georgia"/>
                <a:ea typeface="Georgia"/>
                <a:cs typeface="Georgia"/>
                <a:sym typeface="Georgia"/>
              </a:rPr>
              <a:t> group and will have the necessary permissions to run Docker commands without </a:t>
            </a:r>
            <a:r>
              <a:rPr lang="en" sz="1150">
                <a:solidFill>
                  <a:srgbClr val="242424"/>
                </a:solidFill>
                <a:highlight>
                  <a:srgbClr val="F2F2F2"/>
                </a:highlight>
                <a:latin typeface="Courier New"/>
                <a:ea typeface="Courier New"/>
                <a:cs typeface="Courier New"/>
                <a:sym typeface="Courier New"/>
              </a:rPr>
              <a:t>sudo</a:t>
            </a:r>
            <a:r>
              <a:rPr lang="en" sz="1500">
                <a:solidFill>
                  <a:srgbClr val="242424"/>
                </a:solidFill>
                <a:highlight>
                  <a:srgbClr val="FFFFFF"/>
                </a:highlight>
                <a:latin typeface="Georgia"/>
                <a:ea typeface="Georgia"/>
                <a:cs typeface="Georgia"/>
                <a:sym typeface="Georgia"/>
              </a:rPr>
              <a:t>.</a:t>
            </a:r>
            <a:endParaRPr sz="1050">
              <a:solidFill>
                <a:srgbClr val="242424"/>
              </a:solidFill>
              <a:highlight>
                <a:srgbClr val="F9F9F9"/>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Note</a:t>
            </a:r>
            <a:endParaRPr b="1" u="sng"/>
          </a:p>
        </p:txBody>
      </p:sp>
      <p:sp>
        <p:nvSpPr>
          <p:cNvPr id="289" name="Google Shape;289;p3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304800" marR="304800" rtl="0" algn="l">
              <a:lnSpc>
                <a:spcPct val="140000"/>
              </a:lnSpc>
              <a:spcBef>
                <a:spcPts val="4000"/>
              </a:spcBef>
              <a:spcAft>
                <a:spcPts val="0"/>
              </a:spcAft>
              <a:buNone/>
            </a:pPr>
            <a:r>
              <a:t/>
            </a:r>
            <a:endParaRPr sz="1050">
              <a:solidFill>
                <a:srgbClr val="242424"/>
              </a:solidFill>
              <a:highlight>
                <a:srgbClr val="F9F9F9"/>
              </a:highlight>
              <a:latin typeface="Courier New"/>
              <a:ea typeface="Courier New"/>
              <a:cs typeface="Courier New"/>
              <a:sym typeface="Courier New"/>
            </a:endParaRPr>
          </a:p>
          <a:p>
            <a:pPr indent="0" lvl="0" marL="0" rtl="0" algn="l">
              <a:spcBef>
                <a:spcPts val="0"/>
              </a:spcBef>
              <a:spcAft>
                <a:spcPts val="0"/>
              </a:spcAft>
              <a:buNone/>
            </a:pPr>
            <a:r>
              <a:rPr lang="en" sz="1500">
                <a:solidFill>
                  <a:srgbClr val="242424"/>
                </a:solidFill>
                <a:highlight>
                  <a:srgbClr val="FFFFFF"/>
                </a:highlight>
                <a:latin typeface="Georgia"/>
                <a:ea typeface="Georgia"/>
                <a:cs typeface="Georgia"/>
                <a:sym typeface="Georgia"/>
              </a:rPr>
              <a:t>Note that the change to the user’s group membership will not take effect until the next time the user logs in. You can log out and log back in to apply the changes or use the following command to activate the changes without logging out:</a:t>
            </a:r>
            <a:endParaRPr sz="1500">
              <a:solidFill>
                <a:srgbClr val="242424"/>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050">
              <a:solidFill>
                <a:srgbClr val="242424"/>
              </a:solidFill>
              <a:highlight>
                <a:srgbClr val="F9F9F9"/>
              </a:highlight>
              <a:latin typeface="Courier New"/>
              <a:ea typeface="Courier New"/>
              <a:cs typeface="Courier New"/>
              <a:sym typeface="Courier New"/>
            </a:endParaRPr>
          </a:p>
          <a:p>
            <a:pPr indent="457200" lvl="0" marL="2743200" rtl="0" algn="l">
              <a:spcBef>
                <a:spcPts val="1200"/>
              </a:spcBef>
              <a:spcAft>
                <a:spcPts val="1200"/>
              </a:spcAft>
              <a:buNone/>
            </a:pPr>
            <a:r>
              <a:rPr lang="en" sz="1050">
                <a:solidFill>
                  <a:srgbClr val="242424"/>
                </a:solidFill>
                <a:highlight>
                  <a:srgbClr val="F9F9F9"/>
                </a:highlight>
                <a:latin typeface="Courier New"/>
                <a:ea typeface="Courier New"/>
                <a:cs typeface="Courier New"/>
                <a:sym typeface="Courier New"/>
              </a:rPr>
              <a:t>newgrp docker</a:t>
            </a:r>
            <a:endParaRPr sz="1500">
              <a:solidFill>
                <a:srgbClr val="242424"/>
              </a:solidFill>
              <a:highlight>
                <a:srgbClr val="FFFFFF"/>
              </a:highlight>
              <a:latin typeface="Georgia"/>
              <a:ea typeface="Georgia"/>
              <a:cs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Conclusion</a:t>
            </a:r>
            <a:r>
              <a:rPr lang="en"/>
              <a:t> </a:t>
            </a:r>
            <a:endParaRPr/>
          </a:p>
        </p:txBody>
      </p:sp>
      <p:sp>
        <p:nvSpPr>
          <p:cNvPr id="295" name="Google Shape;295;p3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Installing Docker on the amazon linux is a simple </a:t>
            </a:r>
            <a:r>
              <a:rPr lang="en"/>
              <a:t>process</a:t>
            </a:r>
            <a:r>
              <a:rPr lang="en"/>
              <a:t> that requires only a few steps, By following these steps. By following these steps, you should be able to install docker and start using it to build, ship, and run your applications on your Amazon Linux Instance.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Naming Your Instance</a:t>
            </a:r>
            <a:endParaRPr b="1" u="sng"/>
          </a:p>
        </p:txBody>
      </p:sp>
      <p:sp>
        <p:nvSpPr>
          <p:cNvPr id="144" name="Google Shape;144;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Name your instance called “ec2-server”</a:t>
            </a:r>
            <a:endParaRPr/>
          </a:p>
        </p:txBody>
      </p:sp>
      <p:pic>
        <p:nvPicPr>
          <p:cNvPr id="145" name="Google Shape;145;p15"/>
          <p:cNvPicPr preferRelativeResize="0"/>
          <p:nvPr/>
        </p:nvPicPr>
        <p:blipFill>
          <a:blip r:embed="rId3">
            <a:alphaModFix/>
          </a:blip>
          <a:stretch>
            <a:fillRect/>
          </a:stretch>
        </p:blipFill>
        <p:spPr>
          <a:xfrm>
            <a:off x="736600" y="2391975"/>
            <a:ext cx="3709876" cy="2120499"/>
          </a:xfrm>
          <a:prstGeom prst="rect">
            <a:avLst/>
          </a:prstGeom>
          <a:noFill/>
          <a:ln>
            <a:noFill/>
          </a:ln>
        </p:spPr>
      </p:pic>
      <p:pic>
        <p:nvPicPr>
          <p:cNvPr id="146" name="Google Shape;146;p15"/>
          <p:cNvPicPr preferRelativeResize="0"/>
          <p:nvPr/>
        </p:nvPicPr>
        <p:blipFill>
          <a:blip r:embed="rId4">
            <a:alphaModFix/>
          </a:blip>
          <a:stretch>
            <a:fillRect/>
          </a:stretch>
        </p:blipFill>
        <p:spPr>
          <a:xfrm rot="10799994">
            <a:off x="4336401" y="2112552"/>
            <a:ext cx="1709574" cy="66889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Choosing an Amazon Machine Image (AMI)</a:t>
            </a:r>
            <a:endParaRPr b="1" u="sng"/>
          </a:p>
        </p:txBody>
      </p:sp>
      <p:sp>
        <p:nvSpPr>
          <p:cNvPr id="152" name="Google Shape;152;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r>
              <a:rPr lang="en"/>
              <a:t>Choose amazon linux 2 as your AMI</a:t>
            </a:r>
            <a:endParaRPr/>
          </a:p>
        </p:txBody>
      </p:sp>
      <p:pic>
        <p:nvPicPr>
          <p:cNvPr id="153" name="Google Shape;153;p16"/>
          <p:cNvPicPr preferRelativeResize="0"/>
          <p:nvPr/>
        </p:nvPicPr>
        <p:blipFill>
          <a:blip r:embed="rId3">
            <a:alphaModFix/>
          </a:blip>
          <a:stretch>
            <a:fillRect/>
          </a:stretch>
        </p:blipFill>
        <p:spPr>
          <a:xfrm>
            <a:off x="643075" y="1782100"/>
            <a:ext cx="4742576" cy="2865250"/>
          </a:xfrm>
          <a:prstGeom prst="rect">
            <a:avLst/>
          </a:prstGeom>
          <a:noFill/>
          <a:ln>
            <a:noFill/>
          </a:ln>
        </p:spPr>
      </p:pic>
      <p:pic>
        <p:nvPicPr>
          <p:cNvPr id="154" name="Google Shape;154;p16"/>
          <p:cNvPicPr preferRelativeResize="0"/>
          <p:nvPr/>
        </p:nvPicPr>
        <p:blipFill>
          <a:blip r:embed="rId4">
            <a:alphaModFix/>
          </a:blip>
          <a:stretch>
            <a:fillRect/>
          </a:stretch>
        </p:blipFill>
        <p:spPr>
          <a:xfrm rot="-5400000">
            <a:off x="5070200" y="2777925"/>
            <a:ext cx="2233350" cy="1602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Choosing an Instance Type</a:t>
            </a:r>
            <a:endParaRPr b="1" u="sng"/>
          </a:p>
        </p:txBody>
      </p:sp>
      <p:sp>
        <p:nvSpPr>
          <p:cNvPr id="160" name="Google Shape;160;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Type in t2.micro as your instance type</a:t>
            </a:r>
            <a:endParaRPr/>
          </a:p>
        </p:txBody>
      </p:sp>
      <p:pic>
        <p:nvPicPr>
          <p:cNvPr id="161" name="Google Shape;161;p17"/>
          <p:cNvPicPr preferRelativeResize="0"/>
          <p:nvPr/>
        </p:nvPicPr>
        <p:blipFill>
          <a:blip r:embed="rId3">
            <a:alphaModFix/>
          </a:blip>
          <a:stretch>
            <a:fillRect/>
          </a:stretch>
        </p:blipFill>
        <p:spPr>
          <a:xfrm>
            <a:off x="952150" y="2630450"/>
            <a:ext cx="1935495" cy="540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Configuring a Key Pair</a:t>
            </a:r>
            <a:endParaRPr b="1" u="sng"/>
          </a:p>
        </p:txBody>
      </p:sp>
      <p:sp>
        <p:nvSpPr>
          <p:cNvPr id="167" name="Google Shape;167;p18"/>
          <p:cNvSpPr txBox="1"/>
          <p:nvPr>
            <p:ph idx="1" type="body"/>
          </p:nvPr>
        </p:nvSpPr>
        <p:spPr>
          <a:xfrm>
            <a:off x="951225" y="19540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Create a key pair and name it</a:t>
            </a:r>
            <a:endParaRPr/>
          </a:p>
          <a:p>
            <a:pPr indent="-311150" lvl="0" marL="457200" rtl="0" algn="l">
              <a:spcBef>
                <a:spcPts val="0"/>
              </a:spcBef>
              <a:spcAft>
                <a:spcPts val="0"/>
              </a:spcAft>
              <a:buSzPts val="1300"/>
              <a:buChar char="●"/>
            </a:pPr>
            <a:r>
              <a:rPr lang="en"/>
              <a:t>Choose RSA as your key pair type</a:t>
            </a:r>
            <a:endParaRPr/>
          </a:p>
          <a:p>
            <a:pPr indent="-311150" lvl="0" marL="457200" rtl="0" algn="l">
              <a:spcBef>
                <a:spcPts val="0"/>
              </a:spcBef>
              <a:spcAft>
                <a:spcPts val="0"/>
              </a:spcAft>
              <a:buSzPts val="1300"/>
              <a:buChar char="●"/>
            </a:pPr>
            <a:r>
              <a:rPr lang="en"/>
              <a:t>Choose .pem as your private key format</a:t>
            </a:r>
            <a:endParaRPr/>
          </a:p>
        </p:txBody>
      </p:sp>
      <p:pic>
        <p:nvPicPr>
          <p:cNvPr id="168" name="Google Shape;168;p18"/>
          <p:cNvPicPr preferRelativeResize="0"/>
          <p:nvPr/>
        </p:nvPicPr>
        <p:blipFill>
          <a:blip r:embed="rId3">
            <a:alphaModFix/>
          </a:blip>
          <a:stretch>
            <a:fillRect/>
          </a:stretch>
        </p:blipFill>
        <p:spPr>
          <a:xfrm>
            <a:off x="4263025" y="1741500"/>
            <a:ext cx="4296600" cy="2743774"/>
          </a:xfrm>
          <a:prstGeom prst="rect">
            <a:avLst/>
          </a:prstGeom>
          <a:noFill/>
          <a:ln>
            <a:noFill/>
          </a:ln>
        </p:spPr>
      </p:pic>
      <p:pic>
        <p:nvPicPr>
          <p:cNvPr id="169" name="Google Shape;169;p18"/>
          <p:cNvPicPr preferRelativeResize="0"/>
          <p:nvPr/>
        </p:nvPicPr>
        <p:blipFill>
          <a:blip r:embed="rId4">
            <a:alphaModFix/>
          </a:blip>
          <a:stretch>
            <a:fillRect/>
          </a:stretch>
        </p:blipFill>
        <p:spPr>
          <a:xfrm rot="1382162">
            <a:off x="3708057" y="1759181"/>
            <a:ext cx="604562" cy="683589"/>
          </a:xfrm>
          <a:prstGeom prst="rect">
            <a:avLst/>
          </a:prstGeom>
          <a:noFill/>
          <a:ln>
            <a:noFill/>
          </a:ln>
        </p:spPr>
      </p:pic>
      <p:pic>
        <p:nvPicPr>
          <p:cNvPr id="170" name="Google Shape;170;p18"/>
          <p:cNvPicPr preferRelativeResize="0"/>
          <p:nvPr/>
        </p:nvPicPr>
        <p:blipFill>
          <a:blip r:embed="rId4">
            <a:alphaModFix/>
          </a:blip>
          <a:stretch>
            <a:fillRect/>
          </a:stretch>
        </p:blipFill>
        <p:spPr>
          <a:xfrm flipH="1" rot="9738928">
            <a:off x="3526701" y="2821791"/>
            <a:ext cx="761842" cy="507897"/>
          </a:xfrm>
          <a:prstGeom prst="rect">
            <a:avLst/>
          </a:prstGeom>
          <a:noFill/>
          <a:ln>
            <a:noFill/>
          </a:ln>
        </p:spPr>
      </p:pic>
      <p:pic>
        <p:nvPicPr>
          <p:cNvPr id="171" name="Google Shape;171;p18"/>
          <p:cNvPicPr preferRelativeResize="0"/>
          <p:nvPr/>
        </p:nvPicPr>
        <p:blipFill>
          <a:blip r:embed="rId4">
            <a:alphaModFix/>
          </a:blip>
          <a:stretch>
            <a:fillRect/>
          </a:stretch>
        </p:blipFill>
        <p:spPr>
          <a:xfrm rot="10800000">
            <a:off x="5628376" y="3062450"/>
            <a:ext cx="967924" cy="518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Configuring the Network Settings</a:t>
            </a:r>
            <a:endParaRPr b="1" u="sng"/>
          </a:p>
        </p:txBody>
      </p:sp>
      <p:sp>
        <p:nvSpPr>
          <p:cNvPr id="177" name="Google Shape;177;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From the firewall option, select “Create security group”</a:t>
            </a:r>
            <a:endParaRPr/>
          </a:p>
          <a:p>
            <a:pPr indent="-311150" lvl="0" marL="457200" rtl="0" algn="l">
              <a:spcBef>
                <a:spcPts val="0"/>
              </a:spcBef>
              <a:spcAft>
                <a:spcPts val="0"/>
              </a:spcAft>
              <a:buSzPts val="1300"/>
              <a:buChar char="●"/>
            </a:pPr>
            <a:r>
              <a:rPr lang="en"/>
              <a:t>Put a check mark on “Allow SSH traffic from”</a:t>
            </a:r>
            <a:endParaRPr/>
          </a:p>
          <a:p>
            <a:pPr indent="0" lvl="0" marL="457200" rtl="0" algn="l">
              <a:spcBef>
                <a:spcPts val="1200"/>
              </a:spcBef>
              <a:spcAft>
                <a:spcPts val="1200"/>
              </a:spcAft>
              <a:buNone/>
            </a:pPr>
            <a:r>
              <a:t/>
            </a:r>
            <a:endParaRPr/>
          </a:p>
        </p:txBody>
      </p:sp>
      <p:pic>
        <p:nvPicPr>
          <p:cNvPr id="178" name="Google Shape;178;p19"/>
          <p:cNvPicPr preferRelativeResize="0"/>
          <p:nvPr/>
        </p:nvPicPr>
        <p:blipFill>
          <a:blip r:embed="rId3">
            <a:alphaModFix/>
          </a:blip>
          <a:stretch>
            <a:fillRect/>
          </a:stretch>
        </p:blipFill>
        <p:spPr>
          <a:xfrm>
            <a:off x="5187675" y="1504150"/>
            <a:ext cx="3562800" cy="3133050"/>
          </a:xfrm>
          <a:prstGeom prst="rect">
            <a:avLst/>
          </a:prstGeom>
          <a:noFill/>
          <a:ln>
            <a:noFill/>
          </a:ln>
        </p:spPr>
      </p:pic>
      <p:pic>
        <p:nvPicPr>
          <p:cNvPr id="179" name="Google Shape;179;p19"/>
          <p:cNvPicPr preferRelativeResize="0"/>
          <p:nvPr/>
        </p:nvPicPr>
        <p:blipFill>
          <a:blip r:embed="rId4">
            <a:alphaModFix/>
          </a:blip>
          <a:stretch>
            <a:fillRect/>
          </a:stretch>
        </p:blipFill>
        <p:spPr>
          <a:xfrm>
            <a:off x="4572000" y="3608075"/>
            <a:ext cx="543900" cy="305463"/>
          </a:xfrm>
          <a:prstGeom prst="rect">
            <a:avLst/>
          </a:prstGeom>
          <a:noFill/>
          <a:ln>
            <a:noFill/>
          </a:ln>
        </p:spPr>
      </p:pic>
      <p:pic>
        <p:nvPicPr>
          <p:cNvPr id="180" name="Google Shape;180;p19"/>
          <p:cNvPicPr preferRelativeResize="0"/>
          <p:nvPr/>
        </p:nvPicPr>
        <p:blipFill>
          <a:blip r:embed="rId4">
            <a:alphaModFix/>
          </a:blip>
          <a:stretch>
            <a:fillRect/>
          </a:stretch>
        </p:blipFill>
        <p:spPr>
          <a:xfrm>
            <a:off x="4571996" y="3964925"/>
            <a:ext cx="543900" cy="305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Launch Instance</a:t>
            </a:r>
            <a:endParaRPr b="1" u="sng"/>
          </a:p>
        </p:txBody>
      </p:sp>
      <p:sp>
        <p:nvSpPr>
          <p:cNvPr id="186" name="Google Shape;186;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Once everything is completely setup, you can click on “launch instance”</a:t>
            </a:r>
            <a:endParaRPr/>
          </a:p>
        </p:txBody>
      </p:sp>
      <p:pic>
        <p:nvPicPr>
          <p:cNvPr id="187" name="Google Shape;187;p20"/>
          <p:cNvPicPr preferRelativeResize="0"/>
          <p:nvPr/>
        </p:nvPicPr>
        <p:blipFill>
          <a:blip r:embed="rId3">
            <a:alphaModFix/>
          </a:blip>
          <a:stretch>
            <a:fillRect/>
          </a:stretch>
        </p:blipFill>
        <p:spPr>
          <a:xfrm>
            <a:off x="2000250" y="2874575"/>
            <a:ext cx="5143500" cy="1300400"/>
          </a:xfrm>
          <a:prstGeom prst="rect">
            <a:avLst/>
          </a:prstGeom>
          <a:noFill/>
          <a:ln>
            <a:noFill/>
          </a:ln>
        </p:spPr>
      </p:pic>
      <p:pic>
        <p:nvPicPr>
          <p:cNvPr id="188" name="Google Shape;188;p20"/>
          <p:cNvPicPr preferRelativeResize="0"/>
          <p:nvPr/>
        </p:nvPicPr>
        <p:blipFill>
          <a:blip r:embed="rId4">
            <a:alphaModFix/>
          </a:blip>
          <a:stretch>
            <a:fillRect/>
          </a:stretch>
        </p:blipFill>
        <p:spPr>
          <a:xfrm>
            <a:off x="544650" y="2404547"/>
            <a:ext cx="1584700" cy="1620375"/>
          </a:xfrm>
          <a:prstGeom prst="rect">
            <a:avLst/>
          </a:prstGeom>
          <a:noFill/>
          <a:ln>
            <a:noFill/>
          </a:ln>
        </p:spPr>
      </p:pic>
      <p:pic>
        <p:nvPicPr>
          <p:cNvPr id="189" name="Google Shape;189;p20"/>
          <p:cNvPicPr preferRelativeResize="0"/>
          <p:nvPr/>
        </p:nvPicPr>
        <p:blipFill>
          <a:blip r:embed="rId4">
            <a:alphaModFix/>
          </a:blip>
          <a:stretch>
            <a:fillRect/>
          </a:stretch>
        </p:blipFill>
        <p:spPr>
          <a:xfrm flipH="1">
            <a:off x="6231900" y="2404537"/>
            <a:ext cx="1584700" cy="16203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HOW TO INSTALL PUTTY</a:t>
            </a:r>
            <a:endParaRPr b="1" u="sng"/>
          </a:p>
        </p:txBody>
      </p:sp>
      <p:sp>
        <p:nvSpPr>
          <p:cNvPr id="195" name="Google Shape;195;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295275" lvl="0" marL="457200" rtl="0" algn="l">
              <a:spcBef>
                <a:spcPts val="0"/>
              </a:spcBef>
              <a:spcAft>
                <a:spcPts val="0"/>
              </a:spcAft>
              <a:buClr>
                <a:srgbClr val="242424"/>
              </a:buClr>
              <a:buSzPts val="1050"/>
              <a:buFont typeface="Roboto"/>
              <a:buChar char="●"/>
            </a:pPr>
            <a:r>
              <a:rPr lang="en" sz="1050">
                <a:solidFill>
                  <a:srgbClr val="242424"/>
                </a:solidFill>
                <a:highlight>
                  <a:schemeClr val="dk1"/>
                </a:highlight>
                <a:latin typeface="Roboto"/>
                <a:ea typeface="Roboto"/>
                <a:cs typeface="Roboto"/>
                <a:sym typeface="Roboto"/>
              </a:rPr>
              <a:t>PuTTY is a free and open-source terminal emulator, serial console, and network file transfer application.</a:t>
            </a:r>
            <a:endParaRPr sz="1050">
              <a:solidFill>
                <a:srgbClr val="242424"/>
              </a:solidFill>
              <a:highlight>
                <a:schemeClr val="dk1"/>
              </a:highlight>
              <a:latin typeface="Roboto"/>
              <a:ea typeface="Roboto"/>
              <a:cs typeface="Roboto"/>
              <a:sym typeface="Roboto"/>
            </a:endParaRPr>
          </a:p>
          <a:p>
            <a:pPr indent="-295275" lvl="0" marL="457200" rtl="0" algn="l">
              <a:spcBef>
                <a:spcPts val="0"/>
              </a:spcBef>
              <a:spcAft>
                <a:spcPts val="0"/>
              </a:spcAft>
              <a:buClr>
                <a:srgbClr val="242424"/>
              </a:buClr>
              <a:buSzPts val="1050"/>
              <a:buFont typeface="Roboto"/>
              <a:buChar char="●"/>
            </a:pPr>
            <a:r>
              <a:rPr lang="en" sz="1050">
                <a:solidFill>
                  <a:srgbClr val="242424"/>
                </a:solidFill>
                <a:highlight>
                  <a:schemeClr val="dk1"/>
                </a:highlight>
                <a:latin typeface="Roboto"/>
                <a:ea typeface="Roboto"/>
                <a:cs typeface="Roboto"/>
                <a:sym typeface="Roboto"/>
              </a:rPr>
              <a:t>PuTTY acts as a terminal emulator, allowing users to interact with remote systems using various network protocols.</a:t>
            </a:r>
            <a:endParaRPr sz="1050">
              <a:solidFill>
                <a:srgbClr val="242424"/>
              </a:solidFill>
              <a:highlight>
                <a:schemeClr val="dk1"/>
              </a:highlight>
              <a:latin typeface="Roboto"/>
              <a:ea typeface="Roboto"/>
              <a:cs typeface="Roboto"/>
              <a:sym typeface="Roboto"/>
            </a:endParaRPr>
          </a:p>
          <a:p>
            <a:pPr indent="0" lvl="0" marL="457200" rtl="0" algn="l">
              <a:spcBef>
                <a:spcPts val="0"/>
              </a:spcBef>
              <a:spcAft>
                <a:spcPts val="1200"/>
              </a:spcAft>
              <a:buNone/>
            </a:pPr>
            <a:r>
              <a:t/>
            </a:r>
            <a:endParaRPr sz="1050">
              <a:solidFill>
                <a:srgbClr val="242424"/>
              </a:solidFill>
              <a:highlight>
                <a:schemeClr val="dk1"/>
              </a:highlight>
              <a:latin typeface="Roboto"/>
              <a:ea typeface="Roboto"/>
              <a:cs typeface="Roboto"/>
              <a:sym typeface="Roboto"/>
            </a:endParaRPr>
          </a:p>
        </p:txBody>
      </p:sp>
      <p:pic>
        <p:nvPicPr>
          <p:cNvPr id="196" name="Google Shape;196;p21"/>
          <p:cNvPicPr preferRelativeResize="0"/>
          <p:nvPr/>
        </p:nvPicPr>
        <p:blipFill>
          <a:blip r:embed="rId3">
            <a:alphaModFix/>
          </a:blip>
          <a:stretch>
            <a:fillRect/>
          </a:stretch>
        </p:blipFill>
        <p:spPr>
          <a:xfrm>
            <a:off x="2365188" y="2571750"/>
            <a:ext cx="4252225" cy="2236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