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6" r:id="rId3"/>
    <p:sldId id="258" r:id="rId4"/>
    <p:sldId id="259" r:id="rId5"/>
    <p:sldId id="307" r:id="rId6"/>
    <p:sldId id="260" r:id="rId7"/>
    <p:sldId id="261" r:id="rId8"/>
    <p:sldId id="275" r:id="rId9"/>
    <p:sldId id="277" r:id="rId10"/>
    <p:sldId id="262" r:id="rId11"/>
    <p:sldId id="278" r:id="rId12"/>
    <p:sldId id="281" r:id="rId13"/>
    <p:sldId id="280" r:id="rId14"/>
    <p:sldId id="284" r:id="rId15"/>
    <p:sldId id="287" r:id="rId16"/>
    <p:sldId id="288" r:id="rId17"/>
    <p:sldId id="290" r:id="rId18"/>
    <p:sldId id="295" r:id="rId19"/>
    <p:sldId id="294" r:id="rId20"/>
    <p:sldId id="298" r:id="rId21"/>
    <p:sldId id="297" r:id="rId22"/>
    <p:sldId id="292" r:id="rId23"/>
    <p:sldId id="293" r:id="rId24"/>
    <p:sldId id="308" r:id="rId25"/>
    <p:sldId id="300" r:id="rId26"/>
    <p:sldId id="301" r:id="rId27"/>
    <p:sldId id="302" r:id="rId28"/>
    <p:sldId id="289" r:id="rId29"/>
    <p:sldId id="271" r:id="rId30"/>
    <p:sldId id="273" r:id="rId31"/>
    <p:sldId id="274" r:id="rId32"/>
    <p:sldId id="304" r:id="rId33"/>
    <p:sldId id="305" r:id="rId34"/>
    <p:sldId id="303" r:id="rId35"/>
    <p:sldId id="30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95A2-004B-4987-8C0E-658DB577A39A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59BDFE-49C5-44A1-B72D-D1F53EE1F7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95A2-004B-4987-8C0E-658DB577A39A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BDFE-49C5-44A1-B72D-D1F53EE1F7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E59BDFE-49C5-44A1-B72D-D1F53EE1F77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95A2-004B-4987-8C0E-658DB577A39A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95A2-004B-4987-8C0E-658DB577A39A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E59BDFE-49C5-44A1-B72D-D1F53EE1F7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95A2-004B-4987-8C0E-658DB577A39A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59BDFE-49C5-44A1-B72D-D1F53EE1F77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1CB95A2-004B-4987-8C0E-658DB577A39A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BDFE-49C5-44A1-B72D-D1F53EE1F7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95A2-004B-4987-8C0E-658DB577A39A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E59BDFE-49C5-44A1-B72D-D1F53EE1F77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95A2-004B-4987-8C0E-658DB577A39A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E59BDFE-49C5-44A1-B72D-D1F53EE1F7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95A2-004B-4987-8C0E-658DB577A39A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59BDFE-49C5-44A1-B72D-D1F53EE1F7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59BDFE-49C5-44A1-B72D-D1F53EE1F77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95A2-004B-4987-8C0E-658DB577A39A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E59BDFE-49C5-44A1-B72D-D1F53EE1F77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1CB95A2-004B-4987-8C0E-658DB577A39A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1CB95A2-004B-4987-8C0E-658DB577A39A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59BDFE-49C5-44A1-B72D-D1F53EE1F77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Travis, </a:t>
            </a:r>
            <a:r>
              <a:rPr lang="en-US" dirty="0" err="1" smtClean="0"/>
              <a:t>jaime</a:t>
            </a:r>
            <a:r>
              <a:rPr lang="en-US" dirty="0" smtClean="0"/>
              <a:t>, Sean, Cameron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T02 </a:t>
            </a:r>
            <a:r>
              <a:rPr lang="en-US" dirty="0" err="1" smtClean="0"/>
              <a:t>nocLock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2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 smtClean="0"/>
          </a:p>
          <a:p>
            <a:r>
              <a:rPr lang="en-US" dirty="0" smtClean="0"/>
              <a:t>Started with top down design</a:t>
            </a:r>
          </a:p>
          <a:p>
            <a:endParaRPr lang="en-US" dirty="0"/>
          </a:p>
          <a:p>
            <a:r>
              <a:rPr lang="en-US" dirty="0" smtClean="0"/>
              <a:t>Block Diagram/Flow Chart</a:t>
            </a:r>
          </a:p>
          <a:p>
            <a:endParaRPr lang="en-US" dirty="0" smtClean="0"/>
          </a:p>
          <a:p>
            <a:r>
              <a:rPr lang="en-US" dirty="0" smtClean="0"/>
              <a:t>M</a:t>
            </a:r>
            <a:r>
              <a:rPr lang="en-US" dirty="0" smtClean="0"/>
              <a:t>odular design methodology</a:t>
            </a:r>
          </a:p>
          <a:p>
            <a:endParaRPr lang="en-US" dirty="0"/>
          </a:p>
          <a:p>
            <a:r>
              <a:rPr lang="en-US" dirty="0" smtClean="0"/>
              <a:t>Concurrent Engineering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5105400" y="1371600"/>
            <a:ext cx="4038600" cy="46815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6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Hardware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Level 0/Level 1</a:t>
            </a:r>
            <a:endParaRPr lang="en-US" sz="1800" dirty="0"/>
          </a:p>
        </p:txBody>
      </p:sp>
      <p:pic>
        <p:nvPicPr>
          <p:cNvPr id="4" name="Picture 3" descr="L0-L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36" y="1219200"/>
            <a:ext cx="6856173" cy="529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7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Piezo</a:t>
            </a:r>
            <a:r>
              <a:rPr lang="en-US" dirty="0" smtClean="0"/>
              <a:t> element for knock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ensor.</a:t>
            </a:r>
          </a:p>
          <a:p>
            <a:endParaRPr lang="en-US" dirty="0"/>
          </a:p>
          <a:p>
            <a:r>
              <a:rPr lang="en-US" dirty="0" smtClean="0"/>
              <a:t>Protects </a:t>
            </a:r>
            <a:r>
              <a:rPr lang="en-US" dirty="0" err="1" smtClean="0"/>
              <a:t>uC</a:t>
            </a:r>
            <a:r>
              <a:rPr lang="en-US" dirty="0" smtClean="0"/>
              <a:t> from &gt;5v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6146" name="Picture 2" descr="C:\Users\Travis\Desktop\sensor bl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657600"/>
            <a:ext cx="3918857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59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Unlock </a:t>
            </a:r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Depends on lock</a:t>
            </a:r>
          </a:p>
          <a:p>
            <a:endParaRPr lang="en-US" dirty="0"/>
          </a:p>
          <a:p>
            <a:r>
              <a:rPr lang="en-US" dirty="0" smtClean="0"/>
              <a:t>Deliver large current</a:t>
            </a:r>
          </a:p>
          <a:p>
            <a:pPr marL="114300" indent="0">
              <a:buNone/>
            </a:pPr>
            <a:r>
              <a:rPr lang="en-US" dirty="0" smtClean="0"/>
              <a:t>to solenoid.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Various driver options</a:t>
            </a:r>
          </a:p>
          <a:p>
            <a:pPr lvl="1"/>
            <a:r>
              <a:rPr lang="en-US" dirty="0" smtClean="0"/>
              <a:t>Relay</a:t>
            </a:r>
          </a:p>
          <a:p>
            <a:pPr lvl="1"/>
            <a:r>
              <a:rPr lang="en-US" dirty="0" smtClean="0"/>
              <a:t>Darlington </a:t>
            </a:r>
            <a:r>
              <a:rPr lang="en-US" dirty="0"/>
              <a:t>P</a:t>
            </a:r>
            <a:r>
              <a:rPr lang="en-US" dirty="0" smtClean="0"/>
              <a:t>air</a:t>
            </a:r>
          </a:p>
          <a:p>
            <a:pPr lvl="1"/>
            <a:r>
              <a:rPr lang="en-US" dirty="0" err="1" smtClean="0"/>
              <a:t>Mosfet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4-12-10 at 2.50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485" y="1752600"/>
            <a:ext cx="4476315" cy="199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3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icrocontroller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 Module</a:t>
            </a:r>
          </a:p>
          <a:p>
            <a:endParaRPr lang="en-US" dirty="0"/>
          </a:p>
          <a:p>
            <a:r>
              <a:rPr lang="en-US" dirty="0" smtClean="0"/>
              <a:t>Various choices</a:t>
            </a:r>
          </a:p>
          <a:p>
            <a:pPr lvl="1"/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Simplicity</a:t>
            </a:r>
          </a:p>
          <a:p>
            <a:pPr lvl="1"/>
            <a:r>
              <a:rPr lang="en-US" dirty="0" smtClean="0"/>
              <a:t>Availability</a:t>
            </a:r>
          </a:p>
          <a:p>
            <a:pPr lvl="1"/>
            <a:endParaRPr lang="en-US" dirty="0"/>
          </a:p>
          <a:p>
            <a:r>
              <a:rPr lang="en-US" dirty="0" smtClean="0"/>
              <a:t>Decided </a:t>
            </a:r>
            <a:r>
              <a:rPr lang="en-US" dirty="0"/>
              <a:t>l</a:t>
            </a:r>
            <a:r>
              <a:rPr lang="en-US" dirty="0" smtClean="0"/>
              <a:t>owest cost as primary concern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Screen Shot 2014-12-10 at 2.51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416" y="1752600"/>
            <a:ext cx="4578383" cy="21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3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57172" y="0"/>
            <a:ext cx="8228763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+mj-lt"/>
              </a:rPr>
              <a:t>Software Flowchart</a:t>
            </a:r>
            <a:endParaRPr sz="3300" dirty="0">
              <a:latin typeface="+mj-lt"/>
            </a:endParaRPr>
          </a:p>
        </p:txBody>
      </p:sp>
      <p:pic>
        <p:nvPicPr>
          <p:cNvPr id="44" name="Picture 43"/>
          <p:cNvPicPr/>
          <p:nvPr/>
        </p:nvPicPr>
        <p:blipFill>
          <a:blip r:embed="rId2"/>
          <a:stretch>
            <a:fillRect/>
          </a:stretch>
        </p:blipFill>
        <p:spPr>
          <a:xfrm>
            <a:off x="1353106" y="1524000"/>
            <a:ext cx="6436894" cy="478227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84878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Knock Detection</a:t>
            </a:r>
          </a:p>
          <a:p>
            <a:pPr lvl="1"/>
            <a:r>
              <a:rPr lang="en-US" dirty="0" smtClean="0"/>
              <a:t>ADC threshold</a:t>
            </a:r>
          </a:p>
          <a:p>
            <a:pPr lvl="1"/>
            <a:r>
              <a:rPr lang="en-US" dirty="0" smtClean="0"/>
              <a:t>Knock Sensor </a:t>
            </a:r>
            <a:r>
              <a:rPr lang="en-US" dirty="0" err="1"/>
              <a:t>D</a:t>
            </a:r>
            <a:r>
              <a:rPr lang="en-US" dirty="0" err="1" smtClean="0"/>
              <a:t>ebounce</a:t>
            </a:r>
            <a:endParaRPr lang="en-US" dirty="0" smtClean="0"/>
          </a:p>
          <a:p>
            <a:pPr lvl="1"/>
            <a:r>
              <a:rPr lang="en-US" dirty="0" smtClean="0"/>
              <a:t>Timer starts after initial knock</a:t>
            </a:r>
          </a:p>
          <a:p>
            <a:pPr lvl="1"/>
            <a:r>
              <a:rPr lang="en-US" dirty="0" smtClean="0"/>
              <a:t>Each Knock is stored at current time value</a:t>
            </a:r>
          </a:p>
          <a:p>
            <a:pPr lvl="1"/>
            <a:r>
              <a:rPr lang="en-US" dirty="0" smtClean="0"/>
              <a:t>Knock is a collection of times</a:t>
            </a:r>
            <a:endParaRPr lang="en-US" dirty="0"/>
          </a:p>
          <a:p>
            <a:r>
              <a:rPr lang="en-US" dirty="0" smtClean="0"/>
              <a:t>Knock Compare</a:t>
            </a:r>
          </a:p>
          <a:p>
            <a:pPr lvl="1"/>
            <a:r>
              <a:rPr lang="en-US" dirty="0" smtClean="0"/>
              <a:t>Compare number of knocks</a:t>
            </a:r>
          </a:p>
          <a:p>
            <a:pPr lvl="1"/>
            <a:r>
              <a:rPr lang="en-US" dirty="0" smtClean="0"/>
              <a:t>Compare timer values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0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Microcontroller 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ATMega</a:t>
            </a:r>
            <a:r>
              <a:rPr lang="en-US" dirty="0" smtClean="0"/>
              <a:t> 88A</a:t>
            </a:r>
          </a:p>
          <a:p>
            <a:endParaRPr lang="en-US" dirty="0" smtClean="0"/>
          </a:p>
          <a:p>
            <a:r>
              <a:rPr lang="en-US" dirty="0" smtClean="0"/>
              <a:t>Isolated digital/ADC power supplies</a:t>
            </a:r>
          </a:p>
          <a:p>
            <a:endParaRPr lang="en-US" dirty="0"/>
          </a:p>
          <a:p>
            <a:r>
              <a:rPr lang="en-US" dirty="0" smtClean="0"/>
              <a:t>Low cost and adequate memory</a:t>
            </a:r>
          </a:p>
          <a:p>
            <a:pPr lvl="1"/>
            <a:r>
              <a:rPr lang="en-US" dirty="0" smtClean="0"/>
              <a:t>EEPROM too</a:t>
            </a:r>
          </a:p>
          <a:p>
            <a:endParaRPr lang="en-US" dirty="0"/>
          </a:p>
          <a:p>
            <a:r>
              <a:rPr lang="en-US" dirty="0" smtClean="0"/>
              <a:t>Dev. tools available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36190"/>
            <a:ext cx="4038600" cy="3053982"/>
          </a:xfrm>
        </p:spPr>
      </p:pic>
    </p:spTree>
    <p:extLst>
      <p:ext uri="{BB962C8B-B14F-4D97-AF65-F5344CB8AC3E}">
        <p14:creationId xmlns:p14="http://schemas.microsoft.com/office/powerpoint/2010/main" val="39933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Solenoid Subsystem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MOSFET Switch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Clamp diode</a:t>
            </a:r>
          </a:p>
          <a:p>
            <a:endParaRPr lang="en-US" dirty="0" smtClean="0"/>
          </a:p>
          <a:p>
            <a:r>
              <a:rPr lang="en-US" dirty="0" smtClean="0"/>
              <a:t>Lowers voltage drop across solenoid</a:t>
            </a:r>
          </a:p>
          <a:p>
            <a:endParaRPr lang="en-US" dirty="0"/>
          </a:p>
          <a:p>
            <a:r>
              <a:rPr lang="en-US" dirty="0" smtClean="0"/>
              <a:t>Reductio</a:t>
            </a:r>
            <a:r>
              <a:rPr lang="en-US" dirty="0" smtClean="0"/>
              <a:t>n of current consumption from 400mA to 200mA</a:t>
            </a:r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143" y="1600200"/>
            <a:ext cx="2556713" cy="4525963"/>
          </a:xfrm>
        </p:spPr>
      </p:pic>
    </p:spTree>
    <p:extLst>
      <p:ext uri="{BB962C8B-B14F-4D97-AF65-F5344CB8AC3E}">
        <p14:creationId xmlns:p14="http://schemas.microsoft.com/office/powerpoint/2010/main" val="380473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Motivation and </a:t>
            </a:r>
            <a:r>
              <a:rPr lang="en-US" dirty="0" smtClean="0"/>
              <a:t>Need</a:t>
            </a:r>
            <a:endParaRPr lang="en-US" dirty="0" smtClean="0"/>
          </a:p>
          <a:p>
            <a:r>
              <a:rPr lang="en-US" dirty="0" smtClean="0"/>
              <a:t>D</a:t>
            </a:r>
            <a:r>
              <a:rPr lang="en-US" dirty="0" smtClean="0"/>
              <a:t>esign</a:t>
            </a:r>
          </a:p>
          <a:p>
            <a:r>
              <a:rPr lang="en-US" dirty="0" smtClean="0"/>
              <a:t>I</a:t>
            </a:r>
            <a:r>
              <a:rPr lang="en-US" dirty="0" smtClean="0"/>
              <a:t>mplementation</a:t>
            </a:r>
          </a:p>
          <a:p>
            <a:r>
              <a:rPr lang="en-US" dirty="0" smtClean="0"/>
              <a:t>Testing</a:t>
            </a:r>
            <a:endParaRPr lang="en-US" dirty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Contributions </a:t>
            </a:r>
            <a:r>
              <a:rPr lang="en-US" dirty="0" smtClean="0"/>
              <a:t>and Lessons </a:t>
            </a:r>
            <a:r>
              <a:rPr lang="en-US" dirty="0" smtClean="0"/>
              <a:t>Learned</a:t>
            </a:r>
            <a:endParaRPr lang="en-US" dirty="0"/>
          </a:p>
          <a:p>
            <a:r>
              <a:rPr lang="en-US" dirty="0" smtClean="0"/>
              <a:t>Q/A</a:t>
            </a:r>
            <a:endParaRPr lang="en-US" dirty="0"/>
          </a:p>
          <a:p>
            <a:r>
              <a:rPr lang="en-US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3237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Knock Sense 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Protection diode clips </a:t>
            </a:r>
            <a:r>
              <a:rPr lang="en-US" dirty="0"/>
              <a:t>v</a:t>
            </a:r>
            <a:r>
              <a:rPr lang="en-US" dirty="0" smtClean="0"/>
              <a:t>oltage</a:t>
            </a:r>
          </a:p>
          <a:p>
            <a:endParaRPr lang="en-US" dirty="0"/>
          </a:p>
          <a:p>
            <a:r>
              <a:rPr lang="en-US" dirty="0" smtClean="0"/>
              <a:t>Current drain</a:t>
            </a:r>
          </a:p>
          <a:p>
            <a:endParaRPr lang="en-US" dirty="0"/>
          </a:p>
          <a:p>
            <a:r>
              <a:rPr lang="en-US" dirty="0" smtClean="0"/>
              <a:t>Connects via connector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1981201"/>
            <a:ext cx="2895600" cy="25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44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 Driver 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Dual MOSFET</a:t>
            </a:r>
          </a:p>
          <a:p>
            <a:endParaRPr lang="en-US" dirty="0"/>
          </a:p>
          <a:p>
            <a:r>
              <a:rPr lang="en-US" dirty="0" smtClean="0"/>
              <a:t>Designed to drive a common anode LED</a:t>
            </a:r>
          </a:p>
          <a:p>
            <a:pPr lvl="1"/>
            <a:r>
              <a:rPr lang="en-US" dirty="0"/>
              <a:t>Bi-Color LED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Connector allows exchangeable LEDs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2" y="1926431"/>
            <a:ext cx="31527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881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oard copy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6" t="11493" r="7479" b="14418"/>
          <a:stretch/>
        </p:blipFill>
        <p:spPr>
          <a:xfrm>
            <a:off x="4389120" y="2560320"/>
            <a:ext cx="4389120" cy="384048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5205160" y="3644622"/>
            <a:ext cx="460568" cy="29500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205160" y="4994828"/>
            <a:ext cx="625595" cy="39480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362558" y="3679818"/>
            <a:ext cx="606011" cy="19980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7702116" y="5294635"/>
            <a:ext cx="140403" cy="33500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703602" y="5577331"/>
            <a:ext cx="52945" cy="47730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24935" y="3450141"/>
            <a:ext cx="852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Sensor</a:t>
            </a:r>
          </a:p>
          <a:p>
            <a:pPr algn="ctr"/>
            <a:r>
              <a:rPr lang="en-US" sz="1200" dirty="0" smtClean="0"/>
              <a:t>input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426098" y="3450141"/>
            <a:ext cx="87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Button</a:t>
            </a:r>
          </a:p>
          <a:p>
            <a:pPr algn="ctr"/>
            <a:r>
              <a:rPr lang="en-US" sz="1200" dirty="0" smtClean="0"/>
              <a:t>Inputs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26098" y="5350350"/>
            <a:ext cx="948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Power</a:t>
            </a:r>
          </a:p>
          <a:p>
            <a:pPr algn="ctr"/>
            <a:r>
              <a:rPr lang="en-US" sz="1200" dirty="0" smtClean="0"/>
              <a:t>Supply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85055" y="6009640"/>
            <a:ext cx="877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LED’s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62557" y="5699311"/>
            <a:ext cx="892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Solenoid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0" y="1496013"/>
            <a:ext cx="8755323" cy="106430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sz="1800" dirty="0"/>
          </a:p>
        </p:txBody>
      </p:sp>
      <p:pic>
        <p:nvPicPr>
          <p:cNvPr id="7" name="Picture 6" descr="20141120_181816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6" t="6320" r="24295" b="-42"/>
          <a:stretch/>
        </p:blipFill>
        <p:spPr>
          <a:xfrm>
            <a:off x="320202" y="2560320"/>
            <a:ext cx="3662427" cy="379108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80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oclock Case copy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98" y="1475360"/>
            <a:ext cx="7521404" cy="50142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Enclosure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96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err="1" smtClean="0"/>
              <a:t>Implemtation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Knocks</a:t>
            </a:r>
            <a:endParaRPr lang="en-US" dirty="0"/>
          </a:p>
        </p:txBody>
      </p:sp>
      <p:pic>
        <p:nvPicPr>
          <p:cNvPr id="3077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21276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20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Knocks cont.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30911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37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Knocks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834916"/>
            <a:ext cx="8504238" cy="395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5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35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Concurrent Engineering</a:t>
            </a:r>
          </a:p>
          <a:p>
            <a:pPr lvl="1"/>
            <a:r>
              <a:rPr lang="en-US" dirty="0" smtClean="0"/>
              <a:t>Verification</a:t>
            </a:r>
          </a:p>
          <a:p>
            <a:pPr lvl="1"/>
            <a:r>
              <a:rPr lang="en-US" dirty="0" smtClean="0"/>
              <a:t>Characterization</a:t>
            </a:r>
          </a:p>
          <a:p>
            <a:endParaRPr lang="en-US" dirty="0" smtClean="0"/>
          </a:p>
          <a:p>
            <a:r>
              <a:rPr lang="en-US" dirty="0" smtClean="0"/>
              <a:t>Test Categories</a:t>
            </a:r>
          </a:p>
          <a:p>
            <a:pPr lvl="1"/>
            <a:r>
              <a:rPr lang="en-US" dirty="0" smtClean="0"/>
              <a:t>Modular Testing</a:t>
            </a:r>
          </a:p>
          <a:p>
            <a:pPr lvl="1"/>
            <a:r>
              <a:rPr lang="en-US" dirty="0" smtClean="0"/>
              <a:t>Software Testing</a:t>
            </a:r>
          </a:p>
          <a:p>
            <a:pPr lvl="1"/>
            <a:r>
              <a:rPr lang="en-US" dirty="0" smtClean="0"/>
              <a:t>Integration Testing</a:t>
            </a:r>
          </a:p>
          <a:p>
            <a:pPr lvl="1"/>
            <a:r>
              <a:rPr lang="en-US" dirty="0" smtClean="0"/>
              <a:t>User Testing</a:t>
            </a:r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5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&amp;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Problem: Create </a:t>
            </a:r>
            <a:r>
              <a:rPr lang="en-US" dirty="0" smtClean="0"/>
              <a:t>an interesting alternative to traditional locking </a:t>
            </a:r>
            <a:r>
              <a:rPr lang="en-US" dirty="0" smtClean="0"/>
              <a:t>methods. </a:t>
            </a:r>
          </a:p>
          <a:p>
            <a:endParaRPr lang="en-US" dirty="0"/>
          </a:p>
          <a:p>
            <a:r>
              <a:rPr lang="en-US" dirty="0" smtClean="0"/>
              <a:t>Objective: Work </a:t>
            </a:r>
            <a:r>
              <a:rPr lang="en-US" dirty="0"/>
              <a:t>as a team to design, construct, and demonstrate a </a:t>
            </a:r>
            <a:r>
              <a:rPr lang="en-US" dirty="0" smtClean="0"/>
              <a:t>prototype that </a:t>
            </a:r>
            <a:r>
              <a:rPr lang="en-US" dirty="0"/>
              <a:t>fulfills course requirements.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43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</a:p>
          <a:p>
            <a:pPr lvl="1"/>
            <a:r>
              <a:rPr lang="en-US" dirty="0" smtClean="0"/>
              <a:t>Testing was started during the design phase in order to verify designs</a:t>
            </a:r>
          </a:p>
          <a:p>
            <a:pPr lvl="1"/>
            <a:r>
              <a:rPr lang="en-US" dirty="0" smtClean="0"/>
              <a:t>When any changes were made to a design, the new design was verified before integrating that design with anything else</a:t>
            </a:r>
          </a:p>
          <a:p>
            <a:endParaRPr lang="en-US" dirty="0" smtClean="0"/>
          </a:p>
          <a:p>
            <a:r>
              <a:rPr lang="en-US" dirty="0" smtClean="0"/>
              <a:t>Characterization</a:t>
            </a:r>
          </a:p>
          <a:p>
            <a:pPr lvl="1"/>
            <a:r>
              <a:rPr lang="en-US" dirty="0" smtClean="0"/>
              <a:t>Characterized performance of key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9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Modular Tests</a:t>
            </a:r>
          </a:p>
          <a:p>
            <a:pPr lvl="1"/>
            <a:r>
              <a:rPr lang="en-US" dirty="0" smtClean="0"/>
              <a:t>Modular Testing was done to remove as many variables as possible in order to identify bugs/problems</a:t>
            </a:r>
          </a:p>
          <a:p>
            <a:pPr lvl="1"/>
            <a:r>
              <a:rPr lang="en-US" dirty="0" smtClean="0"/>
              <a:t>Module test passes were prerequisites for larger integration tests.</a:t>
            </a:r>
          </a:p>
          <a:p>
            <a:r>
              <a:rPr lang="en-US" dirty="0" smtClean="0"/>
              <a:t>S0ftware Testing</a:t>
            </a:r>
          </a:p>
          <a:p>
            <a:r>
              <a:rPr lang="en-US" dirty="0" smtClean="0"/>
              <a:t>Integration Tests</a:t>
            </a:r>
          </a:p>
          <a:p>
            <a:pPr lvl="1"/>
            <a:r>
              <a:rPr lang="en-US" dirty="0" smtClean="0"/>
              <a:t>Integrated modules and tested performance of entire system.</a:t>
            </a:r>
          </a:p>
          <a:p>
            <a:pPr lvl="1"/>
            <a:r>
              <a:rPr lang="en-US" dirty="0" smtClean="0"/>
              <a:t>Started by using stubs to simulate integration.</a:t>
            </a:r>
          </a:p>
          <a:p>
            <a:r>
              <a:rPr lang="en-US" dirty="0" smtClean="0"/>
              <a:t>User Testing</a:t>
            </a:r>
          </a:p>
          <a:p>
            <a:pPr lvl="1"/>
            <a:r>
              <a:rPr lang="en-US" dirty="0" smtClean="0"/>
              <a:t>Observed beta testing of project.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8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 that worked on the board:</a:t>
            </a:r>
          </a:p>
          <a:p>
            <a:pPr lvl="1"/>
            <a:r>
              <a:rPr lang="en-US" dirty="0" smtClean="0"/>
              <a:t>Solenoid Driver circuit</a:t>
            </a:r>
          </a:p>
          <a:p>
            <a:pPr lvl="1"/>
            <a:r>
              <a:rPr lang="en-US" dirty="0" smtClean="0"/>
              <a:t>Power Supply</a:t>
            </a:r>
          </a:p>
          <a:p>
            <a:pPr lvl="1"/>
            <a:r>
              <a:rPr lang="en-US" dirty="0" smtClean="0"/>
              <a:t>LED Driver</a:t>
            </a:r>
          </a:p>
          <a:p>
            <a:pPr lvl="1"/>
            <a:endParaRPr lang="en-US" dirty="0"/>
          </a:p>
          <a:p>
            <a:r>
              <a:rPr lang="en-US" dirty="0" smtClean="0"/>
              <a:t>Things that worked in our group:</a:t>
            </a:r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Work balance</a:t>
            </a:r>
          </a:p>
          <a:p>
            <a:pPr lvl="1"/>
            <a:r>
              <a:rPr lang="en-US" dirty="0" smtClean="0"/>
              <a:t>Flexibility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4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Things that DIDN</a:t>
            </a:r>
            <a:r>
              <a:rPr lang="fr-FR" dirty="0" smtClean="0"/>
              <a:t>’</a:t>
            </a:r>
            <a:r>
              <a:rPr lang="en-US" dirty="0" smtClean="0"/>
              <a:t>T work on the board</a:t>
            </a:r>
          </a:p>
          <a:p>
            <a:pPr lvl="1"/>
            <a:r>
              <a:rPr lang="en-US" dirty="0" smtClean="0"/>
              <a:t>Buttons</a:t>
            </a:r>
          </a:p>
          <a:p>
            <a:pPr lvl="1"/>
            <a:r>
              <a:rPr lang="en-US" dirty="0" smtClean="0"/>
              <a:t>Software for buttons</a:t>
            </a:r>
          </a:p>
          <a:p>
            <a:pPr lvl="2"/>
            <a:r>
              <a:rPr lang="en-US" dirty="0" smtClean="0"/>
              <a:t>Program button</a:t>
            </a:r>
          </a:p>
          <a:p>
            <a:pPr lvl="1"/>
            <a:r>
              <a:rPr lang="en-US" dirty="0" smtClean="0"/>
              <a:t>ICSP</a:t>
            </a:r>
          </a:p>
          <a:p>
            <a:endParaRPr lang="en-US" dirty="0"/>
          </a:p>
          <a:p>
            <a:r>
              <a:rPr lang="en-US" dirty="0" smtClean="0"/>
              <a:t>Things that DIDN</a:t>
            </a:r>
            <a:r>
              <a:rPr lang="fr-FR" dirty="0" smtClean="0"/>
              <a:t>’</a:t>
            </a:r>
            <a:r>
              <a:rPr lang="en-US" dirty="0" smtClean="0"/>
              <a:t>T work in our group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for schematics</a:t>
            </a:r>
          </a:p>
          <a:p>
            <a:pPr lvl="1"/>
            <a:r>
              <a:rPr lang="en-US" dirty="0" smtClean="0"/>
              <a:t>Working too soon</a:t>
            </a:r>
          </a:p>
          <a:p>
            <a:pPr lvl="1"/>
            <a:r>
              <a:rPr lang="en-US" dirty="0" smtClean="0"/>
              <a:t>Communication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56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Cameron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Travis</a:t>
            </a:r>
          </a:p>
          <a:p>
            <a:endParaRPr lang="en-US" dirty="0"/>
          </a:p>
          <a:p>
            <a:r>
              <a:rPr lang="en-US" dirty="0" smtClean="0"/>
              <a:t>Sean</a:t>
            </a:r>
          </a:p>
          <a:p>
            <a:endParaRPr lang="en-US" dirty="0"/>
          </a:p>
          <a:p>
            <a:r>
              <a:rPr lang="en-US" dirty="0" smtClean="0"/>
              <a:t>Jaime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1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- Cameron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Eagle CAD</a:t>
            </a:r>
          </a:p>
          <a:p>
            <a:pPr lvl="1"/>
            <a:r>
              <a:rPr lang="en-US" dirty="0" smtClean="0"/>
              <a:t>Library management</a:t>
            </a:r>
          </a:p>
          <a:p>
            <a:pPr lvl="1"/>
            <a:r>
              <a:rPr lang="en-US" dirty="0" smtClean="0"/>
              <a:t>PCB Layout</a:t>
            </a:r>
          </a:p>
          <a:p>
            <a:pPr lvl="1"/>
            <a:r>
              <a:rPr lang="en-US" dirty="0" smtClean="0"/>
              <a:t>Schematic Drawing</a:t>
            </a:r>
          </a:p>
          <a:p>
            <a:endParaRPr lang="en-US" dirty="0" smtClean="0"/>
          </a:p>
          <a:p>
            <a:r>
              <a:rPr lang="en-US" dirty="0" smtClean="0"/>
              <a:t>Simple CAD drawings</a:t>
            </a:r>
          </a:p>
          <a:p>
            <a:pPr lvl="1"/>
            <a:r>
              <a:rPr lang="en-US" dirty="0" smtClean="0"/>
              <a:t>EPL equipment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Microcontroller interfacing</a:t>
            </a:r>
          </a:p>
          <a:p>
            <a:r>
              <a:rPr lang="en-US" dirty="0" smtClean="0"/>
              <a:t>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16459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Possible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RFID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Card Key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NES controller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Biometric Scanner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673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&lt;PICTURE PENDING&gt;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64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Device </a:t>
            </a:r>
            <a:r>
              <a:rPr lang="en-US" dirty="0"/>
              <a:t>must lock and unlock.</a:t>
            </a:r>
          </a:p>
          <a:p>
            <a:pPr lvl="0"/>
            <a:r>
              <a:rPr lang="en-US" dirty="0"/>
              <a:t>Device must differentiate between many distinct knock sequences.</a:t>
            </a:r>
          </a:p>
          <a:p>
            <a:pPr lvl="0"/>
            <a:r>
              <a:rPr lang="en-US" dirty="0"/>
              <a:t>Device must be reliable. (i.e. stay locked/unlocked when expected)</a:t>
            </a:r>
          </a:p>
          <a:p>
            <a:pPr lvl="0"/>
            <a:r>
              <a:rPr lang="en-US" dirty="0"/>
              <a:t>Device should be user friendly and intuitive.</a:t>
            </a:r>
          </a:p>
          <a:p>
            <a:pPr lvl="0"/>
            <a:r>
              <a:rPr lang="en-US" dirty="0"/>
              <a:t>Device must be safe to operate.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Device must be affordable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  <a:p>
            <a:pPr lvl="0"/>
            <a:r>
              <a:rPr lang="en-US" dirty="0"/>
              <a:t>Device must be durable.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28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Approach/Overview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Made decisions as a </a:t>
            </a:r>
            <a:r>
              <a:rPr lang="en-US" dirty="0" smtClean="0"/>
              <a:t>group</a:t>
            </a:r>
            <a:endParaRPr lang="en-US" dirty="0" smtClean="0"/>
          </a:p>
          <a:p>
            <a:pPr lvl="1"/>
            <a:r>
              <a:rPr lang="en-US" dirty="0" smtClean="0"/>
              <a:t>Multiple Decision Methods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Work was done by teams of two</a:t>
            </a:r>
          </a:p>
          <a:p>
            <a:pPr lvl="1"/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Verification</a:t>
            </a:r>
          </a:p>
          <a:p>
            <a:endParaRPr lang="en-US" dirty="0" smtClean="0"/>
          </a:p>
          <a:p>
            <a:r>
              <a:rPr lang="en-US" dirty="0" smtClean="0"/>
              <a:t>Consistent meeting times</a:t>
            </a:r>
          </a:p>
          <a:p>
            <a:pPr lvl="1"/>
            <a:r>
              <a:rPr lang="en-US" dirty="0" smtClean="0"/>
              <a:t>Met every Friday</a:t>
            </a:r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768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 &amp;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Inspiration</a:t>
            </a:r>
            <a:endParaRPr lang="en-US" dirty="0" smtClean="0"/>
          </a:p>
          <a:p>
            <a:pPr lvl="1"/>
            <a:r>
              <a:rPr lang="en-US" dirty="0" smtClean="0"/>
              <a:t>Idea inspired by </a:t>
            </a:r>
            <a:r>
              <a:rPr lang="en-US" dirty="0" err="1" smtClean="0"/>
              <a:t>Adafruit</a:t>
            </a:r>
            <a:r>
              <a:rPr lang="en-US" dirty="0"/>
              <a:t> </a:t>
            </a:r>
            <a:r>
              <a:rPr lang="en-US" dirty="0" smtClean="0"/>
              <a:t>‘Secret Knock Detector’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Research</a:t>
            </a:r>
            <a:endParaRPr lang="en-US" dirty="0"/>
          </a:p>
          <a:p>
            <a:pPr lvl="1"/>
            <a:r>
              <a:rPr lang="en-US" dirty="0" smtClean="0"/>
              <a:t>Bob Pease</a:t>
            </a:r>
          </a:p>
          <a:p>
            <a:pPr lvl="2"/>
            <a:r>
              <a:rPr lang="en-US" dirty="0" smtClean="0"/>
              <a:t>Solenoid </a:t>
            </a:r>
            <a:r>
              <a:rPr lang="en-US" dirty="0" err="1" smtClean="0"/>
              <a:t>snubber</a:t>
            </a:r>
            <a:r>
              <a:rPr lang="en-US" dirty="0" smtClean="0"/>
              <a:t> </a:t>
            </a:r>
            <a:r>
              <a:rPr lang="en-US" dirty="0" smtClean="0"/>
              <a:t>circuit</a:t>
            </a:r>
            <a:endParaRPr lang="en-US" dirty="0"/>
          </a:p>
          <a:p>
            <a:pPr lvl="1"/>
            <a:r>
              <a:rPr lang="en-US" dirty="0" smtClean="0"/>
              <a:t>Various </a:t>
            </a:r>
            <a:r>
              <a:rPr lang="en-US" dirty="0" err="1" smtClean="0"/>
              <a:t>Youtube</a:t>
            </a:r>
            <a:r>
              <a:rPr lang="en-US" dirty="0" smtClean="0"/>
              <a:t> Videos</a:t>
            </a:r>
          </a:p>
          <a:p>
            <a:pPr lvl="2"/>
            <a:r>
              <a:rPr lang="en-US" dirty="0" smtClean="0"/>
              <a:t>Working with AVR</a:t>
            </a:r>
          </a:p>
          <a:p>
            <a:pPr lvl="2"/>
            <a:r>
              <a:rPr lang="en-US" dirty="0" smtClean="0"/>
              <a:t>Timers, ADC, Interrupts, etc.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756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2148</TotalTime>
  <Words>582</Words>
  <Application>Microsoft Office PowerPoint</Application>
  <PresentationFormat>On-screen Show (4:3)</PresentationFormat>
  <Paragraphs>229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Civic</vt:lpstr>
      <vt:lpstr>T02 nocLock</vt:lpstr>
      <vt:lpstr>Agenda</vt:lpstr>
      <vt:lpstr>Problem &amp; Objective</vt:lpstr>
      <vt:lpstr>Possible Solution</vt:lpstr>
      <vt:lpstr>Our Solution</vt:lpstr>
      <vt:lpstr>Requirements</vt:lpstr>
      <vt:lpstr>Approach/Overview of Project</vt:lpstr>
      <vt:lpstr>Inspiration &amp; Research</vt:lpstr>
      <vt:lpstr>System Design</vt:lpstr>
      <vt:lpstr>Design Approach</vt:lpstr>
      <vt:lpstr>Hardware Level 0/Level 1</vt:lpstr>
      <vt:lpstr>Sensor Input</vt:lpstr>
      <vt:lpstr>Unlock Module</vt:lpstr>
      <vt:lpstr>Microcontroller</vt:lpstr>
      <vt:lpstr>PowerPoint Presentation</vt:lpstr>
      <vt:lpstr>Software Algorithms</vt:lpstr>
      <vt:lpstr>Hardware Implementation</vt:lpstr>
      <vt:lpstr>Microcontroller Subsystem</vt:lpstr>
      <vt:lpstr>Solenoid Subsystem</vt:lpstr>
      <vt:lpstr>Knock Sense Subsystem</vt:lpstr>
      <vt:lpstr>LED Driver Subsystem</vt:lpstr>
      <vt:lpstr>PCB Layout</vt:lpstr>
      <vt:lpstr>PCB Enclosure</vt:lpstr>
      <vt:lpstr>Software Implemtation</vt:lpstr>
      <vt:lpstr>Read Knocks</vt:lpstr>
      <vt:lpstr>Read Knocks cont.</vt:lpstr>
      <vt:lpstr>Compare Knocks</vt:lpstr>
      <vt:lpstr>Testing</vt:lpstr>
      <vt:lpstr>Testing Overview</vt:lpstr>
      <vt:lpstr>Concurrent Engineering</vt:lpstr>
      <vt:lpstr>Test Categories</vt:lpstr>
      <vt:lpstr>Results</vt:lpstr>
      <vt:lpstr>Results</vt:lpstr>
      <vt:lpstr>contributions</vt:lpstr>
      <vt:lpstr>Lessons - Cameron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T02 nocLock</dc:title>
  <dc:creator>Travis</dc:creator>
  <cp:lastModifiedBy>Travis</cp:lastModifiedBy>
  <cp:revision>57</cp:revision>
  <dcterms:created xsi:type="dcterms:W3CDTF">2014-12-05T22:00:10Z</dcterms:created>
  <dcterms:modified xsi:type="dcterms:W3CDTF">2014-12-11T03:57:57Z</dcterms:modified>
</cp:coreProperties>
</file>