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57" r:id="rId4"/>
    <p:sldId id="269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8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04" y="-48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25F8904B-DF2F-534E-8FFD-37F26D94E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8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511B539F-A0BA-9C42-A49F-1207CBF9CDA7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DC540033-8F4E-BB44-8AA9-D90557F43452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F0DC742-06E5-B945-8474-5F8102753465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7" name="Text Box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8DFF7-0983-F047-8E48-D2ADC17ACAC2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4F5D23A1-293A-3D4A-B9D5-2946D7EE2120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10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30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F68A0840-1E0D-F846-8F22-FF5DB324991F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986C057-D235-1941-AB2A-368637EF6DB9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12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554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6E2D5555-5F53-384B-BA76-5CD58A3576D2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9DCA3C0C-1675-EE40-8AB4-15732103D989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578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851AFAB4-F3CE-B14F-BD40-FAA0AD15B8BF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7BF5E881-B66F-3F49-B29E-2FFE4961EB53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4B9FA48D-5231-1645-805D-F426B442B390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14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60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55478B90-8BC8-C841-9847-8DDBA2558889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F7CB25F8-6179-A148-8D87-D719988830FF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15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626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6B18D25E-F967-F14C-B320-7B3CA2CB49E0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C170E1F3-81C8-1E4C-9B0D-6F7E0943E8E3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16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650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E9A03745-3BDE-A64A-9843-E446961FE3CB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BCDFE803-BB29-6A4D-8B74-E0D4706F8511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2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A44D830A-0F3E-4949-9558-F600D635CDB2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2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411" name="Text Box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730AB4C4-43F4-9245-B0DD-5F7F418731DD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AC3ECE24-D2A4-5146-9497-A0621931DD28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581C5512-4B16-A54D-BC3A-33FE828FB17D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73A57EF1-5251-B64F-9D98-019EEA0FC1E9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D7D76630-7700-BC4A-9F0E-430EDCBE402D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6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34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382DA311-E48C-554A-A773-E8836E3DD71A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D30A2A1A-264A-354D-A054-7AC1C80BBEEC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7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458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B7B7F122-882E-E542-BBD3-C4B6EDCF8427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CECF5D37-C7B0-CE45-BDE8-B3A9BBB0D35E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8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482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FC43C6CA-0909-AD4F-BF5E-D35A94B0BAEC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34B4E6E3-E482-3D47-B395-7EF3D22F14B5}" type="slidenum">
              <a:rPr lang="en-US" sz="1200" b="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</a:pPr>
              <a:t>9</a:t>
            </a:fld>
            <a:endParaRPr lang="en-US" sz="12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506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714375"/>
            <a:ext cx="2284412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14375"/>
            <a:ext cx="6704013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31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60500"/>
            <a:ext cx="409416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60500"/>
            <a:ext cx="409416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5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74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9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260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714375"/>
            <a:ext cx="2284412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14375"/>
            <a:ext cx="6704013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60500"/>
            <a:ext cx="409416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60500"/>
            <a:ext cx="409416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2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1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52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9.png"/><Relationship Id="rId21" Type="http://schemas.openxmlformats.org/officeDocument/2006/relationships/image" Target="../media/image1.jpeg"/><Relationship Id="rId22" Type="http://schemas.openxmlformats.org/officeDocument/2006/relationships/image" Target="../media/image10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714375"/>
            <a:ext cx="91408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60500"/>
            <a:ext cx="8340725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6148388"/>
            <a:ext cx="218598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7388" y="174625"/>
            <a:ext cx="302418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000">
                <a:solidFill>
                  <a:srgbClr val="24459C"/>
                </a:solidFill>
                <a:cs typeface="+mn-cs"/>
              </a:rPr>
              <a:t>            </a:t>
            </a:r>
            <a:r>
              <a:rPr lang="en-US" sz="1000" b="0">
                <a:solidFill>
                  <a:srgbClr val="24459C"/>
                </a:solidFill>
                <a:cs typeface="+mn-cs"/>
              </a:rPr>
              <a:t>Christof Teuscher</a:t>
            </a:r>
            <a:r>
              <a:rPr lang="en-US" sz="1000">
                <a:solidFill>
                  <a:srgbClr val="24459C"/>
                </a:solidFill>
                <a:cs typeface="+mn-cs"/>
              </a:rPr>
              <a:t>       </a:t>
            </a:r>
            <a:r>
              <a:rPr lang="en-US" sz="1000" b="0">
                <a:solidFill>
                  <a:srgbClr val="24459C"/>
                </a:solidFill>
                <a:cs typeface="+mn-cs"/>
              </a:rPr>
              <a:t>christof@teuscher.ch      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10063" y="174625"/>
            <a:ext cx="302418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000" b="0">
                <a:solidFill>
                  <a:srgbClr val="24459C"/>
                </a:solidFill>
                <a:cs typeface="+mn-cs"/>
              </a:rPr>
              <a:t>www.teuscher-lab.com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219075" y="249238"/>
            <a:ext cx="374650" cy="301625"/>
            <a:chOff x="138" y="157"/>
            <a:chExt cx="236" cy="190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157"/>
              <a:ext cx="23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280" y="178"/>
              <a:ext cx="75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3" name="Group 6"/>
          <p:cNvGrpSpPr>
            <a:grpSpLocks/>
          </p:cNvGrpSpPr>
          <p:nvPr/>
        </p:nvGrpSpPr>
        <p:grpSpPr bwMode="auto">
          <a:xfrm>
            <a:off x="8424863" y="280988"/>
            <a:ext cx="374650" cy="301625"/>
            <a:chOff x="5307" y="177"/>
            <a:chExt cx="236" cy="190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177"/>
              <a:ext cx="23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5448" y="196"/>
              <a:ext cx="75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4" name="Group 9"/>
          <p:cNvGrpSpPr>
            <a:grpSpLocks/>
          </p:cNvGrpSpPr>
          <p:nvPr/>
        </p:nvGrpSpPr>
        <p:grpSpPr bwMode="auto">
          <a:xfrm>
            <a:off x="8570913" y="476250"/>
            <a:ext cx="314325" cy="258763"/>
            <a:chOff x="5399" y="300"/>
            <a:chExt cx="198" cy="163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" y="300"/>
              <a:ext cx="19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519" y="314"/>
              <a:ext cx="57" cy="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5" name="Group 12"/>
          <p:cNvGrpSpPr>
            <a:grpSpLocks/>
          </p:cNvGrpSpPr>
          <p:nvPr/>
        </p:nvGrpSpPr>
        <p:grpSpPr bwMode="auto">
          <a:xfrm>
            <a:off x="665163" y="274638"/>
            <a:ext cx="288925" cy="234950"/>
            <a:chOff x="419" y="173"/>
            <a:chExt cx="182" cy="148"/>
          </a:xfrm>
        </p:grpSpPr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" y="173"/>
              <a:ext cx="182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529" y="185"/>
              <a:ext cx="45" cy="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6" name="Group 15"/>
          <p:cNvGrpSpPr>
            <a:grpSpLocks/>
          </p:cNvGrpSpPr>
          <p:nvPr/>
        </p:nvGrpSpPr>
        <p:grpSpPr bwMode="auto">
          <a:xfrm>
            <a:off x="530225" y="487363"/>
            <a:ext cx="320675" cy="258762"/>
            <a:chOff x="334" y="307"/>
            <a:chExt cx="202" cy="163"/>
          </a:xfrm>
        </p:grpSpPr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307"/>
              <a:ext cx="20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457" y="324"/>
              <a:ext cx="55" cy="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7" name="Group 18"/>
          <p:cNvGrpSpPr>
            <a:grpSpLocks/>
          </p:cNvGrpSpPr>
          <p:nvPr/>
        </p:nvGrpSpPr>
        <p:grpSpPr bwMode="auto">
          <a:xfrm>
            <a:off x="195263" y="554038"/>
            <a:ext cx="265112" cy="211137"/>
            <a:chOff x="123" y="349"/>
            <a:chExt cx="167" cy="133"/>
          </a:xfrm>
        </p:grpSpPr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" y="349"/>
              <a:ext cx="167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225" y="361"/>
              <a:ext cx="33" cy="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8" name="Group 21"/>
          <p:cNvGrpSpPr>
            <a:grpSpLocks/>
          </p:cNvGrpSpPr>
          <p:nvPr/>
        </p:nvGrpSpPr>
        <p:grpSpPr bwMode="auto">
          <a:xfrm>
            <a:off x="2120900" y="433388"/>
            <a:ext cx="271463" cy="209550"/>
            <a:chOff x="1336" y="273"/>
            <a:chExt cx="171" cy="132"/>
          </a:xfrm>
        </p:grpSpPr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" y="273"/>
              <a:ext cx="171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1439" y="284"/>
              <a:ext cx="33" cy="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9" name="Group 24"/>
          <p:cNvGrpSpPr>
            <a:grpSpLocks/>
          </p:cNvGrpSpPr>
          <p:nvPr/>
        </p:nvGrpSpPr>
        <p:grpSpPr bwMode="auto">
          <a:xfrm>
            <a:off x="8126413" y="438150"/>
            <a:ext cx="301625" cy="241300"/>
            <a:chOff x="5119" y="276"/>
            <a:chExt cx="190" cy="152"/>
          </a:xfrm>
        </p:grpSpPr>
        <p:pic>
          <p:nvPicPr>
            <p:cNvPr id="2073" name="Picture 2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" y="276"/>
              <a:ext cx="19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5234" y="290"/>
              <a:ext cx="48" cy="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60" name="Group 27"/>
          <p:cNvGrpSpPr>
            <a:grpSpLocks/>
          </p:cNvGrpSpPr>
          <p:nvPr/>
        </p:nvGrpSpPr>
        <p:grpSpPr bwMode="auto">
          <a:xfrm>
            <a:off x="7620000" y="341313"/>
            <a:ext cx="295275" cy="241300"/>
            <a:chOff x="4800" y="215"/>
            <a:chExt cx="186" cy="152"/>
          </a:xfrm>
        </p:grpSpPr>
        <p:pic>
          <p:nvPicPr>
            <p:cNvPr id="2076" name="Picture 28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215"/>
              <a:ext cx="18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4914" y="230"/>
              <a:ext cx="48" cy="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61" name="Group 30"/>
          <p:cNvGrpSpPr>
            <a:grpSpLocks/>
          </p:cNvGrpSpPr>
          <p:nvPr/>
        </p:nvGrpSpPr>
        <p:grpSpPr bwMode="auto">
          <a:xfrm>
            <a:off x="7802563" y="517525"/>
            <a:ext cx="271462" cy="211138"/>
            <a:chOff x="4915" y="326"/>
            <a:chExt cx="171" cy="133"/>
          </a:xfrm>
        </p:grpSpPr>
        <p:pic>
          <p:nvPicPr>
            <p:cNvPr id="2079" name="Picture 3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" y="326"/>
              <a:ext cx="171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80" name="Text Box 32"/>
            <p:cNvSpPr txBox="1">
              <a:spLocks noChangeArrowheads="1"/>
            </p:cNvSpPr>
            <p:nvPr/>
          </p:nvSpPr>
          <p:spPr bwMode="auto">
            <a:xfrm>
              <a:off x="5019" y="338"/>
              <a:ext cx="33" cy="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6148388"/>
            <a:ext cx="218598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53150"/>
            <a:ext cx="18970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083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0" y="714375"/>
            <a:ext cx="91408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60500"/>
            <a:ext cx="8340725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21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2246313"/>
            <a:ext cx="91344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 smtClean="0">
                <a:solidFill>
                  <a:srgbClr val="24459C"/>
                </a:solidFill>
              </a:rPr>
              <a:t>Digital Dash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31273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0" y="2928938"/>
            <a:ext cx="9140825" cy="858837"/>
            <a:chOff x="0" y="1845"/>
            <a:chExt cx="5758" cy="541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0" y="2136"/>
              <a:ext cx="57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ts val="125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2000" b="0">
                  <a:solidFill>
                    <a:srgbClr val="000000"/>
                  </a:solidFill>
                  <a:cs typeface="+mn-cs"/>
                </a:rPr>
                <a:t>Portland State University</a:t>
              </a: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1845"/>
              <a:ext cx="57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588" y="3738563"/>
            <a:ext cx="9144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12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0">
                <a:solidFill>
                  <a:srgbClr val="000000"/>
                </a:solidFill>
                <a:cs typeface="+mn-cs"/>
              </a:rPr>
              <a:t>Department of Electrical and Computer Engineering (ECE)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354138" y="458788"/>
            <a:ext cx="64055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  <a:defRPr/>
            </a:pPr>
            <a:r>
              <a:rPr lang="en-US" sz="1800" b="0" smtClean="0">
                <a:solidFill>
                  <a:srgbClr val="000000"/>
                </a:solidFill>
              </a:rPr>
              <a:t>     Sean Koppenhafer, Jaime Rodriguez,</a:t>
            </a:r>
          </a:p>
          <a:p>
            <a:pPr algn="ctr" eaLnBrk="1" hangingPunct="1">
              <a:spcBef>
                <a:spcPts val="1125"/>
              </a:spcBef>
              <a:buClrTx/>
              <a:buFontTx/>
              <a:buNone/>
              <a:defRPr/>
            </a:pPr>
            <a:r>
              <a:rPr lang="en-US" sz="1800" b="0" smtClean="0">
                <a:solidFill>
                  <a:srgbClr val="000000"/>
                </a:solidFill>
              </a:rPr>
              <a:t>Chad Thueson, Noah Erickson, Rishal Dass   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-11113" y="1889125"/>
            <a:ext cx="9134476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800" b="0" i="1" smtClean="0">
                <a:solidFill>
                  <a:srgbClr val="FF6600"/>
                </a:solidFill>
              </a:rPr>
              <a:t>Project Proposal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LCD Screen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98" r="-20598"/>
          <a:stretch>
            <a:fillRect/>
          </a:stretch>
        </p:blipFill>
        <p:spPr bwMode="auto">
          <a:xfrm>
            <a:off x="4502150" y="2373313"/>
            <a:ext cx="5113338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20598" r="-2059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887913" cy="28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9775" indent="-28257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>
                <a:solidFill>
                  <a:srgbClr val="000000"/>
                </a:solidFill>
              </a:rPr>
              <a:t>2.7” LCD display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	3.5” LCD display</a:t>
            </a:r>
          </a:p>
          <a:p>
            <a:pPr>
              <a:buClrTx/>
              <a:buFontTx/>
              <a:buNone/>
            </a:pPr>
            <a:r>
              <a:rPr lang="en-US" sz="2200" b="0">
                <a:solidFill>
                  <a:srgbClr val="000000"/>
                </a:solidFill>
              </a:rPr>
              <a:t>	</a:t>
            </a:r>
            <a:r>
              <a:rPr lang="en-US" sz="2200">
                <a:solidFill>
                  <a:srgbClr val="000000"/>
                </a:solidFill>
              </a:rPr>
              <a:t>4.7” LCD display (too large)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Pros</a:t>
            </a:r>
          </a:p>
          <a:p>
            <a:pPr lvl="1">
              <a:spcBef>
                <a:spcPts val="175"/>
              </a:spcBef>
              <a:buFont typeface="Times New Roman" charset="0"/>
              <a:buChar char="–"/>
            </a:pPr>
            <a:r>
              <a:rPr lang="en-US" sz="2200" b="0">
                <a:solidFill>
                  <a:srgbClr val="000000"/>
                </a:solidFill>
              </a:rPr>
              <a:t>Resistive Touch</a:t>
            </a:r>
          </a:p>
          <a:p>
            <a:pPr lvl="1">
              <a:spcBef>
                <a:spcPts val="175"/>
              </a:spcBef>
              <a:buFont typeface="Times New Roman" charset="0"/>
              <a:buChar char="–"/>
            </a:pPr>
            <a:r>
              <a:rPr lang="en-US" sz="2200" b="0">
                <a:solidFill>
                  <a:srgbClr val="000000"/>
                </a:solidFill>
              </a:rPr>
              <a:t>Color display</a:t>
            </a:r>
          </a:p>
          <a:p>
            <a:pPr lvl="1">
              <a:spcBef>
                <a:spcPts val="175"/>
              </a:spcBef>
              <a:buFont typeface="Times New Roman" charset="0"/>
              <a:buChar char="–"/>
            </a:pPr>
            <a:r>
              <a:rPr lang="en-US" sz="2200" b="0">
                <a:solidFill>
                  <a:srgbClr val="000000"/>
                </a:solidFill>
              </a:rPr>
              <a:t>Power Graphics processor</a:t>
            </a:r>
          </a:p>
          <a:p>
            <a:pPr lvl="1">
              <a:spcBef>
                <a:spcPts val="175"/>
              </a:spcBef>
              <a:buFont typeface="Times New Roman" charset="0"/>
              <a:buChar char="–"/>
            </a:pPr>
            <a:r>
              <a:rPr lang="en-US" sz="2200" b="0">
                <a:solidFill>
                  <a:srgbClr val="000000"/>
                </a:solidFill>
              </a:rPr>
              <a:t>Simple tools to create Gui</a:t>
            </a:r>
          </a:p>
          <a:p>
            <a:pPr lvl="1">
              <a:spcBef>
                <a:spcPts val="175"/>
              </a:spcBef>
              <a:buFont typeface="Times New Roman" charset="0"/>
              <a:buChar char="–"/>
            </a:pPr>
            <a:r>
              <a:rPr lang="en-US" sz="2200" b="0">
                <a:solidFill>
                  <a:srgbClr val="000000"/>
                </a:solidFill>
              </a:rPr>
              <a:t>High Resolution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Cons</a:t>
            </a:r>
          </a:p>
          <a:p>
            <a:pPr lvl="1">
              <a:spcBef>
                <a:spcPts val="175"/>
              </a:spcBef>
              <a:buFont typeface="Arial" charset="0"/>
              <a:buChar char="•"/>
            </a:pPr>
            <a:r>
              <a:rPr lang="en-US" sz="2200" b="0">
                <a:solidFill>
                  <a:srgbClr val="000000"/>
                </a:solidFill>
              </a:rPr>
              <a:t>Screen is not polarized, difficult to see in sunlight (shield can be bought)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200" b="0">
                <a:solidFill>
                  <a:srgbClr val="000000"/>
                </a:solidFill>
              </a:rPr>
              <a:t>P/N uLCD-35DT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 b="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175"/>
              </a:spcBef>
              <a:buClrTx/>
              <a:buFontTx/>
              <a:buNone/>
            </a:pPr>
            <a:endParaRPr lang="en-US" sz="2200" b="0">
              <a:solidFill>
                <a:srgbClr val="000000"/>
              </a:solidFill>
            </a:endParaRPr>
          </a:p>
          <a:p>
            <a:pPr lvl="1">
              <a:spcBef>
                <a:spcPts val="175"/>
              </a:spcBef>
              <a:buClrTx/>
              <a:buFontTx/>
              <a:buNone/>
            </a:pPr>
            <a:endParaRPr lang="en-US" sz="2200" b="0">
              <a:solidFill>
                <a:srgbClr val="000000"/>
              </a:solidFill>
            </a:endParaRPr>
          </a:p>
          <a:p>
            <a:pPr lvl="1">
              <a:spcBef>
                <a:spcPts val="175"/>
              </a:spcBef>
              <a:buClrTx/>
              <a:buFontTx/>
              <a:buNone/>
            </a:pPr>
            <a:r>
              <a:rPr lang="en-US" sz="2200" b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2200" b="0">
              <a:solidFill>
                <a:srgbClr val="00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211138"/>
            <a:ext cx="1658937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g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8006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-15875" y="304800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24459C"/>
                </a:solidFill>
              </a:rPr>
              <a:t>GUI Layout</a:t>
            </a:r>
          </a:p>
          <a:p>
            <a:pPr algn="ctr">
              <a:buClrTx/>
              <a:buFontTx/>
              <a:buNone/>
              <a:defRPr/>
            </a:pPr>
            <a:endParaRPr lang="en-US" sz="1800" dirty="0" smtClean="0">
              <a:solidFill>
                <a:srgbClr val="24459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5486400"/>
            <a:ext cx="39830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Proposed - Display GUI Layout (basic)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8" y="5334000"/>
            <a:ext cx="30273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Battery meter will indicate voltages between safe and critical levels. 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1143000" y="4572000"/>
            <a:ext cx="1447800" cy="7620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514600" y="1066800"/>
            <a:ext cx="30273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Flashing warnings symbols will indicate errors in BMS, and IMD System.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990600"/>
            <a:ext cx="26384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Temperature indicator for motor or controller.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3176588" y="1649413"/>
            <a:ext cx="850900" cy="4921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4027488" y="1649413"/>
            <a:ext cx="585787" cy="4921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6450013" y="1390650"/>
            <a:ext cx="201612" cy="7969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4676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304800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24459C"/>
                </a:solidFill>
              </a:rPr>
              <a:t>GUI Layout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Enclosure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44488" y="1368425"/>
            <a:ext cx="83439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US" smtClean="0">
                <a:solidFill>
                  <a:srgbClr val="000000"/>
                </a:solidFill>
              </a:rPr>
              <a:t>On top of dash</a:t>
            </a:r>
          </a:p>
          <a:p>
            <a:pPr>
              <a:spcBef>
                <a:spcPts val="1000"/>
              </a:spcBef>
              <a:buClr>
                <a:srgbClr val="24459C"/>
              </a:buClr>
              <a:buFont typeface="Arial" charset="0"/>
              <a:buChar char="•"/>
              <a:defRPr/>
            </a:pPr>
            <a:r>
              <a:rPr lang="en-US" sz="1600" b="0" smtClean="0">
                <a:solidFill>
                  <a:srgbClr val="000000"/>
                </a:solidFill>
              </a:rPr>
              <a:t>Pros</a:t>
            </a:r>
          </a:p>
          <a:p>
            <a:pPr lvl="1">
              <a:spcBef>
                <a:spcPts val="175"/>
              </a:spcBef>
              <a:buFont typeface="Arial" charset="0"/>
              <a:buChar char="•"/>
              <a:defRPr/>
            </a:pPr>
            <a:r>
              <a:rPr lang="en-US" sz="1400" b="0" smtClean="0">
                <a:solidFill>
                  <a:srgbClr val="000000"/>
                </a:solidFill>
              </a:rPr>
              <a:t>Looks good</a:t>
            </a:r>
          </a:p>
          <a:p>
            <a:pPr>
              <a:spcBef>
                <a:spcPts val="1000"/>
              </a:spcBef>
              <a:buClr>
                <a:srgbClr val="24459C"/>
              </a:buClr>
              <a:buFont typeface="Arial" charset="0"/>
              <a:buChar char="•"/>
              <a:defRPr/>
            </a:pPr>
            <a:r>
              <a:rPr lang="en-US" sz="1600" b="0" smtClean="0">
                <a:solidFill>
                  <a:srgbClr val="000000"/>
                </a:solidFill>
              </a:rPr>
              <a:t>Cons</a:t>
            </a:r>
          </a:p>
          <a:p>
            <a:pPr lvl="1">
              <a:spcBef>
                <a:spcPts val="175"/>
              </a:spcBef>
              <a:buFont typeface="Arial" charset="0"/>
              <a:buChar char="•"/>
              <a:defRPr/>
            </a:pPr>
            <a:r>
              <a:rPr lang="en-US" sz="1400" b="0" smtClean="0">
                <a:solidFill>
                  <a:srgbClr val="000000"/>
                </a:solidFill>
              </a:rPr>
              <a:t>3D Printed (expensive)</a:t>
            </a:r>
          </a:p>
          <a:p>
            <a:pPr lvl="1">
              <a:spcBef>
                <a:spcPts val="175"/>
              </a:spcBef>
              <a:buFont typeface="Arial" charset="0"/>
              <a:buChar char="•"/>
              <a:defRPr/>
            </a:pPr>
            <a:r>
              <a:rPr lang="en-US" sz="1400" b="0" smtClean="0">
                <a:solidFill>
                  <a:srgbClr val="000000"/>
                </a:solidFill>
              </a:rPr>
              <a:t>Sticks out of cockpit (rule violation?)</a:t>
            </a:r>
          </a:p>
          <a:p>
            <a:pPr>
              <a:spcBef>
                <a:spcPts val="1500"/>
              </a:spcBef>
              <a:buClrTx/>
              <a:buFontTx/>
              <a:buNone/>
              <a:defRPr/>
            </a:pPr>
            <a:r>
              <a:rPr lang="en-US" smtClean="0">
                <a:solidFill>
                  <a:srgbClr val="000000"/>
                </a:solidFill>
              </a:rPr>
              <a:t>In Dash</a:t>
            </a:r>
          </a:p>
          <a:p>
            <a:pPr>
              <a:spcBef>
                <a:spcPts val="1125"/>
              </a:spcBef>
              <a:buClr>
                <a:srgbClr val="24459C"/>
              </a:buClr>
              <a:buFont typeface="Arial" charset="0"/>
              <a:buChar char="•"/>
              <a:defRPr/>
            </a:pPr>
            <a:r>
              <a:rPr lang="en-US" sz="1800" b="0" smtClean="0">
                <a:solidFill>
                  <a:srgbClr val="000000"/>
                </a:solidFill>
              </a:rPr>
              <a:t>Pros</a:t>
            </a:r>
          </a:p>
          <a:p>
            <a:pPr lvl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sz="1600" b="0" smtClean="0">
                <a:solidFill>
                  <a:srgbClr val="000000"/>
                </a:solidFill>
              </a:rPr>
              <a:t>Looks good</a:t>
            </a:r>
          </a:p>
          <a:p>
            <a:pPr lvl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sz="1600" b="0" smtClean="0">
                <a:solidFill>
                  <a:srgbClr val="000000"/>
                </a:solidFill>
              </a:rPr>
              <a:t>Waterproof</a:t>
            </a:r>
          </a:p>
          <a:p>
            <a:pPr>
              <a:spcBef>
                <a:spcPts val="1125"/>
              </a:spcBef>
              <a:buClr>
                <a:srgbClr val="24459C"/>
              </a:buClr>
              <a:buFont typeface="Arial" charset="0"/>
              <a:buChar char="•"/>
              <a:defRPr/>
            </a:pPr>
            <a:r>
              <a:rPr lang="en-US" sz="1800" b="0" smtClean="0">
                <a:solidFill>
                  <a:srgbClr val="000000"/>
                </a:solidFill>
              </a:rPr>
              <a:t>Cons</a:t>
            </a:r>
          </a:p>
          <a:p>
            <a:pPr lvl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sz="1600" b="0" smtClean="0">
                <a:solidFill>
                  <a:srgbClr val="000000"/>
                </a:solidFill>
              </a:rPr>
              <a:t>3D Printed (expensive)</a:t>
            </a:r>
          </a:p>
          <a:p>
            <a:pPr lvl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sz="1600" b="0" smtClean="0">
                <a:solidFill>
                  <a:srgbClr val="000000"/>
                </a:solidFill>
              </a:rPr>
              <a:t>Limited View</a:t>
            </a:r>
          </a:p>
          <a:p>
            <a:pPr marL="741363" lvl="1">
              <a:spcBef>
                <a:spcPts val="200"/>
              </a:spcBef>
              <a:buClrTx/>
              <a:buFontTx/>
              <a:buNone/>
              <a:defRPr/>
            </a:pPr>
            <a:endParaRPr lang="en-US" sz="1600" b="0" smtClean="0">
              <a:solidFill>
                <a:srgbClr val="00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31"/>
          <a:stretch>
            <a:fillRect/>
          </a:stretch>
        </p:blipFill>
        <p:spPr bwMode="auto">
          <a:xfrm>
            <a:off x="6018213" y="801688"/>
            <a:ext cx="2836862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383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2" b="9256"/>
          <a:stretch>
            <a:fillRect/>
          </a:stretch>
        </p:blipFill>
        <p:spPr bwMode="auto">
          <a:xfrm>
            <a:off x="5151438" y="4356100"/>
            <a:ext cx="34655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3772" b="925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15366" name="Picture 1" descr="EV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8" b="13927"/>
          <a:stretch>
            <a:fillRect/>
          </a:stretch>
        </p:blipFill>
        <p:spPr bwMode="auto">
          <a:xfrm>
            <a:off x="6018213" y="2373313"/>
            <a:ext cx="217963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Budget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42900" y="1460500"/>
            <a:ext cx="83439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  <a:defRPr/>
            </a:pPr>
            <a:endParaRPr lang="en-US" b="0" smtClean="0">
              <a:solidFill>
                <a:srgbClr val="000000"/>
              </a:solidFill>
            </a:endParaRPr>
          </a:p>
          <a:p>
            <a:pPr marL="339725" indent="-338138"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AT90CAN ~$10, plus ~$20 for board FAB</a:t>
            </a:r>
          </a:p>
          <a:p>
            <a:pPr marL="339725" indent="-338138"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4D 3.5" Screen ~$150 for screen &amp; shield</a:t>
            </a:r>
          </a:p>
          <a:p>
            <a:pPr marL="339725" indent="-338138"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Deutsch Connectors ~$10</a:t>
            </a:r>
          </a:p>
          <a:p>
            <a:pPr marL="339725" indent="-338138"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Enclosure ~$50</a:t>
            </a:r>
          </a:p>
          <a:p>
            <a:pPr marL="339725" indent="-338138"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$250 for one system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Project Timeline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27025" y="1993900"/>
            <a:ext cx="83439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marL="0" indent="0">
              <a:spcBef>
                <a:spcPts val="1500"/>
              </a:spcBef>
              <a:buClr>
                <a:srgbClr val="24459C"/>
              </a:buClr>
              <a:buFont typeface="Times New Roman" pitchFamily="18" charset="0"/>
              <a:buNone/>
              <a:defRPr/>
            </a:pPr>
            <a:endParaRPr lang="en-US" b="0" dirty="0" smtClean="0">
              <a:solidFill>
                <a:srgbClr val="000000"/>
              </a:solidFill>
            </a:endParaRP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dirty="0" smtClean="0">
              <a:solidFill>
                <a:srgbClr val="000000"/>
              </a:solidFill>
            </a:endParaRPr>
          </a:p>
        </p:txBody>
      </p:sp>
      <p:pic>
        <p:nvPicPr>
          <p:cNvPr id="17412" name="Picture 3" descr="C:\Users\Rishal\Documents\DigitalDash\Project Schedule\Project Schedule(presentation use only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9763"/>
            <a:ext cx="899160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2582863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Questions &amp; Concerns?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369888"/>
            <a:ext cx="9144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Overview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22300" y="1150938"/>
            <a:ext cx="7910513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Project Overview &amp; Requirements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Devices Chosen</a:t>
            </a:r>
          </a:p>
          <a:p>
            <a:pPr lvl="1">
              <a:spcBef>
                <a:spcPts val="250"/>
              </a:spcBef>
              <a:buFont typeface="Times New Roman" charset="0"/>
              <a:buChar char="•"/>
              <a:defRPr/>
            </a:pPr>
            <a:r>
              <a:rPr lang="en-US" sz="2000" b="0" dirty="0" smtClean="0">
                <a:solidFill>
                  <a:srgbClr val="000000"/>
                </a:solidFill>
              </a:rPr>
              <a:t>Microcontroller</a:t>
            </a:r>
          </a:p>
          <a:p>
            <a:pPr lvl="1">
              <a:spcBef>
                <a:spcPts val="250"/>
              </a:spcBef>
              <a:buFont typeface="Times New Roman" charset="0"/>
              <a:buChar char="•"/>
              <a:defRPr/>
            </a:pPr>
            <a:r>
              <a:rPr lang="en-US" sz="2000" b="0" dirty="0" smtClean="0">
                <a:solidFill>
                  <a:srgbClr val="000000"/>
                </a:solidFill>
              </a:rPr>
              <a:t>CAN Transceiver</a:t>
            </a:r>
          </a:p>
          <a:p>
            <a:pPr lvl="1">
              <a:spcBef>
                <a:spcPts val="250"/>
              </a:spcBef>
              <a:buFont typeface="Times New Roman" charset="0"/>
              <a:buChar char="•"/>
              <a:defRPr/>
            </a:pPr>
            <a:r>
              <a:rPr lang="en-US" sz="2000" b="0" dirty="0" smtClean="0">
                <a:solidFill>
                  <a:srgbClr val="000000"/>
                </a:solidFill>
              </a:rPr>
              <a:t>LCD Screen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GUI Layout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Enclosure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Budget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Project Timeline</a:t>
            </a: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dirty="0" smtClean="0">
              <a:solidFill>
                <a:srgbClr val="000000"/>
              </a:solidFill>
            </a:endParaRP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dirty="0" smtClean="0">
              <a:solidFill>
                <a:srgbClr val="000000"/>
              </a:solidFill>
            </a:endParaRPr>
          </a:p>
          <a:p>
            <a:pPr marL="741363" lvl="1">
              <a:spcBef>
                <a:spcPts val="250"/>
              </a:spcBef>
              <a:buClrTx/>
              <a:buFontTx/>
              <a:buNone/>
              <a:defRPr/>
            </a:pPr>
            <a:endParaRPr lang="en-US" b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cs typeface="+mj-cs"/>
              </a:rPr>
              <a:t>Project Overview</a:t>
            </a:r>
            <a:br>
              <a:rPr lang="en-US">
                <a:cs typeface="+mj-cs"/>
              </a:rPr>
            </a:br>
            <a:endParaRPr lang="en-US">
              <a:cs typeface="+mj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1013" y="1036638"/>
            <a:ext cx="8228012" cy="4445000"/>
          </a:xfrm>
        </p:spPr>
        <p:txBody>
          <a:bodyPr/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cs typeface="+mn-cs"/>
              </a:rPr>
              <a:t>Electric systems add complexity and a traditional LED dash won't suffice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cs typeface="+mn-cs"/>
              </a:rPr>
              <a:t>Drivers must be aware of system faults and warnings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cs typeface="+mn-cs"/>
              </a:rPr>
              <a:t>An LCD Dashboard must be created to accommodate additional electrical systems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3686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3046413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62000" y="3886200"/>
            <a:ext cx="365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1200" b="0" dirty="0" smtClean="0"/>
              <a:t>Formula SAE Electric Car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79950" y="3773488"/>
            <a:ext cx="28717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1200" b="0" dirty="0" smtClean="0"/>
              <a:t>Current Traditional LED Dash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cs typeface="+mj-cs"/>
              </a:rPr>
              <a:t>Project </a:t>
            </a:r>
            <a:r>
              <a:rPr lang="en-US" dirty="0" smtClean="0">
                <a:cs typeface="+mj-cs"/>
              </a:rPr>
              <a:t>Requirements</a:t>
            </a: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endParaRPr lang="en-US" dirty="0">
              <a:cs typeface="+mj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1013" y="1036638"/>
            <a:ext cx="8228012" cy="4445000"/>
          </a:xfrm>
        </p:spPr>
        <p:txBody>
          <a:bodyPr/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>
                <a:cs typeface="+mn-cs"/>
              </a:rPr>
              <a:t>Budget: $500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>
                <a:cs typeface="+mn-cs"/>
              </a:rPr>
              <a:t>Timeline: March 2015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>
                <a:cs typeface="+mn-cs"/>
              </a:rPr>
              <a:t>The display gather information from the CAN-bus and display it in a simple LCD GUI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>
                <a:cs typeface="+mn-cs"/>
              </a:rPr>
              <a:t>Deliverables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One functional Unit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Well Documented Code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Professional Documentation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User Manual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cs typeface="+mj-cs"/>
              </a:rPr>
              <a:t>Design Constraints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4879975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SzPct val="45000"/>
              <a:buFont typeface="Wingdings" charset="0"/>
              <a:buChar char=""/>
              <a:defRPr/>
            </a:pPr>
            <a:r>
              <a:rPr lang="en-US" b="0" dirty="0" smtClean="0"/>
              <a:t>Choose most suitable LCD display</a:t>
            </a:r>
          </a:p>
          <a:p>
            <a:pPr>
              <a:buSzPct val="45000"/>
              <a:buFont typeface="Wingdings" charset="0"/>
              <a:buChar char=""/>
              <a:defRPr/>
            </a:pPr>
            <a:endParaRPr lang="en-US" b="0" dirty="0" smtClean="0"/>
          </a:p>
          <a:p>
            <a:pPr>
              <a:buSzPct val="45000"/>
              <a:buFont typeface="Wingdings" charset="0"/>
              <a:buChar char=""/>
              <a:defRPr/>
            </a:pPr>
            <a:r>
              <a:rPr lang="en-US" b="0" dirty="0" smtClean="0"/>
              <a:t>Design the communication interface with VCU</a:t>
            </a:r>
          </a:p>
          <a:p>
            <a:pPr>
              <a:buSzPct val="45000"/>
              <a:buFont typeface="Wingdings" charset="0"/>
              <a:buChar char=""/>
              <a:defRPr/>
            </a:pPr>
            <a:endParaRPr lang="en-US" b="0" dirty="0" smtClean="0"/>
          </a:p>
          <a:p>
            <a:pPr>
              <a:buSzPct val="45000"/>
              <a:buFont typeface="Wingdings" charset="0"/>
              <a:buChar char=""/>
              <a:defRPr/>
            </a:pPr>
            <a:r>
              <a:rPr lang="en-US" b="0" dirty="0" smtClean="0"/>
              <a:t>Develop GUI</a:t>
            </a:r>
          </a:p>
          <a:p>
            <a:pPr>
              <a:buSzPct val="45000"/>
              <a:buFont typeface="Wingdings" charset="0"/>
              <a:buChar char=""/>
              <a:defRPr/>
            </a:pPr>
            <a:endParaRPr lang="en-US" b="0" dirty="0" smtClean="0"/>
          </a:p>
          <a:p>
            <a:pPr>
              <a:buSzPct val="45000"/>
              <a:buFont typeface="Wingdings" charset="0"/>
              <a:buChar char=""/>
              <a:defRPr/>
            </a:pPr>
            <a:r>
              <a:rPr lang="en-US" b="0" dirty="0" smtClean="0"/>
              <a:t>Design waterproof casing for the display</a:t>
            </a:r>
          </a:p>
          <a:p>
            <a:pPr>
              <a:buSzPct val="45000"/>
              <a:buFont typeface="Wingdings" charset="0"/>
              <a:buChar char=""/>
              <a:defRPr/>
            </a:pPr>
            <a:endParaRPr lang="en-US" b="0" dirty="0" smtClean="0"/>
          </a:p>
          <a:p>
            <a:pPr>
              <a:buSzPct val="45000"/>
              <a:buFont typeface="Wingdings" charset="0"/>
              <a:buChar char=""/>
              <a:defRPr/>
            </a:pPr>
            <a:r>
              <a:rPr lang="en-US" b="0" dirty="0" smtClean="0"/>
              <a:t>Physical space on dash is limited</a:t>
            </a:r>
          </a:p>
        </p:txBody>
      </p:sp>
      <p:pic>
        <p:nvPicPr>
          <p:cNvPr id="7172" name="Picture 1" descr="EV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344805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0" y="738188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Devices Chosen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93688" y="2514600"/>
            <a:ext cx="5100637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CAN Protocol for data acquisition with serial to LCD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AT90CAN Atmel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AMS-42700 On Semiconductor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uLCD-35DT 4D systems </a:t>
            </a: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smtClean="0">
              <a:solidFill>
                <a:srgbClr val="000000"/>
              </a:solidFill>
            </a:endParaRP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smtClean="0">
              <a:solidFill>
                <a:srgbClr val="000000"/>
              </a:solidFill>
            </a:endParaRP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1595438"/>
            <a:ext cx="2836862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Microcontrollers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2900" y="1460500"/>
            <a:ext cx="83439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>
                <a:srgbClr val="24459C"/>
              </a:buClr>
              <a:defRPr/>
            </a:pPr>
            <a:endParaRPr lang="en-US" b="0" smtClean="0">
              <a:solidFill>
                <a:srgbClr val="000000"/>
              </a:solidFill>
            </a:endParaRPr>
          </a:p>
          <a:p>
            <a:pPr lvl="1">
              <a:spcBef>
                <a:spcPts val="250"/>
              </a:spcBef>
              <a:buClrTx/>
              <a:buFontTx/>
              <a:buNone/>
              <a:defRPr/>
            </a:pPr>
            <a:endParaRPr lang="en-US" sz="2000" b="0" smtClean="0">
              <a:solidFill>
                <a:srgbClr val="000000"/>
              </a:solidFill>
            </a:endParaRPr>
          </a:p>
          <a:p>
            <a:pPr lvl="1">
              <a:spcBef>
                <a:spcPts val="250"/>
              </a:spcBef>
              <a:buClrTx/>
              <a:buFontTx/>
              <a:buNone/>
              <a:defRPr/>
            </a:pPr>
            <a:endParaRPr lang="en-US" sz="2000" b="0" smtClean="0">
              <a:solidFill>
                <a:srgbClr val="000000"/>
              </a:solidFill>
            </a:endParaRPr>
          </a:p>
          <a:p>
            <a:pPr lvl="1">
              <a:spcBef>
                <a:spcPts val="250"/>
              </a:spcBef>
              <a:buClrTx/>
              <a:buFontTx/>
              <a:buNone/>
              <a:defRPr/>
            </a:pPr>
            <a:endParaRPr lang="en-US" sz="2000" b="0" smtClean="0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9050"/>
            <a:ext cx="284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688975" y="1652588"/>
          <a:ext cx="7907338" cy="4265611"/>
        </p:xfrm>
        <a:graphic>
          <a:graphicData uri="http://schemas.openxmlformats.org/drawingml/2006/table">
            <a:tbl>
              <a:tblPr/>
              <a:tblGrid>
                <a:gridCol w="1655763"/>
                <a:gridCol w="904875"/>
                <a:gridCol w="1025525"/>
                <a:gridCol w="1558925"/>
                <a:gridCol w="1171575"/>
                <a:gridCol w="1590675"/>
              </a:tblGrid>
              <a:tr h="111727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Cost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Fab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Board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CAN Controller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CAN Library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SPI, I2C, UART, etc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7917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Atmega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328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~$3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7321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AT90CAN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~$8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7917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Arduino Uno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~$25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917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Arduino Due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~$50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</a:t>
                      </a:r>
                    </a:p>
                  </a:txBody>
                  <a:tcPr marL="90000" marR="90000" marT="93757" marB="4680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CAN Transceiver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42900" y="1971675"/>
            <a:ext cx="83439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>
                <a:srgbClr val="24459C"/>
              </a:buClr>
              <a:defRPr/>
            </a:pPr>
            <a:endParaRPr lang="en-US" sz="2000" b="0" smtClean="0">
              <a:solidFill>
                <a:srgbClr val="000000"/>
              </a:solidFill>
            </a:endParaRPr>
          </a:p>
          <a:p>
            <a:pPr lvl="1">
              <a:spcBef>
                <a:spcPts val="250"/>
              </a:spcBef>
              <a:buClrTx/>
              <a:buFontTx/>
              <a:buNone/>
              <a:defRPr/>
            </a:pPr>
            <a:endParaRPr lang="en-US" sz="2000" b="0" smtClean="0">
              <a:solidFill>
                <a:srgbClr val="000000"/>
              </a:solidFill>
            </a:endParaRP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sz="2000" b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66688"/>
            <a:ext cx="1701800" cy="150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8196" name="Group 4"/>
          <p:cNvGraphicFramePr>
            <a:graphicFrameLocks noGrp="1"/>
          </p:cNvGraphicFramePr>
          <p:nvPr/>
        </p:nvGraphicFramePr>
        <p:xfrm>
          <a:off x="503238" y="1768475"/>
          <a:ext cx="8366125" cy="3990975"/>
        </p:xfrm>
        <a:graphic>
          <a:graphicData uri="http://schemas.openxmlformats.org/drawingml/2006/table">
            <a:tbl>
              <a:tblPr/>
              <a:tblGrid>
                <a:gridCol w="2090737"/>
                <a:gridCol w="2090738"/>
                <a:gridCol w="2092325"/>
                <a:gridCol w="2092325"/>
              </a:tblGrid>
              <a:tr h="1330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Cost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Max Transfer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Rate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Multiple CAN networks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AMIS-42700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~$6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1 Mbit/sec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Yes (2 networks)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MCP-2551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~$1.50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1 Mbit/sec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MS PGothic" charset="0"/>
                        </a:rPr>
                        <a:t>No (1 network)</a:t>
                      </a:r>
                    </a:p>
                  </a:txBody>
                  <a:tcPr marL="90000" marR="90000" marT="937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0" y="714375"/>
            <a:ext cx="9144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24459C"/>
                </a:solidFill>
              </a:rPr>
              <a:t>Reasons for Choices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42900" y="1460500"/>
            <a:ext cx="83439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FFFFFF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CAN is the standard for vehicle communication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Low message transfer latency</a:t>
            </a: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000000"/>
                </a:solidFill>
              </a:rPr>
              <a:t>Simplicity to implement and expand</a:t>
            </a:r>
          </a:p>
          <a:p>
            <a:pPr marL="341313">
              <a:spcBef>
                <a:spcPts val="1500"/>
              </a:spcBef>
              <a:buClrTx/>
              <a:buFontTx/>
              <a:buNone/>
              <a:defRPr/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spcBef>
                <a:spcPts val="1500"/>
              </a:spcBef>
              <a:buClr>
                <a:srgbClr val="24459C"/>
              </a:buClr>
              <a:buFont typeface="Times New Roman" charset="0"/>
              <a:buChar char="•"/>
              <a:defRPr/>
            </a:pPr>
            <a:r>
              <a:rPr lang="en-US" b="0" smtClean="0">
                <a:solidFill>
                  <a:srgbClr val="000000"/>
                </a:solidFill>
              </a:rPr>
              <a:t>Other </a:t>
            </a:r>
            <a:r>
              <a:rPr lang="en-US" b="0" dirty="0" smtClean="0">
                <a:solidFill>
                  <a:srgbClr val="000000"/>
                </a:solidFill>
              </a:rPr>
              <a:t>options</a:t>
            </a:r>
          </a:p>
          <a:p>
            <a:pPr lvl="1">
              <a:spcBef>
                <a:spcPts val="250"/>
              </a:spcBef>
              <a:buFont typeface="Times New Roman" charset="0"/>
              <a:buChar char="–"/>
              <a:defRPr/>
            </a:pPr>
            <a:r>
              <a:rPr lang="en-US" sz="2000" b="0" dirty="0" smtClean="0">
                <a:solidFill>
                  <a:srgbClr val="000000"/>
                </a:solidFill>
              </a:rPr>
              <a:t>Serial</a:t>
            </a:r>
          </a:p>
          <a:p>
            <a:pPr lvl="1">
              <a:spcBef>
                <a:spcPts val="250"/>
              </a:spcBef>
              <a:buFont typeface="Times New Roman" charset="0"/>
              <a:buChar char="–"/>
              <a:defRPr/>
            </a:pPr>
            <a:r>
              <a:rPr lang="en-US" sz="2000" b="0" dirty="0" smtClean="0">
                <a:solidFill>
                  <a:srgbClr val="000000"/>
                </a:solidFill>
              </a:rPr>
              <a:t>Wireless</a:t>
            </a:r>
          </a:p>
          <a:p>
            <a:pPr lvl="1">
              <a:spcBef>
                <a:spcPts val="250"/>
              </a:spcBef>
              <a:buFont typeface="Times New Roman" charset="0"/>
              <a:buChar char="–"/>
              <a:defRPr/>
            </a:pPr>
            <a:r>
              <a:rPr lang="en-US" sz="2000" b="0" dirty="0" smtClean="0">
                <a:solidFill>
                  <a:srgbClr val="000000"/>
                </a:solidFill>
              </a:rPr>
              <a:t>USB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31630</TotalTime>
  <Words>447</Words>
  <Application>Microsoft Macintosh PowerPoint</Application>
  <PresentationFormat>On-screen Show (4:3)</PresentationFormat>
  <Paragraphs>179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ＭＳ Ｐゴシック</vt:lpstr>
      <vt:lpstr>Times New Roman</vt:lpstr>
      <vt:lpstr>Wingdings</vt:lpstr>
      <vt:lpstr>Arial Unicode MS</vt:lpstr>
      <vt:lpstr>Calibri</vt:lpstr>
      <vt:lpstr>Office Theme</vt:lpstr>
      <vt:lpstr>1_Office Theme</vt:lpstr>
      <vt:lpstr>PowerPoint Presentation</vt:lpstr>
      <vt:lpstr>PowerPoint Presentation</vt:lpstr>
      <vt:lpstr>Project Overview </vt:lpstr>
      <vt:lpstr>Project Requirements </vt:lpstr>
      <vt:lpstr>Design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Computing Machines and Paradigms  Challenges and Opportunities of Bottom-up Design</dc:title>
  <dc:subject/>
  <dc:creator>Thueson, ChadX</dc:creator>
  <cp:keywords/>
  <dc:description/>
  <cp:lastModifiedBy>Noah Erickson</cp:lastModifiedBy>
  <cp:revision>1923</cp:revision>
  <cp:lastPrinted>2010-01-05T15:29:45Z</cp:lastPrinted>
  <dcterms:created xsi:type="dcterms:W3CDTF">2012-01-23T17:17:02Z</dcterms:created>
  <dcterms:modified xsi:type="dcterms:W3CDTF">2015-05-05T01:48:50Z</dcterms:modified>
</cp:coreProperties>
</file>