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6CFFA-669F-4A6A-BB68-774E5BDCD10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DA2D63E-6DB4-486F-BA97-CD21E5B5D811}">
      <dgm:prSet/>
      <dgm:spPr/>
      <dgm:t>
        <a:bodyPr/>
        <a:lstStyle/>
        <a:p>
          <a:r>
            <a:rPr lang="en-US" b="1"/>
            <a:t>Insight 1:</a:t>
          </a:r>
          <a:r>
            <a:rPr lang="en-US"/>
            <a:t> Identify potential toxic compounds by analyzing molecular weight and structure. This could streamline safety assessments.</a:t>
          </a:r>
        </a:p>
      </dgm:t>
    </dgm:pt>
    <dgm:pt modelId="{1DB53B32-A310-4533-951F-F37AFAFDC4EB}" type="parTrans" cxnId="{ECA6A8C3-48B0-46A2-92B6-5067BF28CB20}">
      <dgm:prSet/>
      <dgm:spPr/>
      <dgm:t>
        <a:bodyPr/>
        <a:lstStyle/>
        <a:p>
          <a:endParaRPr lang="en-US"/>
        </a:p>
      </dgm:t>
    </dgm:pt>
    <dgm:pt modelId="{B21D3C83-D85E-469E-9694-CAE333370344}" type="sibTrans" cxnId="{ECA6A8C3-48B0-46A2-92B6-5067BF28CB20}">
      <dgm:prSet/>
      <dgm:spPr/>
      <dgm:t>
        <a:bodyPr/>
        <a:lstStyle/>
        <a:p>
          <a:endParaRPr lang="en-US"/>
        </a:p>
      </dgm:t>
    </dgm:pt>
    <dgm:pt modelId="{1B021316-3258-44CC-A8DA-D01A7507EE8A}">
      <dgm:prSet/>
      <dgm:spPr/>
      <dgm:t>
        <a:bodyPr/>
        <a:lstStyle/>
        <a:p>
          <a:r>
            <a:rPr lang="en-US" b="1"/>
            <a:t>Insight 2:</a:t>
          </a:r>
          <a:r>
            <a:rPr lang="en-US"/>
            <a:t> Assist drug development teams in filtering compounds by toxicity risk, saving time and resources.</a:t>
          </a:r>
        </a:p>
      </dgm:t>
    </dgm:pt>
    <dgm:pt modelId="{D30D79E4-82C4-4011-B684-828AEEFBD792}" type="parTrans" cxnId="{865F41BE-A81A-4D99-9C27-C7AA28823BB4}">
      <dgm:prSet/>
      <dgm:spPr/>
      <dgm:t>
        <a:bodyPr/>
        <a:lstStyle/>
        <a:p>
          <a:endParaRPr lang="en-US"/>
        </a:p>
      </dgm:t>
    </dgm:pt>
    <dgm:pt modelId="{D6613E8F-28C8-45C7-87A2-C92F49C63D5E}" type="sibTrans" cxnId="{865F41BE-A81A-4D99-9C27-C7AA28823BB4}">
      <dgm:prSet/>
      <dgm:spPr/>
      <dgm:t>
        <a:bodyPr/>
        <a:lstStyle/>
        <a:p>
          <a:endParaRPr lang="en-US"/>
        </a:p>
      </dgm:t>
    </dgm:pt>
    <dgm:pt modelId="{7DD36A1B-2003-44E2-9119-F980634D276A}">
      <dgm:prSet/>
      <dgm:spPr/>
      <dgm:t>
        <a:bodyPr/>
        <a:lstStyle/>
        <a:p>
          <a:r>
            <a:rPr lang="en-US" b="1"/>
            <a:t>Insight 3:</a:t>
          </a:r>
          <a:r>
            <a:rPr lang="en-US"/>
            <a:t> Guide regulatory bodies in establishing safety guidelines by identifying high-risk molecular properties.</a:t>
          </a:r>
        </a:p>
      </dgm:t>
    </dgm:pt>
    <dgm:pt modelId="{23507E3B-E247-4DDD-A312-F92784015A82}" type="parTrans" cxnId="{FBDF1D69-6AAF-46AF-A0E4-607307961B5E}">
      <dgm:prSet/>
      <dgm:spPr/>
      <dgm:t>
        <a:bodyPr/>
        <a:lstStyle/>
        <a:p>
          <a:endParaRPr lang="en-US"/>
        </a:p>
      </dgm:t>
    </dgm:pt>
    <dgm:pt modelId="{D21BDD86-8485-44CE-96D5-99ECCADA49F6}" type="sibTrans" cxnId="{FBDF1D69-6AAF-46AF-A0E4-607307961B5E}">
      <dgm:prSet/>
      <dgm:spPr/>
      <dgm:t>
        <a:bodyPr/>
        <a:lstStyle/>
        <a:p>
          <a:endParaRPr lang="en-US"/>
        </a:p>
      </dgm:t>
    </dgm:pt>
    <dgm:pt modelId="{FA75EA28-1B24-466B-BD38-2AAB587C5D40}">
      <dgm:prSet/>
      <dgm:spPr/>
      <dgm:t>
        <a:bodyPr/>
        <a:lstStyle/>
        <a:p>
          <a:r>
            <a:rPr lang="en-US" b="1"/>
            <a:t>Impact:</a:t>
          </a:r>
          <a:r>
            <a:rPr lang="en-US"/>
            <a:t> These insights could reduce public health risks by enhancing early detection of toxic substances.</a:t>
          </a:r>
        </a:p>
      </dgm:t>
    </dgm:pt>
    <dgm:pt modelId="{03DF6DC2-DB0A-413B-B1D9-B39B6F4CAB45}" type="parTrans" cxnId="{C33D4B4F-AD4B-4F9E-833B-E6B3A5BC9E57}">
      <dgm:prSet/>
      <dgm:spPr/>
      <dgm:t>
        <a:bodyPr/>
        <a:lstStyle/>
        <a:p>
          <a:endParaRPr lang="en-US"/>
        </a:p>
      </dgm:t>
    </dgm:pt>
    <dgm:pt modelId="{C7CA792E-FE54-439B-83B0-B6C2991E0248}" type="sibTrans" cxnId="{C33D4B4F-AD4B-4F9E-833B-E6B3A5BC9E57}">
      <dgm:prSet/>
      <dgm:spPr/>
      <dgm:t>
        <a:bodyPr/>
        <a:lstStyle/>
        <a:p>
          <a:endParaRPr lang="en-US"/>
        </a:p>
      </dgm:t>
    </dgm:pt>
    <dgm:pt modelId="{01E83126-4053-4E2A-B9F8-1E91DDA73B98}" type="pres">
      <dgm:prSet presAssocID="{9696CFFA-669F-4A6A-BB68-774E5BDCD10C}" presName="root" presStyleCnt="0">
        <dgm:presLayoutVars>
          <dgm:dir/>
          <dgm:resizeHandles val="exact"/>
        </dgm:presLayoutVars>
      </dgm:prSet>
      <dgm:spPr/>
    </dgm:pt>
    <dgm:pt modelId="{3AC4308D-4E49-4925-B021-FFFD95B344A6}" type="pres">
      <dgm:prSet presAssocID="{9696CFFA-669F-4A6A-BB68-774E5BDCD10C}" presName="container" presStyleCnt="0">
        <dgm:presLayoutVars>
          <dgm:dir/>
          <dgm:resizeHandles val="exact"/>
        </dgm:presLayoutVars>
      </dgm:prSet>
      <dgm:spPr/>
    </dgm:pt>
    <dgm:pt modelId="{05993FE8-5660-4B3E-8D44-DA57ED4801D8}" type="pres">
      <dgm:prSet presAssocID="{CDA2D63E-6DB4-486F-BA97-CD21E5B5D811}" presName="compNode" presStyleCnt="0"/>
      <dgm:spPr/>
    </dgm:pt>
    <dgm:pt modelId="{0996C254-5F98-47AB-BD1E-9B190992CE95}" type="pres">
      <dgm:prSet presAssocID="{CDA2D63E-6DB4-486F-BA97-CD21E5B5D811}" presName="iconBgRect" presStyleLbl="bgShp" presStyleIdx="0" presStyleCnt="4"/>
      <dgm:spPr/>
    </dgm:pt>
    <dgm:pt modelId="{52EA2062-063B-4369-A906-07944FE5FF65}" type="pres">
      <dgm:prSet presAssocID="{CDA2D63E-6DB4-486F-BA97-CD21E5B5D8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631E4F69-82B7-4F16-8719-BA5B96001023}" type="pres">
      <dgm:prSet presAssocID="{CDA2D63E-6DB4-486F-BA97-CD21E5B5D811}" presName="spaceRect" presStyleCnt="0"/>
      <dgm:spPr/>
    </dgm:pt>
    <dgm:pt modelId="{B784D8BC-2D91-42D2-B5AA-35F8395895C9}" type="pres">
      <dgm:prSet presAssocID="{CDA2D63E-6DB4-486F-BA97-CD21E5B5D811}" presName="textRect" presStyleLbl="revTx" presStyleIdx="0" presStyleCnt="4">
        <dgm:presLayoutVars>
          <dgm:chMax val="1"/>
          <dgm:chPref val="1"/>
        </dgm:presLayoutVars>
      </dgm:prSet>
      <dgm:spPr/>
    </dgm:pt>
    <dgm:pt modelId="{00809406-0FE3-4AD2-B999-58AFC4F2ED12}" type="pres">
      <dgm:prSet presAssocID="{B21D3C83-D85E-469E-9694-CAE333370344}" presName="sibTrans" presStyleLbl="sibTrans2D1" presStyleIdx="0" presStyleCnt="0"/>
      <dgm:spPr/>
    </dgm:pt>
    <dgm:pt modelId="{B0A9C037-016B-4561-88FA-D2C14D0EEA19}" type="pres">
      <dgm:prSet presAssocID="{1B021316-3258-44CC-A8DA-D01A7507EE8A}" presName="compNode" presStyleCnt="0"/>
      <dgm:spPr/>
    </dgm:pt>
    <dgm:pt modelId="{D71FD5FE-689E-49EE-AE65-DFD4F1C29AA1}" type="pres">
      <dgm:prSet presAssocID="{1B021316-3258-44CC-A8DA-D01A7507EE8A}" presName="iconBgRect" presStyleLbl="bgShp" presStyleIdx="1" presStyleCnt="4"/>
      <dgm:spPr/>
    </dgm:pt>
    <dgm:pt modelId="{539E6673-B440-40F8-BB11-705AE6AD28B7}" type="pres">
      <dgm:prSet presAssocID="{1B021316-3258-44CC-A8DA-D01A7507EE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raz"/>
        </a:ext>
      </dgm:extLst>
    </dgm:pt>
    <dgm:pt modelId="{990B31D1-A515-4AD9-8120-47CB96BBB9A2}" type="pres">
      <dgm:prSet presAssocID="{1B021316-3258-44CC-A8DA-D01A7507EE8A}" presName="spaceRect" presStyleCnt="0"/>
      <dgm:spPr/>
    </dgm:pt>
    <dgm:pt modelId="{E92B7F10-095D-4847-A431-004BAFB43131}" type="pres">
      <dgm:prSet presAssocID="{1B021316-3258-44CC-A8DA-D01A7507EE8A}" presName="textRect" presStyleLbl="revTx" presStyleIdx="1" presStyleCnt="4">
        <dgm:presLayoutVars>
          <dgm:chMax val="1"/>
          <dgm:chPref val="1"/>
        </dgm:presLayoutVars>
      </dgm:prSet>
      <dgm:spPr/>
    </dgm:pt>
    <dgm:pt modelId="{1D2614B1-368F-4852-8937-793499F38360}" type="pres">
      <dgm:prSet presAssocID="{D6613E8F-28C8-45C7-87A2-C92F49C63D5E}" presName="sibTrans" presStyleLbl="sibTrans2D1" presStyleIdx="0" presStyleCnt="0"/>
      <dgm:spPr/>
    </dgm:pt>
    <dgm:pt modelId="{AE6B5E2B-B538-403B-9BE8-388C5C6ADACE}" type="pres">
      <dgm:prSet presAssocID="{7DD36A1B-2003-44E2-9119-F980634D276A}" presName="compNode" presStyleCnt="0"/>
      <dgm:spPr/>
    </dgm:pt>
    <dgm:pt modelId="{F13E2184-5137-4291-9601-4DB9315DB986}" type="pres">
      <dgm:prSet presAssocID="{7DD36A1B-2003-44E2-9119-F980634D276A}" presName="iconBgRect" presStyleLbl="bgShp" presStyleIdx="2" presStyleCnt="4"/>
      <dgm:spPr/>
    </dgm:pt>
    <dgm:pt modelId="{A3E995E4-1D9D-41DA-8C0C-4E97B0EA5431}" type="pres">
      <dgm:prSet presAssocID="{7DD36A1B-2003-44E2-9119-F980634D27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A810B78B-63A0-43BC-9340-91D9419F3F64}" type="pres">
      <dgm:prSet presAssocID="{7DD36A1B-2003-44E2-9119-F980634D276A}" presName="spaceRect" presStyleCnt="0"/>
      <dgm:spPr/>
    </dgm:pt>
    <dgm:pt modelId="{AB2EF354-7AB7-4D99-B32A-066FAF8E5DCB}" type="pres">
      <dgm:prSet presAssocID="{7DD36A1B-2003-44E2-9119-F980634D276A}" presName="textRect" presStyleLbl="revTx" presStyleIdx="2" presStyleCnt="4">
        <dgm:presLayoutVars>
          <dgm:chMax val="1"/>
          <dgm:chPref val="1"/>
        </dgm:presLayoutVars>
      </dgm:prSet>
      <dgm:spPr/>
    </dgm:pt>
    <dgm:pt modelId="{C1A45945-993F-47AF-B5D0-1D8BCA58D130}" type="pres">
      <dgm:prSet presAssocID="{D21BDD86-8485-44CE-96D5-99ECCADA49F6}" presName="sibTrans" presStyleLbl="sibTrans2D1" presStyleIdx="0" presStyleCnt="0"/>
      <dgm:spPr/>
    </dgm:pt>
    <dgm:pt modelId="{AF0A1E81-4493-426B-A7C4-3A06050F268F}" type="pres">
      <dgm:prSet presAssocID="{FA75EA28-1B24-466B-BD38-2AAB587C5D40}" presName="compNode" presStyleCnt="0"/>
      <dgm:spPr/>
    </dgm:pt>
    <dgm:pt modelId="{34472D4D-F31C-43EA-80AA-CFB1CFCEA3FF}" type="pres">
      <dgm:prSet presAssocID="{FA75EA28-1B24-466B-BD38-2AAB587C5D40}" presName="iconBgRect" presStyleLbl="bgShp" presStyleIdx="3" presStyleCnt="4"/>
      <dgm:spPr/>
    </dgm:pt>
    <dgm:pt modelId="{E2F14081-23AA-476A-A9A0-4B016866ECAD}" type="pres">
      <dgm:prSet presAssocID="{FA75EA28-1B24-466B-BD38-2AAB587C5D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o"/>
        </a:ext>
      </dgm:extLst>
    </dgm:pt>
    <dgm:pt modelId="{EE622780-CC6F-48B3-BE40-514862335D8B}" type="pres">
      <dgm:prSet presAssocID="{FA75EA28-1B24-466B-BD38-2AAB587C5D40}" presName="spaceRect" presStyleCnt="0"/>
      <dgm:spPr/>
    </dgm:pt>
    <dgm:pt modelId="{C739F946-1EE5-41C0-9307-3D8B7AB11E81}" type="pres">
      <dgm:prSet presAssocID="{FA75EA28-1B24-466B-BD38-2AAB587C5D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DCF819-7E37-4799-B1A7-E14241D1A051}" type="presOf" srcId="{CDA2D63E-6DB4-486F-BA97-CD21E5B5D811}" destId="{B784D8BC-2D91-42D2-B5AA-35F8395895C9}" srcOrd="0" destOrd="0" presId="urn:microsoft.com/office/officeart/2018/2/layout/IconCircleList"/>
    <dgm:cxn modelId="{FBDF1D69-6AAF-46AF-A0E4-607307961B5E}" srcId="{9696CFFA-669F-4A6A-BB68-774E5BDCD10C}" destId="{7DD36A1B-2003-44E2-9119-F980634D276A}" srcOrd="2" destOrd="0" parTransId="{23507E3B-E247-4DDD-A312-F92784015A82}" sibTransId="{D21BDD86-8485-44CE-96D5-99ECCADA49F6}"/>
    <dgm:cxn modelId="{C33D4B4F-AD4B-4F9E-833B-E6B3A5BC9E57}" srcId="{9696CFFA-669F-4A6A-BB68-774E5BDCD10C}" destId="{FA75EA28-1B24-466B-BD38-2AAB587C5D40}" srcOrd="3" destOrd="0" parTransId="{03DF6DC2-DB0A-413B-B1D9-B39B6F4CAB45}" sibTransId="{C7CA792E-FE54-439B-83B0-B6C2991E0248}"/>
    <dgm:cxn modelId="{93D4AC53-7192-4895-A064-ECD08D0F30D1}" type="presOf" srcId="{7DD36A1B-2003-44E2-9119-F980634D276A}" destId="{AB2EF354-7AB7-4D99-B32A-066FAF8E5DCB}" srcOrd="0" destOrd="0" presId="urn:microsoft.com/office/officeart/2018/2/layout/IconCircleList"/>
    <dgm:cxn modelId="{176B1D79-4064-4C86-BE64-A2418211BD88}" type="presOf" srcId="{D6613E8F-28C8-45C7-87A2-C92F49C63D5E}" destId="{1D2614B1-368F-4852-8937-793499F38360}" srcOrd="0" destOrd="0" presId="urn:microsoft.com/office/officeart/2018/2/layout/IconCircleList"/>
    <dgm:cxn modelId="{C70E1F97-C13A-4BB8-BDE5-0541EA53727D}" type="presOf" srcId="{B21D3C83-D85E-469E-9694-CAE333370344}" destId="{00809406-0FE3-4AD2-B999-58AFC4F2ED12}" srcOrd="0" destOrd="0" presId="urn:microsoft.com/office/officeart/2018/2/layout/IconCircleList"/>
    <dgm:cxn modelId="{E032D29B-5E04-4E83-BD1F-C8F629C272C4}" type="presOf" srcId="{9696CFFA-669F-4A6A-BB68-774E5BDCD10C}" destId="{01E83126-4053-4E2A-B9F8-1E91DDA73B98}" srcOrd="0" destOrd="0" presId="urn:microsoft.com/office/officeart/2018/2/layout/IconCircleList"/>
    <dgm:cxn modelId="{1A791DA2-9203-47CC-9ACD-590D79080DF5}" type="presOf" srcId="{D21BDD86-8485-44CE-96D5-99ECCADA49F6}" destId="{C1A45945-993F-47AF-B5D0-1D8BCA58D130}" srcOrd="0" destOrd="0" presId="urn:microsoft.com/office/officeart/2018/2/layout/IconCircleList"/>
    <dgm:cxn modelId="{865F41BE-A81A-4D99-9C27-C7AA28823BB4}" srcId="{9696CFFA-669F-4A6A-BB68-774E5BDCD10C}" destId="{1B021316-3258-44CC-A8DA-D01A7507EE8A}" srcOrd="1" destOrd="0" parTransId="{D30D79E4-82C4-4011-B684-828AEEFBD792}" sibTransId="{D6613E8F-28C8-45C7-87A2-C92F49C63D5E}"/>
    <dgm:cxn modelId="{ECA6A8C3-48B0-46A2-92B6-5067BF28CB20}" srcId="{9696CFFA-669F-4A6A-BB68-774E5BDCD10C}" destId="{CDA2D63E-6DB4-486F-BA97-CD21E5B5D811}" srcOrd="0" destOrd="0" parTransId="{1DB53B32-A310-4533-951F-F37AFAFDC4EB}" sibTransId="{B21D3C83-D85E-469E-9694-CAE333370344}"/>
    <dgm:cxn modelId="{AF814BC4-A0F7-4DE3-975D-783B15A26131}" type="presOf" srcId="{FA75EA28-1B24-466B-BD38-2AAB587C5D40}" destId="{C739F946-1EE5-41C0-9307-3D8B7AB11E81}" srcOrd="0" destOrd="0" presId="urn:microsoft.com/office/officeart/2018/2/layout/IconCircleList"/>
    <dgm:cxn modelId="{3693B0DC-ACA7-4F13-B688-DB61E1E0423B}" type="presOf" srcId="{1B021316-3258-44CC-A8DA-D01A7507EE8A}" destId="{E92B7F10-095D-4847-A431-004BAFB43131}" srcOrd="0" destOrd="0" presId="urn:microsoft.com/office/officeart/2018/2/layout/IconCircleList"/>
    <dgm:cxn modelId="{C02F9D02-2A21-4472-B806-CD13D32C8E85}" type="presParOf" srcId="{01E83126-4053-4E2A-B9F8-1E91DDA73B98}" destId="{3AC4308D-4E49-4925-B021-FFFD95B344A6}" srcOrd="0" destOrd="0" presId="urn:microsoft.com/office/officeart/2018/2/layout/IconCircleList"/>
    <dgm:cxn modelId="{CC7B19E1-886C-410A-A1F1-573A4A416976}" type="presParOf" srcId="{3AC4308D-4E49-4925-B021-FFFD95B344A6}" destId="{05993FE8-5660-4B3E-8D44-DA57ED4801D8}" srcOrd="0" destOrd="0" presId="urn:microsoft.com/office/officeart/2018/2/layout/IconCircleList"/>
    <dgm:cxn modelId="{AD2CE0B1-894F-429D-8AB7-B96A8FD2D71F}" type="presParOf" srcId="{05993FE8-5660-4B3E-8D44-DA57ED4801D8}" destId="{0996C254-5F98-47AB-BD1E-9B190992CE95}" srcOrd="0" destOrd="0" presId="urn:microsoft.com/office/officeart/2018/2/layout/IconCircleList"/>
    <dgm:cxn modelId="{C2B6724E-257C-4D76-9C2D-1C44A3B0CAFA}" type="presParOf" srcId="{05993FE8-5660-4B3E-8D44-DA57ED4801D8}" destId="{52EA2062-063B-4369-A906-07944FE5FF65}" srcOrd="1" destOrd="0" presId="urn:microsoft.com/office/officeart/2018/2/layout/IconCircleList"/>
    <dgm:cxn modelId="{FA1C51B7-DB89-412F-9B89-087D0F9AFE6A}" type="presParOf" srcId="{05993FE8-5660-4B3E-8D44-DA57ED4801D8}" destId="{631E4F69-82B7-4F16-8719-BA5B96001023}" srcOrd="2" destOrd="0" presId="urn:microsoft.com/office/officeart/2018/2/layout/IconCircleList"/>
    <dgm:cxn modelId="{6FD8198A-7639-43E9-8943-31B538950463}" type="presParOf" srcId="{05993FE8-5660-4B3E-8D44-DA57ED4801D8}" destId="{B784D8BC-2D91-42D2-B5AA-35F8395895C9}" srcOrd="3" destOrd="0" presId="urn:microsoft.com/office/officeart/2018/2/layout/IconCircleList"/>
    <dgm:cxn modelId="{997BF63E-092E-4DC2-BA0D-C5FCC2EF700A}" type="presParOf" srcId="{3AC4308D-4E49-4925-B021-FFFD95B344A6}" destId="{00809406-0FE3-4AD2-B999-58AFC4F2ED12}" srcOrd="1" destOrd="0" presId="urn:microsoft.com/office/officeart/2018/2/layout/IconCircleList"/>
    <dgm:cxn modelId="{C1C41062-3483-4AF4-95F3-60979710BE1C}" type="presParOf" srcId="{3AC4308D-4E49-4925-B021-FFFD95B344A6}" destId="{B0A9C037-016B-4561-88FA-D2C14D0EEA19}" srcOrd="2" destOrd="0" presId="urn:microsoft.com/office/officeart/2018/2/layout/IconCircleList"/>
    <dgm:cxn modelId="{86020A2F-86A7-4379-BD2D-B3F8709A4633}" type="presParOf" srcId="{B0A9C037-016B-4561-88FA-D2C14D0EEA19}" destId="{D71FD5FE-689E-49EE-AE65-DFD4F1C29AA1}" srcOrd="0" destOrd="0" presId="urn:microsoft.com/office/officeart/2018/2/layout/IconCircleList"/>
    <dgm:cxn modelId="{796EF15B-31D1-46EB-9226-668BE6F2FCEC}" type="presParOf" srcId="{B0A9C037-016B-4561-88FA-D2C14D0EEA19}" destId="{539E6673-B440-40F8-BB11-705AE6AD28B7}" srcOrd="1" destOrd="0" presId="urn:microsoft.com/office/officeart/2018/2/layout/IconCircleList"/>
    <dgm:cxn modelId="{D16C2EBF-31BD-4E17-A575-247E3FDC1B60}" type="presParOf" srcId="{B0A9C037-016B-4561-88FA-D2C14D0EEA19}" destId="{990B31D1-A515-4AD9-8120-47CB96BBB9A2}" srcOrd="2" destOrd="0" presId="urn:microsoft.com/office/officeart/2018/2/layout/IconCircleList"/>
    <dgm:cxn modelId="{B73DF120-C56B-4D41-A16B-290840FA760E}" type="presParOf" srcId="{B0A9C037-016B-4561-88FA-D2C14D0EEA19}" destId="{E92B7F10-095D-4847-A431-004BAFB43131}" srcOrd="3" destOrd="0" presId="urn:microsoft.com/office/officeart/2018/2/layout/IconCircleList"/>
    <dgm:cxn modelId="{83F4BD01-6F43-4145-B493-67D978E53583}" type="presParOf" srcId="{3AC4308D-4E49-4925-B021-FFFD95B344A6}" destId="{1D2614B1-368F-4852-8937-793499F38360}" srcOrd="3" destOrd="0" presId="urn:microsoft.com/office/officeart/2018/2/layout/IconCircleList"/>
    <dgm:cxn modelId="{7F2475E7-B03B-4EA3-A0D3-53A57E14909D}" type="presParOf" srcId="{3AC4308D-4E49-4925-B021-FFFD95B344A6}" destId="{AE6B5E2B-B538-403B-9BE8-388C5C6ADACE}" srcOrd="4" destOrd="0" presId="urn:microsoft.com/office/officeart/2018/2/layout/IconCircleList"/>
    <dgm:cxn modelId="{3EFA478F-2A1A-4DFC-8239-8B4116EB3A8B}" type="presParOf" srcId="{AE6B5E2B-B538-403B-9BE8-388C5C6ADACE}" destId="{F13E2184-5137-4291-9601-4DB9315DB986}" srcOrd="0" destOrd="0" presId="urn:microsoft.com/office/officeart/2018/2/layout/IconCircleList"/>
    <dgm:cxn modelId="{9E5E0E25-B53F-4AF6-A8AF-E27F6B346B06}" type="presParOf" srcId="{AE6B5E2B-B538-403B-9BE8-388C5C6ADACE}" destId="{A3E995E4-1D9D-41DA-8C0C-4E97B0EA5431}" srcOrd="1" destOrd="0" presId="urn:microsoft.com/office/officeart/2018/2/layout/IconCircleList"/>
    <dgm:cxn modelId="{2A28C0FF-86E0-44F6-BF32-239E0171FDC3}" type="presParOf" srcId="{AE6B5E2B-B538-403B-9BE8-388C5C6ADACE}" destId="{A810B78B-63A0-43BC-9340-91D9419F3F64}" srcOrd="2" destOrd="0" presId="urn:microsoft.com/office/officeart/2018/2/layout/IconCircleList"/>
    <dgm:cxn modelId="{A5956C1B-421F-41C1-B37E-44BA3E012F23}" type="presParOf" srcId="{AE6B5E2B-B538-403B-9BE8-388C5C6ADACE}" destId="{AB2EF354-7AB7-4D99-B32A-066FAF8E5DCB}" srcOrd="3" destOrd="0" presId="urn:microsoft.com/office/officeart/2018/2/layout/IconCircleList"/>
    <dgm:cxn modelId="{676FCAC0-D5F8-4B4A-9133-E3B681F39862}" type="presParOf" srcId="{3AC4308D-4E49-4925-B021-FFFD95B344A6}" destId="{C1A45945-993F-47AF-B5D0-1D8BCA58D130}" srcOrd="5" destOrd="0" presId="urn:microsoft.com/office/officeart/2018/2/layout/IconCircleList"/>
    <dgm:cxn modelId="{5E08B1F3-0FFE-4741-A9D4-3C2BF3603C11}" type="presParOf" srcId="{3AC4308D-4E49-4925-B021-FFFD95B344A6}" destId="{AF0A1E81-4493-426B-A7C4-3A06050F268F}" srcOrd="6" destOrd="0" presId="urn:microsoft.com/office/officeart/2018/2/layout/IconCircleList"/>
    <dgm:cxn modelId="{EC8CCF0F-7D09-489A-A92A-7636C38AA955}" type="presParOf" srcId="{AF0A1E81-4493-426B-A7C4-3A06050F268F}" destId="{34472D4D-F31C-43EA-80AA-CFB1CFCEA3FF}" srcOrd="0" destOrd="0" presId="urn:microsoft.com/office/officeart/2018/2/layout/IconCircleList"/>
    <dgm:cxn modelId="{B261ADFF-F6AE-45BC-86CB-DB227A35DEA4}" type="presParOf" srcId="{AF0A1E81-4493-426B-A7C4-3A06050F268F}" destId="{E2F14081-23AA-476A-A9A0-4B016866ECAD}" srcOrd="1" destOrd="0" presId="urn:microsoft.com/office/officeart/2018/2/layout/IconCircleList"/>
    <dgm:cxn modelId="{3F19DFEA-D1F3-49B7-9C66-937B904AF5B8}" type="presParOf" srcId="{AF0A1E81-4493-426B-A7C4-3A06050F268F}" destId="{EE622780-CC6F-48B3-BE40-514862335D8B}" srcOrd="2" destOrd="0" presId="urn:microsoft.com/office/officeart/2018/2/layout/IconCircleList"/>
    <dgm:cxn modelId="{0782CF97-3D58-4CC0-B17A-4C8245827EBF}" type="presParOf" srcId="{AF0A1E81-4493-426B-A7C4-3A06050F268F}" destId="{C739F946-1EE5-41C0-9307-3D8B7AB11E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6C254-5F98-47AB-BD1E-9B190992CE95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A2062-063B-4369-A906-07944FE5FF65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4D8BC-2D91-42D2-B5AA-35F8395895C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Insight 1:</a:t>
          </a:r>
          <a:r>
            <a:rPr lang="en-US" sz="1800" kern="1200"/>
            <a:t> Identify potential toxic compounds by analyzing molecular weight and structure. This could streamline safety assessments.</a:t>
          </a:r>
        </a:p>
      </dsp:txBody>
      <dsp:txXfrm>
        <a:off x="1948202" y="368029"/>
        <a:ext cx="3233964" cy="1371985"/>
      </dsp:txXfrm>
    </dsp:sp>
    <dsp:sp modelId="{D71FD5FE-689E-49EE-AE65-DFD4F1C29AA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E6673-B440-40F8-BB11-705AE6AD28B7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B7F10-095D-4847-A431-004BAFB4313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Insight 2:</a:t>
          </a:r>
          <a:r>
            <a:rPr lang="en-US" sz="1800" kern="1200"/>
            <a:t> Assist drug development teams in filtering compounds by toxicity risk, saving time and resources.</a:t>
          </a:r>
        </a:p>
      </dsp:txBody>
      <dsp:txXfrm>
        <a:off x="7411643" y="368029"/>
        <a:ext cx="3233964" cy="1371985"/>
      </dsp:txXfrm>
    </dsp:sp>
    <dsp:sp modelId="{F13E2184-5137-4291-9601-4DB9315DB98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995E4-1D9D-41DA-8C0C-4E97B0EA543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EF354-7AB7-4D99-B32A-066FAF8E5DCB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Insight 3:</a:t>
          </a:r>
          <a:r>
            <a:rPr lang="en-US" sz="1800" kern="1200"/>
            <a:t> Guide regulatory bodies in establishing safety guidelines by identifying high-risk molecular properties.</a:t>
          </a:r>
        </a:p>
      </dsp:txBody>
      <dsp:txXfrm>
        <a:off x="1948202" y="2452790"/>
        <a:ext cx="3233964" cy="1371985"/>
      </dsp:txXfrm>
    </dsp:sp>
    <dsp:sp modelId="{34472D4D-F31C-43EA-80AA-CFB1CFCEA3F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14081-23AA-476A-A9A0-4B016866ECA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9F946-1EE5-41C0-9307-3D8B7AB11E8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Impact:</a:t>
          </a:r>
          <a:r>
            <a:rPr lang="en-US" sz="1800" kern="1200"/>
            <a:t> These insights could reduce public health risks by enhancing early detection of toxic substances.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0A3EA-8575-470A-A1B5-7A2B2050B8D8}" type="datetimeFigureOut">
              <a:rPr lang="es-ES" smtClean="0"/>
              <a:t>15/11/2024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69FF0-E2B3-4F47-89B3-5A761BB9E2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4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69FF0-E2B3-4F47-89B3-5A761BB9E24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39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4A90-6521-D935-4F8F-6EBE3F95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A4AA0-BE2B-AE78-43E2-EE2FB0E7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B86DC-49E0-3C93-E75E-2DD5509A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77FE-7160-E860-2C89-0042ECCD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2B75-8108-D5AB-D906-C768DA48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6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1E0B-677F-9EDF-E56C-59048C12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99720-DD0D-3E88-8792-50DE88333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E956-3292-D61F-1729-00F452B9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44D13-D28F-7CBF-B3B1-B25B47660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9E1C-2A71-0830-1A1C-2FF86099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68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1C75E-ECAF-5573-3F8B-0FEF2228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2ED4B-5E5A-8D50-2CD4-07259797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36F8-CBA6-8FD9-E849-F955E707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9CF8B-D875-DFB0-EADC-2156663A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B508-A9E9-85BC-DD52-E495A100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03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5CEA-591D-2235-54E0-3F08AE90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CA0B-8EB6-AC54-E618-65C78B3C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C6DA-8CF9-8A9E-7C3C-32499655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54F4-A153-C609-7B5A-413086A4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22CC-2EB3-547F-4C8A-79826098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532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5FE1-075D-674E-1491-76F47C68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D569A-36C9-D3D4-C534-72AEA72A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D7FA-C523-EF31-0A61-B5E8440F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3E2B9-B35C-3467-D021-45F64203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5A86-0D0D-25C6-1F37-66765499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83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C120-DBA2-5A52-A48C-D9C33DC8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BB6E-26B3-F2D5-8A4B-3D8475A3F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1959-CEC3-34D8-E177-8FEBC09A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04A6E-4B6E-30F8-4354-4463FF01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565AD-3EBB-AA7B-E94A-B77511C5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F77D8-0D16-A6B3-86C2-3B11CCDA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7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1E60-7279-CF6A-7C52-A2FD268B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7A8B6-5280-473C-42C1-D0D77D404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66AE5-F257-E3CE-327E-FDF0478D7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055D0-5881-8221-DAFF-87CA8E97C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A00F-3FED-F5F6-39D7-B6BC487D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5F4DD-BE9A-9275-40A6-DD70C7B2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E70BB-59DD-36E8-550B-AB41B159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EF14E-832F-65AE-11E1-1EC0AAA1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61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2C90-E514-E046-B206-C38848F0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C0959-84E1-0803-FD1D-BDE08C5A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89951-F53B-5492-1A1B-D8A29CC1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353C0-89E1-4ECE-5B8B-3B25DBED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71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C7C5A-F335-60E4-D956-1846A616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07A1F-3156-5B76-6008-9649AB3B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73F84-E358-A901-A8FF-CACB848A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64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7B5-5B97-0694-5F6B-4294316C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F81B-62E5-4B43-5BE0-A38F336C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1A592-B19D-D3FE-2B79-86554789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88DCE-28B1-8328-BDCB-B2BE52F6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67842-761F-6865-9FAF-F7E7CF4D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AA92-C4F1-ECE6-3430-231BF238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53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92B4-83CF-8C4F-CA15-40C98561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094C7-9132-8C40-4D05-CC7585138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CC5E5-56D2-AA97-C0AD-27AEBB4B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FA79-A61F-7AF3-1FDC-45C2E23A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3EECB-9556-A5FB-923B-FC459EA6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592AD-F4CC-A6F3-C3C0-87A72648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65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5C7BD-B52F-C5C1-9507-DB05441E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D7A04-69AB-B5A5-B39D-F0962A86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BBBA-0861-E733-C259-CD3EC158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D8A75-671A-4A12-B483-008477E906E7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F8098-107F-FE94-F62A-2976ADD12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9A20-FA6A-4518-EF8F-902872B27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7F0A6-6F10-4C8B-AF95-DD6561FF0325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03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730C3-8A5A-42BF-4703-94BCA642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 in Predictive Toxicology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8F7FD-83E4-AC44-4C4D-10975EEBA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54745-AD59-1AAC-E198-CE90FE8E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Practical Applications and Impact</a:t>
            </a:r>
            <a:br>
              <a:rPr lang="en-US" sz="2800" b="1">
                <a:solidFill>
                  <a:srgbClr val="FFFFFF"/>
                </a:solidFill>
              </a:rPr>
            </a:br>
            <a:endParaRPr lang="en-CA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2650FC-B0A2-F390-7796-22435422D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3882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D8DB0-8C5E-11A4-2375-94012F4F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CA" sz="4000"/>
              <a:t>Project Board Walk-through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302E-AFC9-B056-B8A0-05C7D37C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Project Management Approach:</a:t>
            </a:r>
            <a:r>
              <a:rPr lang="en-US" sz="1300"/>
              <a:t> Adopted agile techniques such as sprint planning and task tracking to stay organized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Progress Overview:</a:t>
            </a:r>
            <a:r>
              <a:rPr lang="en-US" sz="1300"/>
              <a:t> Completed data preprocessing, feature engineering, and initial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Task Distribution:</a:t>
            </a:r>
            <a:r>
              <a:rPr lang="en-US" sz="1300"/>
              <a:t> Assigned roles for each team member, with a structured approach to complete the remaining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/>
              <a:t>Visual Aid:</a:t>
            </a:r>
            <a:r>
              <a:rPr lang="en-US" sz="1300"/>
              <a:t> Screenshot of the project board showing completed and in-progress tasks.</a:t>
            </a:r>
          </a:p>
          <a:p>
            <a:endParaRPr lang="en-CA" sz="13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C276C9-8D40-0B3D-0FFE-799BAB9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414"/>
          <a:stretch/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7034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ímbolos amarillo y azul">
            <a:extLst>
              <a:ext uri="{FF2B5EF4-FFF2-40B4-BE49-F238E27FC236}">
                <a16:creationId xmlns:a16="http://schemas.microsoft.com/office/drawing/2014/main" id="{F8E963AB-3250-9499-09BD-6B3CD8D3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42" r="18558" b="1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7418BF6-22F2-BE5C-BD42-B208D63EDB6B}"/>
              </a:ext>
            </a:extLst>
          </p:cNvPr>
          <p:cNvSpPr txBox="1"/>
          <p:nvPr/>
        </p:nvSpPr>
        <p:spPr>
          <a:xfrm>
            <a:off x="6803409" y="904353"/>
            <a:ext cx="4156512" cy="533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Thank You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7804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4F08-2DCA-0633-F4F0-420416259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5551"/>
          </a:xfrm>
        </p:spPr>
        <p:txBody>
          <a:bodyPr>
            <a:normAutofit fontScale="90000"/>
          </a:bodyPr>
          <a:lstStyle/>
          <a:p>
            <a:r>
              <a:rPr lang="en-CA" dirty="0"/>
              <a:t>AI in Predictive Toxicology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26136-AF48-845E-64A6-257BA3266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15886"/>
            <a:ext cx="9144000" cy="3341914"/>
          </a:xfrm>
        </p:spPr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To predict molecular properties using machine learning, specifically analyzing molecular weight based on features related to toxicity.</a:t>
            </a:r>
          </a:p>
          <a:p>
            <a:endParaRPr lang="en-US" dirty="0"/>
          </a:p>
          <a:p>
            <a:r>
              <a:rPr lang="en-US" b="1" dirty="0"/>
              <a:t>Outline:</a:t>
            </a:r>
            <a:r>
              <a:rPr lang="en-US" dirty="0"/>
              <a:t> Data preprocessing, model building, evaluation, and insights from toxicology data.</a:t>
            </a:r>
          </a:p>
        </p:txBody>
      </p:sp>
    </p:spTree>
    <p:extLst>
      <p:ext uri="{BB962C8B-B14F-4D97-AF65-F5344CB8AC3E}">
        <p14:creationId xmlns:p14="http://schemas.microsoft.com/office/powerpoint/2010/main" val="29796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58B11-6F51-CA86-4194-93FE966A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" y="456345"/>
            <a:ext cx="3111690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Loading and Initial Processing</a:t>
            </a:r>
            <a:endParaRPr lang="en-CA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B6DA-1EAD-D8E4-D5CA-B5620216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006" y="511389"/>
            <a:ext cx="3534770" cy="5848468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Pubchem</a:t>
            </a:r>
            <a:r>
              <a:rPr lang="en-US" sz="2000" dirty="0"/>
              <a:t>  Compound CSV file</a:t>
            </a:r>
          </a:p>
          <a:p>
            <a:endParaRPr lang="en-US" sz="2000" dirty="0"/>
          </a:p>
          <a:p>
            <a:r>
              <a:rPr lang="en-US" sz="2000" dirty="0"/>
              <a:t>Size: 87 Mb (91.324.656 </a:t>
            </a:r>
            <a:r>
              <a:rPr lang="en-US" sz="2000" dirty="0" err="1"/>
              <a:t>Kb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BDEF0D-D46F-E7B9-025E-3F802B07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52" y="1191490"/>
            <a:ext cx="2503993" cy="8961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4DB2D8-3B7C-9281-1D8F-FC76AA9F5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452" y="2961985"/>
            <a:ext cx="2503993" cy="9340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DE05935-BA6E-3ED1-D975-C66CFC092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452" y="4969228"/>
            <a:ext cx="2503993" cy="5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B08E4-F926-518B-5FAF-AD7351654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CA" sz="4800"/>
              <a:t>Data Cleaning and Optimization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84D0CF-5A8E-3DDF-E522-637FC967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78" y="539762"/>
            <a:ext cx="3144679" cy="24685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5A002-6845-C075-F0C3-5C7D3C7D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CA" sz="1700"/>
              <a:t>Irrelevant Columns: Dropped cmpdsynonym, iupacname, meshheadings, and annotation to reduce noise and focus on relevant features.</a:t>
            </a:r>
          </a:p>
          <a:p>
            <a:endParaRPr lang="en-CA" sz="1700"/>
          </a:p>
          <a:p>
            <a:r>
              <a:rPr lang="en-CA" sz="1700"/>
              <a:t>Data Type Optimization: Specified data types (e.g., float32 for numeric, string for categorical) to minimize memory usage.</a:t>
            </a:r>
          </a:p>
          <a:p>
            <a:endParaRPr lang="en-CA" sz="1700"/>
          </a:p>
          <a:p>
            <a:r>
              <a:rPr lang="en-CA" sz="1700"/>
              <a:t>Feature Scaling: Used StandardScaler to normalize features, ensuring better model performance.</a:t>
            </a:r>
          </a:p>
          <a:p>
            <a:endParaRPr lang="en-CA" sz="1700"/>
          </a:p>
          <a:p>
            <a:endParaRPr lang="en-CA" sz="17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F6DF39-D482-9C38-6D2D-F3A40890D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51" y="4758969"/>
            <a:ext cx="4281815" cy="6208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7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D3449-5A36-9C08-0CF0-17A6101A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CA" sz="3200"/>
              <a:t>Feature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F1B90E-8ADB-6B42-0B1B-C3A92B97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320" y="364143"/>
            <a:ext cx="3622555" cy="342646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50529C-0899-310B-AF5C-C8FE96459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0" r="15430" b="-2"/>
          <a:stretch/>
        </p:blipFill>
        <p:spPr>
          <a:xfrm>
            <a:off x="6430945" y="0"/>
            <a:ext cx="4165735" cy="41531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C686-D7C6-A2D2-FFB3-CFE07D30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100"/>
              <a:t>Correlation Analysis: Selected features highly correlated with mw (molecular weight) based on a threshold correlation of 0.5.</a:t>
            </a:r>
          </a:p>
          <a:p>
            <a:endParaRPr lang="en-US" sz="1100"/>
          </a:p>
          <a:p>
            <a:r>
              <a:rPr lang="en-US" sz="1100"/>
              <a:t>Top Features: Exact Mass, Monoisotopic Mass, Heavy Atom Count, Complexity, Polar Area.</a:t>
            </a:r>
          </a:p>
          <a:p>
            <a:endParaRPr lang="en-US" sz="1100"/>
          </a:p>
          <a:p>
            <a:r>
              <a:rPr lang="en-US" sz="1100"/>
              <a:t>Visual Aid: Show correlation matrix with these highlighted features to illustrate selection process.</a:t>
            </a:r>
            <a:endParaRPr lang="en-CA" sz="1100"/>
          </a:p>
        </p:txBody>
      </p:sp>
    </p:spTree>
    <p:extLst>
      <p:ext uri="{BB962C8B-B14F-4D97-AF65-F5344CB8AC3E}">
        <p14:creationId xmlns:p14="http://schemas.microsoft.com/office/powerpoint/2010/main" val="176136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24D02-6C38-FEC0-9722-D799BE41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CA"/>
              <a:t>Model Selection</a:t>
            </a:r>
            <a:endParaRPr lang="en-CA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6949D2-67BC-2070-579D-54C45F2CD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1068843"/>
            <a:ext cx="10872172" cy="222879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0348-DF56-D5A9-14AF-BF5DEE9C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1800"/>
              <a:t>Model Used: </a:t>
            </a:r>
            <a:r>
              <a:rPr lang="en-US" sz="1800" err="1"/>
              <a:t>RandomForestRegressor</a:t>
            </a:r>
            <a:r>
              <a:rPr lang="en-US" sz="1800"/>
              <a:t> was chosen for its ability to handle non-linear relationships and interpret feature importance.</a:t>
            </a:r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Train-Test Split: Divided data into 80% training and 20% testing sets for reliable evaluation.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1290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A7494-CDD6-E3EF-1B3C-A6DE237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CA" sz="5600"/>
              <a:t>Model Evaluation Metrics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35F8F139-5601-9707-D0AF-929BCAE0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23112"/>
            <a:ext cx="5243391" cy="19548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0642-263F-7B7F-810A-C999932D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Evaluation Metrics: Mean Absolute Error (MAE): 0.46, Mean Squared Error (MSE): 6.04, R² Score: 0.9999.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Performance Interpretation: Low MAE and MSE indicate precise predictions; R² of 0.9999 shows the model explains almost all variance in molecular weight (mw).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Conclusion: Strong model fit and reliable predictions based on selected features.</a:t>
            </a:r>
            <a:endParaRPr lang="en-CA" sz="20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9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0C1C8-832F-B28C-8EBC-BA1B82795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 sz="3000"/>
              <a:t>Key Insights from Feature Importance</a:t>
            </a:r>
            <a:endParaRPr lang="en-CA" sz="30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D56815-F209-D7C6-CEC0-5D802ED8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3235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DAEE-67AB-CEB7-BF5B-2307114B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900"/>
              <a:t>Top Features by Importance: Exact Mass, Monoisotopic Mass, and Heavy Atom Count had the highest influence on predictions.</a:t>
            </a:r>
          </a:p>
          <a:p>
            <a:endParaRPr lang="en-US" sz="900"/>
          </a:p>
          <a:p>
            <a:r>
              <a:rPr lang="en-US" sz="900"/>
              <a:t>Interpretation: These features relate directly to molecular weight, confirming their significance in toxicity studies.</a:t>
            </a:r>
          </a:p>
          <a:p>
            <a:endParaRPr lang="en-US" sz="900"/>
          </a:p>
          <a:p>
            <a:r>
              <a:rPr lang="en-US" sz="900"/>
              <a:t>Visual Aid: Bar chart showing feature importance scores for clarity.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406995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F0C3-0C8B-AE52-4807-DDAE43D6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CA" dirty="0"/>
              <a:t>Cross-Validation Results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27B0B6-697B-BD64-701F-BD3AC9D5E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269642"/>
            <a:ext cx="9875259" cy="10369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5BA2-3241-9EEC-4ACD-1D0F05A9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anchor="ctr">
            <a:normAutofit/>
          </a:bodyPr>
          <a:lstStyle/>
          <a:p>
            <a:r>
              <a:rPr lang="en-US" sz="1400"/>
              <a:t>Consistency Across Folds: Cross-validation R² scores ranged from 0.9995 to 0.9999, confirming the model’s reliability.</a:t>
            </a:r>
          </a:p>
          <a:p>
            <a:endParaRPr lang="en-US" sz="1400"/>
          </a:p>
          <a:p>
            <a:r>
              <a:rPr lang="en-US" sz="1400"/>
              <a:t>Mean R² Score: 0.9998, showing consistent performance across multiple subsets of the data.</a:t>
            </a:r>
          </a:p>
          <a:p>
            <a:endParaRPr lang="en-US" sz="1400"/>
          </a:p>
          <a:p>
            <a:r>
              <a:rPr lang="en-US" sz="1400"/>
              <a:t>Conclusion: The model generalizes well, handling different splits with high predictive power.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228883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550</Words>
  <Application>Microsoft Office PowerPoint</Application>
  <PresentationFormat>Panorámica</PresentationFormat>
  <Paragraphs>61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AI in Predictive Toxicology</vt:lpstr>
      <vt:lpstr>AI in Predictive Toxicology</vt:lpstr>
      <vt:lpstr>Data Loading and Initial Processing</vt:lpstr>
      <vt:lpstr>Data Cleaning and Optimization</vt:lpstr>
      <vt:lpstr>Feature Selection</vt:lpstr>
      <vt:lpstr>Model Selection</vt:lpstr>
      <vt:lpstr>Model Evaluation Metrics</vt:lpstr>
      <vt:lpstr>Key Insights from Feature Importance</vt:lpstr>
      <vt:lpstr>Cross-Validation Results</vt:lpstr>
      <vt:lpstr>Practical Applications and Impact </vt:lpstr>
      <vt:lpstr>Project Board Walk-through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Omar Martinez Martinez</dc:creator>
  <cp:lastModifiedBy>JOHAN RODRIGUEZ</cp:lastModifiedBy>
  <cp:revision>5</cp:revision>
  <dcterms:created xsi:type="dcterms:W3CDTF">2024-11-15T04:50:25Z</dcterms:created>
  <dcterms:modified xsi:type="dcterms:W3CDTF">2024-11-15T06:43:47Z</dcterms:modified>
</cp:coreProperties>
</file>