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723" autoAdjust="0"/>
  </p:normalViewPr>
  <p:slideViewPr>
    <p:cSldViewPr snapToGrid="0">
      <p:cViewPr varScale="1">
        <p:scale>
          <a:sx n="122" d="100"/>
          <a:sy n="122" d="100"/>
        </p:scale>
        <p:origin x="1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od_Science\f_docs\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Blood_Science\f_docs\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Blood_Science\f_docs\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Github\Blood_Science\f_docs\diagram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kd=0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Лист1!$J$3:$N$3</c:f>
              <c:numCache>
                <c:formatCode>0.0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cat>
          <c:val>
            <c:numRef>
              <c:f>Лист1!$J$4:$N$4</c:f>
              <c:numCache>
                <c:formatCode>0.000000000E+00</c:formatCode>
                <c:ptCount val="5"/>
                <c:pt idx="0">
                  <c:v>4.6300680640000003E-5</c:v>
                </c:pt>
                <c:pt idx="1">
                  <c:v>4.0828182669999999E-5</c:v>
                </c:pt>
                <c:pt idx="2">
                  <c:v>3.7468032939999999E-5</c:v>
                </c:pt>
                <c:pt idx="3">
                  <c:v>3.4489263899999999E-5</c:v>
                </c:pt>
                <c:pt idx="4">
                  <c:v>3.2044890499999999E-5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573-42B5-9514-E8EBB445C234}"/>
            </c:ext>
          </c:extLst>
        </c:ser>
        <c:ser>
          <c:idx val="5"/>
          <c:order val="5"/>
          <c:tx>
            <c:v>kd=0.5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Лист1!$J$3:$N$3</c:f>
              <c:numCache>
                <c:formatCode>0.0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cat>
          <c:val>
            <c:numRef>
              <c:f>Лист1!$J$9:$N$9</c:f>
              <c:numCache>
                <c:formatCode>0.000000000E+00</c:formatCode>
                <c:ptCount val="5"/>
                <c:pt idx="0">
                  <c:v>4.5761254329999997E-5</c:v>
                </c:pt>
                <c:pt idx="1">
                  <c:v>3.9964900870000003E-5</c:v>
                </c:pt>
                <c:pt idx="2">
                  <c:v>3.642599051E-5</c:v>
                </c:pt>
                <c:pt idx="3">
                  <c:v>3.3354694880000003E-5</c:v>
                </c:pt>
                <c:pt idx="4">
                  <c:v>3.1010502840000002E-5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573-42B5-9514-E8EBB445C2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3003168"/>
        <c:axId val="65300364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kd=0.1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Лист1!$J$3:$N$3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Лист1!$J$5:$N$5</c15:sqref>
                        </c15:formulaRef>
                      </c:ext>
                    </c:extLst>
                    <c:numCache>
                      <c:formatCode>0.000000000E+00</c:formatCode>
                      <c:ptCount val="5"/>
                      <c:pt idx="0">
                        <c:v>4.6265356830000001E-5</c:v>
                      </c:pt>
                      <c:pt idx="1">
                        <c:v>4.075766915E-5</c:v>
                      </c:pt>
                      <c:pt idx="2">
                        <c:v>3.7393265840000003E-5</c:v>
                      </c:pt>
                      <c:pt idx="3">
                        <c:v>3.4410849859999998E-5</c:v>
                      </c:pt>
                      <c:pt idx="4">
                        <c:v>3.1947349949999999E-5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2573-42B5-9514-E8EBB445C234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kd=0.2</c:v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Лист1!$J$3:$N$3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Лист1!$J$6:$N$6</c15:sqref>
                        </c15:formulaRef>
                      </c:ext>
                    </c:extLst>
                    <c:numCache>
                      <c:formatCode>0.000000000E+00</c:formatCode>
                      <c:ptCount val="5"/>
                      <c:pt idx="0">
                        <c:v>4.6167218420000003E-5</c:v>
                      </c:pt>
                      <c:pt idx="1">
                        <c:v>4.0611441280000003E-5</c:v>
                      </c:pt>
                      <c:pt idx="2">
                        <c:v>3.7200057790000002E-5</c:v>
                      </c:pt>
                      <c:pt idx="3">
                        <c:v>3.4189056510000002E-5</c:v>
                      </c:pt>
                      <c:pt idx="4">
                        <c:v>3.1730713539999997E-5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2573-42B5-9514-E8EBB445C234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kd=0.3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Лист1!$J$3:$N$3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Лист1!$J$7:$N$7</c15:sqref>
                        </c15:formulaRef>
                      </c:ext>
                    </c:extLst>
                    <c:numCache>
                      <c:formatCode>0.000000000E+00</c:formatCode>
                      <c:ptCount val="5"/>
                      <c:pt idx="0">
                        <c:v>4.6026038229999999E-5</c:v>
                      </c:pt>
                      <c:pt idx="1">
                        <c:v>4.0397300870000002E-5</c:v>
                      </c:pt>
                      <c:pt idx="2">
                        <c:v>3.6948894710000003E-5</c:v>
                      </c:pt>
                      <c:pt idx="3">
                        <c:v>3.3914951550000003E-5</c:v>
                      </c:pt>
                      <c:pt idx="4">
                        <c:v>3.1469292649999997E-5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2573-42B5-9514-E8EBB445C234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v>kd=0.4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Лист1!$J$3:$N$3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Лист1!$J$8:$N$8</c15:sqref>
                        </c15:formulaRef>
                      </c:ext>
                    </c:extLst>
                    <c:numCache>
                      <c:formatCode>0.000000000E+00</c:formatCode>
                      <c:ptCount val="5"/>
                      <c:pt idx="0">
                        <c:v>4.589387168E-5</c:v>
                      </c:pt>
                      <c:pt idx="1">
                        <c:v>4.0181695959999998E-5</c:v>
                      </c:pt>
                      <c:pt idx="2">
                        <c:v>3.6691735630000001E-5</c:v>
                      </c:pt>
                      <c:pt idx="3">
                        <c:v>3.362851555E-5</c:v>
                      </c:pt>
                      <c:pt idx="4">
                        <c:v>3.1224560929999997E-5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2573-42B5-9514-E8EBB445C234}"/>
                  </c:ext>
                </c:extLst>
              </c15:ser>
            </c15:filteredLineSeries>
          </c:ext>
        </c:extLst>
      </c:lineChart>
      <c:catAx>
        <c:axId val="653003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Гематокрит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003648"/>
        <c:crosses val="autoZero"/>
        <c:auto val="1"/>
        <c:lblAlgn val="ctr"/>
        <c:lblOffset val="100"/>
        <c:noMultiLvlLbl val="0"/>
      </c:catAx>
      <c:valAx>
        <c:axId val="653003648"/>
        <c:scaling>
          <c:orientation val="minMax"/>
          <c:min val="2.0000000000000008E-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Скорость потока (мм</a:t>
                </a:r>
                <a:r>
                  <a:rPr lang="en-US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/</a:t>
                </a:r>
                <a:r>
                  <a:rPr lang="ru-RU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с</a:t>
                </a:r>
                <a:r>
                  <a:rPr lang="en-US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)</a:t>
                </a:r>
                <a:endParaRPr lang="ru-RU" sz="10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00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H = 0,5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Лист1!$A$6:$F$6</c:f>
              <c:numCache>
                <c:formatCode>0.000000000E+00</c:formatCode>
                <c:ptCount val="6"/>
                <c:pt idx="0">
                  <c:v>1.6543784423082291</c:v>
                </c:pt>
                <c:pt idx="1">
                  <c:v>1.659429533663958</c:v>
                </c:pt>
                <c:pt idx="2">
                  <c:v>1.6707590253997096</c:v>
                </c:pt>
                <c:pt idx="3">
                  <c:v>1.6846383113516779</c:v>
                </c:pt>
                <c:pt idx="4">
                  <c:v>1.6978421617577495</c:v>
                </c:pt>
                <c:pt idx="5">
                  <c:v>1.7095619604382966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C89-4C1D-AA69-9E308AB72D40}"/>
            </c:ext>
          </c:extLst>
        </c:ser>
        <c:ser>
          <c:idx val="1"/>
          <c:order val="1"/>
          <c:tx>
            <c:v>H = 0,3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Лист1!$A$20:$F$20</c:f>
              <c:numCache>
                <c:formatCode>0.000000000E+00</c:formatCode>
                <c:ptCount val="6"/>
                <c:pt idx="0">
                  <c:v>1.4149228520809496</c:v>
                </c:pt>
                <c:pt idx="1">
                  <c:v>1.417751962510257</c:v>
                </c:pt>
                <c:pt idx="2">
                  <c:v>1.4251154212878376</c:v>
                </c:pt>
                <c:pt idx="3">
                  <c:v>1.4348027578475773</c:v>
                </c:pt>
                <c:pt idx="4">
                  <c:v>1.4448587704851443</c:v>
                </c:pt>
                <c:pt idx="5">
                  <c:v>1.4553997101265856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C89-4C1D-AA69-9E308AB72D40}"/>
            </c:ext>
          </c:extLst>
        </c:ser>
        <c:ser>
          <c:idx val="2"/>
          <c:order val="2"/>
          <c:tx>
            <c:v>H = 0,1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Лист1!$A$34:$F$34</c:f>
              <c:numCache>
                <c:formatCode>0.000000000E+00</c:formatCode>
                <c:ptCount val="6"/>
                <c:pt idx="0">
                  <c:v>1.1450020884472201</c:v>
                </c:pt>
                <c:pt idx="1">
                  <c:v>1.1458763027404444</c:v>
                </c:pt>
                <c:pt idx="2">
                  <c:v>1.1483121107067069</c:v>
                </c:pt>
                <c:pt idx="3">
                  <c:v>1.1518344412874697</c:v>
                </c:pt>
                <c:pt idx="4">
                  <c:v>1.1551515287046656</c:v>
                </c:pt>
                <c:pt idx="5">
                  <c:v>1.1584991890087417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C89-4C1D-AA69-9E308AB72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040336"/>
        <c:axId val="444031216"/>
      </c:lineChart>
      <c:catAx>
        <c:axId val="44404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Коэффициент</a:t>
                </a:r>
                <a:r>
                  <a:rPr lang="ru-RU" b="1" baseline="0"/>
                  <a:t> деформации</a:t>
                </a:r>
                <a:endParaRPr lang="ru-R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031216"/>
        <c:crosses val="autoZero"/>
        <c:auto val="1"/>
        <c:lblAlgn val="ctr"/>
        <c:lblOffset val="100"/>
        <c:tickMarkSkip val="1"/>
        <c:noMultiLvlLbl val="0"/>
      </c:catAx>
      <c:valAx>
        <c:axId val="444031216"/>
        <c:scaling>
          <c:orientation val="minMax"/>
          <c:max val="2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/>
                  <a:t>Эффективная вязкость </a:t>
                </a:r>
                <a:r>
                  <a:rPr lang="en-US" b="1" dirty="0"/>
                  <a:t>(Pa</a:t>
                </a:r>
                <a:r>
                  <a:rPr lang="en-US" b="1" baseline="0" dirty="0"/>
                  <a:t> * </a:t>
                </a:r>
                <a:r>
                  <a:rPr lang="ru-RU" b="1" baseline="0" dirty="0"/>
                  <a:t>с</a:t>
                </a:r>
                <a:r>
                  <a:rPr lang="en-US" b="1" baseline="0" dirty="0"/>
                  <a:t>)</a:t>
                </a:r>
                <a:endParaRPr lang="ru-RU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E+0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040336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H = 0,5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Лист1!$A$4:$F$4</c:f>
              <c:numCache>
                <c:formatCode>0.000000000E+00</c:formatCode>
                <c:ptCount val="6"/>
                <c:pt idx="0">
                  <c:v>3.2044890499999999E-5</c:v>
                </c:pt>
                <c:pt idx="1">
                  <c:v>3.1947349949999999E-5</c:v>
                </c:pt>
                <c:pt idx="2">
                  <c:v>3.1730713539999997E-5</c:v>
                </c:pt>
                <c:pt idx="3">
                  <c:v>3.1469292649999997E-5</c:v>
                </c:pt>
                <c:pt idx="4">
                  <c:v>3.1224560929999997E-5</c:v>
                </c:pt>
                <c:pt idx="5">
                  <c:v>3.1010502840000002E-5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395-42FC-A1CD-A409A011F5B5}"/>
            </c:ext>
          </c:extLst>
        </c:ser>
        <c:ser>
          <c:idx val="1"/>
          <c:order val="1"/>
          <c:tx>
            <c:v>H = 0,3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Лист1!$A$18:$F$18</c:f>
              <c:numCache>
                <c:formatCode>0.000000000E+00</c:formatCode>
                <c:ptCount val="6"/>
                <c:pt idx="0">
                  <c:v>3.7468032939999999E-5</c:v>
                </c:pt>
                <c:pt idx="1">
                  <c:v>3.7393265840000003E-5</c:v>
                </c:pt>
                <c:pt idx="2">
                  <c:v>3.7200057790000002E-5</c:v>
                </c:pt>
                <c:pt idx="3">
                  <c:v>3.6948894710000003E-5</c:v>
                </c:pt>
                <c:pt idx="4">
                  <c:v>3.6691735630000001E-5</c:v>
                </c:pt>
                <c:pt idx="5">
                  <c:v>3.642599051E-5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395-42FC-A1CD-A409A011F5B5}"/>
            </c:ext>
          </c:extLst>
        </c:ser>
        <c:ser>
          <c:idx val="2"/>
          <c:order val="2"/>
          <c:tx>
            <c:v>H = 0,1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Лист1!$A$32:$F$32</c:f>
              <c:numCache>
                <c:formatCode>0.000000000E+00</c:formatCode>
                <c:ptCount val="6"/>
                <c:pt idx="0">
                  <c:v>4.6300680640000003E-5</c:v>
                </c:pt>
                <c:pt idx="1">
                  <c:v>4.6265356830000001E-5</c:v>
                </c:pt>
                <c:pt idx="2">
                  <c:v>4.6167218420000003E-5</c:v>
                </c:pt>
                <c:pt idx="3">
                  <c:v>4.6026038229999999E-5</c:v>
                </c:pt>
                <c:pt idx="4">
                  <c:v>4.589387168E-5</c:v>
                </c:pt>
                <c:pt idx="5">
                  <c:v>4.5761254329999997E-5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395-42FC-A1CD-A409A011F5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040336"/>
        <c:axId val="444031216"/>
      </c:lineChart>
      <c:catAx>
        <c:axId val="44404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Коэффициент</a:t>
                </a:r>
                <a:r>
                  <a:rPr lang="ru-RU" b="1" baseline="0"/>
                  <a:t> деформации</a:t>
                </a:r>
                <a:endParaRPr lang="ru-R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031216"/>
        <c:crosses val="autoZero"/>
        <c:auto val="1"/>
        <c:lblAlgn val="ctr"/>
        <c:lblOffset val="100"/>
        <c:tickMarkSkip val="1"/>
        <c:noMultiLvlLbl val="0"/>
      </c:catAx>
      <c:valAx>
        <c:axId val="444031216"/>
        <c:scaling>
          <c:orientation val="minMax"/>
          <c:max val="5.0000000000000023E-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Скорость потока (мм</a:t>
                </a:r>
                <a:r>
                  <a:rPr lang="en-US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/</a:t>
                </a:r>
                <a:r>
                  <a:rPr lang="ru-RU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с</a:t>
                </a:r>
                <a:r>
                  <a:rPr lang="en-US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)</a:t>
                </a:r>
                <a:endParaRPr lang="ru-RU" sz="1000" b="1" i="0" u="none" strike="noStrike" kern="1200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E+0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040336"/>
        <c:crosses val="autoZero"/>
        <c:crossBetween val="between"/>
        <c:majorUnit val="5.0000000000000021E-6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H = 0,5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Лист1!$A$7:$F$7</c:f>
              <c:numCache>
                <c:formatCode>0.000000000E+00</c:formatCode>
                <c:ptCount val="6"/>
                <c:pt idx="0">
                  <c:v>0</c:v>
                </c:pt>
                <c:pt idx="1">
                  <c:v>3.0531656038030866E-3</c:v>
                </c:pt>
                <c:pt idx="2">
                  <c:v>9.9013518748624491E-3</c:v>
                </c:pt>
                <c:pt idx="3">
                  <c:v>1.829077813733453E-2</c:v>
                </c:pt>
                <c:pt idx="4">
                  <c:v>2.6271932913293411E-2</c:v>
                </c:pt>
                <c:pt idx="5">
                  <c:v>3.3356042800626762E-2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40-4577-90CF-9B3F3FE08F47}"/>
            </c:ext>
          </c:extLst>
        </c:ser>
        <c:ser>
          <c:idx val="1"/>
          <c:order val="1"/>
          <c:tx>
            <c:v>H = 0,3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Лист1!$A$21:$F$21</c:f>
              <c:numCache>
                <c:formatCode>0.000000000E+00</c:formatCode>
                <c:ptCount val="6"/>
                <c:pt idx="0">
                  <c:v>0</c:v>
                </c:pt>
                <c:pt idx="1">
                  <c:v>1.9994803427952194E-3</c:v>
                </c:pt>
                <c:pt idx="2">
                  <c:v>7.2036218737281995E-3</c:v>
                </c:pt>
                <c:pt idx="3">
                  <c:v>1.4050169404918482E-2</c:v>
                </c:pt>
                <c:pt idx="4">
                  <c:v>2.1157279607271543E-2</c:v>
                </c:pt>
                <c:pt idx="5">
                  <c:v>2.8607113091788882E-2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40-4577-90CF-9B3F3FE08F47}"/>
            </c:ext>
          </c:extLst>
        </c:ser>
        <c:ser>
          <c:idx val="2"/>
          <c:order val="2"/>
          <c:tx>
            <c:v>H = 0,1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Лист1!$A$31:$F$31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Лист1!$A$35:$F$35</c:f>
              <c:numCache>
                <c:formatCode>0.000000000E+00</c:formatCode>
                <c:ptCount val="6"/>
                <c:pt idx="0">
                  <c:v>0</c:v>
                </c:pt>
                <c:pt idx="1">
                  <c:v>7.6350454033668319E-4</c:v>
                </c:pt>
                <c:pt idx="2">
                  <c:v>2.8908438621067837E-3</c:v>
                </c:pt>
                <c:pt idx="3">
                  <c:v>5.9671095006606561E-3</c:v>
                </c:pt>
                <c:pt idx="4">
                  <c:v>8.864123794926751E-3</c:v>
                </c:pt>
                <c:pt idx="5">
                  <c:v>1.1787839251739457E-2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40-4577-90CF-9B3F3FE08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571904"/>
        <c:axId val="604559904"/>
      </c:lineChart>
      <c:catAx>
        <c:axId val="604571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Коэффициент деформации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4559904"/>
        <c:crosses val="autoZero"/>
        <c:auto val="1"/>
        <c:lblAlgn val="ctr"/>
        <c:lblOffset val="100"/>
        <c:noMultiLvlLbl val="0"/>
      </c:catAx>
      <c:valAx>
        <c:axId val="60455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 dirty="0"/>
                  <a:t>Относительная погрешность (</a:t>
                </a:r>
                <a:r>
                  <a:rPr lang="en-US" b="1" dirty="0"/>
                  <a:t>%)</a:t>
                </a:r>
                <a:endParaRPr lang="ru-RU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457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39D85-4F6E-4A19-81D4-36E991D83482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81314-5B3D-40DB-B559-A6BF7D8E7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24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Моделирование сосудистой реактивности для изучения основы взаимосвязи между объемом мозговой крови и кровотоком при манипулировании CO2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81314-5B3D-40DB-B559-A6BF7D8E7C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49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81314-5B3D-40DB-B559-A6BF7D8E7C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37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81314-5B3D-40DB-B559-A6BF7D8E7C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3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Высота вытянутой части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81314-5B3D-40DB-B559-A6BF7D8E7C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8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6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5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9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0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3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5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69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5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24.04.2024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995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5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40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11" Type="http://schemas.openxmlformats.org/officeDocument/2006/relationships/image" Target="../media/image30.png"/><Relationship Id="rId5" Type="http://schemas.openxmlformats.org/officeDocument/2006/relationships/image" Target="../media/image12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emf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Изображение выглядит как Красочност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C86C0D78-E187-64CA-8555-F9C49C4D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8" name="Group 11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FA955-97D5-4EA0-72F7-1BB7BE6D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973668"/>
            <a:ext cx="3412067" cy="164231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2800" dirty="0">
                <a:solidFill>
                  <a:srgbClr val="FFFFFF"/>
                </a:solidFill>
              </a:rPr>
              <a:t>Математическое моделирование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ru-RU" sz="2800" dirty="0">
                <a:solidFill>
                  <a:srgbClr val="FFFFFF"/>
                </a:solidFill>
              </a:rPr>
              <a:t>движения крови в микрососудах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44FEC9-062C-7BD0-BB4F-AB97FC8E2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1" y="3602959"/>
            <a:ext cx="3412066" cy="26369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Поповкин А. А., Вегера Д. Е., Плешанов Д. А., Севостьянов Д. С., </a:t>
            </a:r>
            <a:r>
              <a:rPr lang="ru-RU" sz="1000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Жесткова</a:t>
            </a: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 О.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– д.ф.-м.н., профессор </a:t>
            </a:r>
            <a:r>
              <a:rPr lang="ru-RU" sz="1000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Ковтанюк</a:t>
            </a: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А.Е.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математического и компьютерного моделирования</a:t>
            </a: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ИМКТ ДВФУ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Владивосток 2024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9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48A77-7215-1570-385F-42A7C50BC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Относительная погрешность потока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02BB1DF-3E5C-2D64-0C45-EE948131D8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2756572"/>
              </p:ext>
            </p:extLst>
          </p:nvPr>
        </p:nvGraphicFramePr>
        <p:xfrm>
          <a:off x="581025" y="1889760"/>
          <a:ext cx="11029950" cy="36608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421CEF-08A7-42BD-A4E5-44ABDB2068EA}"/>
              </a:ext>
            </a:extLst>
          </p:cNvPr>
          <p:cNvSpPr txBox="1"/>
          <p:nvPr/>
        </p:nvSpPr>
        <p:spPr>
          <a:xfrm>
            <a:off x="581025" y="5740345"/>
            <a:ext cx="11029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Гематокрит в микрососудах редко когда превышает за 0,2</a:t>
            </a:r>
          </a:p>
          <a:p>
            <a:r>
              <a:rPr lang="ru-RU" sz="1600" dirty="0"/>
              <a:t>Ошибка при гематокрите 0,2 едва переходит за 2%, что можно списать на погрешность измерения</a:t>
            </a:r>
          </a:p>
          <a:p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743563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0901C-3439-09E7-0316-5F7BFCA8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42849-B0B8-D02E-C7B6-F662E17D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 основе уравнений Стокса движения жидкости с переменной вязкостью разработан алгоритм нахождения поля скоростей при движении крови в микрососуде;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Осуществлена программная реализация алгоритма в пакете </a:t>
            </a:r>
            <a:r>
              <a:rPr lang="ru-R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FreeFEM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++;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Показано, что изменение деформации незначительно влияет на характеристики потока крови, поэтому при моделировании можно использовать эритроциты цилиндрической формы (с коэффициентом деформации = 0).</a:t>
            </a:r>
            <a:b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Это позволяет применять аналитические подходы к моделированию движения крови по капиллярной сети, что значительно увеличит скорость вычислений .</a:t>
            </a:r>
          </a:p>
        </p:txBody>
      </p:sp>
    </p:spTree>
    <p:extLst>
      <p:ext uri="{BB962C8B-B14F-4D97-AF65-F5344CB8AC3E}">
        <p14:creationId xmlns:p14="http://schemas.microsoft.com/office/powerpoint/2010/main" val="303339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F6DD6-910F-3BD5-39C9-5C330E8F9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ru-RU" sz="6000">
                <a:solidFill>
                  <a:srgbClr val="FFFFFF"/>
                </a:solidFill>
              </a:rPr>
              <a:t>Благодарим за внимание!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7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357B7-C0A6-947B-4E45-D08B1D54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Актуальность и 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151C6-BF32-C94E-F08B-F6C20C95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r>
              <a:rPr lang="ru-RU" sz="2400" dirty="0"/>
              <a:t>Моделирование движения крови в сосудистой сети мозга является важной составляющей для предсказания ситуаций, связанных с гипоксией.</a:t>
            </a:r>
          </a:p>
          <a:p>
            <a:r>
              <a:rPr lang="ru-RU" sz="2400" dirty="0"/>
              <a:t>Результаты изучения потока крови в отдельном микрососуде можно будет перенести на сеть микрососудов.</a:t>
            </a:r>
          </a:p>
          <a:p>
            <a:r>
              <a:rPr lang="ru-RU" sz="2400" dirty="0"/>
              <a:t>Цель работы — разработка алгоритма для вычисления характеристик потока крови в отдельном микрососуде. Выявление закономерностей.</a:t>
            </a:r>
          </a:p>
        </p:txBody>
      </p:sp>
    </p:spTree>
    <p:extLst>
      <p:ext uri="{BB962C8B-B14F-4D97-AF65-F5344CB8AC3E}">
        <p14:creationId xmlns:p14="http://schemas.microsoft.com/office/powerpoint/2010/main" val="36736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062A3-F546-899E-5386-FE01F449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Характеристики движения крови в капиллярах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0DBA1F-3322-5A17-066F-CF7FEE1AA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069432"/>
                <a:ext cx="11029615" cy="264694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ru-RU" sz="2400" dirty="0"/>
                  <a:t>Диаметр капилляра = </a:t>
                </a:r>
                <a:r>
                  <a:rPr lang="en-US" sz="2400" b="1" dirty="0">
                    <a:latin typeface="Corbel" panose="020B0503020204020204" pitchFamily="34" charset="0"/>
                  </a:rPr>
                  <a:t>4-8</a:t>
                </a:r>
                <a:r>
                  <a:rPr lang="en-US" sz="2400" dirty="0"/>
                  <a:t> µm</a:t>
                </a:r>
              </a:p>
              <a:p>
                <a:r>
                  <a:rPr lang="ru-RU" sz="2400" dirty="0"/>
                  <a:t>Длина капилляра = </a:t>
                </a:r>
                <a:r>
                  <a:rPr lang="ru-RU" sz="2400" b="1" dirty="0"/>
                  <a:t>50-150</a:t>
                </a:r>
                <a:r>
                  <a:rPr lang="en-US" sz="2400" b="1" dirty="0"/>
                  <a:t> </a:t>
                </a:r>
                <a:r>
                  <a:rPr lang="en-US" sz="2400" dirty="0"/>
                  <a:t>µm</a:t>
                </a:r>
              </a:p>
              <a:p>
                <a:r>
                  <a:rPr lang="ru-RU" sz="2400" dirty="0"/>
                  <a:t>Объём эритроцита= </a:t>
                </a:r>
                <a:r>
                  <a:rPr lang="ru-RU" sz="2400" b="1" dirty="0"/>
                  <a:t>88 </a:t>
                </a:r>
                <a14:m>
                  <m:oMath xmlns:m="http://schemas.openxmlformats.org/officeDocument/2006/math">
                    <m:r>
                      <a:rPr lang="ru-RU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µ</m:t>
                    </m:r>
                    <m:sSup>
                      <m:sSupPr>
                        <m:ctrlPr>
                          <a:rPr lang="ru-RU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r>
                  <a:rPr lang="ru-RU" sz="2400" dirty="0"/>
                  <a:t>Кровь рассматривается как двухфазная жидкость, состоящая из плазмы и эритроцитов, где эритроциты моделируются как жидкость с высокой вязкостью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0DBA1F-3322-5A17-066F-CF7FEE1AA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069432"/>
                <a:ext cx="11029615" cy="2646947"/>
              </a:xfrm>
              <a:blipFill>
                <a:blip r:embed="rId3"/>
                <a:stretch>
                  <a:fillRect l="-552" t="-3448" b="-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BF6248-C4BD-2B5F-2636-611972C8C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752379"/>
            <a:ext cx="4249671" cy="972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9FAF8E-CC4E-7444-A4FC-18754995F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173" y="4752379"/>
            <a:ext cx="4482634" cy="100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7AE65-FE4D-0FDC-40B3-C845538F3625}"/>
              </a:ext>
            </a:extLst>
          </p:cNvPr>
          <p:cNvSpPr txBox="1"/>
          <p:nvPr/>
        </p:nvSpPr>
        <p:spPr>
          <a:xfrm>
            <a:off x="581192" y="5760379"/>
            <a:ext cx="42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Гематокрит 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28E37-90A6-EC1B-818A-ECC50C8C9078}"/>
              </a:ext>
            </a:extLst>
          </p:cNvPr>
          <p:cNvSpPr txBox="1"/>
          <p:nvPr/>
        </p:nvSpPr>
        <p:spPr>
          <a:xfrm>
            <a:off x="7128173" y="5724379"/>
            <a:ext cx="4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Гематокрит 0.4</a:t>
            </a:r>
          </a:p>
        </p:txBody>
      </p:sp>
    </p:spTree>
    <p:extLst>
      <p:ext uri="{BB962C8B-B14F-4D97-AF65-F5344CB8AC3E}">
        <p14:creationId xmlns:p14="http://schemas.microsoft.com/office/powerpoint/2010/main" val="110096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68B0-7D6F-CFF6-FB56-3F48650D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Области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15143A-4509-0354-A6B6-39276E09D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941096"/>
            <a:ext cx="5393102" cy="553373"/>
          </a:xfrm>
        </p:spPr>
        <p:txBody>
          <a:bodyPr/>
          <a:lstStyle/>
          <a:p>
            <a:r>
              <a:rPr lang="ru-RU" dirty="0"/>
              <a:t>Модельная область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01A8CC8A-70D2-4F79-3996-8FE1C55F4B8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36886" y="5469697"/>
                <a:ext cx="5838050" cy="12798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400" dirty="0"/>
                  <a:t>Поток крови представляется как последовательность эритроцитов (RBC), движущихся друг за другом с потоком плазмы.</a:t>
                </a:r>
              </a:p>
              <a:p>
                <a:pPr marL="0" indent="0">
                  <a:buNone/>
                </a:pPr>
                <a:r>
                  <a:rPr lang="ru-RU" sz="1400" dirty="0"/>
                  <a:t>Параметр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ru-RU" sz="1400" dirty="0"/>
                  <a:t> описывает деформацию эритроцитов. Дугу отклонения описываем параболой, которая однозначно определяется радиусом RBC и параметром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ru-RU" sz="1400" dirty="0"/>
              </a:p>
            </p:txBody>
          </p:sp>
        </mc:Choice>
        <mc:Fallback xmlns="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01A8CC8A-70D2-4F79-3996-8FE1C55F4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36886" y="5469697"/>
                <a:ext cx="5838050" cy="1279897"/>
              </a:xfrm>
              <a:blipFill>
                <a:blip r:embed="rId2"/>
                <a:stretch>
                  <a:fillRect l="-313" t="-476" b="-5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DA2DE929-49F3-4990-70F0-7256F1862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5632" y="1937908"/>
            <a:ext cx="5087073" cy="553373"/>
          </a:xfrm>
        </p:spPr>
        <p:txBody>
          <a:bodyPr/>
          <a:lstStyle/>
          <a:p>
            <a:r>
              <a:rPr lang="ru-RU" dirty="0"/>
              <a:t>Вычислительная область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D1BC644-BEC8-AD8F-534A-10A5D6B26DA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05632" y="5469696"/>
                <a:ext cx="5088605" cy="12798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С учетом угловой симметрии, движение крови рассматривается в области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ru-RU" dirty="0"/>
                  <a:t>, в плоскости двух цилиндрических координат: радиальной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/>
                  <a:t>и продольной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D1BC644-BEC8-AD8F-534A-10A5D6B26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05632" y="5469696"/>
                <a:ext cx="5088605" cy="1279897"/>
              </a:xfrm>
              <a:blipFill>
                <a:blip r:embed="rId3"/>
                <a:stretch>
                  <a:fillRect l="-958" t="-2381" b="-4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6D7531DA-927D-D310-1E75-A9448869DB6A}"/>
              </a:ext>
            </a:extLst>
          </p:cNvPr>
          <p:cNvGrpSpPr/>
          <p:nvPr/>
        </p:nvGrpSpPr>
        <p:grpSpPr>
          <a:xfrm>
            <a:off x="581191" y="2986138"/>
            <a:ext cx="5393100" cy="2321540"/>
            <a:chOff x="1913615" y="1663797"/>
            <a:chExt cx="7357214" cy="2996700"/>
          </a:xfrm>
        </p:grpSpPr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E03FC0D8-8F91-C700-9D6C-502A218B6259}"/>
                </a:ext>
              </a:extLst>
            </p:cNvPr>
            <p:cNvGrpSpPr/>
            <p:nvPr/>
          </p:nvGrpSpPr>
          <p:grpSpPr>
            <a:xfrm>
              <a:off x="1913615" y="1663797"/>
              <a:ext cx="7357214" cy="2996700"/>
              <a:chOff x="1939186" y="1584960"/>
              <a:chExt cx="7357214" cy="2996700"/>
            </a:xfrm>
          </p:grpSpPr>
          <p:sp>
            <p:nvSpPr>
              <p:cNvPr id="76" name="Прямоугольник: один скругленный угол 3">
                <a:extLst>
                  <a:ext uri="{FF2B5EF4-FFF2-40B4-BE49-F238E27FC236}">
                    <a16:creationId xmlns:a16="http://schemas.microsoft.com/office/drawing/2014/main" id="{7377E13B-EDB3-0A31-2CB2-E857C438BF4B}"/>
                  </a:ext>
                </a:extLst>
              </p:cNvPr>
              <p:cNvSpPr/>
              <p:nvPr/>
            </p:nvSpPr>
            <p:spPr>
              <a:xfrm>
                <a:off x="2388025" y="2033341"/>
                <a:ext cx="1609575" cy="1455158"/>
              </a:xfrm>
              <a:custGeom>
                <a:avLst/>
                <a:gdLst>
                  <a:gd name="connsiteX0" fmla="*/ 0 w 1374140"/>
                  <a:gd name="connsiteY0" fmla="*/ 0 h 1450340"/>
                  <a:gd name="connsiteX1" fmla="*/ 1145112 w 1374140"/>
                  <a:gd name="connsiteY1" fmla="*/ 0 h 1450340"/>
                  <a:gd name="connsiteX2" fmla="*/ 1374140 w 1374140"/>
                  <a:gd name="connsiteY2" fmla="*/ 229028 h 1450340"/>
                  <a:gd name="connsiteX3" fmla="*/ 1374140 w 1374140"/>
                  <a:gd name="connsiteY3" fmla="*/ 1450340 h 1450340"/>
                  <a:gd name="connsiteX4" fmla="*/ 0 w 1374140"/>
                  <a:gd name="connsiteY4" fmla="*/ 1450340 h 1450340"/>
                  <a:gd name="connsiteX5" fmla="*/ 0 w 1374140"/>
                  <a:gd name="connsiteY5" fmla="*/ 0 h 1450340"/>
                  <a:gd name="connsiteX0" fmla="*/ 0 w 1374140"/>
                  <a:gd name="connsiteY0" fmla="*/ 0 h 1450340"/>
                  <a:gd name="connsiteX1" fmla="*/ 1145112 w 1374140"/>
                  <a:gd name="connsiteY1" fmla="*/ 0 h 1450340"/>
                  <a:gd name="connsiteX2" fmla="*/ 1374140 w 1374140"/>
                  <a:gd name="connsiteY2" fmla="*/ 229028 h 1450340"/>
                  <a:gd name="connsiteX3" fmla="*/ 1374140 w 1374140"/>
                  <a:gd name="connsiteY3" fmla="*/ 1450340 h 1450340"/>
                  <a:gd name="connsiteX4" fmla="*/ 0 w 1374140"/>
                  <a:gd name="connsiteY4" fmla="*/ 1450340 h 1450340"/>
                  <a:gd name="connsiteX5" fmla="*/ 0 w 1374140"/>
                  <a:gd name="connsiteY5" fmla="*/ 0 h 1450340"/>
                  <a:gd name="connsiteX0" fmla="*/ 0 w 1526540"/>
                  <a:gd name="connsiteY0" fmla="*/ 0 h 1450340"/>
                  <a:gd name="connsiteX1" fmla="*/ 1145112 w 1526540"/>
                  <a:gd name="connsiteY1" fmla="*/ 0 h 1450340"/>
                  <a:gd name="connsiteX2" fmla="*/ 1526540 w 1526540"/>
                  <a:gd name="connsiteY2" fmla="*/ 447468 h 1450340"/>
                  <a:gd name="connsiteX3" fmla="*/ 1374140 w 1526540"/>
                  <a:gd name="connsiteY3" fmla="*/ 1450340 h 1450340"/>
                  <a:gd name="connsiteX4" fmla="*/ 0 w 1526540"/>
                  <a:gd name="connsiteY4" fmla="*/ 1450340 h 1450340"/>
                  <a:gd name="connsiteX5" fmla="*/ 0 w 1526540"/>
                  <a:gd name="connsiteY5" fmla="*/ 0 h 1450340"/>
                  <a:gd name="connsiteX0" fmla="*/ 0 w 1526540"/>
                  <a:gd name="connsiteY0" fmla="*/ 0 h 1450340"/>
                  <a:gd name="connsiteX1" fmla="*/ 1145112 w 1526540"/>
                  <a:gd name="connsiteY1" fmla="*/ 0 h 1450340"/>
                  <a:gd name="connsiteX2" fmla="*/ 1526540 w 1526540"/>
                  <a:gd name="connsiteY2" fmla="*/ 447468 h 1450340"/>
                  <a:gd name="connsiteX3" fmla="*/ 1374140 w 1526540"/>
                  <a:gd name="connsiteY3" fmla="*/ 1450340 h 1450340"/>
                  <a:gd name="connsiteX4" fmla="*/ 0 w 1526540"/>
                  <a:gd name="connsiteY4" fmla="*/ 1450340 h 1450340"/>
                  <a:gd name="connsiteX5" fmla="*/ 0 w 1526540"/>
                  <a:gd name="connsiteY5" fmla="*/ 0 h 1450340"/>
                  <a:gd name="connsiteX0" fmla="*/ 0 w 1554480"/>
                  <a:gd name="connsiteY0" fmla="*/ 0 h 1450340"/>
                  <a:gd name="connsiteX1" fmla="*/ 1145112 w 1554480"/>
                  <a:gd name="connsiteY1" fmla="*/ 0 h 1450340"/>
                  <a:gd name="connsiteX2" fmla="*/ 1554480 w 1554480"/>
                  <a:gd name="connsiteY2" fmla="*/ 610028 h 1450340"/>
                  <a:gd name="connsiteX3" fmla="*/ 1374140 w 1554480"/>
                  <a:gd name="connsiteY3" fmla="*/ 1450340 h 1450340"/>
                  <a:gd name="connsiteX4" fmla="*/ 0 w 1554480"/>
                  <a:gd name="connsiteY4" fmla="*/ 1450340 h 1450340"/>
                  <a:gd name="connsiteX5" fmla="*/ 0 w 1554480"/>
                  <a:gd name="connsiteY5" fmla="*/ 0 h 1450340"/>
                  <a:gd name="connsiteX0" fmla="*/ 0 w 1554480"/>
                  <a:gd name="connsiteY0" fmla="*/ 0 h 1450340"/>
                  <a:gd name="connsiteX1" fmla="*/ 1145112 w 1554480"/>
                  <a:gd name="connsiteY1" fmla="*/ 0 h 1450340"/>
                  <a:gd name="connsiteX2" fmla="*/ 1554480 w 1554480"/>
                  <a:gd name="connsiteY2" fmla="*/ 610028 h 1450340"/>
                  <a:gd name="connsiteX3" fmla="*/ 1374140 w 1554480"/>
                  <a:gd name="connsiteY3" fmla="*/ 1450340 h 1450340"/>
                  <a:gd name="connsiteX4" fmla="*/ 0 w 1554480"/>
                  <a:gd name="connsiteY4" fmla="*/ 1450340 h 1450340"/>
                  <a:gd name="connsiteX5" fmla="*/ 0 w 1554480"/>
                  <a:gd name="connsiteY5" fmla="*/ 0 h 1450340"/>
                  <a:gd name="connsiteX0" fmla="*/ 0 w 1556619"/>
                  <a:gd name="connsiteY0" fmla="*/ 0 h 1450340"/>
                  <a:gd name="connsiteX1" fmla="*/ 1145112 w 1556619"/>
                  <a:gd name="connsiteY1" fmla="*/ 0 h 1450340"/>
                  <a:gd name="connsiteX2" fmla="*/ 1554480 w 1556619"/>
                  <a:gd name="connsiteY2" fmla="*/ 610028 h 1450340"/>
                  <a:gd name="connsiteX3" fmla="*/ 1374140 w 1556619"/>
                  <a:gd name="connsiteY3" fmla="*/ 1450340 h 1450340"/>
                  <a:gd name="connsiteX4" fmla="*/ 0 w 1556619"/>
                  <a:gd name="connsiteY4" fmla="*/ 1450340 h 1450340"/>
                  <a:gd name="connsiteX5" fmla="*/ 0 w 1556619"/>
                  <a:gd name="connsiteY5" fmla="*/ 0 h 1450340"/>
                  <a:gd name="connsiteX0" fmla="*/ 0 w 1555342"/>
                  <a:gd name="connsiteY0" fmla="*/ 0 h 1450340"/>
                  <a:gd name="connsiteX1" fmla="*/ 1145112 w 1555342"/>
                  <a:gd name="connsiteY1" fmla="*/ 0 h 1450340"/>
                  <a:gd name="connsiteX2" fmla="*/ 1554480 w 1555342"/>
                  <a:gd name="connsiteY2" fmla="*/ 610028 h 1450340"/>
                  <a:gd name="connsiteX3" fmla="*/ 1140460 w 1555342"/>
                  <a:gd name="connsiteY3" fmla="*/ 1445260 h 1450340"/>
                  <a:gd name="connsiteX4" fmla="*/ 0 w 1555342"/>
                  <a:gd name="connsiteY4" fmla="*/ 1450340 h 1450340"/>
                  <a:gd name="connsiteX5" fmla="*/ 0 w 1555342"/>
                  <a:gd name="connsiteY5" fmla="*/ 0 h 1450340"/>
                  <a:gd name="connsiteX0" fmla="*/ 0 w 1556173"/>
                  <a:gd name="connsiteY0" fmla="*/ 0 h 1450340"/>
                  <a:gd name="connsiteX1" fmla="*/ 1145112 w 1556173"/>
                  <a:gd name="connsiteY1" fmla="*/ 0 h 1450340"/>
                  <a:gd name="connsiteX2" fmla="*/ 1554480 w 1556173"/>
                  <a:gd name="connsiteY2" fmla="*/ 610028 h 1450340"/>
                  <a:gd name="connsiteX3" fmla="*/ 1140460 w 1556173"/>
                  <a:gd name="connsiteY3" fmla="*/ 1445260 h 1450340"/>
                  <a:gd name="connsiteX4" fmla="*/ 0 w 1556173"/>
                  <a:gd name="connsiteY4" fmla="*/ 1450340 h 1450340"/>
                  <a:gd name="connsiteX5" fmla="*/ 0 w 1556173"/>
                  <a:gd name="connsiteY5" fmla="*/ 0 h 1450340"/>
                  <a:gd name="connsiteX0" fmla="*/ 0 w 1556554"/>
                  <a:gd name="connsiteY0" fmla="*/ 0 h 1450340"/>
                  <a:gd name="connsiteX1" fmla="*/ 1145112 w 1556554"/>
                  <a:gd name="connsiteY1" fmla="*/ 0 h 1450340"/>
                  <a:gd name="connsiteX2" fmla="*/ 1554480 w 1556554"/>
                  <a:gd name="connsiteY2" fmla="*/ 610028 h 1450340"/>
                  <a:gd name="connsiteX3" fmla="*/ 1140460 w 1556554"/>
                  <a:gd name="connsiteY3" fmla="*/ 1445260 h 1450340"/>
                  <a:gd name="connsiteX4" fmla="*/ 0 w 1556554"/>
                  <a:gd name="connsiteY4" fmla="*/ 1450340 h 1450340"/>
                  <a:gd name="connsiteX5" fmla="*/ 0 w 1556554"/>
                  <a:gd name="connsiteY5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0 w 1546500"/>
                  <a:gd name="connsiteY5" fmla="*/ 0 h 1450340"/>
                  <a:gd name="connsiteX0" fmla="*/ 2541 w 1549041"/>
                  <a:gd name="connsiteY0" fmla="*/ 0 h 1450340"/>
                  <a:gd name="connsiteX1" fmla="*/ 1147653 w 1549041"/>
                  <a:gd name="connsiteY1" fmla="*/ 0 h 1450340"/>
                  <a:gd name="connsiteX2" fmla="*/ 1546861 w 1549041"/>
                  <a:gd name="connsiteY2" fmla="*/ 610028 h 1450340"/>
                  <a:gd name="connsiteX3" fmla="*/ 1143001 w 1549041"/>
                  <a:gd name="connsiteY3" fmla="*/ 1445260 h 1450340"/>
                  <a:gd name="connsiteX4" fmla="*/ 2541 w 1549041"/>
                  <a:gd name="connsiteY4" fmla="*/ 1450340 h 1450340"/>
                  <a:gd name="connsiteX5" fmla="*/ 0 w 1549041"/>
                  <a:gd name="connsiteY5" fmla="*/ 708660 h 1450340"/>
                  <a:gd name="connsiteX6" fmla="*/ 2541 w 1549041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67388 w 1613888"/>
                  <a:gd name="connsiteY0" fmla="*/ 0 h 1450340"/>
                  <a:gd name="connsiteX1" fmla="*/ 1212500 w 1613888"/>
                  <a:gd name="connsiteY1" fmla="*/ 0 h 1450340"/>
                  <a:gd name="connsiteX2" fmla="*/ 1611708 w 1613888"/>
                  <a:gd name="connsiteY2" fmla="*/ 610028 h 1450340"/>
                  <a:gd name="connsiteX3" fmla="*/ 1207848 w 1613888"/>
                  <a:gd name="connsiteY3" fmla="*/ 1445260 h 1450340"/>
                  <a:gd name="connsiteX4" fmla="*/ 67388 w 1613888"/>
                  <a:gd name="connsiteY4" fmla="*/ 1450340 h 1450340"/>
                  <a:gd name="connsiteX5" fmla="*/ 412827 w 1613888"/>
                  <a:gd name="connsiteY5" fmla="*/ 716280 h 1450340"/>
                  <a:gd name="connsiteX6" fmla="*/ 163907 w 1613888"/>
                  <a:gd name="connsiteY6" fmla="*/ 127000 h 1450340"/>
                  <a:gd name="connsiteX7" fmla="*/ 67388 w 1613888"/>
                  <a:gd name="connsiteY7" fmla="*/ 0 h 1450340"/>
                  <a:gd name="connsiteX0" fmla="*/ 58861 w 1605361"/>
                  <a:gd name="connsiteY0" fmla="*/ 0 h 1450340"/>
                  <a:gd name="connsiteX1" fmla="*/ 1203973 w 1605361"/>
                  <a:gd name="connsiteY1" fmla="*/ 0 h 1450340"/>
                  <a:gd name="connsiteX2" fmla="*/ 1603181 w 1605361"/>
                  <a:gd name="connsiteY2" fmla="*/ 610028 h 1450340"/>
                  <a:gd name="connsiteX3" fmla="*/ 1199321 w 1605361"/>
                  <a:gd name="connsiteY3" fmla="*/ 1445260 h 1450340"/>
                  <a:gd name="connsiteX4" fmla="*/ 58861 w 1605361"/>
                  <a:gd name="connsiteY4" fmla="*/ 1450340 h 1450340"/>
                  <a:gd name="connsiteX5" fmla="*/ 404300 w 1605361"/>
                  <a:gd name="connsiteY5" fmla="*/ 716280 h 1450340"/>
                  <a:gd name="connsiteX6" fmla="*/ 206180 w 1605361"/>
                  <a:gd name="connsiteY6" fmla="*/ 129540 h 1450340"/>
                  <a:gd name="connsiteX7" fmla="*/ 58861 w 1605361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405679 w 1606740"/>
                  <a:gd name="connsiteY5" fmla="*/ 718337 h 1452397"/>
                  <a:gd name="connsiteX6" fmla="*/ 207559 w 1606740"/>
                  <a:gd name="connsiteY6" fmla="*/ 131597 h 1452397"/>
                  <a:gd name="connsiteX7" fmla="*/ 60240 w 1606740"/>
                  <a:gd name="connsiteY7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184699 w 1606740"/>
                  <a:gd name="connsiteY5" fmla="*/ 128983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3666"/>
                  <a:gd name="connsiteX1" fmla="*/ 1205352 w 1606740"/>
                  <a:gd name="connsiteY1" fmla="*/ 2057 h 1453666"/>
                  <a:gd name="connsiteX2" fmla="*/ 1604560 w 1606740"/>
                  <a:gd name="connsiteY2" fmla="*/ 612085 h 1453666"/>
                  <a:gd name="connsiteX3" fmla="*/ 1200700 w 1606740"/>
                  <a:gd name="connsiteY3" fmla="*/ 1447317 h 1453666"/>
                  <a:gd name="connsiteX4" fmla="*/ 60240 w 1606740"/>
                  <a:gd name="connsiteY4" fmla="*/ 1452397 h 1453666"/>
                  <a:gd name="connsiteX5" fmla="*/ 240579 w 1606740"/>
                  <a:gd name="connsiteY5" fmla="*/ 1287298 h 1453666"/>
                  <a:gd name="connsiteX6" fmla="*/ 405679 w 1606740"/>
                  <a:gd name="connsiteY6" fmla="*/ 718337 h 1453666"/>
                  <a:gd name="connsiteX7" fmla="*/ 207559 w 1606740"/>
                  <a:gd name="connsiteY7" fmla="*/ 131597 h 1453666"/>
                  <a:gd name="connsiteX8" fmla="*/ 60240 w 1606740"/>
                  <a:gd name="connsiteY8" fmla="*/ 2057 h 1453666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1621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1621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0732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0732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59470 w 1605970"/>
                  <a:gd name="connsiteY0" fmla="*/ 2057 h 1453534"/>
                  <a:gd name="connsiteX1" fmla="*/ 1072502 w 1605970"/>
                  <a:gd name="connsiteY1" fmla="*/ 4597 h 1453534"/>
                  <a:gd name="connsiteX2" fmla="*/ 1603790 w 1605970"/>
                  <a:gd name="connsiteY2" fmla="*/ 612085 h 1453534"/>
                  <a:gd name="connsiteX3" fmla="*/ 1199930 w 1605970"/>
                  <a:gd name="connsiteY3" fmla="*/ 1447317 h 1453534"/>
                  <a:gd name="connsiteX4" fmla="*/ 59470 w 1605970"/>
                  <a:gd name="connsiteY4" fmla="*/ 1452397 h 1453534"/>
                  <a:gd name="connsiteX5" fmla="*/ 239809 w 1605970"/>
                  <a:gd name="connsiteY5" fmla="*/ 1287298 h 1453534"/>
                  <a:gd name="connsiteX6" fmla="*/ 404909 w 1605970"/>
                  <a:gd name="connsiteY6" fmla="*/ 718337 h 1453534"/>
                  <a:gd name="connsiteX7" fmla="*/ 211869 w 1605970"/>
                  <a:gd name="connsiteY7" fmla="*/ 131597 h 1453534"/>
                  <a:gd name="connsiteX8" fmla="*/ 59470 w 1605970"/>
                  <a:gd name="connsiteY8" fmla="*/ 2057 h 1453534"/>
                  <a:gd name="connsiteX0" fmla="*/ 63075 w 1609575"/>
                  <a:gd name="connsiteY0" fmla="*/ 3738 h 1455215"/>
                  <a:gd name="connsiteX1" fmla="*/ 1076107 w 1609575"/>
                  <a:gd name="connsiteY1" fmla="*/ 6278 h 1455215"/>
                  <a:gd name="connsiteX2" fmla="*/ 1607395 w 1609575"/>
                  <a:gd name="connsiteY2" fmla="*/ 613766 h 1455215"/>
                  <a:gd name="connsiteX3" fmla="*/ 1203535 w 1609575"/>
                  <a:gd name="connsiteY3" fmla="*/ 1448998 h 1455215"/>
                  <a:gd name="connsiteX4" fmla="*/ 63075 w 1609575"/>
                  <a:gd name="connsiteY4" fmla="*/ 1454078 h 1455215"/>
                  <a:gd name="connsiteX5" fmla="*/ 243414 w 1609575"/>
                  <a:gd name="connsiteY5" fmla="*/ 1288979 h 1455215"/>
                  <a:gd name="connsiteX6" fmla="*/ 408514 w 1609575"/>
                  <a:gd name="connsiteY6" fmla="*/ 720018 h 1455215"/>
                  <a:gd name="connsiteX7" fmla="*/ 215474 w 1609575"/>
                  <a:gd name="connsiteY7" fmla="*/ 133278 h 1455215"/>
                  <a:gd name="connsiteX8" fmla="*/ 63075 w 1609575"/>
                  <a:gd name="connsiteY8" fmla="*/ 3738 h 1455215"/>
                  <a:gd name="connsiteX0" fmla="*/ 63075 w 1609575"/>
                  <a:gd name="connsiteY0" fmla="*/ 3738 h 1455215"/>
                  <a:gd name="connsiteX1" fmla="*/ 1076107 w 1609575"/>
                  <a:gd name="connsiteY1" fmla="*/ 6278 h 1455215"/>
                  <a:gd name="connsiteX2" fmla="*/ 1607395 w 1609575"/>
                  <a:gd name="connsiteY2" fmla="*/ 613766 h 1455215"/>
                  <a:gd name="connsiteX3" fmla="*/ 1203535 w 1609575"/>
                  <a:gd name="connsiteY3" fmla="*/ 1448998 h 1455215"/>
                  <a:gd name="connsiteX4" fmla="*/ 63075 w 1609575"/>
                  <a:gd name="connsiteY4" fmla="*/ 1454078 h 1455215"/>
                  <a:gd name="connsiteX5" fmla="*/ 243414 w 1609575"/>
                  <a:gd name="connsiteY5" fmla="*/ 1288979 h 1455215"/>
                  <a:gd name="connsiteX6" fmla="*/ 408514 w 1609575"/>
                  <a:gd name="connsiteY6" fmla="*/ 720018 h 1455215"/>
                  <a:gd name="connsiteX7" fmla="*/ 215474 w 1609575"/>
                  <a:gd name="connsiteY7" fmla="*/ 133278 h 1455215"/>
                  <a:gd name="connsiteX8" fmla="*/ 63075 w 1609575"/>
                  <a:gd name="connsiteY8" fmla="*/ 3738 h 1455215"/>
                  <a:gd name="connsiteX0" fmla="*/ 63075 w 1609575"/>
                  <a:gd name="connsiteY0" fmla="*/ 3738 h 1455158"/>
                  <a:gd name="connsiteX1" fmla="*/ 1076107 w 1609575"/>
                  <a:gd name="connsiteY1" fmla="*/ 6278 h 1455158"/>
                  <a:gd name="connsiteX2" fmla="*/ 1607395 w 1609575"/>
                  <a:gd name="connsiteY2" fmla="*/ 613766 h 1455158"/>
                  <a:gd name="connsiteX3" fmla="*/ 1203535 w 1609575"/>
                  <a:gd name="connsiteY3" fmla="*/ 1448998 h 1455158"/>
                  <a:gd name="connsiteX4" fmla="*/ 63075 w 1609575"/>
                  <a:gd name="connsiteY4" fmla="*/ 1454078 h 1455158"/>
                  <a:gd name="connsiteX5" fmla="*/ 243414 w 1609575"/>
                  <a:gd name="connsiteY5" fmla="*/ 1288979 h 1455158"/>
                  <a:gd name="connsiteX6" fmla="*/ 408514 w 1609575"/>
                  <a:gd name="connsiteY6" fmla="*/ 720018 h 1455158"/>
                  <a:gd name="connsiteX7" fmla="*/ 215474 w 1609575"/>
                  <a:gd name="connsiteY7" fmla="*/ 133278 h 1455158"/>
                  <a:gd name="connsiteX8" fmla="*/ 63075 w 1609575"/>
                  <a:gd name="connsiteY8" fmla="*/ 3738 h 1455158"/>
                  <a:gd name="connsiteX0" fmla="*/ 63075 w 1609575"/>
                  <a:gd name="connsiteY0" fmla="*/ 3738 h 1455158"/>
                  <a:gd name="connsiteX1" fmla="*/ 1076107 w 1609575"/>
                  <a:gd name="connsiteY1" fmla="*/ 6278 h 1455158"/>
                  <a:gd name="connsiteX2" fmla="*/ 1607395 w 1609575"/>
                  <a:gd name="connsiteY2" fmla="*/ 613766 h 1455158"/>
                  <a:gd name="connsiteX3" fmla="*/ 1203535 w 1609575"/>
                  <a:gd name="connsiteY3" fmla="*/ 1448998 h 1455158"/>
                  <a:gd name="connsiteX4" fmla="*/ 63075 w 1609575"/>
                  <a:gd name="connsiteY4" fmla="*/ 1454078 h 1455158"/>
                  <a:gd name="connsiteX5" fmla="*/ 243414 w 1609575"/>
                  <a:gd name="connsiteY5" fmla="*/ 1288979 h 1455158"/>
                  <a:gd name="connsiteX6" fmla="*/ 408514 w 1609575"/>
                  <a:gd name="connsiteY6" fmla="*/ 720018 h 1455158"/>
                  <a:gd name="connsiteX7" fmla="*/ 215474 w 1609575"/>
                  <a:gd name="connsiteY7" fmla="*/ 133278 h 1455158"/>
                  <a:gd name="connsiteX8" fmla="*/ 63075 w 1609575"/>
                  <a:gd name="connsiteY8" fmla="*/ 3738 h 145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9575" h="1455158">
                    <a:moveTo>
                      <a:pt x="63075" y="3738"/>
                    </a:moveTo>
                    <a:lnTo>
                      <a:pt x="1076107" y="6278"/>
                    </a:lnTo>
                    <a:cubicBezTo>
                      <a:pt x="1377856" y="3738"/>
                      <a:pt x="1546435" y="197717"/>
                      <a:pt x="1607395" y="613766"/>
                    </a:cubicBezTo>
                    <a:cubicBezTo>
                      <a:pt x="1631102" y="1023410"/>
                      <a:pt x="1459228" y="1389874"/>
                      <a:pt x="1203535" y="1448998"/>
                    </a:cubicBezTo>
                    <a:lnTo>
                      <a:pt x="63075" y="1454078"/>
                    </a:lnTo>
                    <a:cubicBezTo>
                      <a:pt x="-2118" y="1465932"/>
                      <a:pt x="185841" y="1378302"/>
                      <a:pt x="243414" y="1288979"/>
                    </a:cubicBezTo>
                    <a:cubicBezTo>
                      <a:pt x="341627" y="1136156"/>
                      <a:pt x="404704" y="913058"/>
                      <a:pt x="408514" y="720018"/>
                    </a:cubicBezTo>
                    <a:cubicBezTo>
                      <a:pt x="406820" y="489301"/>
                      <a:pt x="359407" y="321238"/>
                      <a:pt x="215474" y="133278"/>
                    </a:cubicBezTo>
                    <a:cubicBezTo>
                      <a:pt x="122341" y="-24202"/>
                      <a:pt x="-111691" y="-495"/>
                      <a:pt x="63075" y="3738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77" name="Группа 76">
                <a:extLst>
                  <a:ext uri="{FF2B5EF4-FFF2-40B4-BE49-F238E27FC236}">
                    <a16:creationId xmlns:a16="http://schemas.microsoft.com/office/drawing/2014/main" id="{7C5CC851-A562-7ED7-7A06-96AE40945EDC}"/>
                  </a:ext>
                </a:extLst>
              </p:cNvPr>
              <p:cNvGrpSpPr/>
              <p:nvPr/>
            </p:nvGrpSpPr>
            <p:grpSpPr>
              <a:xfrm>
                <a:off x="4840072" y="2033341"/>
                <a:ext cx="1609575" cy="1455158"/>
                <a:chOff x="2388025" y="2033341"/>
                <a:chExt cx="1609575" cy="1455158"/>
              </a:xfrm>
            </p:grpSpPr>
            <p:sp>
              <p:nvSpPr>
                <p:cNvPr id="93" name="Прямоугольник: один скругленный угол 3">
                  <a:extLst>
                    <a:ext uri="{FF2B5EF4-FFF2-40B4-BE49-F238E27FC236}">
                      <a16:creationId xmlns:a16="http://schemas.microsoft.com/office/drawing/2014/main" id="{32FD2DF1-26C9-C4BF-6559-07870014E50F}"/>
                    </a:ext>
                  </a:extLst>
                </p:cNvPr>
                <p:cNvSpPr/>
                <p:nvPr/>
              </p:nvSpPr>
              <p:spPr>
                <a:xfrm>
                  <a:off x="2388025" y="2033341"/>
                  <a:ext cx="1609575" cy="1455158"/>
                </a:xfrm>
                <a:custGeom>
                  <a:avLst/>
                  <a:gdLst>
                    <a:gd name="connsiteX0" fmla="*/ 0 w 1374140"/>
                    <a:gd name="connsiteY0" fmla="*/ 0 h 1450340"/>
                    <a:gd name="connsiteX1" fmla="*/ 1145112 w 1374140"/>
                    <a:gd name="connsiteY1" fmla="*/ 0 h 1450340"/>
                    <a:gd name="connsiteX2" fmla="*/ 1374140 w 1374140"/>
                    <a:gd name="connsiteY2" fmla="*/ 229028 h 1450340"/>
                    <a:gd name="connsiteX3" fmla="*/ 1374140 w 1374140"/>
                    <a:gd name="connsiteY3" fmla="*/ 1450340 h 1450340"/>
                    <a:gd name="connsiteX4" fmla="*/ 0 w 1374140"/>
                    <a:gd name="connsiteY4" fmla="*/ 1450340 h 1450340"/>
                    <a:gd name="connsiteX5" fmla="*/ 0 w 1374140"/>
                    <a:gd name="connsiteY5" fmla="*/ 0 h 1450340"/>
                    <a:gd name="connsiteX0" fmla="*/ 0 w 1374140"/>
                    <a:gd name="connsiteY0" fmla="*/ 0 h 1450340"/>
                    <a:gd name="connsiteX1" fmla="*/ 1145112 w 1374140"/>
                    <a:gd name="connsiteY1" fmla="*/ 0 h 1450340"/>
                    <a:gd name="connsiteX2" fmla="*/ 1374140 w 1374140"/>
                    <a:gd name="connsiteY2" fmla="*/ 229028 h 1450340"/>
                    <a:gd name="connsiteX3" fmla="*/ 1374140 w 1374140"/>
                    <a:gd name="connsiteY3" fmla="*/ 1450340 h 1450340"/>
                    <a:gd name="connsiteX4" fmla="*/ 0 w 1374140"/>
                    <a:gd name="connsiteY4" fmla="*/ 1450340 h 1450340"/>
                    <a:gd name="connsiteX5" fmla="*/ 0 w 1374140"/>
                    <a:gd name="connsiteY5" fmla="*/ 0 h 1450340"/>
                    <a:gd name="connsiteX0" fmla="*/ 0 w 1526540"/>
                    <a:gd name="connsiteY0" fmla="*/ 0 h 1450340"/>
                    <a:gd name="connsiteX1" fmla="*/ 1145112 w 1526540"/>
                    <a:gd name="connsiteY1" fmla="*/ 0 h 1450340"/>
                    <a:gd name="connsiteX2" fmla="*/ 1526540 w 1526540"/>
                    <a:gd name="connsiteY2" fmla="*/ 447468 h 1450340"/>
                    <a:gd name="connsiteX3" fmla="*/ 1374140 w 1526540"/>
                    <a:gd name="connsiteY3" fmla="*/ 1450340 h 1450340"/>
                    <a:gd name="connsiteX4" fmla="*/ 0 w 1526540"/>
                    <a:gd name="connsiteY4" fmla="*/ 1450340 h 1450340"/>
                    <a:gd name="connsiteX5" fmla="*/ 0 w 1526540"/>
                    <a:gd name="connsiteY5" fmla="*/ 0 h 1450340"/>
                    <a:gd name="connsiteX0" fmla="*/ 0 w 1526540"/>
                    <a:gd name="connsiteY0" fmla="*/ 0 h 1450340"/>
                    <a:gd name="connsiteX1" fmla="*/ 1145112 w 1526540"/>
                    <a:gd name="connsiteY1" fmla="*/ 0 h 1450340"/>
                    <a:gd name="connsiteX2" fmla="*/ 1526540 w 1526540"/>
                    <a:gd name="connsiteY2" fmla="*/ 447468 h 1450340"/>
                    <a:gd name="connsiteX3" fmla="*/ 1374140 w 1526540"/>
                    <a:gd name="connsiteY3" fmla="*/ 1450340 h 1450340"/>
                    <a:gd name="connsiteX4" fmla="*/ 0 w 1526540"/>
                    <a:gd name="connsiteY4" fmla="*/ 1450340 h 1450340"/>
                    <a:gd name="connsiteX5" fmla="*/ 0 w 1526540"/>
                    <a:gd name="connsiteY5" fmla="*/ 0 h 1450340"/>
                    <a:gd name="connsiteX0" fmla="*/ 0 w 1554480"/>
                    <a:gd name="connsiteY0" fmla="*/ 0 h 1450340"/>
                    <a:gd name="connsiteX1" fmla="*/ 1145112 w 1554480"/>
                    <a:gd name="connsiteY1" fmla="*/ 0 h 1450340"/>
                    <a:gd name="connsiteX2" fmla="*/ 1554480 w 1554480"/>
                    <a:gd name="connsiteY2" fmla="*/ 610028 h 1450340"/>
                    <a:gd name="connsiteX3" fmla="*/ 1374140 w 1554480"/>
                    <a:gd name="connsiteY3" fmla="*/ 1450340 h 1450340"/>
                    <a:gd name="connsiteX4" fmla="*/ 0 w 1554480"/>
                    <a:gd name="connsiteY4" fmla="*/ 1450340 h 1450340"/>
                    <a:gd name="connsiteX5" fmla="*/ 0 w 1554480"/>
                    <a:gd name="connsiteY5" fmla="*/ 0 h 1450340"/>
                    <a:gd name="connsiteX0" fmla="*/ 0 w 1554480"/>
                    <a:gd name="connsiteY0" fmla="*/ 0 h 1450340"/>
                    <a:gd name="connsiteX1" fmla="*/ 1145112 w 1554480"/>
                    <a:gd name="connsiteY1" fmla="*/ 0 h 1450340"/>
                    <a:gd name="connsiteX2" fmla="*/ 1554480 w 1554480"/>
                    <a:gd name="connsiteY2" fmla="*/ 610028 h 1450340"/>
                    <a:gd name="connsiteX3" fmla="*/ 1374140 w 1554480"/>
                    <a:gd name="connsiteY3" fmla="*/ 1450340 h 1450340"/>
                    <a:gd name="connsiteX4" fmla="*/ 0 w 1554480"/>
                    <a:gd name="connsiteY4" fmla="*/ 1450340 h 1450340"/>
                    <a:gd name="connsiteX5" fmla="*/ 0 w 1554480"/>
                    <a:gd name="connsiteY5" fmla="*/ 0 h 1450340"/>
                    <a:gd name="connsiteX0" fmla="*/ 0 w 1556619"/>
                    <a:gd name="connsiteY0" fmla="*/ 0 h 1450340"/>
                    <a:gd name="connsiteX1" fmla="*/ 1145112 w 1556619"/>
                    <a:gd name="connsiteY1" fmla="*/ 0 h 1450340"/>
                    <a:gd name="connsiteX2" fmla="*/ 1554480 w 1556619"/>
                    <a:gd name="connsiteY2" fmla="*/ 610028 h 1450340"/>
                    <a:gd name="connsiteX3" fmla="*/ 1374140 w 1556619"/>
                    <a:gd name="connsiteY3" fmla="*/ 1450340 h 1450340"/>
                    <a:gd name="connsiteX4" fmla="*/ 0 w 1556619"/>
                    <a:gd name="connsiteY4" fmla="*/ 1450340 h 1450340"/>
                    <a:gd name="connsiteX5" fmla="*/ 0 w 1556619"/>
                    <a:gd name="connsiteY5" fmla="*/ 0 h 1450340"/>
                    <a:gd name="connsiteX0" fmla="*/ 0 w 1555342"/>
                    <a:gd name="connsiteY0" fmla="*/ 0 h 1450340"/>
                    <a:gd name="connsiteX1" fmla="*/ 1145112 w 1555342"/>
                    <a:gd name="connsiteY1" fmla="*/ 0 h 1450340"/>
                    <a:gd name="connsiteX2" fmla="*/ 1554480 w 1555342"/>
                    <a:gd name="connsiteY2" fmla="*/ 610028 h 1450340"/>
                    <a:gd name="connsiteX3" fmla="*/ 1140460 w 1555342"/>
                    <a:gd name="connsiteY3" fmla="*/ 1445260 h 1450340"/>
                    <a:gd name="connsiteX4" fmla="*/ 0 w 1555342"/>
                    <a:gd name="connsiteY4" fmla="*/ 1450340 h 1450340"/>
                    <a:gd name="connsiteX5" fmla="*/ 0 w 1555342"/>
                    <a:gd name="connsiteY5" fmla="*/ 0 h 1450340"/>
                    <a:gd name="connsiteX0" fmla="*/ 0 w 1556173"/>
                    <a:gd name="connsiteY0" fmla="*/ 0 h 1450340"/>
                    <a:gd name="connsiteX1" fmla="*/ 1145112 w 1556173"/>
                    <a:gd name="connsiteY1" fmla="*/ 0 h 1450340"/>
                    <a:gd name="connsiteX2" fmla="*/ 1554480 w 1556173"/>
                    <a:gd name="connsiteY2" fmla="*/ 610028 h 1450340"/>
                    <a:gd name="connsiteX3" fmla="*/ 1140460 w 1556173"/>
                    <a:gd name="connsiteY3" fmla="*/ 1445260 h 1450340"/>
                    <a:gd name="connsiteX4" fmla="*/ 0 w 1556173"/>
                    <a:gd name="connsiteY4" fmla="*/ 1450340 h 1450340"/>
                    <a:gd name="connsiteX5" fmla="*/ 0 w 1556173"/>
                    <a:gd name="connsiteY5" fmla="*/ 0 h 1450340"/>
                    <a:gd name="connsiteX0" fmla="*/ 0 w 1556554"/>
                    <a:gd name="connsiteY0" fmla="*/ 0 h 1450340"/>
                    <a:gd name="connsiteX1" fmla="*/ 1145112 w 1556554"/>
                    <a:gd name="connsiteY1" fmla="*/ 0 h 1450340"/>
                    <a:gd name="connsiteX2" fmla="*/ 1554480 w 1556554"/>
                    <a:gd name="connsiteY2" fmla="*/ 610028 h 1450340"/>
                    <a:gd name="connsiteX3" fmla="*/ 1140460 w 1556554"/>
                    <a:gd name="connsiteY3" fmla="*/ 1445260 h 1450340"/>
                    <a:gd name="connsiteX4" fmla="*/ 0 w 1556554"/>
                    <a:gd name="connsiteY4" fmla="*/ 1450340 h 1450340"/>
                    <a:gd name="connsiteX5" fmla="*/ 0 w 1556554"/>
                    <a:gd name="connsiteY5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0 w 1546500"/>
                    <a:gd name="connsiteY5" fmla="*/ 0 h 1450340"/>
                    <a:gd name="connsiteX0" fmla="*/ 2541 w 1549041"/>
                    <a:gd name="connsiteY0" fmla="*/ 0 h 1450340"/>
                    <a:gd name="connsiteX1" fmla="*/ 1147653 w 1549041"/>
                    <a:gd name="connsiteY1" fmla="*/ 0 h 1450340"/>
                    <a:gd name="connsiteX2" fmla="*/ 1546861 w 1549041"/>
                    <a:gd name="connsiteY2" fmla="*/ 610028 h 1450340"/>
                    <a:gd name="connsiteX3" fmla="*/ 1143001 w 1549041"/>
                    <a:gd name="connsiteY3" fmla="*/ 1445260 h 1450340"/>
                    <a:gd name="connsiteX4" fmla="*/ 2541 w 1549041"/>
                    <a:gd name="connsiteY4" fmla="*/ 1450340 h 1450340"/>
                    <a:gd name="connsiteX5" fmla="*/ 0 w 1549041"/>
                    <a:gd name="connsiteY5" fmla="*/ 708660 h 1450340"/>
                    <a:gd name="connsiteX6" fmla="*/ 2541 w 1549041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67388 w 1613888"/>
                    <a:gd name="connsiteY0" fmla="*/ 0 h 1450340"/>
                    <a:gd name="connsiteX1" fmla="*/ 1212500 w 1613888"/>
                    <a:gd name="connsiteY1" fmla="*/ 0 h 1450340"/>
                    <a:gd name="connsiteX2" fmla="*/ 1611708 w 1613888"/>
                    <a:gd name="connsiteY2" fmla="*/ 610028 h 1450340"/>
                    <a:gd name="connsiteX3" fmla="*/ 1207848 w 1613888"/>
                    <a:gd name="connsiteY3" fmla="*/ 1445260 h 1450340"/>
                    <a:gd name="connsiteX4" fmla="*/ 67388 w 1613888"/>
                    <a:gd name="connsiteY4" fmla="*/ 1450340 h 1450340"/>
                    <a:gd name="connsiteX5" fmla="*/ 412827 w 1613888"/>
                    <a:gd name="connsiteY5" fmla="*/ 716280 h 1450340"/>
                    <a:gd name="connsiteX6" fmla="*/ 163907 w 1613888"/>
                    <a:gd name="connsiteY6" fmla="*/ 127000 h 1450340"/>
                    <a:gd name="connsiteX7" fmla="*/ 67388 w 1613888"/>
                    <a:gd name="connsiteY7" fmla="*/ 0 h 1450340"/>
                    <a:gd name="connsiteX0" fmla="*/ 58861 w 1605361"/>
                    <a:gd name="connsiteY0" fmla="*/ 0 h 1450340"/>
                    <a:gd name="connsiteX1" fmla="*/ 1203973 w 1605361"/>
                    <a:gd name="connsiteY1" fmla="*/ 0 h 1450340"/>
                    <a:gd name="connsiteX2" fmla="*/ 1603181 w 1605361"/>
                    <a:gd name="connsiteY2" fmla="*/ 610028 h 1450340"/>
                    <a:gd name="connsiteX3" fmla="*/ 1199321 w 1605361"/>
                    <a:gd name="connsiteY3" fmla="*/ 1445260 h 1450340"/>
                    <a:gd name="connsiteX4" fmla="*/ 58861 w 1605361"/>
                    <a:gd name="connsiteY4" fmla="*/ 1450340 h 1450340"/>
                    <a:gd name="connsiteX5" fmla="*/ 404300 w 1605361"/>
                    <a:gd name="connsiteY5" fmla="*/ 716280 h 1450340"/>
                    <a:gd name="connsiteX6" fmla="*/ 206180 w 1605361"/>
                    <a:gd name="connsiteY6" fmla="*/ 129540 h 1450340"/>
                    <a:gd name="connsiteX7" fmla="*/ 58861 w 1605361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405679 w 1606740"/>
                    <a:gd name="connsiteY5" fmla="*/ 718337 h 1452397"/>
                    <a:gd name="connsiteX6" fmla="*/ 207559 w 1606740"/>
                    <a:gd name="connsiteY6" fmla="*/ 131597 h 1452397"/>
                    <a:gd name="connsiteX7" fmla="*/ 60240 w 1606740"/>
                    <a:gd name="connsiteY7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184699 w 1606740"/>
                    <a:gd name="connsiteY5" fmla="*/ 128983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3666"/>
                    <a:gd name="connsiteX1" fmla="*/ 1205352 w 1606740"/>
                    <a:gd name="connsiteY1" fmla="*/ 2057 h 1453666"/>
                    <a:gd name="connsiteX2" fmla="*/ 1604560 w 1606740"/>
                    <a:gd name="connsiteY2" fmla="*/ 612085 h 1453666"/>
                    <a:gd name="connsiteX3" fmla="*/ 1200700 w 1606740"/>
                    <a:gd name="connsiteY3" fmla="*/ 1447317 h 1453666"/>
                    <a:gd name="connsiteX4" fmla="*/ 60240 w 1606740"/>
                    <a:gd name="connsiteY4" fmla="*/ 1452397 h 1453666"/>
                    <a:gd name="connsiteX5" fmla="*/ 240579 w 1606740"/>
                    <a:gd name="connsiteY5" fmla="*/ 1287298 h 1453666"/>
                    <a:gd name="connsiteX6" fmla="*/ 405679 w 1606740"/>
                    <a:gd name="connsiteY6" fmla="*/ 718337 h 1453666"/>
                    <a:gd name="connsiteX7" fmla="*/ 207559 w 1606740"/>
                    <a:gd name="connsiteY7" fmla="*/ 131597 h 1453666"/>
                    <a:gd name="connsiteX8" fmla="*/ 60240 w 1606740"/>
                    <a:gd name="connsiteY8" fmla="*/ 2057 h 1453666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1621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1621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0732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0732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59470 w 1605970"/>
                    <a:gd name="connsiteY0" fmla="*/ 2057 h 1453534"/>
                    <a:gd name="connsiteX1" fmla="*/ 1072502 w 1605970"/>
                    <a:gd name="connsiteY1" fmla="*/ 4597 h 1453534"/>
                    <a:gd name="connsiteX2" fmla="*/ 1603790 w 1605970"/>
                    <a:gd name="connsiteY2" fmla="*/ 612085 h 1453534"/>
                    <a:gd name="connsiteX3" fmla="*/ 1199930 w 1605970"/>
                    <a:gd name="connsiteY3" fmla="*/ 1447317 h 1453534"/>
                    <a:gd name="connsiteX4" fmla="*/ 59470 w 1605970"/>
                    <a:gd name="connsiteY4" fmla="*/ 1452397 h 1453534"/>
                    <a:gd name="connsiteX5" fmla="*/ 239809 w 1605970"/>
                    <a:gd name="connsiteY5" fmla="*/ 1287298 h 1453534"/>
                    <a:gd name="connsiteX6" fmla="*/ 404909 w 1605970"/>
                    <a:gd name="connsiteY6" fmla="*/ 718337 h 1453534"/>
                    <a:gd name="connsiteX7" fmla="*/ 211869 w 1605970"/>
                    <a:gd name="connsiteY7" fmla="*/ 131597 h 1453534"/>
                    <a:gd name="connsiteX8" fmla="*/ 59470 w 1605970"/>
                    <a:gd name="connsiteY8" fmla="*/ 2057 h 1453534"/>
                    <a:gd name="connsiteX0" fmla="*/ 63075 w 1609575"/>
                    <a:gd name="connsiteY0" fmla="*/ 3738 h 1455215"/>
                    <a:gd name="connsiteX1" fmla="*/ 1076107 w 1609575"/>
                    <a:gd name="connsiteY1" fmla="*/ 6278 h 1455215"/>
                    <a:gd name="connsiteX2" fmla="*/ 1607395 w 1609575"/>
                    <a:gd name="connsiteY2" fmla="*/ 613766 h 1455215"/>
                    <a:gd name="connsiteX3" fmla="*/ 1203535 w 1609575"/>
                    <a:gd name="connsiteY3" fmla="*/ 1448998 h 1455215"/>
                    <a:gd name="connsiteX4" fmla="*/ 63075 w 1609575"/>
                    <a:gd name="connsiteY4" fmla="*/ 1454078 h 1455215"/>
                    <a:gd name="connsiteX5" fmla="*/ 243414 w 1609575"/>
                    <a:gd name="connsiteY5" fmla="*/ 1288979 h 1455215"/>
                    <a:gd name="connsiteX6" fmla="*/ 408514 w 1609575"/>
                    <a:gd name="connsiteY6" fmla="*/ 720018 h 1455215"/>
                    <a:gd name="connsiteX7" fmla="*/ 215474 w 1609575"/>
                    <a:gd name="connsiteY7" fmla="*/ 133278 h 1455215"/>
                    <a:gd name="connsiteX8" fmla="*/ 63075 w 1609575"/>
                    <a:gd name="connsiteY8" fmla="*/ 3738 h 1455215"/>
                    <a:gd name="connsiteX0" fmla="*/ 63075 w 1609575"/>
                    <a:gd name="connsiteY0" fmla="*/ 3738 h 1455215"/>
                    <a:gd name="connsiteX1" fmla="*/ 1076107 w 1609575"/>
                    <a:gd name="connsiteY1" fmla="*/ 6278 h 1455215"/>
                    <a:gd name="connsiteX2" fmla="*/ 1607395 w 1609575"/>
                    <a:gd name="connsiteY2" fmla="*/ 613766 h 1455215"/>
                    <a:gd name="connsiteX3" fmla="*/ 1203535 w 1609575"/>
                    <a:gd name="connsiteY3" fmla="*/ 1448998 h 1455215"/>
                    <a:gd name="connsiteX4" fmla="*/ 63075 w 1609575"/>
                    <a:gd name="connsiteY4" fmla="*/ 1454078 h 1455215"/>
                    <a:gd name="connsiteX5" fmla="*/ 243414 w 1609575"/>
                    <a:gd name="connsiteY5" fmla="*/ 1288979 h 1455215"/>
                    <a:gd name="connsiteX6" fmla="*/ 408514 w 1609575"/>
                    <a:gd name="connsiteY6" fmla="*/ 720018 h 1455215"/>
                    <a:gd name="connsiteX7" fmla="*/ 215474 w 1609575"/>
                    <a:gd name="connsiteY7" fmla="*/ 133278 h 1455215"/>
                    <a:gd name="connsiteX8" fmla="*/ 63075 w 1609575"/>
                    <a:gd name="connsiteY8" fmla="*/ 3738 h 1455215"/>
                    <a:gd name="connsiteX0" fmla="*/ 63075 w 1609575"/>
                    <a:gd name="connsiteY0" fmla="*/ 3738 h 1455158"/>
                    <a:gd name="connsiteX1" fmla="*/ 1076107 w 1609575"/>
                    <a:gd name="connsiteY1" fmla="*/ 6278 h 1455158"/>
                    <a:gd name="connsiteX2" fmla="*/ 1607395 w 1609575"/>
                    <a:gd name="connsiteY2" fmla="*/ 613766 h 1455158"/>
                    <a:gd name="connsiteX3" fmla="*/ 1203535 w 1609575"/>
                    <a:gd name="connsiteY3" fmla="*/ 1448998 h 1455158"/>
                    <a:gd name="connsiteX4" fmla="*/ 63075 w 1609575"/>
                    <a:gd name="connsiteY4" fmla="*/ 1454078 h 1455158"/>
                    <a:gd name="connsiteX5" fmla="*/ 243414 w 1609575"/>
                    <a:gd name="connsiteY5" fmla="*/ 1288979 h 1455158"/>
                    <a:gd name="connsiteX6" fmla="*/ 408514 w 1609575"/>
                    <a:gd name="connsiteY6" fmla="*/ 720018 h 1455158"/>
                    <a:gd name="connsiteX7" fmla="*/ 215474 w 1609575"/>
                    <a:gd name="connsiteY7" fmla="*/ 133278 h 1455158"/>
                    <a:gd name="connsiteX8" fmla="*/ 63075 w 1609575"/>
                    <a:gd name="connsiteY8" fmla="*/ 3738 h 1455158"/>
                    <a:gd name="connsiteX0" fmla="*/ 63075 w 1609575"/>
                    <a:gd name="connsiteY0" fmla="*/ 3738 h 1455158"/>
                    <a:gd name="connsiteX1" fmla="*/ 1076107 w 1609575"/>
                    <a:gd name="connsiteY1" fmla="*/ 6278 h 1455158"/>
                    <a:gd name="connsiteX2" fmla="*/ 1607395 w 1609575"/>
                    <a:gd name="connsiteY2" fmla="*/ 613766 h 1455158"/>
                    <a:gd name="connsiteX3" fmla="*/ 1203535 w 1609575"/>
                    <a:gd name="connsiteY3" fmla="*/ 1448998 h 1455158"/>
                    <a:gd name="connsiteX4" fmla="*/ 63075 w 1609575"/>
                    <a:gd name="connsiteY4" fmla="*/ 1454078 h 1455158"/>
                    <a:gd name="connsiteX5" fmla="*/ 243414 w 1609575"/>
                    <a:gd name="connsiteY5" fmla="*/ 1288979 h 1455158"/>
                    <a:gd name="connsiteX6" fmla="*/ 408514 w 1609575"/>
                    <a:gd name="connsiteY6" fmla="*/ 720018 h 1455158"/>
                    <a:gd name="connsiteX7" fmla="*/ 215474 w 1609575"/>
                    <a:gd name="connsiteY7" fmla="*/ 133278 h 1455158"/>
                    <a:gd name="connsiteX8" fmla="*/ 63075 w 1609575"/>
                    <a:gd name="connsiteY8" fmla="*/ 3738 h 145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9575" h="1455158">
                      <a:moveTo>
                        <a:pt x="63075" y="3738"/>
                      </a:moveTo>
                      <a:lnTo>
                        <a:pt x="1076107" y="6278"/>
                      </a:lnTo>
                      <a:cubicBezTo>
                        <a:pt x="1377856" y="3738"/>
                        <a:pt x="1546435" y="197717"/>
                        <a:pt x="1607395" y="613766"/>
                      </a:cubicBezTo>
                      <a:cubicBezTo>
                        <a:pt x="1631102" y="1023410"/>
                        <a:pt x="1459228" y="1389874"/>
                        <a:pt x="1203535" y="1448998"/>
                      </a:cubicBezTo>
                      <a:lnTo>
                        <a:pt x="63075" y="1454078"/>
                      </a:lnTo>
                      <a:cubicBezTo>
                        <a:pt x="-2118" y="1465932"/>
                        <a:pt x="185841" y="1378302"/>
                        <a:pt x="243414" y="1288979"/>
                      </a:cubicBezTo>
                      <a:cubicBezTo>
                        <a:pt x="341627" y="1136156"/>
                        <a:pt x="404704" y="913058"/>
                        <a:pt x="408514" y="720018"/>
                      </a:cubicBezTo>
                      <a:cubicBezTo>
                        <a:pt x="406820" y="489301"/>
                        <a:pt x="359407" y="321238"/>
                        <a:pt x="215474" y="133278"/>
                      </a:cubicBezTo>
                      <a:cubicBezTo>
                        <a:pt x="122341" y="-24202"/>
                        <a:pt x="-111691" y="-495"/>
                        <a:pt x="63075" y="373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1D98C45-EC29-0B6E-AF54-4FF26466616B}"/>
                    </a:ext>
                  </a:extLst>
                </p:cNvPr>
                <p:cNvSpPr txBox="1"/>
                <p:nvPr/>
              </p:nvSpPr>
              <p:spPr>
                <a:xfrm>
                  <a:off x="2869646" y="2268220"/>
                  <a:ext cx="184731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8" name="Прямая со стрелкой 77">
                <a:extLst>
                  <a:ext uri="{FF2B5EF4-FFF2-40B4-BE49-F238E27FC236}">
                    <a16:creationId xmlns:a16="http://schemas.microsoft.com/office/drawing/2014/main" id="{271D7DE0-8C52-7F7A-A68A-D973B8FBAABF}"/>
                  </a:ext>
                </a:extLst>
              </p:cNvPr>
              <p:cNvCxnSpPr/>
              <p:nvPr/>
            </p:nvCxnSpPr>
            <p:spPr>
              <a:xfrm>
                <a:off x="2393740" y="2787209"/>
                <a:ext cx="0" cy="107232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>
                <a:extLst>
                  <a:ext uri="{FF2B5EF4-FFF2-40B4-BE49-F238E27FC236}">
                    <a16:creationId xmlns:a16="http://schemas.microsoft.com/office/drawing/2014/main" id="{AC898F7F-20E1-9AF9-D32A-04142038C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2785" y="2033341"/>
                <a:ext cx="0" cy="736468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A07D80C-4517-A86D-F701-250D390A5B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149" y="2785304"/>
                <a:ext cx="401806" cy="19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33CE2836-9032-C7A8-0553-8293B4D68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9149" y="4074795"/>
                <a:ext cx="119428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09E259BC-A4CE-9B38-86F5-F2E4FC3270F9}"/>
                  </a:ext>
                </a:extLst>
              </p:cNvPr>
              <p:cNvCxnSpPr/>
              <p:nvPr/>
            </p:nvCxnSpPr>
            <p:spPr>
              <a:xfrm>
                <a:off x="8456295" y="4074795"/>
                <a:ext cx="39338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Группа 82">
                <a:extLst>
                  <a:ext uri="{FF2B5EF4-FFF2-40B4-BE49-F238E27FC236}">
                    <a16:creationId xmlns:a16="http://schemas.microsoft.com/office/drawing/2014/main" id="{FD99FD6C-4397-1037-73AD-391847226D60}"/>
                  </a:ext>
                </a:extLst>
              </p:cNvPr>
              <p:cNvGrpSpPr/>
              <p:nvPr/>
            </p:nvGrpSpPr>
            <p:grpSpPr>
              <a:xfrm>
                <a:off x="7239149" y="2033341"/>
                <a:ext cx="1610530" cy="1402665"/>
                <a:chOff x="2387071" y="2033341"/>
                <a:chExt cx="1610530" cy="1402665"/>
              </a:xfrm>
            </p:grpSpPr>
            <p:sp>
              <p:nvSpPr>
                <p:cNvPr id="91" name="Прямоугольник: один скругленный угол 3">
                  <a:extLst>
                    <a:ext uri="{FF2B5EF4-FFF2-40B4-BE49-F238E27FC236}">
                      <a16:creationId xmlns:a16="http://schemas.microsoft.com/office/drawing/2014/main" id="{5E61C4FE-E3C4-656C-D257-177E2BA31BD4}"/>
                    </a:ext>
                  </a:extLst>
                </p:cNvPr>
                <p:cNvSpPr/>
                <p:nvPr/>
              </p:nvSpPr>
              <p:spPr>
                <a:xfrm>
                  <a:off x="2387071" y="2033341"/>
                  <a:ext cx="1610530" cy="1402665"/>
                </a:xfrm>
                <a:custGeom>
                  <a:avLst/>
                  <a:gdLst>
                    <a:gd name="connsiteX0" fmla="*/ 0 w 1374140"/>
                    <a:gd name="connsiteY0" fmla="*/ 0 h 1450340"/>
                    <a:gd name="connsiteX1" fmla="*/ 1145112 w 1374140"/>
                    <a:gd name="connsiteY1" fmla="*/ 0 h 1450340"/>
                    <a:gd name="connsiteX2" fmla="*/ 1374140 w 1374140"/>
                    <a:gd name="connsiteY2" fmla="*/ 229028 h 1450340"/>
                    <a:gd name="connsiteX3" fmla="*/ 1374140 w 1374140"/>
                    <a:gd name="connsiteY3" fmla="*/ 1450340 h 1450340"/>
                    <a:gd name="connsiteX4" fmla="*/ 0 w 1374140"/>
                    <a:gd name="connsiteY4" fmla="*/ 1450340 h 1450340"/>
                    <a:gd name="connsiteX5" fmla="*/ 0 w 1374140"/>
                    <a:gd name="connsiteY5" fmla="*/ 0 h 1450340"/>
                    <a:gd name="connsiteX0" fmla="*/ 0 w 1374140"/>
                    <a:gd name="connsiteY0" fmla="*/ 0 h 1450340"/>
                    <a:gd name="connsiteX1" fmla="*/ 1145112 w 1374140"/>
                    <a:gd name="connsiteY1" fmla="*/ 0 h 1450340"/>
                    <a:gd name="connsiteX2" fmla="*/ 1374140 w 1374140"/>
                    <a:gd name="connsiteY2" fmla="*/ 229028 h 1450340"/>
                    <a:gd name="connsiteX3" fmla="*/ 1374140 w 1374140"/>
                    <a:gd name="connsiteY3" fmla="*/ 1450340 h 1450340"/>
                    <a:gd name="connsiteX4" fmla="*/ 0 w 1374140"/>
                    <a:gd name="connsiteY4" fmla="*/ 1450340 h 1450340"/>
                    <a:gd name="connsiteX5" fmla="*/ 0 w 1374140"/>
                    <a:gd name="connsiteY5" fmla="*/ 0 h 1450340"/>
                    <a:gd name="connsiteX0" fmla="*/ 0 w 1526540"/>
                    <a:gd name="connsiteY0" fmla="*/ 0 h 1450340"/>
                    <a:gd name="connsiteX1" fmla="*/ 1145112 w 1526540"/>
                    <a:gd name="connsiteY1" fmla="*/ 0 h 1450340"/>
                    <a:gd name="connsiteX2" fmla="*/ 1526540 w 1526540"/>
                    <a:gd name="connsiteY2" fmla="*/ 447468 h 1450340"/>
                    <a:gd name="connsiteX3" fmla="*/ 1374140 w 1526540"/>
                    <a:gd name="connsiteY3" fmla="*/ 1450340 h 1450340"/>
                    <a:gd name="connsiteX4" fmla="*/ 0 w 1526540"/>
                    <a:gd name="connsiteY4" fmla="*/ 1450340 h 1450340"/>
                    <a:gd name="connsiteX5" fmla="*/ 0 w 1526540"/>
                    <a:gd name="connsiteY5" fmla="*/ 0 h 1450340"/>
                    <a:gd name="connsiteX0" fmla="*/ 0 w 1526540"/>
                    <a:gd name="connsiteY0" fmla="*/ 0 h 1450340"/>
                    <a:gd name="connsiteX1" fmla="*/ 1145112 w 1526540"/>
                    <a:gd name="connsiteY1" fmla="*/ 0 h 1450340"/>
                    <a:gd name="connsiteX2" fmla="*/ 1526540 w 1526540"/>
                    <a:gd name="connsiteY2" fmla="*/ 447468 h 1450340"/>
                    <a:gd name="connsiteX3" fmla="*/ 1374140 w 1526540"/>
                    <a:gd name="connsiteY3" fmla="*/ 1450340 h 1450340"/>
                    <a:gd name="connsiteX4" fmla="*/ 0 w 1526540"/>
                    <a:gd name="connsiteY4" fmla="*/ 1450340 h 1450340"/>
                    <a:gd name="connsiteX5" fmla="*/ 0 w 1526540"/>
                    <a:gd name="connsiteY5" fmla="*/ 0 h 1450340"/>
                    <a:gd name="connsiteX0" fmla="*/ 0 w 1554480"/>
                    <a:gd name="connsiteY0" fmla="*/ 0 h 1450340"/>
                    <a:gd name="connsiteX1" fmla="*/ 1145112 w 1554480"/>
                    <a:gd name="connsiteY1" fmla="*/ 0 h 1450340"/>
                    <a:gd name="connsiteX2" fmla="*/ 1554480 w 1554480"/>
                    <a:gd name="connsiteY2" fmla="*/ 610028 h 1450340"/>
                    <a:gd name="connsiteX3" fmla="*/ 1374140 w 1554480"/>
                    <a:gd name="connsiteY3" fmla="*/ 1450340 h 1450340"/>
                    <a:gd name="connsiteX4" fmla="*/ 0 w 1554480"/>
                    <a:gd name="connsiteY4" fmla="*/ 1450340 h 1450340"/>
                    <a:gd name="connsiteX5" fmla="*/ 0 w 1554480"/>
                    <a:gd name="connsiteY5" fmla="*/ 0 h 1450340"/>
                    <a:gd name="connsiteX0" fmla="*/ 0 w 1554480"/>
                    <a:gd name="connsiteY0" fmla="*/ 0 h 1450340"/>
                    <a:gd name="connsiteX1" fmla="*/ 1145112 w 1554480"/>
                    <a:gd name="connsiteY1" fmla="*/ 0 h 1450340"/>
                    <a:gd name="connsiteX2" fmla="*/ 1554480 w 1554480"/>
                    <a:gd name="connsiteY2" fmla="*/ 610028 h 1450340"/>
                    <a:gd name="connsiteX3" fmla="*/ 1374140 w 1554480"/>
                    <a:gd name="connsiteY3" fmla="*/ 1450340 h 1450340"/>
                    <a:gd name="connsiteX4" fmla="*/ 0 w 1554480"/>
                    <a:gd name="connsiteY4" fmla="*/ 1450340 h 1450340"/>
                    <a:gd name="connsiteX5" fmla="*/ 0 w 1554480"/>
                    <a:gd name="connsiteY5" fmla="*/ 0 h 1450340"/>
                    <a:gd name="connsiteX0" fmla="*/ 0 w 1556619"/>
                    <a:gd name="connsiteY0" fmla="*/ 0 h 1450340"/>
                    <a:gd name="connsiteX1" fmla="*/ 1145112 w 1556619"/>
                    <a:gd name="connsiteY1" fmla="*/ 0 h 1450340"/>
                    <a:gd name="connsiteX2" fmla="*/ 1554480 w 1556619"/>
                    <a:gd name="connsiteY2" fmla="*/ 610028 h 1450340"/>
                    <a:gd name="connsiteX3" fmla="*/ 1374140 w 1556619"/>
                    <a:gd name="connsiteY3" fmla="*/ 1450340 h 1450340"/>
                    <a:gd name="connsiteX4" fmla="*/ 0 w 1556619"/>
                    <a:gd name="connsiteY4" fmla="*/ 1450340 h 1450340"/>
                    <a:gd name="connsiteX5" fmla="*/ 0 w 1556619"/>
                    <a:gd name="connsiteY5" fmla="*/ 0 h 1450340"/>
                    <a:gd name="connsiteX0" fmla="*/ 0 w 1555342"/>
                    <a:gd name="connsiteY0" fmla="*/ 0 h 1450340"/>
                    <a:gd name="connsiteX1" fmla="*/ 1145112 w 1555342"/>
                    <a:gd name="connsiteY1" fmla="*/ 0 h 1450340"/>
                    <a:gd name="connsiteX2" fmla="*/ 1554480 w 1555342"/>
                    <a:gd name="connsiteY2" fmla="*/ 610028 h 1450340"/>
                    <a:gd name="connsiteX3" fmla="*/ 1140460 w 1555342"/>
                    <a:gd name="connsiteY3" fmla="*/ 1445260 h 1450340"/>
                    <a:gd name="connsiteX4" fmla="*/ 0 w 1555342"/>
                    <a:gd name="connsiteY4" fmla="*/ 1450340 h 1450340"/>
                    <a:gd name="connsiteX5" fmla="*/ 0 w 1555342"/>
                    <a:gd name="connsiteY5" fmla="*/ 0 h 1450340"/>
                    <a:gd name="connsiteX0" fmla="*/ 0 w 1556173"/>
                    <a:gd name="connsiteY0" fmla="*/ 0 h 1450340"/>
                    <a:gd name="connsiteX1" fmla="*/ 1145112 w 1556173"/>
                    <a:gd name="connsiteY1" fmla="*/ 0 h 1450340"/>
                    <a:gd name="connsiteX2" fmla="*/ 1554480 w 1556173"/>
                    <a:gd name="connsiteY2" fmla="*/ 610028 h 1450340"/>
                    <a:gd name="connsiteX3" fmla="*/ 1140460 w 1556173"/>
                    <a:gd name="connsiteY3" fmla="*/ 1445260 h 1450340"/>
                    <a:gd name="connsiteX4" fmla="*/ 0 w 1556173"/>
                    <a:gd name="connsiteY4" fmla="*/ 1450340 h 1450340"/>
                    <a:gd name="connsiteX5" fmla="*/ 0 w 1556173"/>
                    <a:gd name="connsiteY5" fmla="*/ 0 h 1450340"/>
                    <a:gd name="connsiteX0" fmla="*/ 0 w 1556554"/>
                    <a:gd name="connsiteY0" fmla="*/ 0 h 1450340"/>
                    <a:gd name="connsiteX1" fmla="*/ 1145112 w 1556554"/>
                    <a:gd name="connsiteY1" fmla="*/ 0 h 1450340"/>
                    <a:gd name="connsiteX2" fmla="*/ 1554480 w 1556554"/>
                    <a:gd name="connsiteY2" fmla="*/ 610028 h 1450340"/>
                    <a:gd name="connsiteX3" fmla="*/ 1140460 w 1556554"/>
                    <a:gd name="connsiteY3" fmla="*/ 1445260 h 1450340"/>
                    <a:gd name="connsiteX4" fmla="*/ 0 w 1556554"/>
                    <a:gd name="connsiteY4" fmla="*/ 1450340 h 1450340"/>
                    <a:gd name="connsiteX5" fmla="*/ 0 w 1556554"/>
                    <a:gd name="connsiteY5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0 w 1546500"/>
                    <a:gd name="connsiteY5" fmla="*/ 0 h 1450340"/>
                    <a:gd name="connsiteX0" fmla="*/ 2541 w 1549041"/>
                    <a:gd name="connsiteY0" fmla="*/ 0 h 1450340"/>
                    <a:gd name="connsiteX1" fmla="*/ 1147653 w 1549041"/>
                    <a:gd name="connsiteY1" fmla="*/ 0 h 1450340"/>
                    <a:gd name="connsiteX2" fmla="*/ 1546861 w 1549041"/>
                    <a:gd name="connsiteY2" fmla="*/ 610028 h 1450340"/>
                    <a:gd name="connsiteX3" fmla="*/ 1143001 w 1549041"/>
                    <a:gd name="connsiteY3" fmla="*/ 1445260 h 1450340"/>
                    <a:gd name="connsiteX4" fmla="*/ 2541 w 1549041"/>
                    <a:gd name="connsiteY4" fmla="*/ 1450340 h 1450340"/>
                    <a:gd name="connsiteX5" fmla="*/ 0 w 1549041"/>
                    <a:gd name="connsiteY5" fmla="*/ 708660 h 1450340"/>
                    <a:gd name="connsiteX6" fmla="*/ 2541 w 1549041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67388 w 1613888"/>
                    <a:gd name="connsiteY0" fmla="*/ 0 h 1450340"/>
                    <a:gd name="connsiteX1" fmla="*/ 1212500 w 1613888"/>
                    <a:gd name="connsiteY1" fmla="*/ 0 h 1450340"/>
                    <a:gd name="connsiteX2" fmla="*/ 1611708 w 1613888"/>
                    <a:gd name="connsiteY2" fmla="*/ 610028 h 1450340"/>
                    <a:gd name="connsiteX3" fmla="*/ 1207848 w 1613888"/>
                    <a:gd name="connsiteY3" fmla="*/ 1445260 h 1450340"/>
                    <a:gd name="connsiteX4" fmla="*/ 67388 w 1613888"/>
                    <a:gd name="connsiteY4" fmla="*/ 1450340 h 1450340"/>
                    <a:gd name="connsiteX5" fmla="*/ 412827 w 1613888"/>
                    <a:gd name="connsiteY5" fmla="*/ 716280 h 1450340"/>
                    <a:gd name="connsiteX6" fmla="*/ 163907 w 1613888"/>
                    <a:gd name="connsiteY6" fmla="*/ 127000 h 1450340"/>
                    <a:gd name="connsiteX7" fmla="*/ 67388 w 1613888"/>
                    <a:gd name="connsiteY7" fmla="*/ 0 h 1450340"/>
                    <a:gd name="connsiteX0" fmla="*/ 58861 w 1605361"/>
                    <a:gd name="connsiteY0" fmla="*/ 0 h 1450340"/>
                    <a:gd name="connsiteX1" fmla="*/ 1203973 w 1605361"/>
                    <a:gd name="connsiteY1" fmla="*/ 0 h 1450340"/>
                    <a:gd name="connsiteX2" fmla="*/ 1603181 w 1605361"/>
                    <a:gd name="connsiteY2" fmla="*/ 610028 h 1450340"/>
                    <a:gd name="connsiteX3" fmla="*/ 1199321 w 1605361"/>
                    <a:gd name="connsiteY3" fmla="*/ 1445260 h 1450340"/>
                    <a:gd name="connsiteX4" fmla="*/ 58861 w 1605361"/>
                    <a:gd name="connsiteY4" fmla="*/ 1450340 h 1450340"/>
                    <a:gd name="connsiteX5" fmla="*/ 404300 w 1605361"/>
                    <a:gd name="connsiteY5" fmla="*/ 716280 h 1450340"/>
                    <a:gd name="connsiteX6" fmla="*/ 206180 w 1605361"/>
                    <a:gd name="connsiteY6" fmla="*/ 129540 h 1450340"/>
                    <a:gd name="connsiteX7" fmla="*/ 58861 w 1605361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405679 w 1606740"/>
                    <a:gd name="connsiteY5" fmla="*/ 718337 h 1452397"/>
                    <a:gd name="connsiteX6" fmla="*/ 207559 w 1606740"/>
                    <a:gd name="connsiteY6" fmla="*/ 131597 h 1452397"/>
                    <a:gd name="connsiteX7" fmla="*/ 60240 w 1606740"/>
                    <a:gd name="connsiteY7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184699 w 1606740"/>
                    <a:gd name="connsiteY5" fmla="*/ 128983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3666"/>
                    <a:gd name="connsiteX1" fmla="*/ 1205352 w 1606740"/>
                    <a:gd name="connsiteY1" fmla="*/ 2057 h 1453666"/>
                    <a:gd name="connsiteX2" fmla="*/ 1604560 w 1606740"/>
                    <a:gd name="connsiteY2" fmla="*/ 612085 h 1453666"/>
                    <a:gd name="connsiteX3" fmla="*/ 1200700 w 1606740"/>
                    <a:gd name="connsiteY3" fmla="*/ 1447317 h 1453666"/>
                    <a:gd name="connsiteX4" fmla="*/ 60240 w 1606740"/>
                    <a:gd name="connsiteY4" fmla="*/ 1452397 h 1453666"/>
                    <a:gd name="connsiteX5" fmla="*/ 240579 w 1606740"/>
                    <a:gd name="connsiteY5" fmla="*/ 1287298 h 1453666"/>
                    <a:gd name="connsiteX6" fmla="*/ 405679 w 1606740"/>
                    <a:gd name="connsiteY6" fmla="*/ 718337 h 1453666"/>
                    <a:gd name="connsiteX7" fmla="*/ 207559 w 1606740"/>
                    <a:gd name="connsiteY7" fmla="*/ 131597 h 1453666"/>
                    <a:gd name="connsiteX8" fmla="*/ 60240 w 1606740"/>
                    <a:gd name="connsiteY8" fmla="*/ 2057 h 1453666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1621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1621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0732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0732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59470 w 1605970"/>
                    <a:gd name="connsiteY0" fmla="*/ 2057 h 1453534"/>
                    <a:gd name="connsiteX1" fmla="*/ 1072502 w 1605970"/>
                    <a:gd name="connsiteY1" fmla="*/ 4597 h 1453534"/>
                    <a:gd name="connsiteX2" fmla="*/ 1603790 w 1605970"/>
                    <a:gd name="connsiteY2" fmla="*/ 612085 h 1453534"/>
                    <a:gd name="connsiteX3" fmla="*/ 1199930 w 1605970"/>
                    <a:gd name="connsiteY3" fmla="*/ 1447317 h 1453534"/>
                    <a:gd name="connsiteX4" fmla="*/ 59470 w 1605970"/>
                    <a:gd name="connsiteY4" fmla="*/ 1452397 h 1453534"/>
                    <a:gd name="connsiteX5" fmla="*/ 239809 w 1605970"/>
                    <a:gd name="connsiteY5" fmla="*/ 1287298 h 1453534"/>
                    <a:gd name="connsiteX6" fmla="*/ 404909 w 1605970"/>
                    <a:gd name="connsiteY6" fmla="*/ 718337 h 1453534"/>
                    <a:gd name="connsiteX7" fmla="*/ 211869 w 1605970"/>
                    <a:gd name="connsiteY7" fmla="*/ 131597 h 1453534"/>
                    <a:gd name="connsiteX8" fmla="*/ 59470 w 1605970"/>
                    <a:gd name="connsiteY8" fmla="*/ 2057 h 1453534"/>
                    <a:gd name="connsiteX0" fmla="*/ 63075 w 1609575"/>
                    <a:gd name="connsiteY0" fmla="*/ 3738 h 1455215"/>
                    <a:gd name="connsiteX1" fmla="*/ 1076107 w 1609575"/>
                    <a:gd name="connsiteY1" fmla="*/ 6278 h 1455215"/>
                    <a:gd name="connsiteX2" fmla="*/ 1607395 w 1609575"/>
                    <a:gd name="connsiteY2" fmla="*/ 613766 h 1455215"/>
                    <a:gd name="connsiteX3" fmla="*/ 1203535 w 1609575"/>
                    <a:gd name="connsiteY3" fmla="*/ 1448998 h 1455215"/>
                    <a:gd name="connsiteX4" fmla="*/ 63075 w 1609575"/>
                    <a:gd name="connsiteY4" fmla="*/ 1454078 h 1455215"/>
                    <a:gd name="connsiteX5" fmla="*/ 243414 w 1609575"/>
                    <a:gd name="connsiteY5" fmla="*/ 1288979 h 1455215"/>
                    <a:gd name="connsiteX6" fmla="*/ 408514 w 1609575"/>
                    <a:gd name="connsiteY6" fmla="*/ 720018 h 1455215"/>
                    <a:gd name="connsiteX7" fmla="*/ 215474 w 1609575"/>
                    <a:gd name="connsiteY7" fmla="*/ 133278 h 1455215"/>
                    <a:gd name="connsiteX8" fmla="*/ 63075 w 1609575"/>
                    <a:gd name="connsiteY8" fmla="*/ 3738 h 1455215"/>
                    <a:gd name="connsiteX0" fmla="*/ 63075 w 1609575"/>
                    <a:gd name="connsiteY0" fmla="*/ 3738 h 1455215"/>
                    <a:gd name="connsiteX1" fmla="*/ 1076107 w 1609575"/>
                    <a:gd name="connsiteY1" fmla="*/ 6278 h 1455215"/>
                    <a:gd name="connsiteX2" fmla="*/ 1607395 w 1609575"/>
                    <a:gd name="connsiteY2" fmla="*/ 613766 h 1455215"/>
                    <a:gd name="connsiteX3" fmla="*/ 1203535 w 1609575"/>
                    <a:gd name="connsiteY3" fmla="*/ 1448998 h 1455215"/>
                    <a:gd name="connsiteX4" fmla="*/ 63075 w 1609575"/>
                    <a:gd name="connsiteY4" fmla="*/ 1454078 h 1455215"/>
                    <a:gd name="connsiteX5" fmla="*/ 243414 w 1609575"/>
                    <a:gd name="connsiteY5" fmla="*/ 1288979 h 1455215"/>
                    <a:gd name="connsiteX6" fmla="*/ 408514 w 1609575"/>
                    <a:gd name="connsiteY6" fmla="*/ 720018 h 1455215"/>
                    <a:gd name="connsiteX7" fmla="*/ 215474 w 1609575"/>
                    <a:gd name="connsiteY7" fmla="*/ 133278 h 1455215"/>
                    <a:gd name="connsiteX8" fmla="*/ 63075 w 1609575"/>
                    <a:gd name="connsiteY8" fmla="*/ 3738 h 1455215"/>
                    <a:gd name="connsiteX0" fmla="*/ 63075 w 1609575"/>
                    <a:gd name="connsiteY0" fmla="*/ 3738 h 1455158"/>
                    <a:gd name="connsiteX1" fmla="*/ 1076107 w 1609575"/>
                    <a:gd name="connsiteY1" fmla="*/ 6278 h 1455158"/>
                    <a:gd name="connsiteX2" fmla="*/ 1607395 w 1609575"/>
                    <a:gd name="connsiteY2" fmla="*/ 613766 h 1455158"/>
                    <a:gd name="connsiteX3" fmla="*/ 1203535 w 1609575"/>
                    <a:gd name="connsiteY3" fmla="*/ 1448998 h 1455158"/>
                    <a:gd name="connsiteX4" fmla="*/ 63075 w 1609575"/>
                    <a:gd name="connsiteY4" fmla="*/ 1454078 h 1455158"/>
                    <a:gd name="connsiteX5" fmla="*/ 243414 w 1609575"/>
                    <a:gd name="connsiteY5" fmla="*/ 1288979 h 1455158"/>
                    <a:gd name="connsiteX6" fmla="*/ 408514 w 1609575"/>
                    <a:gd name="connsiteY6" fmla="*/ 720018 h 1455158"/>
                    <a:gd name="connsiteX7" fmla="*/ 215474 w 1609575"/>
                    <a:gd name="connsiteY7" fmla="*/ 133278 h 1455158"/>
                    <a:gd name="connsiteX8" fmla="*/ 63075 w 1609575"/>
                    <a:gd name="connsiteY8" fmla="*/ 3738 h 1455158"/>
                    <a:gd name="connsiteX0" fmla="*/ 63075 w 1609575"/>
                    <a:gd name="connsiteY0" fmla="*/ 3738 h 1455158"/>
                    <a:gd name="connsiteX1" fmla="*/ 1076107 w 1609575"/>
                    <a:gd name="connsiteY1" fmla="*/ 6278 h 1455158"/>
                    <a:gd name="connsiteX2" fmla="*/ 1607395 w 1609575"/>
                    <a:gd name="connsiteY2" fmla="*/ 613766 h 1455158"/>
                    <a:gd name="connsiteX3" fmla="*/ 1203535 w 1609575"/>
                    <a:gd name="connsiteY3" fmla="*/ 1448998 h 1455158"/>
                    <a:gd name="connsiteX4" fmla="*/ 63075 w 1609575"/>
                    <a:gd name="connsiteY4" fmla="*/ 1454078 h 1455158"/>
                    <a:gd name="connsiteX5" fmla="*/ 243414 w 1609575"/>
                    <a:gd name="connsiteY5" fmla="*/ 1288979 h 1455158"/>
                    <a:gd name="connsiteX6" fmla="*/ 408514 w 1609575"/>
                    <a:gd name="connsiteY6" fmla="*/ 720018 h 1455158"/>
                    <a:gd name="connsiteX7" fmla="*/ 215474 w 1609575"/>
                    <a:gd name="connsiteY7" fmla="*/ 133278 h 1455158"/>
                    <a:gd name="connsiteX8" fmla="*/ 63075 w 1609575"/>
                    <a:gd name="connsiteY8" fmla="*/ 3738 h 145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9575" h="1455158">
                      <a:moveTo>
                        <a:pt x="63075" y="3738"/>
                      </a:moveTo>
                      <a:lnTo>
                        <a:pt x="1076107" y="6278"/>
                      </a:lnTo>
                      <a:cubicBezTo>
                        <a:pt x="1377856" y="3738"/>
                        <a:pt x="1546435" y="197717"/>
                        <a:pt x="1607395" y="613766"/>
                      </a:cubicBezTo>
                      <a:cubicBezTo>
                        <a:pt x="1631102" y="1023410"/>
                        <a:pt x="1459228" y="1389874"/>
                        <a:pt x="1203535" y="1448998"/>
                      </a:cubicBezTo>
                      <a:lnTo>
                        <a:pt x="63075" y="1454078"/>
                      </a:lnTo>
                      <a:cubicBezTo>
                        <a:pt x="-2118" y="1465932"/>
                        <a:pt x="185841" y="1378302"/>
                        <a:pt x="243414" y="1288979"/>
                      </a:cubicBezTo>
                      <a:cubicBezTo>
                        <a:pt x="341627" y="1136156"/>
                        <a:pt x="404704" y="913058"/>
                        <a:pt x="408514" y="720018"/>
                      </a:cubicBezTo>
                      <a:cubicBezTo>
                        <a:pt x="406820" y="489301"/>
                        <a:pt x="359407" y="321238"/>
                        <a:pt x="215474" y="133278"/>
                      </a:cubicBezTo>
                      <a:cubicBezTo>
                        <a:pt x="122341" y="-24202"/>
                        <a:pt x="-111691" y="-495"/>
                        <a:pt x="63075" y="373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8D5AF39-2DBD-A333-CA52-A5CDCB380CA0}"/>
                    </a:ext>
                  </a:extLst>
                </p:cNvPr>
                <p:cNvSpPr txBox="1"/>
                <p:nvPr/>
              </p:nvSpPr>
              <p:spPr>
                <a:xfrm>
                  <a:off x="2869646" y="2268220"/>
                  <a:ext cx="184731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D428CEB-59A5-8AA1-6888-8982906F6A4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3190" y="3059668"/>
                    <a:ext cx="4080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4E245A3-1114-4C6F-9AF6-0E516A02EA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3190" y="3059668"/>
                    <a:ext cx="40806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3B2C412B-F488-DBD1-BB58-66876161AE2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9186" y="2305094"/>
                    <a:ext cx="4142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09A9CEE-94AB-49D0-BE61-C0200296EA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186" y="2305094"/>
                    <a:ext cx="41421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1FE6890A-C382-378F-C631-07CA80028583}"/>
                      </a:ext>
                    </a:extLst>
                  </p:cNvPr>
                  <p:cNvSpPr txBox="1"/>
                  <p:nvPr/>
                </p:nvSpPr>
                <p:spPr>
                  <a:xfrm>
                    <a:off x="7252295" y="2383149"/>
                    <a:ext cx="3697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3E3467E-1815-4FB9-886B-DDC25B1DC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2295" y="2383149"/>
                    <a:ext cx="36978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D42373B-500B-2CAC-D5FA-D046E141B411}"/>
                      </a:ext>
                    </a:extLst>
                  </p:cNvPr>
                  <p:cNvSpPr txBox="1"/>
                  <p:nvPr/>
                </p:nvSpPr>
                <p:spPr>
                  <a:xfrm>
                    <a:off x="8492089" y="4212328"/>
                    <a:ext cx="3697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FF7A94-F80A-4C5A-9AD0-BAA65D0934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2089" y="4212328"/>
                    <a:ext cx="36978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AAE247E0-8C8F-35D0-2DD3-A2C8482527BD}"/>
                      </a:ext>
                    </a:extLst>
                  </p:cNvPr>
                  <p:cNvSpPr txBox="1"/>
                  <p:nvPr/>
                </p:nvSpPr>
                <p:spPr>
                  <a:xfrm>
                    <a:off x="7728585" y="4183380"/>
                    <a:ext cx="415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C6F5F7A-50BF-4033-869D-287FE9B29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8585" y="4183380"/>
                    <a:ext cx="41569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4B498196-CD3D-51FE-6B8F-0830AE84DF7F}"/>
                  </a:ext>
                </a:extLst>
              </p:cNvPr>
              <p:cNvCxnSpPr/>
              <p:nvPr/>
            </p:nvCxnSpPr>
            <p:spPr>
              <a:xfrm>
                <a:off x="1993190" y="1584960"/>
                <a:ext cx="730321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единительная линия 89">
                <a:extLst>
                  <a:ext uri="{FF2B5EF4-FFF2-40B4-BE49-F238E27FC236}">
                    <a16:creationId xmlns:a16="http://schemas.microsoft.com/office/drawing/2014/main" id="{C26F18E5-B1B9-0D7E-8F7B-5A3626DD4BD5}"/>
                  </a:ext>
                </a:extLst>
              </p:cNvPr>
              <p:cNvCxnSpPr/>
              <p:nvPr/>
            </p:nvCxnSpPr>
            <p:spPr>
              <a:xfrm>
                <a:off x="1993190" y="3874770"/>
                <a:ext cx="730321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35C87309-6C1C-C7E3-4D6C-334F282DFE7E}"/>
                </a:ext>
              </a:extLst>
            </p:cNvPr>
            <p:cNvCxnSpPr/>
            <p:nvPr/>
          </p:nvCxnSpPr>
          <p:spPr>
            <a:xfrm>
              <a:off x="8407864" y="2106166"/>
              <a:ext cx="0" cy="21500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4AB4A78-41AA-C04F-3F86-3949ACF74A2A}"/>
                </a:ext>
              </a:extLst>
            </p:cNvPr>
            <p:cNvCxnSpPr/>
            <p:nvPr/>
          </p:nvCxnSpPr>
          <p:spPr>
            <a:xfrm>
              <a:off x="8836299" y="2110857"/>
              <a:ext cx="0" cy="21500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99E9EFBB-6AAB-1371-5A33-70374B1C92F7}"/>
                </a:ext>
              </a:extLst>
            </p:cNvPr>
            <p:cNvCxnSpPr/>
            <p:nvPr/>
          </p:nvCxnSpPr>
          <p:spPr>
            <a:xfrm>
              <a:off x="7214532" y="2081909"/>
              <a:ext cx="0" cy="21500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32AA0749-87FE-8278-0DFF-B586E64F7A2C}"/>
                </a:ext>
              </a:extLst>
            </p:cNvPr>
            <p:cNvCxnSpPr/>
            <p:nvPr/>
          </p:nvCxnSpPr>
          <p:spPr>
            <a:xfrm>
              <a:off x="2327831" y="2864684"/>
              <a:ext cx="653929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>
              <a:extLst>
                <a:ext uri="{FF2B5EF4-FFF2-40B4-BE49-F238E27FC236}">
                  <a16:creationId xmlns:a16="http://schemas.microsoft.com/office/drawing/2014/main" id="{24969989-9E46-81ED-A0D7-68DC23B3510C}"/>
                </a:ext>
              </a:extLst>
            </p:cNvPr>
            <p:cNvCxnSpPr>
              <a:cxnSpLocks/>
            </p:cNvCxnSpPr>
            <p:nvPr/>
          </p:nvCxnSpPr>
          <p:spPr>
            <a:xfrm>
              <a:off x="6424076" y="4152618"/>
              <a:ext cx="789502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A0881DEE-75CA-8F68-EE87-B71D3CD1DAFA}"/>
                </a:ext>
              </a:extLst>
            </p:cNvPr>
            <p:cNvCxnSpPr/>
            <p:nvPr/>
          </p:nvCxnSpPr>
          <p:spPr>
            <a:xfrm>
              <a:off x="6424076" y="2081909"/>
              <a:ext cx="0" cy="21500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738923C5-BEBF-1905-E6CB-3C944410DAE0}"/>
                </a:ext>
              </a:extLst>
            </p:cNvPr>
            <p:cNvSpPr/>
            <p:nvPr/>
          </p:nvSpPr>
          <p:spPr>
            <a:xfrm>
              <a:off x="2739354" y="1739298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</a:rPr>
                <a:t>RBC</a:t>
              </a:r>
              <a:endParaRPr lang="ru-RU" dirty="0">
                <a:latin typeface="Cambria Math" panose="02040503050406030204" pitchFamily="18" charset="0"/>
              </a:endParaRPr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C43EC37D-2E4B-5726-571E-2C404F14E63F}"/>
                </a:ext>
              </a:extLst>
            </p:cNvPr>
            <p:cNvSpPr/>
            <p:nvPr/>
          </p:nvSpPr>
          <p:spPr>
            <a:xfrm>
              <a:off x="5175077" y="1747197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</a:rPr>
                <a:t>RBC</a:t>
              </a:r>
              <a:endParaRPr lang="ru-RU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1E1D35F0-411B-041E-9801-A818D455DACB}"/>
                </a:ext>
              </a:extLst>
            </p:cNvPr>
            <p:cNvSpPr/>
            <p:nvPr/>
          </p:nvSpPr>
          <p:spPr>
            <a:xfrm>
              <a:off x="7615422" y="1733223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</a:rPr>
                <a:t>RBC</a:t>
              </a:r>
              <a:endParaRPr lang="ru-RU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2568845A-5D80-F930-5914-CEBF02D643F9}"/>
              </a:ext>
            </a:extLst>
          </p:cNvPr>
          <p:cNvGrpSpPr/>
          <p:nvPr/>
        </p:nvGrpSpPr>
        <p:grpSpPr>
          <a:xfrm>
            <a:off x="6155389" y="2603506"/>
            <a:ext cx="5871509" cy="2418050"/>
            <a:chOff x="2586000" y="1472908"/>
            <a:chExt cx="7020000" cy="2957162"/>
          </a:xfrm>
        </p:grpSpPr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BE7A6FD7-5031-4AFF-5003-EA89C70A75DB}"/>
                </a:ext>
              </a:extLst>
            </p:cNvPr>
            <p:cNvGrpSpPr/>
            <p:nvPr/>
          </p:nvGrpSpPr>
          <p:grpSpPr>
            <a:xfrm>
              <a:off x="2586000" y="1472908"/>
              <a:ext cx="7020000" cy="2957162"/>
              <a:chOff x="3873435" y="2197532"/>
              <a:chExt cx="6920410" cy="2625884"/>
            </a:xfrm>
          </p:grpSpPr>
          <p:cxnSp>
            <p:nvCxnSpPr>
              <p:cNvPr id="100" name="Прямая со стрелкой 99">
                <a:extLst>
                  <a:ext uri="{FF2B5EF4-FFF2-40B4-BE49-F238E27FC236}">
                    <a16:creationId xmlns:a16="http://schemas.microsoft.com/office/drawing/2014/main" id="{33121007-4C83-97B8-B831-418DA0683A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6247" y="2456180"/>
                <a:ext cx="0" cy="1988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 стрелкой 100">
                <a:extLst>
                  <a:ext uri="{FF2B5EF4-FFF2-40B4-BE49-F238E27FC236}">
                    <a16:creationId xmlns:a16="http://schemas.microsoft.com/office/drawing/2014/main" id="{874DC8D2-DD5B-955E-43AA-5766C2518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47" y="4434199"/>
                <a:ext cx="62041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9390F7B-7C9B-E317-7135-55DA20A2E6D6}"/>
                  </a:ext>
                </a:extLst>
              </p:cNvPr>
              <p:cNvSpPr txBox="1"/>
              <p:nvPr/>
            </p:nvSpPr>
            <p:spPr>
              <a:xfrm>
                <a:off x="4055614" y="438797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grpSp>
            <p:nvGrpSpPr>
              <p:cNvPr id="103" name="Группа 102">
                <a:extLst>
                  <a:ext uri="{FF2B5EF4-FFF2-40B4-BE49-F238E27FC236}">
                    <a16:creationId xmlns:a16="http://schemas.microsoft.com/office/drawing/2014/main" id="{2771515E-961C-B7B3-9AED-BAE0FE162690}"/>
                  </a:ext>
                </a:extLst>
              </p:cNvPr>
              <p:cNvGrpSpPr/>
              <p:nvPr/>
            </p:nvGrpSpPr>
            <p:grpSpPr>
              <a:xfrm>
                <a:off x="4815170" y="3438525"/>
                <a:ext cx="1334767" cy="977265"/>
                <a:chOff x="4815170" y="3429000"/>
                <a:chExt cx="1334767" cy="977265"/>
              </a:xfrm>
            </p:grpSpPr>
            <p:sp>
              <p:nvSpPr>
                <p:cNvPr id="116" name="Прямоугольник: скругленные верхние углы 153">
                  <a:extLst>
                    <a:ext uri="{FF2B5EF4-FFF2-40B4-BE49-F238E27FC236}">
                      <a16:creationId xmlns:a16="http://schemas.microsoft.com/office/drawing/2014/main" id="{F266884E-1AA2-716B-BAE2-62074AC946F8}"/>
                    </a:ext>
                  </a:extLst>
                </p:cNvPr>
                <p:cNvSpPr/>
                <p:nvPr/>
              </p:nvSpPr>
              <p:spPr>
                <a:xfrm>
                  <a:off x="4815170" y="3429000"/>
                  <a:ext cx="1334767" cy="977265"/>
                </a:xfrm>
                <a:custGeom>
                  <a:avLst/>
                  <a:gdLst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0 w 1339215"/>
                    <a:gd name="connsiteY7" fmla="*/ 162563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7769 w 1352536"/>
                    <a:gd name="connsiteY0" fmla="*/ 3810 h 975360"/>
                    <a:gd name="connsiteX1" fmla="*/ 1189973 w 1352536"/>
                    <a:gd name="connsiteY1" fmla="*/ 0 h 975360"/>
                    <a:gd name="connsiteX2" fmla="*/ 1352536 w 1352536"/>
                    <a:gd name="connsiteY2" fmla="*/ 162563 h 975360"/>
                    <a:gd name="connsiteX3" fmla="*/ 1352536 w 1352536"/>
                    <a:gd name="connsiteY3" fmla="*/ 975360 h 975360"/>
                    <a:gd name="connsiteX4" fmla="*/ 1352536 w 1352536"/>
                    <a:gd name="connsiteY4" fmla="*/ 975360 h 975360"/>
                    <a:gd name="connsiteX5" fmla="*/ 13321 w 1352536"/>
                    <a:gd name="connsiteY5" fmla="*/ 975360 h 975360"/>
                    <a:gd name="connsiteX6" fmla="*/ 278116 w 1352536"/>
                    <a:gd name="connsiteY6" fmla="*/ 975360 h 975360"/>
                    <a:gd name="connsiteX7" fmla="*/ 207631 w 1352536"/>
                    <a:gd name="connsiteY7" fmla="*/ 370208 h 975360"/>
                    <a:gd name="connsiteX8" fmla="*/ 17769 w 1352536"/>
                    <a:gd name="connsiteY8" fmla="*/ 3810 h 975360"/>
                    <a:gd name="connsiteX0" fmla="*/ 4448 w 1339215"/>
                    <a:gd name="connsiteY0" fmla="*/ 381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252727 w 1334767"/>
                    <a:gd name="connsiteY5" fmla="*/ 979170 h 979170"/>
                    <a:gd name="connsiteX6" fmla="*/ 260347 w 1334767"/>
                    <a:gd name="connsiteY6" fmla="*/ 97536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252727 w 1334767"/>
                    <a:gd name="connsiteY5" fmla="*/ 979170 h 979170"/>
                    <a:gd name="connsiteX6" fmla="*/ 262252 w 1334767"/>
                    <a:gd name="connsiteY6" fmla="*/ 96774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319402 w 1334767"/>
                    <a:gd name="connsiteY5" fmla="*/ 979170 h 979170"/>
                    <a:gd name="connsiteX6" fmla="*/ 262252 w 1334767"/>
                    <a:gd name="connsiteY6" fmla="*/ 96774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84885"/>
                    <a:gd name="connsiteX1" fmla="*/ 1002659 w 1334767"/>
                    <a:gd name="connsiteY1" fmla="*/ 0 h 984885"/>
                    <a:gd name="connsiteX2" fmla="*/ 1199512 w 1334767"/>
                    <a:gd name="connsiteY2" fmla="*/ 202568 h 984885"/>
                    <a:gd name="connsiteX3" fmla="*/ 1334767 w 1334767"/>
                    <a:gd name="connsiteY3" fmla="*/ 975360 h 984885"/>
                    <a:gd name="connsiteX4" fmla="*/ 1334767 w 1334767"/>
                    <a:gd name="connsiteY4" fmla="*/ 975360 h 984885"/>
                    <a:gd name="connsiteX5" fmla="*/ 267967 w 1334767"/>
                    <a:gd name="connsiteY5" fmla="*/ 984885 h 984885"/>
                    <a:gd name="connsiteX6" fmla="*/ 262252 w 1334767"/>
                    <a:gd name="connsiteY6" fmla="*/ 967740 h 984885"/>
                    <a:gd name="connsiteX7" fmla="*/ 189862 w 1334767"/>
                    <a:gd name="connsiteY7" fmla="*/ 370208 h 984885"/>
                    <a:gd name="connsiteX8" fmla="*/ 0 w 1334767"/>
                    <a:gd name="connsiteY8" fmla="*/ 3810 h 984885"/>
                    <a:gd name="connsiteX0" fmla="*/ 0 w 1334767"/>
                    <a:gd name="connsiteY0" fmla="*/ 3810 h 977265"/>
                    <a:gd name="connsiteX1" fmla="*/ 1002659 w 1334767"/>
                    <a:gd name="connsiteY1" fmla="*/ 0 h 977265"/>
                    <a:gd name="connsiteX2" fmla="*/ 1199512 w 1334767"/>
                    <a:gd name="connsiteY2" fmla="*/ 202568 h 977265"/>
                    <a:gd name="connsiteX3" fmla="*/ 1334767 w 1334767"/>
                    <a:gd name="connsiteY3" fmla="*/ 975360 h 977265"/>
                    <a:gd name="connsiteX4" fmla="*/ 1334767 w 1334767"/>
                    <a:gd name="connsiteY4" fmla="*/ 975360 h 977265"/>
                    <a:gd name="connsiteX5" fmla="*/ 267967 w 1334767"/>
                    <a:gd name="connsiteY5" fmla="*/ 977265 h 977265"/>
                    <a:gd name="connsiteX6" fmla="*/ 262252 w 1334767"/>
                    <a:gd name="connsiteY6" fmla="*/ 967740 h 977265"/>
                    <a:gd name="connsiteX7" fmla="*/ 189862 w 1334767"/>
                    <a:gd name="connsiteY7" fmla="*/ 370208 h 977265"/>
                    <a:gd name="connsiteX8" fmla="*/ 0 w 1334767"/>
                    <a:gd name="connsiteY8" fmla="*/ 3810 h 977265"/>
                    <a:gd name="connsiteX0" fmla="*/ 0 w 1334767"/>
                    <a:gd name="connsiteY0" fmla="*/ 3810 h 977265"/>
                    <a:gd name="connsiteX1" fmla="*/ 1002659 w 1334767"/>
                    <a:gd name="connsiteY1" fmla="*/ 0 h 977265"/>
                    <a:gd name="connsiteX2" fmla="*/ 1199512 w 1334767"/>
                    <a:gd name="connsiteY2" fmla="*/ 202568 h 977265"/>
                    <a:gd name="connsiteX3" fmla="*/ 1334767 w 1334767"/>
                    <a:gd name="connsiteY3" fmla="*/ 975360 h 977265"/>
                    <a:gd name="connsiteX4" fmla="*/ 1334767 w 1334767"/>
                    <a:gd name="connsiteY4" fmla="*/ 975360 h 977265"/>
                    <a:gd name="connsiteX5" fmla="*/ 267967 w 1334767"/>
                    <a:gd name="connsiteY5" fmla="*/ 977265 h 977265"/>
                    <a:gd name="connsiteX6" fmla="*/ 262252 w 1334767"/>
                    <a:gd name="connsiteY6" fmla="*/ 967740 h 977265"/>
                    <a:gd name="connsiteX7" fmla="*/ 189862 w 1334767"/>
                    <a:gd name="connsiteY7" fmla="*/ 370208 h 977265"/>
                    <a:gd name="connsiteX8" fmla="*/ 0 w 1334767"/>
                    <a:gd name="connsiteY8" fmla="*/ 3810 h 977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4767" h="977265">
                      <a:moveTo>
                        <a:pt x="0" y="3810"/>
                      </a:moveTo>
                      <a:lnTo>
                        <a:pt x="1002659" y="0"/>
                      </a:lnTo>
                      <a:cubicBezTo>
                        <a:pt x="1092440" y="0"/>
                        <a:pt x="1119502" y="44207"/>
                        <a:pt x="1199512" y="202568"/>
                      </a:cubicBezTo>
                      <a:cubicBezTo>
                        <a:pt x="1332227" y="492550"/>
                        <a:pt x="1322067" y="725383"/>
                        <a:pt x="1334767" y="975360"/>
                      </a:cubicBezTo>
                      <a:lnTo>
                        <a:pt x="1334767" y="975360"/>
                      </a:lnTo>
                      <a:lnTo>
                        <a:pt x="267967" y="977265"/>
                      </a:lnTo>
                      <a:lnTo>
                        <a:pt x="262252" y="967740"/>
                      </a:lnTo>
                      <a:cubicBezTo>
                        <a:pt x="262252" y="696808"/>
                        <a:pt x="269872" y="650665"/>
                        <a:pt x="189862" y="370208"/>
                      </a:cubicBezTo>
                      <a:cubicBezTo>
                        <a:pt x="136522" y="164222"/>
                        <a:pt x="77859" y="80010"/>
                        <a:pt x="0" y="381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39291CE-2E89-D9BB-F680-68F5399B2955}"/>
                    </a:ext>
                  </a:extLst>
                </p:cNvPr>
                <p:cNvSpPr txBox="1"/>
                <p:nvPr/>
              </p:nvSpPr>
              <p:spPr>
                <a:xfrm>
                  <a:off x="5242560" y="3732964"/>
                  <a:ext cx="182110" cy="327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" name="Группа 103">
                <a:extLst>
                  <a:ext uri="{FF2B5EF4-FFF2-40B4-BE49-F238E27FC236}">
                    <a16:creationId xmlns:a16="http://schemas.microsoft.com/office/drawing/2014/main" id="{818FB827-167E-392C-29A1-06C4EDE16274}"/>
                  </a:ext>
                </a:extLst>
              </p:cNvPr>
              <p:cNvGrpSpPr/>
              <p:nvPr/>
            </p:nvGrpSpPr>
            <p:grpSpPr>
              <a:xfrm>
                <a:off x="6577327" y="3438522"/>
                <a:ext cx="1334767" cy="977265"/>
                <a:chOff x="4815170" y="3429000"/>
                <a:chExt cx="1334767" cy="977265"/>
              </a:xfrm>
            </p:grpSpPr>
            <p:sp>
              <p:nvSpPr>
                <p:cNvPr id="114" name="Прямоугольник: скругленные верхние углы 153">
                  <a:extLst>
                    <a:ext uri="{FF2B5EF4-FFF2-40B4-BE49-F238E27FC236}">
                      <a16:creationId xmlns:a16="http://schemas.microsoft.com/office/drawing/2014/main" id="{85CBAF98-248F-FBCA-096A-E5375016B285}"/>
                    </a:ext>
                  </a:extLst>
                </p:cNvPr>
                <p:cNvSpPr/>
                <p:nvPr/>
              </p:nvSpPr>
              <p:spPr>
                <a:xfrm>
                  <a:off x="4815170" y="3429000"/>
                  <a:ext cx="1334767" cy="977265"/>
                </a:xfrm>
                <a:custGeom>
                  <a:avLst/>
                  <a:gdLst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0 w 1339215"/>
                    <a:gd name="connsiteY7" fmla="*/ 162563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7769 w 1352536"/>
                    <a:gd name="connsiteY0" fmla="*/ 3810 h 975360"/>
                    <a:gd name="connsiteX1" fmla="*/ 1189973 w 1352536"/>
                    <a:gd name="connsiteY1" fmla="*/ 0 h 975360"/>
                    <a:gd name="connsiteX2" fmla="*/ 1352536 w 1352536"/>
                    <a:gd name="connsiteY2" fmla="*/ 162563 h 975360"/>
                    <a:gd name="connsiteX3" fmla="*/ 1352536 w 1352536"/>
                    <a:gd name="connsiteY3" fmla="*/ 975360 h 975360"/>
                    <a:gd name="connsiteX4" fmla="*/ 1352536 w 1352536"/>
                    <a:gd name="connsiteY4" fmla="*/ 975360 h 975360"/>
                    <a:gd name="connsiteX5" fmla="*/ 13321 w 1352536"/>
                    <a:gd name="connsiteY5" fmla="*/ 975360 h 975360"/>
                    <a:gd name="connsiteX6" fmla="*/ 278116 w 1352536"/>
                    <a:gd name="connsiteY6" fmla="*/ 975360 h 975360"/>
                    <a:gd name="connsiteX7" fmla="*/ 207631 w 1352536"/>
                    <a:gd name="connsiteY7" fmla="*/ 370208 h 975360"/>
                    <a:gd name="connsiteX8" fmla="*/ 17769 w 1352536"/>
                    <a:gd name="connsiteY8" fmla="*/ 3810 h 975360"/>
                    <a:gd name="connsiteX0" fmla="*/ 4448 w 1339215"/>
                    <a:gd name="connsiteY0" fmla="*/ 381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252727 w 1334767"/>
                    <a:gd name="connsiteY5" fmla="*/ 979170 h 979170"/>
                    <a:gd name="connsiteX6" fmla="*/ 260347 w 1334767"/>
                    <a:gd name="connsiteY6" fmla="*/ 97536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252727 w 1334767"/>
                    <a:gd name="connsiteY5" fmla="*/ 979170 h 979170"/>
                    <a:gd name="connsiteX6" fmla="*/ 262252 w 1334767"/>
                    <a:gd name="connsiteY6" fmla="*/ 96774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319402 w 1334767"/>
                    <a:gd name="connsiteY5" fmla="*/ 979170 h 979170"/>
                    <a:gd name="connsiteX6" fmla="*/ 262252 w 1334767"/>
                    <a:gd name="connsiteY6" fmla="*/ 96774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84885"/>
                    <a:gd name="connsiteX1" fmla="*/ 1002659 w 1334767"/>
                    <a:gd name="connsiteY1" fmla="*/ 0 h 984885"/>
                    <a:gd name="connsiteX2" fmla="*/ 1199512 w 1334767"/>
                    <a:gd name="connsiteY2" fmla="*/ 202568 h 984885"/>
                    <a:gd name="connsiteX3" fmla="*/ 1334767 w 1334767"/>
                    <a:gd name="connsiteY3" fmla="*/ 975360 h 984885"/>
                    <a:gd name="connsiteX4" fmla="*/ 1334767 w 1334767"/>
                    <a:gd name="connsiteY4" fmla="*/ 975360 h 984885"/>
                    <a:gd name="connsiteX5" fmla="*/ 267967 w 1334767"/>
                    <a:gd name="connsiteY5" fmla="*/ 984885 h 984885"/>
                    <a:gd name="connsiteX6" fmla="*/ 262252 w 1334767"/>
                    <a:gd name="connsiteY6" fmla="*/ 967740 h 984885"/>
                    <a:gd name="connsiteX7" fmla="*/ 189862 w 1334767"/>
                    <a:gd name="connsiteY7" fmla="*/ 370208 h 984885"/>
                    <a:gd name="connsiteX8" fmla="*/ 0 w 1334767"/>
                    <a:gd name="connsiteY8" fmla="*/ 3810 h 984885"/>
                    <a:gd name="connsiteX0" fmla="*/ 0 w 1334767"/>
                    <a:gd name="connsiteY0" fmla="*/ 3810 h 977265"/>
                    <a:gd name="connsiteX1" fmla="*/ 1002659 w 1334767"/>
                    <a:gd name="connsiteY1" fmla="*/ 0 h 977265"/>
                    <a:gd name="connsiteX2" fmla="*/ 1199512 w 1334767"/>
                    <a:gd name="connsiteY2" fmla="*/ 202568 h 977265"/>
                    <a:gd name="connsiteX3" fmla="*/ 1334767 w 1334767"/>
                    <a:gd name="connsiteY3" fmla="*/ 975360 h 977265"/>
                    <a:gd name="connsiteX4" fmla="*/ 1334767 w 1334767"/>
                    <a:gd name="connsiteY4" fmla="*/ 975360 h 977265"/>
                    <a:gd name="connsiteX5" fmla="*/ 267967 w 1334767"/>
                    <a:gd name="connsiteY5" fmla="*/ 977265 h 977265"/>
                    <a:gd name="connsiteX6" fmla="*/ 262252 w 1334767"/>
                    <a:gd name="connsiteY6" fmla="*/ 967740 h 977265"/>
                    <a:gd name="connsiteX7" fmla="*/ 189862 w 1334767"/>
                    <a:gd name="connsiteY7" fmla="*/ 370208 h 977265"/>
                    <a:gd name="connsiteX8" fmla="*/ 0 w 1334767"/>
                    <a:gd name="connsiteY8" fmla="*/ 3810 h 977265"/>
                    <a:gd name="connsiteX0" fmla="*/ 0 w 1334767"/>
                    <a:gd name="connsiteY0" fmla="*/ 3810 h 977265"/>
                    <a:gd name="connsiteX1" fmla="*/ 1002659 w 1334767"/>
                    <a:gd name="connsiteY1" fmla="*/ 0 h 977265"/>
                    <a:gd name="connsiteX2" fmla="*/ 1199512 w 1334767"/>
                    <a:gd name="connsiteY2" fmla="*/ 202568 h 977265"/>
                    <a:gd name="connsiteX3" fmla="*/ 1334767 w 1334767"/>
                    <a:gd name="connsiteY3" fmla="*/ 975360 h 977265"/>
                    <a:gd name="connsiteX4" fmla="*/ 1334767 w 1334767"/>
                    <a:gd name="connsiteY4" fmla="*/ 975360 h 977265"/>
                    <a:gd name="connsiteX5" fmla="*/ 267967 w 1334767"/>
                    <a:gd name="connsiteY5" fmla="*/ 977265 h 977265"/>
                    <a:gd name="connsiteX6" fmla="*/ 262252 w 1334767"/>
                    <a:gd name="connsiteY6" fmla="*/ 967740 h 977265"/>
                    <a:gd name="connsiteX7" fmla="*/ 189862 w 1334767"/>
                    <a:gd name="connsiteY7" fmla="*/ 370208 h 977265"/>
                    <a:gd name="connsiteX8" fmla="*/ 0 w 1334767"/>
                    <a:gd name="connsiteY8" fmla="*/ 3810 h 977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4767" h="977265">
                      <a:moveTo>
                        <a:pt x="0" y="3810"/>
                      </a:moveTo>
                      <a:lnTo>
                        <a:pt x="1002659" y="0"/>
                      </a:lnTo>
                      <a:cubicBezTo>
                        <a:pt x="1092440" y="0"/>
                        <a:pt x="1119502" y="44207"/>
                        <a:pt x="1199512" y="202568"/>
                      </a:cubicBezTo>
                      <a:cubicBezTo>
                        <a:pt x="1332227" y="492550"/>
                        <a:pt x="1322067" y="725383"/>
                        <a:pt x="1334767" y="975360"/>
                      </a:cubicBezTo>
                      <a:lnTo>
                        <a:pt x="1334767" y="975360"/>
                      </a:lnTo>
                      <a:lnTo>
                        <a:pt x="267967" y="977265"/>
                      </a:lnTo>
                      <a:lnTo>
                        <a:pt x="262252" y="967740"/>
                      </a:lnTo>
                      <a:cubicBezTo>
                        <a:pt x="262252" y="696808"/>
                        <a:pt x="269872" y="650665"/>
                        <a:pt x="189862" y="370208"/>
                      </a:cubicBezTo>
                      <a:cubicBezTo>
                        <a:pt x="136522" y="164222"/>
                        <a:pt x="77859" y="80010"/>
                        <a:pt x="0" y="381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C7451AE2-67F4-997D-A14A-2CD1A5314989}"/>
                    </a:ext>
                  </a:extLst>
                </p:cNvPr>
                <p:cNvSpPr txBox="1"/>
                <p:nvPr/>
              </p:nvSpPr>
              <p:spPr>
                <a:xfrm>
                  <a:off x="5242560" y="3732964"/>
                  <a:ext cx="182110" cy="327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5" name="Прямоугольник: скругленные верхние углы 153">
                <a:extLst>
                  <a:ext uri="{FF2B5EF4-FFF2-40B4-BE49-F238E27FC236}">
                    <a16:creationId xmlns:a16="http://schemas.microsoft.com/office/drawing/2014/main" id="{5C83CA40-EF2B-F133-1C6A-854715C2AC5B}"/>
                  </a:ext>
                </a:extLst>
              </p:cNvPr>
              <p:cNvSpPr/>
              <p:nvPr/>
            </p:nvSpPr>
            <p:spPr>
              <a:xfrm>
                <a:off x="8339484" y="3438519"/>
                <a:ext cx="1334767" cy="977265"/>
              </a:xfrm>
              <a:custGeom>
                <a:avLst/>
                <a:gdLst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0 w 1339215"/>
                  <a:gd name="connsiteY7" fmla="*/ 162563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7769 w 1352536"/>
                  <a:gd name="connsiteY0" fmla="*/ 3810 h 975360"/>
                  <a:gd name="connsiteX1" fmla="*/ 1189973 w 1352536"/>
                  <a:gd name="connsiteY1" fmla="*/ 0 h 975360"/>
                  <a:gd name="connsiteX2" fmla="*/ 1352536 w 1352536"/>
                  <a:gd name="connsiteY2" fmla="*/ 162563 h 975360"/>
                  <a:gd name="connsiteX3" fmla="*/ 1352536 w 1352536"/>
                  <a:gd name="connsiteY3" fmla="*/ 975360 h 975360"/>
                  <a:gd name="connsiteX4" fmla="*/ 1352536 w 1352536"/>
                  <a:gd name="connsiteY4" fmla="*/ 975360 h 975360"/>
                  <a:gd name="connsiteX5" fmla="*/ 13321 w 1352536"/>
                  <a:gd name="connsiteY5" fmla="*/ 975360 h 975360"/>
                  <a:gd name="connsiteX6" fmla="*/ 278116 w 1352536"/>
                  <a:gd name="connsiteY6" fmla="*/ 975360 h 975360"/>
                  <a:gd name="connsiteX7" fmla="*/ 207631 w 1352536"/>
                  <a:gd name="connsiteY7" fmla="*/ 370208 h 975360"/>
                  <a:gd name="connsiteX8" fmla="*/ 17769 w 1352536"/>
                  <a:gd name="connsiteY8" fmla="*/ 3810 h 975360"/>
                  <a:gd name="connsiteX0" fmla="*/ 4448 w 1339215"/>
                  <a:gd name="connsiteY0" fmla="*/ 381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252727 w 1334767"/>
                  <a:gd name="connsiteY5" fmla="*/ 979170 h 979170"/>
                  <a:gd name="connsiteX6" fmla="*/ 260347 w 1334767"/>
                  <a:gd name="connsiteY6" fmla="*/ 97536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252727 w 1334767"/>
                  <a:gd name="connsiteY5" fmla="*/ 979170 h 979170"/>
                  <a:gd name="connsiteX6" fmla="*/ 262252 w 1334767"/>
                  <a:gd name="connsiteY6" fmla="*/ 96774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319402 w 1334767"/>
                  <a:gd name="connsiteY5" fmla="*/ 979170 h 979170"/>
                  <a:gd name="connsiteX6" fmla="*/ 262252 w 1334767"/>
                  <a:gd name="connsiteY6" fmla="*/ 96774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84885"/>
                  <a:gd name="connsiteX1" fmla="*/ 1002659 w 1334767"/>
                  <a:gd name="connsiteY1" fmla="*/ 0 h 984885"/>
                  <a:gd name="connsiteX2" fmla="*/ 1199512 w 1334767"/>
                  <a:gd name="connsiteY2" fmla="*/ 202568 h 984885"/>
                  <a:gd name="connsiteX3" fmla="*/ 1334767 w 1334767"/>
                  <a:gd name="connsiteY3" fmla="*/ 975360 h 984885"/>
                  <a:gd name="connsiteX4" fmla="*/ 1334767 w 1334767"/>
                  <a:gd name="connsiteY4" fmla="*/ 975360 h 984885"/>
                  <a:gd name="connsiteX5" fmla="*/ 267967 w 1334767"/>
                  <a:gd name="connsiteY5" fmla="*/ 984885 h 984885"/>
                  <a:gd name="connsiteX6" fmla="*/ 262252 w 1334767"/>
                  <a:gd name="connsiteY6" fmla="*/ 967740 h 984885"/>
                  <a:gd name="connsiteX7" fmla="*/ 189862 w 1334767"/>
                  <a:gd name="connsiteY7" fmla="*/ 370208 h 984885"/>
                  <a:gd name="connsiteX8" fmla="*/ 0 w 1334767"/>
                  <a:gd name="connsiteY8" fmla="*/ 3810 h 984885"/>
                  <a:gd name="connsiteX0" fmla="*/ 0 w 1334767"/>
                  <a:gd name="connsiteY0" fmla="*/ 3810 h 977265"/>
                  <a:gd name="connsiteX1" fmla="*/ 1002659 w 1334767"/>
                  <a:gd name="connsiteY1" fmla="*/ 0 h 977265"/>
                  <a:gd name="connsiteX2" fmla="*/ 1199512 w 1334767"/>
                  <a:gd name="connsiteY2" fmla="*/ 202568 h 977265"/>
                  <a:gd name="connsiteX3" fmla="*/ 1334767 w 1334767"/>
                  <a:gd name="connsiteY3" fmla="*/ 975360 h 977265"/>
                  <a:gd name="connsiteX4" fmla="*/ 1334767 w 1334767"/>
                  <a:gd name="connsiteY4" fmla="*/ 975360 h 977265"/>
                  <a:gd name="connsiteX5" fmla="*/ 267967 w 1334767"/>
                  <a:gd name="connsiteY5" fmla="*/ 977265 h 977265"/>
                  <a:gd name="connsiteX6" fmla="*/ 262252 w 1334767"/>
                  <a:gd name="connsiteY6" fmla="*/ 967740 h 977265"/>
                  <a:gd name="connsiteX7" fmla="*/ 189862 w 1334767"/>
                  <a:gd name="connsiteY7" fmla="*/ 370208 h 977265"/>
                  <a:gd name="connsiteX8" fmla="*/ 0 w 1334767"/>
                  <a:gd name="connsiteY8" fmla="*/ 3810 h 977265"/>
                  <a:gd name="connsiteX0" fmla="*/ 0 w 1334767"/>
                  <a:gd name="connsiteY0" fmla="*/ 3810 h 977265"/>
                  <a:gd name="connsiteX1" fmla="*/ 1002659 w 1334767"/>
                  <a:gd name="connsiteY1" fmla="*/ 0 h 977265"/>
                  <a:gd name="connsiteX2" fmla="*/ 1199512 w 1334767"/>
                  <a:gd name="connsiteY2" fmla="*/ 202568 h 977265"/>
                  <a:gd name="connsiteX3" fmla="*/ 1334767 w 1334767"/>
                  <a:gd name="connsiteY3" fmla="*/ 975360 h 977265"/>
                  <a:gd name="connsiteX4" fmla="*/ 1334767 w 1334767"/>
                  <a:gd name="connsiteY4" fmla="*/ 975360 h 977265"/>
                  <a:gd name="connsiteX5" fmla="*/ 267967 w 1334767"/>
                  <a:gd name="connsiteY5" fmla="*/ 977265 h 977265"/>
                  <a:gd name="connsiteX6" fmla="*/ 262252 w 1334767"/>
                  <a:gd name="connsiteY6" fmla="*/ 967740 h 977265"/>
                  <a:gd name="connsiteX7" fmla="*/ 189862 w 1334767"/>
                  <a:gd name="connsiteY7" fmla="*/ 370208 h 977265"/>
                  <a:gd name="connsiteX8" fmla="*/ 0 w 1334767"/>
                  <a:gd name="connsiteY8" fmla="*/ 3810 h 97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767" h="977265">
                    <a:moveTo>
                      <a:pt x="0" y="3810"/>
                    </a:moveTo>
                    <a:lnTo>
                      <a:pt x="1002659" y="0"/>
                    </a:lnTo>
                    <a:cubicBezTo>
                      <a:pt x="1092440" y="0"/>
                      <a:pt x="1119502" y="44207"/>
                      <a:pt x="1199512" y="202568"/>
                    </a:cubicBezTo>
                    <a:cubicBezTo>
                      <a:pt x="1332227" y="492550"/>
                      <a:pt x="1322067" y="725383"/>
                      <a:pt x="1334767" y="975360"/>
                    </a:cubicBezTo>
                    <a:lnTo>
                      <a:pt x="1334767" y="975360"/>
                    </a:lnTo>
                    <a:lnTo>
                      <a:pt x="267967" y="977265"/>
                    </a:lnTo>
                    <a:lnTo>
                      <a:pt x="262252" y="967740"/>
                    </a:lnTo>
                    <a:cubicBezTo>
                      <a:pt x="262252" y="696808"/>
                      <a:pt x="269872" y="650665"/>
                      <a:pt x="189862" y="370208"/>
                    </a:cubicBezTo>
                    <a:cubicBezTo>
                      <a:pt x="136522" y="164222"/>
                      <a:pt x="77859" y="80010"/>
                      <a:pt x="0" y="381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F36AAED3-C275-DE40-5757-DC03C6CC2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435" y="2197532"/>
                    <a:ext cx="4655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750285DF-0266-4930-BE1D-7E9D39C13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435" y="2197532"/>
                    <a:ext cx="46557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E4B8A96E-17B7-348D-1CF1-BDFA2F7917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78187" y="2631380"/>
                    <a:ext cx="4080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DB844542-0961-4C6D-B61B-254B7953B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8187" y="2631380"/>
                    <a:ext cx="40806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5E4789A-F6D4-4E89-2609-B66B6BAD8D1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6475" y="3243647"/>
                    <a:ext cx="4142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9874C341-75E8-4040-8A8E-56AD5CF46B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6475" y="3243647"/>
                    <a:ext cx="4142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6D1DF2A1-5236-4AFC-72D2-D21F798194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7755" y="445408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F4CBE03-C73E-43E4-B538-1DC9BE84D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7755" y="4454084"/>
                    <a:ext cx="46609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BCDDA873-3FA4-BC3F-46D2-5242706014ED}"/>
                      </a:ext>
                    </a:extLst>
                  </p:cNvPr>
                  <p:cNvSpPr txBox="1"/>
                  <p:nvPr/>
                </p:nvSpPr>
                <p:spPr>
                  <a:xfrm>
                    <a:off x="9771888" y="4444360"/>
                    <a:ext cx="3705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F85A5907-1D2F-4BA0-80BF-0B82E5475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1888" y="4444360"/>
                    <a:ext cx="37055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" name="Прямая соединительная линия 110">
                <a:extLst>
                  <a:ext uri="{FF2B5EF4-FFF2-40B4-BE49-F238E27FC236}">
                    <a16:creationId xmlns:a16="http://schemas.microsoft.com/office/drawing/2014/main" id="{B1A837E5-6BE5-2A64-19B7-6206050C7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3870" y="3422523"/>
                <a:ext cx="5663293" cy="0"/>
              </a:xfrm>
              <a:prstGeom prst="line">
                <a:avLst/>
              </a:prstGeom>
              <a:ln w="952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>
                <a:extLst>
                  <a:ext uri="{FF2B5EF4-FFF2-40B4-BE49-F238E27FC236}">
                    <a16:creationId xmlns:a16="http://schemas.microsoft.com/office/drawing/2014/main" id="{2D4129D3-9D2B-972D-BC20-C71F1573B491}"/>
                  </a:ext>
                </a:extLst>
              </p:cNvPr>
              <p:cNvCxnSpPr/>
              <p:nvPr/>
            </p:nvCxnSpPr>
            <p:spPr>
              <a:xfrm>
                <a:off x="4286247" y="2870200"/>
                <a:ext cx="567091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>
                <a:extLst>
                  <a:ext uri="{FF2B5EF4-FFF2-40B4-BE49-F238E27FC236}">
                    <a16:creationId xmlns:a16="http://schemas.microsoft.com/office/drawing/2014/main" id="{CB326646-2120-CA8D-7C8B-7ED8A7BA83DF}"/>
                  </a:ext>
                </a:extLst>
              </p:cNvPr>
              <p:cNvCxnSpPr/>
              <p:nvPr/>
            </p:nvCxnSpPr>
            <p:spPr>
              <a:xfrm>
                <a:off x="9957163" y="2870200"/>
                <a:ext cx="0" cy="156399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Прямоугольник 96">
                  <a:extLst>
                    <a:ext uri="{FF2B5EF4-FFF2-40B4-BE49-F238E27FC236}">
                      <a16:creationId xmlns:a16="http://schemas.microsoft.com/office/drawing/2014/main" id="{CFD7163E-FC9D-3226-5354-083C0D9905CF}"/>
                    </a:ext>
                  </a:extLst>
                </p:cNvPr>
                <p:cNvSpPr/>
                <p:nvPr/>
              </p:nvSpPr>
              <p:spPr>
                <a:xfrm>
                  <a:off x="5794760" y="1486394"/>
                  <a:ext cx="466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97" name="Прямоугольник 96">
                  <a:extLst>
                    <a:ext uri="{FF2B5EF4-FFF2-40B4-BE49-F238E27FC236}">
                      <a16:creationId xmlns:a16="http://schemas.microsoft.com/office/drawing/2014/main" id="{CFD7163E-FC9D-3226-5354-083C0D990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760" y="1486394"/>
                  <a:ext cx="466731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24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Прямоугольник 97">
                  <a:extLst>
                    <a:ext uri="{FF2B5EF4-FFF2-40B4-BE49-F238E27FC236}">
                      <a16:creationId xmlns:a16="http://schemas.microsoft.com/office/drawing/2014/main" id="{F3C0E1F8-4590-501B-CB2C-7F1F4C61FDEE}"/>
                    </a:ext>
                  </a:extLst>
                </p:cNvPr>
                <p:cNvSpPr/>
                <p:nvPr/>
              </p:nvSpPr>
              <p:spPr>
                <a:xfrm>
                  <a:off x="8899680" y="2766823"/>
                  <a:ext cx="468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8" name="Прямоугольник 97">
                  <a:extLst>
                    <a:ext uri="{FF2B5EF4-FFF2-40B4-BE49-F238E27FC236}">
                      <a16:creationId xmlns:a16="http://schemas.microsoft.com/office/drawing/2014/main" id="{F3C0E1F8-4590-501B-CB2C-7F1F4C61FD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680" y="2766823"/>
                  <a:ext cx="46833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Прямоугольник 98">
                  <a:extLst>
                    <a:ext uri="{FF2B5EF4-FFF2-40B4-BE49-F238E27FC236}">
                      <a16:creationId xmlns:a16="http://schemas.microsoft.com/office/drawing/2014/main" id="{1F8D58B1-F549-8381-75E0-AC988C5B8A22}"/>
                    </a:ext>
                  </a:extLst>
                </p:cNvPr>
                <p:cNvSpPr/>
                <p:nvPr/>
              </p:nvSpPr>
              <p:spPr>
                <a:xfrm>
                  <a:off x="3058570" y="2686997"/>
                  <a:ext cx="42017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99" name="Прямоугольник 98">
                  <a:extLst>
                    <a:ext uri="{FF2B5EF4-FFF2-40B4-BE49-F238E27FC236}">
                      <a16:creationId xmlns:a16="http://schemas.microsoft.com/office/drawing/2014/main" id="{1F8D58B1-F549-8381-75E0-AC988C5B8A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8570" y="2686997"/>
                  <a:ext cx="420171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3509" b="-2244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56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F60A9-01BB-6326-9DA1-51908943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498FC0-747F-2189-1BB2-966E11876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57874"/>
                <a:ext cx="11029615" cy="2264947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Уравнение Стокса:</a:t>
                </a:r>
              </a:p>
              <a:p>
                <a:pPr marL="0" indent="0">
                  <a:buNone/>
                </a:pPr>
                <a:r>
                  <a:rPr lang="ru-RU" sz="2000" dirty="0"/>
                  <a:t>			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=0,         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(1)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Г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ru-RU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Г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ru-RU" sz="1600" dirty="0">
                    <a:cs typeface="Times New Roman" panose="02020603050405020304" pitchFamily="18" charset="0"/>
                  </a:rPr>
                  <a:t>В цилиндрической системе координат при угловой симметрии, тензор скоростей деформации и дивергенция выглядит следующим образом:</a:t>
                </a:r>
                <a:endParaRPr lang="ru-RU" sz="16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498FC0-747F-2189-1BB2-966E11876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57874"/>
                <a:ext cx="11029615" cy="2264947"/>
              </a:xfrm>
              <a:blipFill>
                <a:blip r:embed="rId3"/>
                <a:stretch>
                  <a:fillRect l="-5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C87896-9315-0D63-9F93-2A41C125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85711" y="3780450"/>
            <a:ext cx="9363921" cy="2020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512E1E4-3662-88DC-45BD-ECD22B268F47}"/>
                  </a:ext>
                </a:extLst>
              </p:cNvPr>
              <p:cNvSpPr/>
              <p:nvPr/>
            </p:nvSpPr>
            <p:spPr>
              <a:xfrm>
                <a:off x="6399924" y="4558941"/>
                <a:ext cx="6030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512E1E4-3662-88DC-45BD-ECD22B268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24" y="4558941"/>
                <a:ext cx="603049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80A0A0FF-2CBD-E36A-E162-5A90D83ECE52}"/>
                  </a:ext>
                </a:extLst>
              </p:cNvPr>
              <p:cNvSpPr/>
              <p:nvPr/>
            </p:nvSpPr>
            <p:spPr>
              <a:xfrm>
                <a:off x="11137428" y="4630968"/>
                <a:ext cx="6030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80A0A0FF-2CBD-E36A-E162-5A90D83EC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428" y="4630968"/>
                <a:ext cx="603049" cy="400110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EA3862-BCAB-EB5B-86A4-5CA2851A3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036" y="4417023"/>
            <a:ext cx="9232166" cy="82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5D8CB-CCC5-69F1-8B5F-B99245F45A9E}"/>
              </a:ext>
            </a:extLst>
          </p:cNvPr>
          <p:cNvSpPr txBox="1"/>
          <p:nvPr/>
        </p:nvSpPr>
        <p:spPr>
          <a:xfrm>
            <a:off x="2639086" y="6190031"/>
            <a:ext cx="376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Значение переменной вязкости: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13D01F-6E83-2BFA-1B9D-38017C179EC2}"/>
                  </a:ext>
                </a:extLst>
              </p:cNvPr>
              <p:cNvSpPr txBox="1"/>
              <p:nvPr/>
            </p:nvSpPr>
            <p:spPr>
              <a:xfrm>
                <a:off x="6586113" y="6043408"/>
                <a:ext cx="3130857" cy="4982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0.1, 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э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ритроциты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0.001, 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ru-RU" b="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плазма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13D01F-6E83-2BFA-1B9D-38017C179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13" y="6043408"/>
                <a:ext cx="3130857" cy="4982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045AAD81-64AC-F96F-E861-71C4963430AD}"/>
                  </a:ext>
                </a:extLst>
              </p:cNvPr>
              <p:cNvSpPr/>
              <p:nvPr/>
            </p:nvSpPr>
            <p:spPr>
              <a:xfrm>
                <a:off x="11157849" y="6155844"/>
                <a:ext cx="617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045AAD81-64AC-F96F-E861-71C496343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849" y="6155844"/>
                <a:ext cx="6171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64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AF070-2B7B-EBBC-D0CD-8BA7D9D4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Слабая формулировка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DD458-65BE-351D-9F6A-8C488537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86205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Для реализации данной задачи методом конечных элементов выведем слабую формулировку задачи.</a:t>
            </a:r>
          </a:p>
          <a:p>
            <a:pPr marL="0" indent="0" algn="just">
              <a:buNone/>
            </a:pPr>
            <a:r>
              <a:rPr lang="ru-RU" sz="2000" dirty="0"/>
              <a:t>Домножим уравнения (1) на тестовые функции из </a:t>
            </a:r>
            <a:r>
              <a:rPr lang="ru-RU" sz="2000"/>
              <a:t>пространства Соболева</a:t>
            </a:r>
            <a:r>
              <a:rPr lang="ru-RU" sz="2000" dirty="0"/>
              <a:t>, проинтегрируем по области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dirty="0"/>
              <a:t>применим формулу интегрирования по частям. В результате приходим к следующей слабой формулировке задачи: </a:t>
            </a:r>
          </a:p>
          <a:p>
            <a:pPr marL="0" indent="0" algn="just">
              <a:buNone/>
            </a:pP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E88110-F80E-2068-4770-9DD7D7E1A4DD}"/>
                  </a:ext>
                </a:extLst>
              </p:cNvPr>
              <p:cNvSpPr txBox="1"/>
              <p:nvPr/>
            </p:nvSpPr>
            <p:spPr>
              <a:xfrm>
                <a:off x="2826348" y="4144632"/>
                <a:ext cx="6539304" cy="75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Г</m:t>
                                  </m:r>
                                </m:e>
                                <m:sub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E88110-F80E-2068-4770-9DD7D7E1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48" y="4144632"/>
                <a:ext cx="6539304" cy="759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982E21-726F-1455-2862-20D81565957F}"/>
                  </a:ext>
                </a:extLst>
              </p:cNvPr>
              <p:cNvSpPr txBox="1"/>
              <p:nvPr/>
            </p:nvSpPr>
            <p:spPr>
              <a:xfrm>
                <a:off x="3938010" y="4937727"/>
                <a:ext cx="4195403" cy="721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nary>
                        <m:naryPr>
                          <m:ctrlP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=0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982E21-726F-1455-2862-20D815659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10" y="4937727"/>
                <a:ext cx="4195403" cy="721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3F0D8B-EF82-D892-F9D7-5AA97D49AC72}"/>
                  </a:ext>
                </a:extLst>
              </p:cNvPr>
              <p:cNvSpPr txBox="1"/>
              <p:nvPr/>
            </p:nvSpPr>
            <p:spPr>
              <a:xfrm>
                <a:off x="581192" y="6120286"/>
                <a:ext cx="110296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ru-RU" sz="18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600" dirty="0"/>
                  <a:t> </a:t>
                </a:r>
                <a:r>
                  <a:rPr lang="ru-RU" sz="1800" dirty="0"/>
                  <a:t>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 скоростей</a:t>
                </a:r>
                <a:r>
                  <a:rPr lang="ru-RU" sz="1800" dirty="0"/>
                  <a:t>,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1800" dirty="0"/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давление</a:t>
                </a:r>
                <a:r>
                  <a:rPr lang="ru-RU" sz="18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18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1800" dirty="0"/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тестовые функции</a:t>
                </a:r>
                <a:r>
                  <a:rPr lang="ru-RU" sz="1800" dirty="0"/>
                  <a:t>.</a:t>
                </a:r>
              </a:p>
              <a:p>
                <a:endParaRPr lang="ru-RU" sz="1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3F0D8B-EF82-D892-F9D7-5AA97D49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6120286"/>
                <a:ext cx="11029615" cy="646331"/>
              </a:xfrm>
              <a:prstGeom prst="rect">
                <a:avLst/>
              </a:prstGeom>
              <a:blipFill>
                <a:blip r:embed="rId5"/>
                <a:stretch>
                  <a:fillRect l="-442" t="-6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8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2D8DC-868C-1772-308B-43EA4000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Продольная компонента скорости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ED2E0-9DAB-B2B9-F709-700E1E2DF414}"/>
              </a:ext>
            </a:extLst>
          </p:cNvPr>
          <p:cNvSpPr txBox="1"/>
          <p:nvPr/>
        </p:nvSpPr>
        <p:spPr>
          <a:xfrm>
            <a:off x="1888830" y="5473238"/>
            <a:ext cx="70618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>
                <a:latin typeface="+mj-lt"/>
                <a:cs typeface="Times New Roman" panose="02020603050405020304" pitchFamily="18" charset="0"/>
              </a:rPr>
              <a:t>Продольная компонента скорости при коэффициенте деформации 0.4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;</a:t>
            </a:r>
            <a:r>
              <a:rPr lang="ru-RU" sz="1600" dirty="0">
                <a:latin typeface="+mj-lt"/>
                <a:cs typeface="Times New Roman" panose="02020603050405020304" pitchFamily="18" charset="0"/>
              </a:rPr>
              <a:t> мм/с</a:t>
            </a:r>
          </a:p>
        </p:txBody>
      </p:sp>
      <p:pic>
        <p:nvPicPr>
          <p:cNvPr id="9" name="Объект 11">
            <a:extLst>
              <a:ext uri="{FF2B5EF4-FFF2-40B4-BE49-F238E27FC236}">
                <a16:creationId xmlns:a16="http://schemas.microsoft.com/office/drawing/2014/main" id="{A4C1AF4D-0A49-054D-5D2D-D71FD7804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4434156" y="-1539964"/>
            <a:ext cx="1116000" cy="88219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B71AFE-2750-21FD-DADD-839EA8F4A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8287" y="2313000"/>
            <a:ext cx="1685714" cy="303809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B165C19-4864-CB16-6902-49F9114790A8}"/>
              </a:ext>
            </a:extLst>
          </p:cNvPr>
          <p:cNvSpPr/>
          <p:nvPr/>
        </p:nvSpPr>
        <p:spPr>
          <a:xfrm>
            <a:off x="1888830" y="3395421"/>
            <a:ext cx="7061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  <a:cs typeface="Times New Roman" panose="02020603050405020304" pitchFamily="18" charset="0"/>
              </a:rPr>
              <a:t>Продольная компонента скорости при коэффициенте деформации 0.0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;</a:t>
            </a:r>
            <a:r>
              <a:rPr lang="ru-RU" sz="1600" dirty="0">
                <a:latin typeface="+mj-lt"/>
                <a:cs typeface="Times New Roman" panose="02020603050405020304" pitchFamily="18" charset="0"/>
              </a:rPr>
              <a:t> мм/с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5E88A17-A398-DBFD-F632-623003458D7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494470" y="174985"/>
            <a:ext cx="1080000" cy="89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8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02B9D-BE14-705D-9E7B-58B9C5D7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Зависимость потока от гематокрита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DF1033B-E2D6-8D55-25FC-A00EC270FE46}"/>
              </a:ext>
            </a:extLst>
          </p:cNvPr>
          <p:cNvSpPr/>
          <p:nvPr/>
        </p:nvSpPr>
        <p:spPr>
          <a:xfrm>
            <a:off x="2139049" y="2207909"/>
            <a:ext cx="2572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Скорость потока: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03310E-FF87-4412-313C-FF884CA18859}"/>
                  </a:ext>
                </a:extLst>
              </p:cNvPr>
              <p:cNvSpPr txBox="1"/>
              <p:nvPr/>
            </p:nvSpPr>
            <p:spPr>
              <a:xfrm>
                <a:off x="4790937" y="2080078"/>
                <a:ext cx="4134522" cy="759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03310E-FF87-4412-313C-FF884CA1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37" y="2080078"/>
                <a:ext cx="4134522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C2F7184-6DCE-53A4-C638-54F01A3C2FD2}"/>
              </a:ext>
            </a:extLst>
          </p:cNvPr>
          <p:cNvSpPr/>
          <p:nvPr/>
        </p:nvSpPr>
        <p:spPr>
          <a:xfrm>
            <a:off x="9671771" y="2292593"/>
            <a:ext cx="550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(6)</a:t>
            </a:r>
            <a:endParaRPr lang="ru-RU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85578C97-36F1-F8C1-E0D5-97D0E5EDE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024596"/>
              </p:ext>
            </p:extLst>
          </p:nvPr>
        </p:nvGraphicFramePr>
        <p:xfrm>
          <a:off x="581025" y="3061252"/>
          <a:ext cx="11029950" cy="34588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48741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B03FED6-0BB0-89D8-BF22-5694F90E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025" y="2250892"/>
            <a:ext cx="5393269" cy="536005"/>
          </a:xfrm>
        </p:spPr>
        <p:txBody>
          <a:bodyPr/>
          <a:lstStyle/>
          <a:p>
            <a:r>
              <a:rPr lang="ru-RU" dirty="0"/>
              <a:t>Эффективная вязкость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5E279B-4A9B-C569-81FD-B10822C6F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75993" y="2250892"/>
            <a:ext cx="4234815" cy="553373"/>
          </a:xfrm>
        </p:spPr>
        <p:txBody>
          <a:bodyPr/>
          <a:lstStyle/>
          <a:p>
            <a:r>
              <a:rPr lang="ru-RU" dirty="0"/>
              <a:t>Скорость потока</a:t>
            </a:r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3CD7AD77-9AA8-64EF-8B9B-5D4018A1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30250"/>
            <a:ext cx="11029950" cy="987425"/>
          </a:xfrm>
        </p:spPr>
        <p:txBody>
          <a:bodyPr anchor="ctr"/>
          <a:lstStyle/>
          <a:p>
            <a:pPr algn="ctr"/>
            <a:r>
              <a:rPr lang="ru-RU" sz="2800" dirty="0">
                <a:cs typeface="Times New Roman" panose="02020603050405020304" pitchFamily="18" charset="0"/>
              </a:rPr>
              <a:t>Зависимость потока от деформации эритроцита</a:t>
            </a:r>
            <a:endParaRPr lang="ru-RU" dirty="0"/>
          </a:p>
        </p:txBody>
      </p:sp>
      <p:graphicFrame>
        <p:nvGraphicFramePr>
          <p:cNvPr id="11" name="Объект 10">
            <a:extLst>
              <a:ext uri="{FF2B5EF4-FFF2-40B4-BE49-F238E27FC236}">
                <a16:creationId xmlns:a16="http://schemas.microsoft.com/office/drawing/2014/main" id="{872FEB81-97E5-1813-50E0-CABC1B44A2E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06410460"/>
              </p:ext>
            </p:extLst>
          </p:nvPr>
        </p:nvGraphicFramePr>
        <p:xfrm>
          <a:off x="581025" y="2925763"/>
          <a:ext cx="5311775" cy="293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4E4168A1-E98F-493C-83DD-490101C478C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60469127"/>
              </p:ext>
            </p:extLst>
          </p:nvPr>
        </p:nvGraphicFramePr>
        <p:xfrm>
          <a:off x="6299200" y="2925763"/>
          <a:ext cx="5311775" cy="293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8CEE7D-3040-D279-5519-7149BB1BCE21}"/>
                  </a:ext>
                </a:extLst>
              </p:cNvPr>
              <p:cNvSpPr txBox="1"/>
              <p:nvPr/>
            </p:nvSpPr>
            <p:spPr>
              <a:xfrm>
                <a:off x="4815923" y="5982548"/>
                <a:ext cx="2560153" cy="693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>
                              <a:latin typeface="Cambria Math" panose="02040503050406030204" pitchFamily="18" charset="0"/>
                            </a:rPr>
                            <m:t>μ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𝑎𝑝𝑝</m:t>
                          </m:r>
                        </m:sub>
                      </m:sSub>
                      <m:r>
                        <a:rPr lang="ru-RU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π</m:t>
                          </m:r>
                        </m:num>
                        <m:den>
                          <m:r>
                            <a:rPr lang="ru-RU" i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ru-RU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p>
                          </m:sSubSup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ru-RU" i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i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8CEE7D-3040-D279-5519-7149BB1BC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923" y="5982548"/>
                <a:ext cx="2560153" cy="6933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75721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471</TotalTime>
  <Words>611</Words>
  <Application>Microsoft Office PowerPoint</Application>
  <PresentationFormat>Широкоэкранный</PresentationFormat>
  <Paragraphs>93</Paragraphs>
  <Slides>12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Aptos</vt:lpstr>
      <vt:lpstr>Cambria Math</vt:lpstr>
      <vt:lpstr>Corbel</vt:lpstr>
      <vt:lpstr>Gill Sans MT</vt:lpstr>
      <vt:lpstr>Times New Roman</vt:lpstr>
      <vt:lpstr>Wingdings 2</vt:lpstr>
      <vt:lpstr>Дивиденд</vt:lpstr>
      <vt:lpstr>Математическое моделирование движения крови в микрососудах</vt:lpstr>
      <vt:lpstr>Актуальность и цель работы</vt:lpstr>
      <vt:lpstr>Характеристики движения крови в капиллярах</vt:lpstr>
      <vt:lpstr>Области работы</vt:lpstr>
      <vt:lpstr>Постановка задачи</vt:lpstr>
      <vt:lpstr>Слабая формулировка</vt:lpstr>
      <vt:lpstr>Продольная компонента скорости</vt:lpstr>
      <vt:lpstr>Зависимость потока от гематокрита</vt:lpstr>
      <vt:lpstr>Зависимость потока от деформации эритроцита</vt:lpstr>
      <vt:lpstr>Относительная погрешность потока</vt:lpstr>
      <vt:lpstr>Вывод</vt:lpstr>
      <vt:lpstr>Благодарим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моделирование движения крови в микрососудах</dc:title>
  <dc:creator>Артемий Поповкин</dc:creator>
  <cp:lastModifiedBy>Артемий Поповкин</cp:lastModifiedBy>
  <cp:revision>17</cp:revision>
  <dcterms:created xsi:type="dcterms:W3CDTF">2024-04-23T02:08:02Z</dcterms:created>
  <dcterms:modified xsi:type="dcterms:W3CDTF">2024-04-24T12:23:45Z</dcterms:modified>
</cp:coreProperties>
</file>