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59A0B-4CB8-2ACF-4B39-6EACA8A7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33F3-9B91-42B6-BEE0-0C78672F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9CA81-CD2B-0832-F420-208AF54D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B9B57-91DF-5793-2A28-58470964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700A9-31E4-DED8-C947-2DF3C2D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0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83391-0840-D338-FEAA-88A797AA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CCD3BF-8976-E32F-3779-B73CB14A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57727-B967-6F07-47BB-7875B8F3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34FD9-2AF2-35D8-FF23-038F7F06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7A1F4-E256-D636-4B91-4BF36BAE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4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771B18-4828-0CEA-BDF2-0FDBFA73C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FB1F8-32AD-7F31-6D8A-157C847A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4FFE0-5404-A6D3-D82D-95B6E112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4920-B12D-4EDE-7392-4D2BCD25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B8387-274F-8383-3203-E0644DEC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5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01C0-112A-3C03-5BBB-2B8D981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25194-8FDD-02A4-A67E-55D14DF8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E0E61-3487-84F2-EFA5-64841C34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0F5F6-AB1B-0D13-0E73-0E1F02AD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F5C2A-00F1-C1AC-302D-A8F90DB4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28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8AE9A-6F6E-F901-0D23-87D1A32C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637-ABEA-AB81-FBCC-1157F599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1A49E-2AD8-8C11-42D2-18B3CA2E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85886-8274-A460-4E6E-4590F9A3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69217-298D-A264-56FF-2042DEC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5F331-B928-0F5A-EA97-02B3053B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C85CC-DF09-999E-ABFF-8D3B12DC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A56164-DF4C-934E-46E1-94086F2A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76191-FB49-1B7C-250A-B1E27EF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17ED2-6260-B24A-22F7-4F75523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DE8BFB-1BCA-CFF2-0241-34C7B32E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F8E24-8947-374A-7468-6DF743E7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1FE23-A915-AE26-1413-AB314BAC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381451-4375-2E8A-53C7-D7EFE103C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B1A0C8-1FE1-AC30-B9DB-009F30D6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B67D7C-4A25-7C08-1225-F75EE6B37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FD3BBB-B607-F791-917A-66BB569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1EE07A-EC4D-10A3-751C-3370717C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92C030-24E2-CF44-9F76-533E2806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CDF87-6621-A37F-D128-0E628403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450E85-20ED-F5A7-5832-BD99937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13FF2A-BC00-93B1-3B6D-7BC380E0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5E87D8-7E7A-C26C-4865-C67075B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DD365E-43CE-1A40-5999-4B35F982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79CB33-B445-8AC2-105F-FDC7022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D7807-E6E7-E376-8306-C898AF2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1397D-3E16-E332-B3AA-14F5478B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1E599-ADEC-B2AD-AF29-7732B263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16B8C9-5E03-51F2-ED59-2DAFB7C6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7A262-9211-6AB1-1E3B-C319A9B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8B6B8-7643-CCB7-4DE3-1E48E0E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083F4-EDFA-D325-58FA-7717280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0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A135-B789-30D2-76AC-9D8B0E9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B91D78-69D5-9085-A992-5B76C9DB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71E44-76CF-D5F5-7B67-355CED37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9E65B-FAA8-F898-AA59-0DC5092B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1E920B-BE47-931C-9E45-566924C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34F57E-9B9E-6DE6-6223-46C1981D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2328-B7DD-1B3C-8D4C-81723499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3CA80-7CDE-0789-D550-48BC8785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BE484-9265-3548-CE18-B3E11E7B0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B874-ED2B-4C1D-9BD4-EA5CB6D3301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A77282-6218-5E58-457A-53D91E59D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B9E8C6-9FE6-154E-57B3-1B4036E5C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Калькулятор, перо, компас, деньги и бумага с помощью графиков, напечатанных на ней">
            <a:extLst>
              <a:ext uri="{FF2B5EF4-FFF2-40B4-BE49-F238E27FC236}">
                <a16:creationId xmlns:a16="http://schemas.microsoft.com/office/drawing/2014/main" id="{71A08C95-7940-55A4-4158-AA7F33707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DA5242-4A10-DFE5-6611-1CB0B109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Основные средства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70492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001E7-C1AB-0757-4CD9-3A7C7410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Амортизация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013E0-A76B-0800-2F13-80F48BF8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FF0000"/>
                </a:solidFill>
                <a:effectLst/>
              </a:rPr>
              <a:t>Амортизация-</a:t>
            </a:r>
            <a:r>
              <a:rPr lang="ru-RU" b="0" i="0" dirty="0">
                <a:effectLst/>
              </a:rPr>
              <a:t> это процесс постепенного переноса стоимости основных средств на готовую продукцию, целью образования специального амортизационного фонда денежных средств для последующего полного восстановления основных фондов.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	Амортизация начисляется одним из двух методов: </a:t>
            </a:r>
            <a:r>
              <a:rPr lang="ru-RU" altLang="ru-RU" i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линейным</a:t>
            </a:r>
            <a:r>
              <a:rPr lang="ru-RU" altLang="ru-R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dirty="0"/>
              <a:t>или </a:t>
            </a:r>
            <a:r>
              <a:rPr lang="ru-RU" altLang="ru-RU" i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нелинейным</a:t>
            </a:r>
            <a:r>
              <a:rPr lang="ru-RU" altLang="ru-RU" i="1" dirty="0"/>
              <a:t> </a:t>
            </a:r>
            <a:r>
              <a:rPr lang="ru-RU" altLang="ru-RU" dirty="0"/>
              <a:t>и подсчитывается отдельно по каждому объекту амортизируемого имущества.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	Сумма амортизации для целей налогообложения определяется ежемесячно.</a:t>
            </a:r>
            <a:endParaRPr lang="ru-RU" altLang="ru-RU" i="1" dirty="0"/>
          </a:p>
          <a:p>
            <a:pPr marL="0" indent="0" algn="just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1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20F6E0-2071-1160-C10C-78D1340C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331304"/>
            <a:ext cx="10757452" cy="5845659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Линейный</a:t>
            </a:r>
            <a:r>
              <a:rPr lang="ru-RU" altLang="ru-RU" sz="2800" dirty="0"/>
              <a:t> метод начисления амортизации предполагает равномерное ее начисление в течении всего срока полезного использования имущества.</a:t>
            </a:r>
            <a:endParaRPr lang="ru-RU" altLang="ru-RU" sz="2800" b="1" i="1" dirty="0"/>
          </a:p>
          <a:p>
            <a:r>
              <a:rPr lang="ru-RU" altLang="ru-RU" sz="2800" dirty="0"/>
              <a:t>В соответствии с ним сумма амортизации за месяц рассчитывается как произведение первоначальной (восстановительной) стоимости объекта и нормы амортизации, т.е.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А= 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</a:t>
            </a:r>
            <a:r>
              <a:rPr lang="ru-RU" altLang="ru-RU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х На/100%,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Где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</a:t>
            </a:r>
            <a:r>
              <a:rPr lang="ru-RU" altLang="ru-RU" sz="2800" dirty="0"/>
              <a:t> – сумма амортизации (руб.)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      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</a:t>
            </a:r>
            <a:r>
              <a:rPr lang="ru-RU" altLang="ru-RU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</a:t>
            </a:r>
            <a:r>
              <a:rPr lang="ru-RU" altLang="ru-RU" sz="2800" dirty="0"/>
              <a:t> – первоначальная стоимость основных средств     (руб.)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     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</a:t>
            </a:r>
            <a:r>
              <a:rPr lang="ru-RU" altLang="ru-RU" sz="2800" dirty="0"/>
              <a:t> – норма амортизации (%).</a:t>
            </a:r>
          </a:p>
          <a:p>
            <a:r>
              <a:rPr lang="ru-RU" altLang="ru-RU" sz="2800" dirty="0"/>
              <a:t>Норма амортизации для каждого объекта определяется по формуле: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На=1/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Т</a:t>
            </a:r>
            <a:r>
              <a:rPr lang="ru-RU" altLang="ru-RU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сл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х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100%,</a:t>
            </a:r>
            <a:endParaRPr lang="en-US" altLang="ru-RU" sz="2800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anose="05000000000000000000" pitchFamily="2" charset="2"/>
              <a:buNone/>
            </a:pPr>
            <a:endParaRPr lang="ru-RU" altLang="ru-RU" sz="2800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Где 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Т</a:t>
            </a:r>
            <a:r>
              <a:rPr lang="ru-RU" altLang="ru-RU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сл</a:t>
            </a:r>
            <a:r>
              <a:rPr lang="ru-RU" altLang="ru-RU" sz="2800" dirty="0"/>
              <a:t> – срок полезного использования (месяцев).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48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2F5FA8-3BA0-A324-33A1-277420A9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85530"/>
            <a:ext cx="10999304" cy="6188766"/>
          </a:xfrm>
        </p:spPr>
        <p:txBody>
          <a:bodyPr/>
          <a:lstStyle/>
          <a:p>
            <a:r>
              <a:rPr lang="ru-RU" altLang="ru-RU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Нелинейный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/>
              <a:t>метод обусловливает ежемесячное снижение амортизационных отчислений</a:t>
            </a:r>
          </a:p>
          <a:p>
            <a:r>
              <a:rPr lang="ru-RU" altLang="ru-RU" sz="2800" dirty="0"/>
              <a:t>В данном случае сумма амортизации определяется как произведение остаточной стоимости объекта амортизируемого имущества и норма амортизации, т.е.: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 = Со х На/100%,.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Где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Со</a:t>
            </a:r>
            <a:r>
              <a:rPr lang="ru-RU" altLang="ru-RU" sz="2800" dirty="0"/>
              <a:t> – остаточная стоимость основных средств (руб.).</a:t>
            </a:r>
          </a:p>
          <a:p>
            <a:pPr algn="ctr"/>
            <a:r>
              <a:rPr lang="ru-RU" altLang="ru-RU" sz="2800" dirty="0"/>
              <a:t>При этом норма амортизации определяется по формуле: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х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100%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</a:t>
            </a:r>
            <a:endParaRPr lang="ru-RU" altLang="ru-RU" sz="2800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36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C9A0-98AD-0469-9854-6C0F3819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5530"/>
            <a:ext cx="10995991" cy="599143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Задача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Первоначальная стоимость станка - 80 000 руб.,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срок службы - 12 лет.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Определить годовую величину амортизационных отчислений линейным способом и способом списания стоимости по сумме чисел лет срока полезного использования.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marL="0" indent="0" algn="l">
              <a:buNone/>
            </a:pPr>
            <a:endParaRPr lang="ru-RU" b="1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marL="0" indent="0" algn="l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Решение: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Определяем норму амортизации и величину годовых амортизационных отчислений линейным способом: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А =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ОФбал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 ∙ На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На = 1/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Тн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 ∙ 100%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На = 1/ 12 ∙ 100% = 8,3 %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А = 80 000 ∙ 8,3 % = 6640 руб.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2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FFA0A-02C6-7B54-7BC5-97CF7DC2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Показатели эффективного использования основных фондов</a:t>
            </a:r>
            <a:endParaRPr lang="ru-RU" sz="36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DE254-AC97-8520-BE6D-5E17EE79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PT Sans" panose="020B0503020203020204" pitchFamily="34" charset="-52"/>
              </a:rPr>
              <a:t>Обобщающее: фондоотдача,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фондоемкость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.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PT Sans" panose="020B0503020203020204" pitchFamily="34" charset="-52"/>
              </a:rPr>
              <a:t>Частное: фондовооруженность, коэффициент сменности, коэффициент выбытия, коэффициент взноса, коэффициент обновления.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4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E133E29-A6F1-7F55-D5AA-CD440F0F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pPr algn="l"/>
            <a:r>
              <a:rPr lang="ru-RU" b="1" i="0" dirty="0">
                <a:effectLst/>
                <a:latin typeface="PT Sans" panose="020B0503020203020204" pitchFamily="34" charset="-52"/>
              </a:rPr>
              <a:t>Фондоотдача </a:t>
            </a:r>
            <a:r>
              <a:rPr lang="ru-RU" dirty="0"/>
              <a:t>показывает какой объем товарной продукции приходится на один рубль среднегодовой стоимости основных средств.</a:t>
            </a:r>
          </a:p>
          <a:p>
            <a:pPr marL="0" indent="0" algn="ctr">
              <a:buNone/>
            </a:pPr>
            <a:r>
              <a:rPr lang="ru-RU" b="1" i="0" dirty="0" err="1">
                <a:effectLst/>
                <a:latin typeface="PT Sans" panose="020B0503020203020204" pitchFamily="34" charset="-52"/>
              </a:rPr>
              <a:t>Фотд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=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Vтп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 /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ОФсрг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dirty="0" err="1">
                <a:latin typeface="PT Sans" panose="020B0503020203020204" pitchFamily="34" charset="-52"/>
              </a:rPr>
              <a:t>Фондоемкость</a:t>
            </a:r>
            <a:r>
              <a:rPr lang="ru-RU" b="1" dirty="0">
                <a:latin typeface="PT Sans" panose="020B0503020203020204" pitchFamily="34" charset="-52"/>
              </a:rPr>
              <a:t> - обратная</a:t>
            </a:r>
            <a:r>
              <a:rPr lang="ru-RU" dirty="0"/>
              <a:t> величина показателя фондоотдачи. Показывает сколько среднегодовой стоимости основных фондов приходится на 1 рубль выпускаемой продукции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.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marL="0" indent="0" algn="ctr">
              <a:buNone/>
            </a:pPr>
            <a:r>
              <a:rPr lang="ru-RU" b="1" i="0" dirty="0" err="1">
                <a:effectLst/>
                <a:latin typeface="PT Sans" panose="020B0503020203020204" pitchFamily="34" charset="-52"/>
              </a:rPr>
              <a:t>Фемк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= 1/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Фотд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 =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Офсрг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/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Vтп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r>
              <a:rPr lang="ru-RU" altLang="ru-RU" sz="2800" b="1" dirty="0"/>
              <a:t>Фондовооруженность «ФВ»</a:t>
            </a:r>
            <a:r>
              <a:rPr lang="ru-RU" altLang="ru-RU" sz="2800" dirty="0"/>
              <a:t> - показатель, характеризующий обеспеченность каждого работника основными производственными фондами:</a:t>
            </a:r>
          </a:p>
          <a:p>
            <a:pPr algn="ctr">
              <a:buFontTx/>
              <a:buNone/>
            </a:pPr>
            <a:r>
              <a:rPr lang="ru-RU" altLang="ru-RU" sz="2800" b="1" dirty="0"/>
              <a:t>ФВ = </a:t>
            </a:r>
            <a:r>
              <a:rPr lang="ru-RU" altLang="ru-RU" sz="2800" b="1" dirty="0" err="1"/>
              <a:t>Фосн</a:t>
            </a:r>
            <a:r>
              <a:rPr lang="ru-RU" altLang="ru-RU" sz="2800" b="1" dirty="0"/>
              <a:t>/ </a:t>
            </a:r>
            <a:r>
              <a:rPr lang="en-US" altLang="ru-RU" sz="2800" b="1" dirty="0"/>
              <a:t>N</a:t>
            </a:r>
            <a:endParaRPr lang="ru-RU" alt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7C345-AE91-B3E8-6867-9D05C569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Понятие и экономическая сущность основных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2158D-EE9A-EFF2-42CB-E988D049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</a:rPr>
              <a:t>Основные средства </a:t>
            </a:r>
            <a:r>
              <a:rPr lang="ru-RU" dirty="0"/>
              <a:t>– это средства труда, которые неоднократно участвуют в производственном процессе, сохраняя при этом свою натурально-вещественную форму, а их стоимость переносится на готовую продукцию.</a:t>
            </a:r>
          </a:p>
        </p:txBody>
      </p:sp>
    </p:spTree>
    <p:extLst>
      <p:ext uri="{BB962C8B-B14F-4D97-AF65-F5344CB8AC3E}">
        <p14:creationId xmlns:p14="http://schemas.microsoft.com/office/powerpoint/2010/main" val="22586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485C72-CCA7-FD29-3BF1-A431A084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12035"/>
            <a:ext cx="10969487" cy="5964928"/>
          </a:xfrm>
        </p:spPr>
        <p:txBody>
          <a:bodyPr>
            <a:normAutofit/>
          </a:bodyPr>
          <a:lstStyle/>
          <a:p>
            <a:pPr marL="0" indent="0" algn="just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Под понятие </a:t>
            </a:r>
            <a:r>
              <a:rPr lang="ru-RU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«основные средства»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попадает не любое имущество предприятия. Это материальные объекты, которые фирма использует для различных видов своей деятельности: производства товаров, оказания услуг, выполнения работ, сдачи в аренду и других функций. В отношении этих материальных активов должны быть справедливы все следующие позиции: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их не намерены реализовывать или перерабатывать в ближайшее время;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они служат на благо предпринимателя не менее 12 месяцев (или одного операционного цикла, если он превышает годичный срок);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потенциально способны приносить владельцу доход (сейчас или в будущем времени);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могут подвергаться износу и терять при этом в стоимости (все, кроме земельных участков).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06FC6-FEEF-2BC5-2FE6-025392C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Состав основных фондов по участию в процессе производства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C338C-A3C1-ECD0-FE6B-080444A7048C}"/>
              </a:ext>
            </a:extLst>
          </p:cNvPr>
          <p:cNvSpPr txBox="1"/>
          <p:nvPr/>
        </p:nvSpPr>
        <p:spPr>
          <a:xfrm>
            <a:off x="1641889" y="1180840"/>
            <a:ext cx="4694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Основные </a:t>
            </a:r>
          </a:p>
          <a:p>
            <a:pPr algn="ctr"/>
            <a:r>
              <a:rPr lang="ru-RU" sz="2400" b="1" dirty="0"/>
              <a:t>производственные </a:t>
            </a:r>
            <a:br>
              <a:rPr lang="ru-RU" sz="2400" b="1" dirty="0"/>
            </a:br>
            <a:r>
              <a:rPr lang="ru-RU" sz="2400" b="1" dirty="0"/>
              <a:t>фонды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CA877-D6FD-9710-DFFF-C1DEE4B450CE}"/>
              </a:ext>
            </a:extLst>
          </p:cNvPr>
          <p:cNvSpPr txBox="1"/>
          <p:nvPr/>
        </p:nvSpPr>
        <p:spPr>
          <a:xfrm>
            <a:off x="6691155" y="1177111"/>
            <a:ext cx="312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Основные </a:t>
            </a:r>
          </a:p>
          <a:p>
            <a:pPr algn="ctr"/>
            <a:r>
              <a:rPr lang="ru-RU" sz="2400" b="1" dirty="0"/>
              <a:t>непроизводственные </a:t>
            </a:r>
            <a:br>
              <a:rPr lang="ru-RU" sz="2400" b="1" dirty="0"/>
            </a:br>
            <a:r>
              <a:rPr lang="ru-RU" sz="2400" b="1" dirty="0"/>
              <a:t>фонды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63777-0EE1-9D48-1636-052711BE09E0}"/>
              </a:ext>
            </a:extLst>
          </p:cNvPr>
          <p:cNvSpPr txBox="1"/>
          <p:nvPr/>
        </p:nvSpPr>
        <p:spPr>
          <a:xfrm>
            <a:off x="622852" y="2696902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Производственные </a:t>
            </a:r>
            <a:br>
              <a:rPr lang="ru-RU" dirty="0"/>
            </a:br>
            <a:r>
              <a:rPr lang="ru-RU" dirty="0"/>
              <a:t>здания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EAAA7-2918-081A-0135-F5CEE5CD39AA}"/>
              </a:ext>
            </a:extLst>
          </p:cNvPr>
          <p:cNvSpPr txBox="1"/>
          <p:nvPr/>
        </p:nvSpPr>
        <p:spPr>
          <a:xfrm>
            <a:off x="622851" y="3657637"/>
            <a:ext cx="2955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Сооружения </a:t>
            </a:r>
          </a:p>
          <a:p>
            <a:r>
              <a:rPr lang="ru-RU" dirty="0"/>
              <a:t>производственного</a:t>
            </a:r>
            <a:br>
              <a:rPr lang="ru-RU" dirty="0"/>
            </a:br>
            <a:r>
              <a:rPr lang="ru-RU" dirty="0"/>
              <a:t>назначения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5178B-1B85-B28C-55ED-77F4D8467E57}"/>
              </a:ext>
            </a:extLst>
          </p:cNvPr>
          <p:cNvSpPr txBox="1"/>
          <p:nvPr/>
        </p:nvSpPr>
        <p:spPr>
          <a:xfrm>
            <a:off x="622851" y="4850533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Передаточные </a:t>
            </a:r>
            <a:br>
              <a:rPr lang="ru-RU" dirty="0"/>
            </a:br>
            <a:r>
              <a:rPr lang="ru-RU" dirty="0"/>
              <a:t>устройства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7F9CE-D962-D8C0-1774-3313F4B45410}"/>
              </a:ext>
            </a:extLst>
          </p:cNvPr>
          <p:cNvSpPr txBox="1"/>
          <p:nvPr/>
        </p:nvSpPr>
        <p:spPr>
          <a:xfrm>
            <a:off x="622851" y="5766431"/>
            <a:ext cx="2955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Машины и оборудование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98586-2B6B-E8F5-5114-9311BC260E85}"/>
              </a:ext>
            </a:extLst>
          </p:cNvPr>
          <p:cNvSpPr txBox="1"/>
          <p:nvPr/>
        </p:nvSpPr>
        <p:spPr>
          <a:xfrm>
            <a:off x="4381649" y="2727092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Транспортные </a:t>
            </a:r>
            <a:br>
              <a:rPr lang="ru-RU" dirty="0"/>
            </a:br>
            <a:r>
              <a:rPr lang="ru-RU" dirty="0"/>
              <a:t>средства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B4CF9-6D90-B01E-E90C-4ED4AB1B4ABA}"/>
              </a:ext>
            </a:extLst>
          </p:cNvPr>
          <p:cNvSpPr txBox="1"/>
          <p:nvPr/>
        </p:nvSpPr>
        <p:spPr>
          <a:xfrm>
            <a:off x="4381649" y="3666304"/>
            <a:ext cx="2955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Инструмент </a:t>
            </a:r>
          </a:p>
          <a:p>
            <a:r>
              <a:rPr lang="ru-RU" dirty="0"/>
              <a:t>производственного назначения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2ADFF-046E-0ACE-14ED-D6F55BC48902}"/>
              </a:ext>
            </a:extLst>
          </p:cNvPr>
          <p:cNvSpPr txBox="1"/>
          <p:nvPr/>
        </p:nvSpPr>
        <p:spPr>
          <a:xfrm>
            <a:off x="4381649" y="4842959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Производственный инвентарь и оборудование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2A4DD-B8B9-DC60-E6BB-81FCC571B623}"/>
              </a:ext>
            </a:extLst>
          </p:cNvPr>
          <p:cNvSpPr txBox="1"/>
          <p:nvPr/>
        </p:nvSpPr>
        <p:spPr>
          <a:xfrm>
            <a:off x="4381649" y="5766431"/>
            <a:ext cx="2955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Хозяйственный инвентарь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17BCA-FD61-D64D-96EA-11C90A2DE260}"/>
              </a:ext>
            </a:extLst>
          </p:cNvPr>
          <p:cNvSpPr txBox="1"/>
          <p:nvPr/>
        </p:nvSpPr>
        <p:spPr>
          <a:xfrm>
            <a:off x="8847631" y="2692802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Здания жилищного назначения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B4324-C3AA-EED4-154E-07765B9425B0}"/>
              </a:ext>
            </a:extLst>
          </p:cNvPr>
          <p:cNvSpPr txBox="1"/>
          <p:nvPr/>
        </p:nvSpPr>
        <p:spPr>
          <a:xfrm>
            <a:off x="8847631" y="3692394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Здания административного назначения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DFD3F-CE28-5246-1D08-0204D899726C}"/>
              </a:ext>
            </a:extLst>
          </p:cNvPr>
          <p:cNvSpPr txBox="1"/>
          <p:nvPr/>
        </p:nvSpPr>
        <p:spPr>
          <a:xfrm>
            <a:off x="8847631" y="4608150"/>
            <a:ext cx="2955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Здания культурно-бытового назначения и спортивные сооружения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628CA48-C8A9-BEA8-AF44-E40B738713E1}"/>
              </a:ext>
            </a:extLst>
          </p:cNvPr>
          <p:cNvCxnSpPr/>
          <p:nvPr/>
        </p:nvCxnSpPr>
        <p:spPr>
          <a:xfrm>
            <a:off x="3988904" y="2413482"/>
            <a:ext cx="0" cy="353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E19A2E3-974E-E58B-C5F8-445BDF4038E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78088" y="3015967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08B8FC-C3CE-3DBA-5352-4F98B013DF8F}"/>
              </a:ext>
            </a:extLst>
          </p:cNvPr>
          <p:cNvCxnSpPr>
            <a:cxnSpLocks/>
          </p:cNvCxnSpPr>
          <p:nvPr/>
        </p:nvCxnSpPr>
        <p:spPr>
          <a:xfrm flipV="1">
            <a:off x="3529898" y="4115201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C7266ED-03B6-8590-F10B-38744D03DFD4}"/>
              </a:ext>
            </a:extLst>
          </p:cNvPr>
          <p:cNvCxnSpPr>
            <a:cxnSpLocks/>
          </p:cNvCxnSpPr>
          <p:nvPr/>
        </p:nvCxnSpPr>
        <p:spPr>
          <a:xfrm flipV="1">
            <a:off x="3587123" y="5155314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D6312478-EFC7-917A-380D-8061561F435B}"/>
              </a:ext>
            </a:extLst>
          </p:cNvPr>
          <p:cNvCxnSpPr>
            <a:cxnSpLocks/>
          </p:cNvCxnSpPr>
          <p:nvPr/>
        </p:nvCxnSpPr>
        <p:spPr>
          <a:xfrm flipV="1">
            <a:off x="3578087" y="5951097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EE27435-E470-1755-AFF9-E8EB5EA8A8B1}"/>
              </a:ext>
            </a:extLst>
          </p:cNvPr>
          <p:cNvCxnSpPr/>
          <p:nvPr/>
        </p:nvCxnSpPr>
        <p:spPr>
          <a:xfrm>
            <a:off x="8256104" y="2413482"/>
            <a:ext cx="0" cy="265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6B0EA44-AA6F-BD00-445A-87C61FE7917A}"/>
              </a:ext>
            </a:extLst>
          </p:cNvPr>
          <p:cNvCxnSpPr>
            <a:endCxn id="20" idx="1"/>
          </p:cNvCxnSpPr>
          <p:nvPr/>
        </p:nvCxnSpPr>
        <p:spPr>
          <a:xfrm>
            <a:off x="8256103" y="3015967"/>
            <a:ext cx="591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B314ABE-91B1-2CDD-75CB-C8790412739B}"/>
              </a:ext>
            </a:extLst>
          </p:cNvPr>
          <p:cNvCxnSpPr/>
          <p:nvPr/>
        </p:nvCxnSpPr>
        <p:spPr>
          <a:xfrm>
            <a:off x="8256103" y="4042890"/>
            <a:ext cx="591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A086A27-B08C-81D8-4B39-2E6B7720D630}"/>
              </a:ext>
            </a:extLst>
          </p:cNvPr>
          <p:cNvCxnSpPr/>
          <p:nvPr/>
        </p:nvCxnSpPr>
        <p:spPr>
          <a:xfrm>
            <a:off x="8247066" y="5069812"/>
            <a:ext cx="591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792D4-99A5-B4DF-BDB3-238DDEF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Классификация основных фондов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BFA013E-BC03-A82F-B8EC-2FD13AD80322}"/>
              </a:ext>
            </a:extLst>
          </p:cNvPr>
          <p:cNvSpPr/>
          <p:nvPr/>
        </p:nvSpPr>
        <p:spPr>
          <a:xfrm>
            <a:off x="516834" y="1484243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натурально-вещественной форме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F619469-8D7B-C7B2-9A41-A975286E4B0C}"/>
              </a:ext>
            </a:extLst>
          </p:cNvPr>
          <p:cNvSpPr/>
          <p:nvPr/>
        </p:nvSpPr>
        <p:spPr>
          <a:xfrm>
            <a:off x="2729948" y="1484243"/>
            <a:ext cx="2173356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участию в производственном процессе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2490177-3C27-16D1-133B-F3E6C897A2FC}"/>
              </a:ext>
            </a:extLst>
          </p:cNvPr>
          <p:cNvSpPr/>
          <p:nvPr/>
        </p:nvSpPr>
        <p:spPr>
          <a:xfrm>
            <a:off x="5062330" y="1497494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воздействию на предметы труда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4414F6B-EDCA-61E2-7F97-9C2FC7FBA0B6}"/>
              </a:ext>
            </a:extLst>
          </p:cNvPr>
          <p:cNvSpPr/>
          <p:nvPr/>
        </p:nvSpPr>
        <p:spPr>
          <a:xfrm>
            <a:off x="7394712" y="1484243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использованию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97076B0-17F6-2155-9EC8-B6C3210C170E}"/>
              </a:ext>
            </a:extLst>
          </p:cNvPr>
          <p:cNvSpPr/>
          <p:nvPr/>
        </p:nvSpPr>
        <p:spPr>
          <a:xfrm>
            <a:off x="9727094" y="1484243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принадлежности собственнику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AAE6F22-6FF1-A5C8-AEA5-031DFE533BBA}"/>
              </a:ext>
            </a:extLst>
          </p:cNvPr>
          <p:cNvSpPr/>
          <p:nvPr/>
        </p:nvSpPr>
        <p:spPr>
          <a:xfrm>
            <a:off x="516834" y="3087757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Материальные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</a:t>
            </a:r>
            <a:r>
              <a:rPr lang="ru-RU" sz="1600" dirty="0" err="1">
                <a:solidFill>
                  <a:schemeClr val="tx1"/>
                </a:solidFill>
              </a:rPr>
              <a:t>Нематериаль-ные</a:t>
            </a:r>
            <a:r>
              <a:rPr lang="ru-RU" sz="1600" dirty="0">
                <a:solidFill>
                  <a:schemeClr val="tx1"/>
                </a:solidFill>
              </a:rPr>
              <a:t> фонды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637BAF-F24C-2962-5A4C-11772A3DA988}"/>
              </a:ext>
            </a:extLst>
          </p:cNvPr>
          <p:cNvSpPr/>
          <p:nvPr/>
        </p:nvSpPr>
        <p:spPr>
          <a:xfrm>
            <a:off x="2835965" y="3087066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Основные производственные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Основные фонды </a:t>
            </a:r>
            <a:r>
              <a:rPr lang="ru-RU" sz="1600" dirty="0" err="1">
                <a:solidFill>
                  <a:schemeClr val="tx1"/>
                </a:solidFill>
              </a:rPr>
              <a:t>непроизводствен-ного</a:t>
            </a:r>
            <a:r>
              <a:rPr lang="ru-RU" sz="1600" dirty="0">
                <a:solidFill>
                  <a:schemeClr val="tx1"/>
                </a:solidFill>
              </a:rPr>
              <a:t> назначения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97E9FE7-3937-7BEE-750F-654F1F7E3D51}"/>
              </a:ext>
            </a:extLst>
          </p:cNvPr>
          <p:cNvSpPr/>
          <p:nvPr/>
        </p:nvSpPr>
        <p:spPr>
          <a:xfrm>
            <a:off x="5062330" y="3087065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Активные основные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Пассивные основные фонды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77A9B2A-784C-6137-AB29-BB80AEA1FF40}"/>
              </a:ext>
            </a:extLst>
          </p:cNvPr>
          <p:cNvSpPr/>
          <p:nvPr/>
        </p:nvSpPr>
        <p:spPr>
          <a:xfrm>
            <a:off x="7407963" y="3087064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Основные фонды в эксплуатации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Основные фонды в ремонте</a:t>
            </a:r>
          </a:p>
          <a:p>
            <a:r>
              <a:rPr lang="ru-RU" sz="1600" dirty="0">
                <a:solidFill>
                  <a:schemeClr val="tx1"/>
                </a:solidFill>
              </a:rPr>
              <a:t>3. Основные фонды в запасе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DC7F0A3-FCAE-6D03-D974-4169F3334359}"/>
              </a:ext>
            </a:extLst>
          </p:cNvPr>
          <p:cNvSpPr/>
          <p:nvPr/>
        </p:nvSpPr>
        <p:spPr>
          <a:xfrm>
            <a:off x="9727094" y="3087064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Собственные основные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Арендуемые основные фонды</a:t>
            </a:r>
          </a:p>
        </p:txBody>
      </p:sp>
      <p:sp>
        <p:nvSpPr>
          <p:cNvPr id="15" name="Выноска: стрелка вниз 14">
            <a:extLst>
              <a:ext uri="{FF2B5EF4-FFF2-40B4-BE49-F238E27FC236}">
                <a16:creationId xmlns:a16="http://schemas.microsoft.com/office/drawing/2014/main" id="{0C08F788-8B06-DC4D-2380-4A36AC7CA4BB}"/>
              </a:ext>
            </a:extLst>
          </p:cNvPr>
          <p:cNvSpPr/>
          <p:nvPr/>
        </p:nvSpPr>
        <p:spPr>
          <a:xfrm>
            <a:off x="1046922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: стрелка вниз 15">
            <a:extLst>
              <a:ext uri="{FF2B5EF4-FFF2-40B4-BE49-F238E27FC236}">
                <a16:creationId xmlns:a16="http://schemas.microsoft.com/office/drawing/2014/main" id="{C14C641F-D8CA-FDD6-CA52-893FDBCB7586}"/>
              </a:ext>
            </a:extLst>
          </p:cNvPr>
          <p:cNvSpPr/>
          <p:nvPr/>
        </p:nvSpPr>
        <p:spPr>
          <a:xfrm>
            <a:off x="3319669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: стрелка вниз 16">
            <a:extLst>
              <a:ext uri="{FF2B5EF4-FFF2-40B4-BE49-F238E27FC236}">
                <a16:creationId xmlns:a16="http://schemas.microsoft.com/office/drawing/2014/main" id="{EBCB345A-0FA5-3777-4827-E868D03548BB}"/>
              </a:ext>
            </a:extLst>
          </p:cNvPr>
          <p:cNvSpPr/>
          <p:nvPr/>
        </p:nvSpPr>
        <p:spPr>
          <a:xfrm>
            <a:off x="5546034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: стрелка вниз 17">
            <a:extLst>
              <a:ext uri="{FF2B5EF4-FFF2-40B4-BE49-F238E27FC236}">
                <a16:creationId xmlns:a16="http://schemas.microsoft.com/office/drawing/2014/main" id="{16CCCBB1-771E-AD82-E778-6CF2D8AA570A}"/>
              </a:ext>
            </a:extLst>
          </p:cNvPr>
          <p:cNvSpPr/>
          <p:nvPr/>
        </p:nvSpPr>
        <p:spPr>
          <a:xfrm>
            <a:off x="7891667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Выноска: стрелка вниз 18">
            <a:extLst>
              <a:ext uri="{FF2B5EF4-FFF2-40B4-BE49-F238E27FC236}">
                <a16:creationId xmlns:a16="http://schemas.microsoft.com/office/drawing/2014/main" id="{45D57580-9F59-0F23-72E3-CE82DB049175}"/>
              </a:ext>
            </a:extLst>
          </p:cNvPr>
          <p:cNvSpPr/>
          <p:nvPr/>
        </p:nvSpPr>
        <p:spPr>
          <a:xfrm>
            <a:off x="10210798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CAE55-9353-1844-9FAB-C3659DC0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41356"/>
            <a:ext cx="11873948" cy="107936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Источники первоначального формирования основных фондов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0FE4E18-D88D-3C68-B0C6-94B44EEE139E}"/>
              </a:ext>
            </a:extLst>
          </p:cNvPr>
          <p:cNvSpPr/>
          <p:nvPr/>
        </p:nvSpPr>
        <p:spPr>
          <a:xfrm>
            <a:off x="1033669" y="2649588"/>
            <a:ext cx="2893753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Взносы учредителей в уставный капитал основными фондами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9314D58-D13B-D0B7-14DD-938055AFDE26}"/>
              </a:ext>
            </a:extLst>
          </p:cNvPr>
          <p:cNvSpPr/>
          <p:nvPr/>
        </p:nvSpPr>
        <p:spPr>
          <a:xfrm>
            <a:off x="1033670" y="4597767"/>
            <a:ext cx="2893753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 плану государственных капитальных вложений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2B4D59D-8CA0-D24E-CA63-426E646CE378}"/>
              </a:ext>
            </a:extLst>
          </p:cNvPr>
          <p:cNvSpPr/>
          <p:nvPr/>
        </p:nvSpPr>
        <p:spPr>
          <a:xfrm>
            <a:off x="4683273" y="3569877"/>
            <a:ext cx="3280674" cy="13191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Собственные средства предприятия (часть чистой прибыли, направленной в фонд накопления)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9FBEB-08F6-9A71-D8EF-BD6FE2D21FDA}"/>
              </a:ext>
            </a:extLst>
          </p:cNvPr>
          <p:cNvSpPr txBox="1"/>
          <p:nvPr/>
        </p:nvSpPr>
        <p:spPr>
          <a:xfrm>
            <a:off x="4118391" y="1307512"/>
            <a:ext cx="44104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</a:rPr>
              <a:t>Источники формирования </a:t>
            </a:r>
          </a:p>
          <a:p>
            <a:pPr algn="ctr"/>
            <a:r>
              <a:rPr lang="ru-RU" sz="2800" b="1" dirty="0">
                <a:solidFill>
                  <a:srgbClr val="00B050"/>
                </a:solidFill>
              </a:rPr>
              <a:t>основных фондов</a:t>
            </a:r>
          </a:p>
          <a:p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FDB2804-9210-9C16-AC9C-BA99E05029DD}"/>
              </a:ext>
            </a:extLst>
          </p:cNvPr>
          <p:cNvSpPr/>
          <p:nvPr/>
        </p:nvSpPr>
        <p:spPr>
          <a:xfrm>
            <a:off x="8528829" y="2637817"/>
            <a:ext cx="2893753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Ассигнования из бюджета на формирование уставного капитала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7CEF366-DD57-7795-CE95-2D45703D5B94}"/>
              </a:ext>
            </a:extLst>
          </p:cNvPr>
          <p:cNvSpPr/>
          <p:nvPr/>
        </p:nvSpPr>
        <p:spPr>
          <a:xfrm>
            <a:off x="8685334" y="4395399"/>
            <a:ext cx="2893753" cy="1488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Безвозмездное получение от государственных органов и вышестоящих организаций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CCB75CA-34AC-E8B1-D545-8CD07F12192C}"/>
              </a:ext>
            </a:extLst>
          </p:cNvPr>
          <p:cNvCxnSpPr/>
          <p:nvPr/>
        </p:nvCxnSpPr>
        <p:spPr>
          <a:xfrm>
            <a:off x="6325849" y="2413416"/>
            <a:ext cx="0" cy="101558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C2601F5-15CC-5C49-5141-3708637DB155}"/>
              </a:ext>
            </a:extLst>
          </p:cNvPr>
          <p:cNvCxnSpPr/>
          <p:nvPr/>
        </p:nvCxnSpPr>
        <p:spPr>
          <a:xfrm flipH="1">
            <a:off x="4118391" y="2413416"/>
            <a:ext cx="2207458" cy="5846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428B5DD-091C-ACF5-670B-D92F903B7B87}"/>
              </a:ext>
            </a:extLst>
          </p:cNvPr>
          <p:cNvCxnSpPr/>
          <p:nvPr/>
        </p:nvCxnSpPr>
        <p:spPr>
          <a:xfrm flipH="1">
            <a:off x="3045175" y="2413416"/>
            <a:ext cx="3280673" cy="20468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0D4E824-2D4F-515D-3F3C-AAE2935DE473}"/>
              </a:ext>
            </a:extLst>
          </p:cNvPr>
          <p:cNvCxnSpPr/>
          <p:nvPr/>
        </p:nvCxnSpPr>
        <p:spPr>
          <a:xfrm>
            <a:off x="6325847" y="2413416"/>
            <a:ext cx="3507701" cy="190596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8047F5-6155-6D7A-E4E8-18104658BB7A}"/>
              </a:ext>
            </a:extLst>
          </p:cNvPr>
          <p:cNvCxnSpPr/>
          <p:nvPr/>
        </p:nvCxnSpPr>
        <p:spPr>
          <a:xfrm>
            <a:off x="6325846" y="2413416"/>
            <a:ext cx="2202981" cy="6748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A1CDB-28B1-8FB1-0412-25263DD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Учёт основных средств</a:t>
            </a:r>
            <a:endParaRPr lang="ru-RU" sz="3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55505-C784-A570-F378-06682D5C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F0000"/>
                </a:solidFill>
                <a:effectLst/>
              </a:rPr>
              <a:t>Натуральная форма </a:t>
            </a:r>
            <a:r>
              <a:rPr lang="ru-RU" i="0" dirty="0">
                <a:effectLst/>
              </a:rPr>
              <a:t>необходима для определения технического состояния, количественного состава, расчета производственной мощности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F0000"/>
                </a:solidFill>
                <a:effectLst/>
              </a:rPr>
              <a:t>Денежная оценка</a:t>
            </a:r>
            <a:r>
              <a:rPr lang="ru-RU" i="0" dirty="0">
                <a:effectLst/>
              </a:rPr>
              <a:t> необходима для определения величины стоимости, переносимой на стоимость готовой продукции, определение их общего объема и расчётов экономической эффективности капитальных вложений.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1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994B8-6A9C-D899-F4C1-AF1EAEE35FDD}"/>
              </a:ext>
            </a:extLst>
          </p:cNvPr>
          <p:cNvSpPr txBox="1"/>
          <p:nvPr/>
        </p:nvSpPr>
        <p:spPr>
          <a:xfrm>
            <a:off x="4823790" y="1934267"/>
            <a:ext cx="3077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50000"/>
                  </a:schemeClr>
                </a:solidFill>
              </a:rPr>
              <a:t>Денежная оценка </a:t>
            </a:r>
          </a:p>
          <a:p>
            <a:r>
              <a:rPr lang="ru-RU" sz="2800" b="1" dirty="0">
                <a:solidFill>
                  <a:schemeClr val="accent2">
                    <a:lumMod val="50000"/>
                  </a:schemeClr>
                </a:solidFill>
              </a:rPr>
              <a:t>основных средств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3D2D4DE-DF79-461D-F5DE-AE9918EBD3EC}"/>
              </a:ext>
            </a:extLst>
          </p:cNvPr>
          <p:cNvSpPr/>
          <p:nvPr/>
        </p:nvSpPr>
        <p:spPr>
          <a:xfrm>
            <a:off x="1378225" y="287947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Первоначальная стоимость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-затраты на приобретение, транспортировку, установку и монтаж оборудования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4E37D40-CA90-D55F-677A-4FD47BF88C3A}"/>
              </a:ext>
            </a:extLst>
          </p:cNvPr>
          <p:cNvSpPr/>
          <p:nvPr/>
        </p:nvSpPr>
        <p:spPr>
          <a:xfrm>
            <a:off x="1378224" y="2988940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Остаточная стоимость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-разность между первоначальной стоимостью и суммой износа средств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2C0EA1F-A526-2191-BC71-F66B3C4CF035}"/>
              </a:ext>
            </a:extLst>
          </p:cNvPr>
          <p:cNvSpPr/>
          <p:nvPr/>
        </p:nvSpPr>
        <p:spPr>
          <a:xfrm>
            <a:off x="7620000" y="3076955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Восстановительная стоимость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-затраты на воспроизводство основных фондов в современных условиях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B9336F-CA6C-31F0-A0EB-37412D786FAD}"/>
              </a:ext>
            </a:extLst>
          </p:cNvPr>
          <p:cNvSpPr/>
          <p:nvPr/>
        </p:nvSpPr>
        <p:spPr>
          <a:xfrm>
            <a:off x="7620000" y="287947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Ликвидационная стоимость-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стоимость реализации изношенных или снятых с эксплуатации объектов ОС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115F9-1D4D-0261-C398-A9185AC04793}"/>
              </a:ext>
            </a:extLst>
          </p:cNvPr>
          <p:cNvSpPr txBox="1"/>
          <p:nvPr/>
        </p:nvSpPr>
        <p:spPr>
          <a:xfrm>
            <a:off x="755374" y="5075583"/>
            <a:ext cx="10813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solidFill>
                  <a:srgbClr val="FF0000"/>
                </a:solidFill>
                <a:effectLst/>
              </a:rPr>
              <a:t>Первоначальная стоимость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= цена закупки ОФ + транспортные расходы + установка и монтаж</a:t>
            </a:r>
          </a:p>
          <a:p>
            <a:r>
              <a:rPr lang="ru-RU" sz="2000" b="1" i="0" dirty="0">
                <a:solidFill>
                  <a:srgbClr val="FF0000"/>
                </a:solidFill>
                <a:effectLst/>
              </a:rPr>
              <a:t>Восстановительная стоимость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= первоначальная стоимость х коэффициент пересчета</a:t>
            </a:r>
          </a:p>
          <a:p>
            <a:r>
              <a:rPr lang="ru-RU" sz="2000" b="1" i="0" dirty="0">
                <a:solidFill>
                  <a:srgbClr val="FF0000"/>
                </a:solidFill>
                <a:effectLst/>
              </a:rPr>
              <a:t>Остаточная стоимость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= балансовая стоимость - амортизация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78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51EAC4-1205-AEDF-3355-DAA122723048}"/>
              </a:ext>
            </a:extLst>
          </p:cNvPr>
          <p:cNvSpPr/>
          <p:nvPr/>
        </p:nvSpPr>
        <p:spPr>
          <a:xfrm>
            <a:off x="4419600" y="583096"/>
            <a:ext cx="3352800" cy="1775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Износ-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утрата первоначальной стоимости вследствие эксплуатации оборудования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9B1C9C1-E788-AC7B-49A9-E881D239954D}"/>
              </a:ext>
            </a:extLst>
          </p:cNvPr>
          <p:cNvSpPr/>
          <p:nvPr/>
        </p:nvSpPr>
        <p:spPr>
          <a:xfrm>
            <a:off x="954157" y="3737113"/>
            <a:ext cx="3352800" cy="1775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Физический 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(Износ вследствие длительного использования оборудования)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456402A-D219-E25E-184B-4129A197C602}"/>
              </a:ext>
            </a:extLst>
          </p:cNvPr>
          <p:cNvSpPr/>
          <p:nvPr/>
        </p:nvSpPr>
        <p:spPr>
          <a:xfrm>
            <a:off x="7460974" y="3750365"/>
            <a:ext cx="3352800" cy="1775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Моральный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(На смену приходят новые более совершенные производительное оборудование)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102BF3A-A7FB-9551-0D62-74620B16F5F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30557" y="2358887"/>
            <a:ext cx="3465443" cy="137822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817ED64-7460-497A-8B28-87E237BD3575}"/>
              </a:ext>
            </a:extLst>
          </p:cNvPr>
          <p:cNvCxnSpPr>
            <a:stCxn id="4" idx="2"/>
          </p:cNvCxnSpPr>
          <p:nvPr/>
        </p:nvCxnSpPr>
        <p:spPr>
          <a:xfrm>
            <a:off x="6096000" y="2358887"/>
            <a:ext cx="3193774" cy="137822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28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878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Trebuchet MS</vt:lpstr>
      <vt:lpstr>Wingdings</vt:lpstr>
      <vt:lpstr>Тема Office</vt:lpstr>
      <vt:lpstr>Основные средства предприятия</vt:lpstr>
      <vt:lpstr>Понятие и экономическая сущность основных средств</vt:lpstr>
      <vt:lpstr>Презентация PowerPoint</vt:lpstr>
      <vt:lpstr>Состав основных фондов по участию в процессе производства</vt:lpstr>
      <vt:lpstr>Классификация основных фондов</vt:lpstr>
      <vt:lpstr>Источники первоначального формирования основных фондов</vt:lpstr>
      <vt:lpstr>Учёт основных средств</vt:lpstr>
      <vt:lpstr>Презентация PowerPoint</vt:lpstr>
      <vt:lpstr>Презентация PowerPoint</vt:lpstr>
      <vt:lpstr>Амортизация</vt:lpstr>
      <vt:lpstr>Презентация PowerPoint</vt:lpstr>
      <vt:lpstr>Презентация PowerPoint</vt:lpstr>
      <vt:lpstr>Презентация PowerPoint</vt:lpstr>
      <vt:lpstr>Показатели эффективного использования основных фондов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средства предприятия</dc:title>
  <dc:creator>Матусовская Светлана Владимировна</dc:creator>
  <cp:lastModifiedBy>Артемий Поповкин</cp:lastModifiedBy>
  <cp:revision>6</cp:revision>
  <dcterms:created xsi:type="dcterms:W3CDTF">2023-11-20T02:11:43Z</dcterms:created>
  <dcterms:modified xsi:type="dcterms:W3CDTF">2025-02-13T01:57:15Z</dcterms:modified>
</cp:coreProperties>
</file>