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68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16D17-0BC0-D4B4-C0D8-03DE39BA8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EC0280-E030-468F-8E18-5C895635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1834AA-31F7-98B1-9E41-4B0DA534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EE45F-269C-31FB-A23C-D21B82D0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A909AC-4F56-03BB-3E74-73B7C6FC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0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C4558-B4BE-2A0A-552D-8A45EAE9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F9E75D-C1C8-D2E0-4C91-F16E7EE4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2FB83-4739-8FD7-7F7A-8B3B74C9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BC5DC-F4B1-267B-B8DF-DBC6A147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08597-8F7A-6F5A-1D33-F7FA1D94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68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14288F-33EC-9471-09E2-DBBD74AE6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F986ED-197A-0407-E089-202DFFAE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8E7C6-400D-C043-A7DE-40806224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27829-3532-DC11-DCA8-629893C2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CEF064-FACA-9E6B-632F-C60B3E1D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729FE-FB14-A919-F8F2-5E6C0311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8C7CD7-9196-C5CF-EF80-C6C35C66B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AD3A6-E098-B61D-BB98-93B7D48A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D3348-52E4-4366-2E46-D758A2C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2181ED-04B3-1449-46BB-D754625E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61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84204-1077-5EE3-943C-B33FBFC6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B9C6B2-D736-F59F-576A-72284D8A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94698-D810-12C6-1124-DA3554A9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149F9-00DF-3E13-11A0-AD9142DA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9B306-B94E-A369-D229-1F3AEF3B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44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67A80-ED4A-2FC3-BD22-A7BD2FC8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72CF4-375F-3753-DF14-105D3095A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B43745-8540-3F94-A24C-3330DC889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7F82BE-9ACC-E0B7-DBE0-2338DB0A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792708-EFB4-04C8-02BC-1EE1C0CE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F8632-ED3A-2BEE-1990-771568E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7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DFAAE-F440-E5EB-18FD-6D3EE40E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F58C2B-7F5B-2CF5-97A1-29B8B9A9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690406-8035-3F19-8127-BE4B862E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E7AABE-E932-8600-C601-C7B095D3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E4B774-E19B-49E7-AB70-8B3BCB484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5B3193-CE0B-D353-4415-66F7861A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AC498B-2B5C-BA2C-50BF-50E50A5F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30DD2E-E1A8-FE83-682B-CFF69FE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36BBE-7CD8-CC0F-EA3B-C7DED259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8F284B-CB0B-CE40-9861-37A1D2F6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BFFDA4-6F23-F85A-3A36-60381DD3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936843-6692-5FDF-BFB9-14F341ED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7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BB0F5B-BD8A-A581-2E88-F215289A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D0B7DF-E3D0-015C-4F2B-6080DA0A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B56612-7544-3826-785E-5534A6AB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69187-CD7C-2640-222E-01DFEF23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FE034-30AE-D0D2-2403-2F1FE7169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53B261-5200-BD4A-B01B-91E85216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E93C2C-F882-BE64-8A77-81CCCAC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B9AD0B-9758-1FE7-C7C2-76EDF742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16039-9AAD-A596-3CFF-AB700923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BDD34-3220-9E55-A8C9-25679976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B71678-3606-E73A-BF22-9F8324CB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B342E-7FA4-FE01-106A-A27DD4C0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26DFAC-2E7D-98F7-AC32-2848DABF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A6C8C2-5F72-8192-3E18-4D390350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CB431D-E27C-961D-23D6-6149035F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3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85170-7D53-3A16-B847-44782EB8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EF3AA-F2E9-003C-6140-5B879C7E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8C3B8B-E92F-4814-CEBA-06E0A4C5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A7DC-D1FE-44AA-9FAF-4F5EADF520B3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CED32-ADE7-32AC-7757-88AAF5F7C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57898-1347-BD4B-370C-94668E058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1107-D691-49AF-A74A-9AE9D0C02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87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558499F6-3B78-68B0-F1B9-B294FB88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E89338E-7B1E-56C8-6415-26929C9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Классификация активов и пассивов</a:t>
            </a:r>
          </a:p>
        </p:txBody>
      </p:sp>
    </p:spTree>
    <p:extLst>
      <p:ext uri="{BB962C8B-B14F-4D97-AF65-F5344CB8AC3E}">
        <p14:creationId xmlns:p14="http://schemas.microsoft.com/office/powerpoint/2010/main" val="411183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E3355-660B-0B7A-3C94-086B14BF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АКТИВЫ</a:t>
            </a:r>
            <a:r>
              <a:rPr lang="ru-RU" dirty="0"/>
              <a:t>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377C8-30D4-A869-9FB7-95A4326C6032}"/>
              </a:ext>
            </a:extLst>
          </p:cNvPr>
          <p:cNvSpPr txBox="1"/>
          <p:nvPr/>
        </p:nvSpPr>
        <p:spPr>
          <a:xfrm>
            <a:off x="838200" y="1328733"/>
            <a:ext cx="10412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средства, обеспечивающие денежные поступления из владельцу в форме прямых выплат (прибыль, </a:t>
            </a:r>
            <a:r>
              <a:rPr lang="ru-RU" sz="2000" dirty="0" err="1"/>
              <a:t>дивиденты,рента</a:t>
            </a:r>
            <a:r>
              <a:rPr lang="ru-RU" sz="2000" dirty="0"/>
              <a:t>), так и скрытых выплат (увеличение стоимости фирмы, недвижимости, акций)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1FA56-DDD3-7510-6AEA-7C80AF0859B3}"/>
              </a:ext>
            </a:extLst>
          </p:cNvPr>
          <p:cNvSpPr txBox="1"/>
          <p:nvPr/>
        </p:nvSpPr>
        <p:spPr>
          <a:xfrm>
            <a:off x="889552" y="2508418"/>
            <a:ext cx="44643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>
                <a:solidFill>
                  <a:srgbClr val="FF0000"/>
                </a:solidFill>
              </a:rPr>
              <a:t>Активы - это хозяйственные средства, контроль над которыми организация получила в результате свершившихся фактов хозяйственной деятельности и которые должны принести ей экономические выгоды в будущем</a:t>
            </a:r>
          </a:p>
          <a:p>
            <a:endParaRPr lang="ru-RU" dirty="0"/>
          </a:p>
        </p:txBody>
      </p:sp>
      <p:pic>
        <p:nvPicPr>
          <p:cNvPr id="6" name="Рисунок 5" descr="Активы пассивы">
            <a:extLst>
              <a:ext uri="{FF2B5EF4-FFF2-40B4-BE49-F238E27FC236}">
                <a16:creationId xmlns:a16="http://schemas.microsoft.com/office/drawing/2014/main" id="{AA254A00-E69D-CDB2-E98E-8DFAA083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13" y="2187663"/>
            <a:ext cx="5569340" cy="33416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4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5E06-9009-A140-31C3-7968DAE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78377"/>
            <a:ext cx="1006833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Активы по формам функционирования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E47-5ED4-40A4-F4E3-848578E7969D}"/>
              </a:ext>
            </a:extLst>
          </p:cNvPr>
          <p:cNvSpPr txBox="1"/>
          <p:nvPr/>
        </p:nvSpPr>
        <p:spPr>
          <a:xfrm>
            <a:off x="702367" y="1703940"/>
            <a:ext cx="261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материальные активы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A79B9-9455-22CC-F9B8-CE5B48E2229E}"/>
              </a:ext>
            </a:extLst>
          </p:cNvPr>
          <p:cNvSpPr txBox="1"/>
          <p:nvPr/>
        </p:nvSpPr>
        <p:spPr>
          <a:xfrm>
            <a:off x="4485861" y="1703939"/>
            <a:ext cx="3240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нематериальные активы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93B3-54BF-69C9-F71D-4179443909A7}"/>
              </a:ext>
            </a:extLst>
          </p:cNvPr>
          <p:cNvSpPr txBox="1"/>
          <p:nvPr/>
        </p:nvSpPr>
        <p:spPr>
          <a:xfrm>
            <a:off x="8587407" y="1703938"/>
            <a:ext cx="23323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финансовые активы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BF81E-B90A-326F-37AB-B406E72087D2}"/>
              </a:ext>
            </a:extLst>
          </p:cNvPr>
          <p:cNvSpPr txBox="1"/>
          <p:nvPr/>
        </p:nvSpPr>
        <p:spPr>
          <a:xfrm>
            <a:off x="291549" y="2689935"/>
            <a:ext cx="35515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Материальные активы — это активы, имеющие материальную форму, например: здания и сооружения, машины и оборудование, сырье и материалы и т. п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0AB2E-869F-D5D6-B395-38227BC88517}"/>
              </a:ext>
            </a:extLst>
          </p:cNvPr>
          <p:cNvSpPr txBox="1"/>
          <p:nvPr/>
        </p:nvSpPr>
        <p:spPr>
          <a:xfrm>
            <a:off x="4207565" y="2658046"/>
            <a:ext cx="37768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Нематериальные активы представляют не имеющие физической формы права на получение будущей прибыли, например: патенты, лицензии и авторские права, ноу-хау, брэнды, товарные знаки и торговые марки, гудвилл (деловая репутация предприятия), права на разработку полезных ископаемых и т. п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418B1-F9B0-91AC-3A2A-0244727C7004}"/>
              </a:ext>
            </a:extLst>
          </p:cNvPr>
          <p:cNvSpPr txBox="1"/>
          <p:nvPr/>
        </p:nvSpPr>
        <p:spPr>
          <a:xfrm>
            <a:off x="8348868" y="2597601"/>
            <a:ext cx="34323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Финансовые активы предприятия — это принадлежащие предприятию денежные средства и контракты, предусматривающие возможность получения предприятием денежных средств в будущем: денежные активы в национальной и иностранной валюте, дебиторская задолженность, долгосрочные и краткосрочные финансовые вложения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5E06-9009-A140-31C3-7968DAE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78377"/>
            <a:ext cx="1006833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Активы по характеру участия в производственном процессе и скорости оборота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E47-5ED4-40A4-F4E3-848578E7969D}"/>
              </a:ext>
            </a:extLst>
          </p:cNvPr>
          <p:cNvSpPr txBox="1"/>
          <p:nvPr/>
        </p:nvSpPr>
        <p:spPr>
          <a:xfrm>
            <a:off x="2126922" y="2166173"/>
            <a:ext cx="261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Оборотные активы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93B3-54BF-69C9-F71D-4179443909A7}"/>
              </a:ext>
            </a:extLst>
          </p:cNvPr>
          <p:cNvSpPr txBox="1"/>
          <p:nvPr/>
        </p:nvSpPr>
        <p:spPr>
          <a:xfrm>
            <a:off x="7293179" y="2177493"/>
            <a:ext cx="261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Внеоборотные активы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0266D-240D-1991-ED3F-D5C42604645A}"/>
              </a:ext>
            </a:extLst>
          </p:cNvPr>
          <p:cNvSpPr txBox="1"/>
          <p:nvPr/>
        </p:nvSpPr>
        <p:spPr>
          <a:xfrm>
            <a:off x="981221" y="3140302"/>
            <a:ext cx="4659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оборотные </a:t>
            </a:r>
            <a:r>
              <a:rPr lang="ru-RU" dirty="0">
                <a:latin typeface="Calibri" panose="020F0502020204030204" pitchFamily="34" charset="0"/>
                <a:ea typeface="Times New Roman" panose="02020603050405020304" pitchFamily="18" charset="0"/>
              </a:rPr>
              <a:t>активы</a:t>
            </a:r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обслуживают текущую деятельность предприятия, они полностью расходуются за один производственный цикл — от закупки ресурсов до реализации продукции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EF157-5433-F0F3-AAA1-F4A6E97BFE6F}"/>
              </a:ext>
            </a:extLst>
          </p:cNvPr>
          <p:cNvSpPr txBox="1"/>
          <p:nvPr/>
        </p:nvSpPr>
        <p:spPr>
          <a:xfrm>
            <a:off x="5975252" y="3278801"/>
            <a:ext cx="5461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внеоборотные активы участвуют в производственной деятельности многократно, пока не перенесут полностью свою стоимость на производимую продукцию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06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5E06-9009-A140-31C3-7968DAE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78377"/>
            <a:ext cx="1006833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Активы по источникам формирования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E47-5ED4-40A4-F4E3-848578E7969D}"/>
              </a:ext>
            </a:extLst>
          </p:cNvPr>
          <p:cNvSpPr txBox="1"/>
          <p:nvPr/>
        </p:nvSpPr>
        <p:spPr>
          <a:xfrm>
            <a:off x="2021059" y="2177493"/>
            <a:ext cx="2610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Чистые активы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93B3-54BF-69C9-F71D-4179443909A7}"/>
              </a:ext>
            </a:extLst>
          </p:cNvPr>
          <p:cNvSpPr txBox="1"/>
          <p:nvPr/>
        </p:nvSpPr>
        <p:spPr>
          <a:xfrm>
            <a:off x="7293178" y="2177493"/>
            <a:ext cx="2877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Валовые</a:t>
            </a:r>
            <a:r>
              <a:rPr lang="ru-RU" dirty="0"/>
              <a:t> </a:t>
            </a:r>
            <a:r>
              <a:rPr lang="ru-RU" b="1" dirty="0"/>
              <a:t>активы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0266D-240D-1991-ED3F-D5C42604645A}"/>
              </a:ext>
            </a:extLst>
          </p:cNvPr>
          <p:cNvSpPr txBox="1"/>
          <p:nvPr/>
        </p:nvSpPr>
        <p:spPr>
          <a:xfrm>
            <a:off x="981221" y="3140302"/>
            <a:ext cx="46599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сформированные только за счет собственного капитала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EF157-5433-F0F3-AAA1-F4A6E97BFE6F}"/>
              </a:ext>
            </a:extLst>
          </p:cNvPr>
          <p:cNvSpPr txBox="1"/>
          <p:nvPr/>
        </p:nvSpPr>
        <p:spPr>
          <a:xfrm>
            <a:off x="6001168" y="3186468"/>
            <a:ext cx="5461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сформированные как за счет собственного капитала, так и за счет заемного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5340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5E06-9009-A140-31C3-7968DAE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78377"/>
            <a:ext cx="1006833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Активы по характеру владения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E47-5ED4-40A4-F4E3-848578E7969D}"/>
              </a:ext>
            </a:extLst>
          </p:cNvPr>
          <p:cNvSpPr txBox="1"/>
          <p:nvPr/>
        </p:nvSpPr>
        <p:spPr>
          <a:xfrm>
            <a:off x="2126922" y="2166173"/>
            <a:ext cx="26106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Собственные</a:t>
            </a:r>
            <a:r>
              <a:rPr lang="ru-RU" sz="2800" dirty="0"/>
              <a:t> </a:t>
            </a:r>
            <a:r>
              <a:rPr lang="ru-RU" sz="2800" b="1" dirty="0"/>
              <a:t>активы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93B3-54BF-69C9-F71D-4179443909A7}"/>
              </a:ext>
            </a:extLst>
          </p:cNvPr>
          <p:cNvSpPr txBox="1"/>
          <p:nvPr/>
        </p:nvSpPr>
        <p:spPr>
          <a:xfrm>
            <a:off x="7293178" y="2177493"/>
            <a:ext cx="2877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Арендуемые</a:t>
            </a:r>
            <a:r>
              <a:rPr lang="ru-RU" dirty="0"/>
              <a:t> </a:t>
            </a:r>
            <a:r>
              <a:rPr lang="ru-RU" b="1" dirty="0"/>
              <a:t>активы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0266D-240D-1991-ED3F-D5C42604645A}"/>
              </a:ext>
            </a:extLst>
          </p:cNvPr>
          <p:cNvSpPr txBox="1"/>
          <p:nvPr/>
        </p:nvSpPr>
        <p:spPr>
          <a:xfrm>
            <a:off x="981221" y="3140302"/>
            <a:ext cx="4659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находящиеся у предприятия на праве собственности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EF157-5433-F0F3-AAA1-F4A6E97BFE6F}"/>
              </a:ext>
            </a:extLst>
          </p:cNvPr>
          <p:cNvSpPr txBox="1"/>
          <p:nvPr/>
        </p:nvSpPr>
        <p:spPr>
          <a:xfrm>
            <a:off x="6001168" y="3186468"/>
            <a:ext cx="5461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находящиеся у предприятия во временном владении на правах аренды, лизинга и т. 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99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F5E06-9009-A140-31C3-7968DAEA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252" y="378377"/>
            <a:ext cx="10068339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Активы по степени ликвидности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9AE47-5ED4-40A4-F4E3-848578E7969D}"/>
              </a:ext>
            </a:extLst>
          </p:cNvPr>
          <p:cNvSpPr txBox="1"/>
          <p:nvPr/>
        </p:nvSpPr>
        <p:spPr>
          <a:xfrm>
            <a:off x="151479" y="1416276"/>
            <a:ext cx="2743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Абсолютно</a:t>
            </a:r>
            <a:r>
              <a:rPr lang="ru-RU" sz="2800" dirty="0"/>
              <a:t> </a:t>
            </a:r>
            <a:r>
              <a:rPr lang="ru-RU" sz="2800" b="1" dirty="0"/>
              <a:t>ликвидные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E93B3-54BF-69C9-F71D-4179443909A7}"/>
              </a:ext>
            </a:extLst>
          </p:cNvPr>
          <p:cNvSpPr txBox="1"/>
          <p:nvPr/>
        </p:nvSpPr>
        <p:spPr>
          <a:xfrm>
            <a:off x="1294020" y="2397570"/>
            <a:ext cx="32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Высоколиквидные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29F1A-B4CC-7B72-EA2E-C909170E72D5}"/>
              </a:ext>
            </a:extLst>
          </p:cNvPr>
          <p:cNvSpPr txBox="1"/>
          <p:nvPr/>
        </p:nvSpPr>
        <p:spPr>
          <a:xfrm>
            <a:off x="2442094" y="3104141"/>
            <a:ext cx="32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 err="1"/>
              <a:t>Среднеликвидные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D4A01-2105-F7FB-A920-FD006D86465C}"/>
              </a:ext>
            </a:extLst>
          </p:cNvPr>
          <p:cNvSpPr txBox="1"/>
          <p:nvPr/>
        </p:nvSpPr>
        <p:spPr>
          <a:xfrm>
            <a:off x="3876999" y="4029465"/>
            <a:ext cx="32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 err="1"/>
              <a:t>Слаболиквидные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A93AA-67D9-35B0-5571-E546D0CBF57A}"/>
              </a:ext>
            </a:extLst>
          </p:cNvPr>
          <p:cNvSpPr txBox="1"/>
          <p:nvPr/>
        </p:nvSpPr>
        <p:spPr>
          <a:xfrm>
            <a:off x="2543855" y="1731331"/>
            <a:ext cx="429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денежные активы предприятия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BCCCE-D339-9078-0650-3687592A69F6}"/>
              </a:ext>
            </a:extLst>
          </p:cNvPr>
          <p:cNvSpPr txBox="1"/>
          <p:nvPr/>
        </p:nvSpPr>
        <p:spPr>
          <a:xfrm>
            <a:off x="4649833" y="2379656"/>
            <a:ext cx="6913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краткосрочные финансовые вложения и краткосрочная дебиторская задолженность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DF961-8BF8-89BE-E671-676B3324801C}"/>
              </a:ext>
            </a:extLst>
          </p:cNvPr>
          <p:cNvSpPr txBox="1"/>
          <p:nvPr/>
        </p:nvSpPr>
        <p:spPr>
          <a:xfrm>
            <a:off x="5786255" y="3226041"/>
            <a:ext cx="5777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запасы готовой продукции, дебиторская задолженность и т. п.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D5162-83BB-4CE4-DC65-714A8DC24568}"/>
              </a:ext>
            </a:extLst>
          </p:cNvPr>
          <p:cNvSpPr txBox="1"/>
          <p:nvPr/>
        </p:nvSpPr>
        <p:spPr>
          <a:xfrm>
            <a:off x="6935372" y="4063447"/>
            <a:ext cx="506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внеоборотные активы и долгосрочные финансовые вложения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4BC59-9487-850B-A741-566C840B63CC}"/>
              </a:ext>
            </a:extLst>
          </p:cNvPr>
          <p:cNvSpPr txBox="1"/>
          <p:nvPr/>
        </p:nvSpPr>
        <p:spPr>
          <a:xfrm>
            <a:off x="5643414" y="4917896"/>
            <a:ext cx="3201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2800"/>
            </a:lvl1pPr>
          </a:lstStyle>
          <a:p>
            <a:r>
              <a:rPr lang="ru-RU" b="1" dirty="0"/>
              <a:t>Неликвидные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0533C-A560-AA36-BA93-D703786BCB7F}"/>
              </a:ext>
            </a:extLst>
          </p:cNvPr>
          <p:cNvSpPr txBox="1"/>
          <p:nvPr/>
        </p:nvSpPr>
        <p:spPr>
          <a:xfrm>
            <a:off x="7581314" y="5326068"/>
            <a:ext cx="4610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безнадежная дебиторская задолженность, убытки и т. 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98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59922-D870-E4F7-DCD7-D9C8BF00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Пассивы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9314A-BA2B-0E98-6018-12D74A0AADC0}"/>
              </a:ext>
            </a:extLst>
          </p:cNvPr>
          <p:cNvSpPr txBox="1"/>
          <p:nvPr/>
        </p:nvSpPr>
        <p:spPr>
          <a:xfrm>
            <a:off x="838199" y="1586445"/>
            <a:ext cx="10837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RalewayRegular"/>
              </a:rPr>
              <a:t>Противоположная активу часть бухгалтерского баланса (правая сторона), — совокупность всех обязательств (источников формирования средств) предприятия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F5EC7-A067-5E99-CAC2-69AB59693C02}"/>
              </a:ext>
            </a:extLst>
          </p:cNvPr>
          <p:cNvSpPr txBox="1"/>
          <p:nvPr/>
        </p:nvSpPr>
        <p:spPr>
          <a:xfrm>
            <a:off x="663438" y="2749170"/>
            <a:ext cx="4631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FF0000"/>
                </a:solidFill>
                <a:effectLst/>
                <a:latin typeface="RalewayRegular"/>
              </a:rPr>
              <a:t>Капитал</a:t>
            </a:r>
          </a:p>
          <a:p>
            <a:pPr algn="l"/>
            <a:r>
              <a:rPr lang="ru-RU" b="0" i="0" dirty="0">
                <a:effectLst/>
                <a:latin typeface="RalewayRegular"/>
              </a:rPr>
              <a:t>Вложения собственника и прибыль, накопленная за время деятельности организации. При определении финансового положения организации величина капитала определяется как разница между активами и обязательствами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40320-390D-1D4B-9075-D04DC4F9C128}"/>
              </a:ext>
            </a:extLst>
          </p:cNvPr>
          <p:cNvSpPr txBox="1"/>
          <p:nvPr/>
        </p:nvSpPr>
        <p:spPr>
          <a:xfrm>
            <a:off x="5577840" y="2749170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  <a:latin typeface="RalewayRegular"/>
              </a:rPr>
              <a:t>Обязательства</a:t>
            </a:r>
          </a:p>
          <a:p>
            <a:pPr algn="l"/>
            <a:r>
              <a:rPr lang="ru-RU" b="0" i="0" dirty="0">
                <a:effectLst/>
                <a:latin typeface="RalewayRegular"/>
              </a:rPr>
              <a:t>Существующая на отчетную дату задолженность организации, которая является следствием свершившихся проектов ее хозяйственной деятельности и расчеты по которой должны привести к оттоку активов. Обязательство может возникнуть в силу действия договора или правовой нормы, а также обычаев делового оборота</a:t>
            </a:r>
          </a:p>
        </p:txBody>
      </p:sp>
    </p:spTree>
    <p:extLst>
      <p:ext uri="{BB962C8B-B14F-4D97-AF65-F5344CB8AC3E}">
        <p14:creationId xmlns:p14="http://schemas.microsoft.com/office/powerpoint/2010/main" val="210482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32F5D-75AE-C620-5558-10DC41E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Пассивы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D6F1E-7AB3-7626-5E74-312ABBB17719}"/>
              </a:ext>
            </a:extLst>
          </p:cNvPr>
          <p:cNvSpPr txBox="1"/>
          <p:nvPr/>
        </p:nvSpPr>
        <p:spPr>
          <a:xfrm>
            <a:off x="838200" y="1690688"/>
            <a:ext cx="78544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F0000"/>
                </a:solidFill>
                <a:latin typeface="RalewayRegular"/>
              </a:rPr>
              <a:t>Долгосрочные</a:t>
            </a:r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RalewayRegular"/>
              </a:rPr>
              <a:t>обязательства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 Заемные средства</a:t>
            </a:r>
          </a:p>
          <a:p>
            <a:pPr algn="l"/>
            <a:r>
              <a:rPr lang="ru-RU" b="1" dirty="0">
                <a:solidFill>
                  <a:srgbClr val="FF0000"/>
                </a:solidFill>
                <a:latin typeface="RalewayRegular"/>
              </a:rPr>
              <a:t>Краткосрочные</a:t>
            </a:r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RalewayRegular"/>
              </a:rPr>
              <a:t>обязательства</a:t>
            </a:r>
          </a:p>
          <a:p>
            <a:pPr algn="l"/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- Заемные средства</a:t>
            </a:r>
          </a:p>
          <a:p>
            <a:pPr algn="l"/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- Кредиторская задолженность</a:t>
            </a:r>
          </a:p>
          <a:p>
            <a:pPr algn="l"/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- Доходы будущих периодов</a:t>
            </a:r>
          </a:p>
          <a:p>
            <a:pPr algn="l"/>
            <a:r>
              <a:rPr lang="ru-RU" b="0" i="0" dirty="0">
                <a:solidFill>
                  <a:srgbClr val="475262"/>
                </a:solidFill>
                <a:effectLst/>
                <a:latin typeface="RalewayRegular"/>
              </a:rPr>
              <a:t>- Резервы предстоящих расходов и платежей</a:t>
            </a:r>
          </a:p>
        </p:txBody>
      </p:sp>
    </p:spTree>
    <p:extLst>
      <p:ext uri="{BB962C8B-B14F-4D97-AF65-F5344CB8AC3E}">
        <p14:creationId xmlns:p14="http://schemas.microsoft.com/office/powerpoint/2010/main" val="3987529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450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RalewayRegular</vt:lpstr>
      <vt:lpstr>Тема Office</vt:lpstr>
      <vt:lpstr>Классификация активов и пассивов</vt:lpstr>
      <vt:lpstr>АКТИВЫ - </vt:lpstr>
      <vt:lpstr>Активы по формам функционирования</vt:lpstr>
      <vt:lpstr>Активы по характеру участия в производственном процессе и скорости оборота</vt:lpstr>
      <vt:lpstr>Активы по источникам формирования</vt:lpstr>
      <vt:lpstr>Активы по характеру владения</vt:lpstr>
      <vt:lpstr>Активы по степени ликвидности</vt:lpstr>
      <vt:lpstr>Пассивы</vt:lpstr>
      <vt:lpstr>Пассивы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активов и пассивов</dc:title>
  <dc:creator>Матусовская Светлана Владимировна</dc:creator>
  <cp:lastModifiedBy>Матусовская Светлана Владимировна</cp:lastModifiedBy>
  <cp:revision>3</cp:revision>
  <dcterms:created xsi:type="dcterms:W3CDTF">2023-10-09T05:37:16Z</dcterms:created>
  <dcterms:modified xsi:type="dcterms:W3CDTF">2023-10-09T07:22:05Z</dcterms:modified>
</cp:coreProperties>
</file>