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8506" autoAdjust="0"/>
  </p:normalViewPr>
  <p:slideViewPr>
    <p:cSldViewPr snapToGrid="0" showGuides="1">
      <p:cViewPr varScale="1">
        <p:scale>
          <a:sx n="62" d="100"/>
          <a:sy n="62" d="100"/>
        </p:scale>
        <p:origin x="10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FC46-C0FF-40B5-9B32-5278CD51CA31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A3BBA-4989-4992-AF65-CA1E6210F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36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405965"/>
                </a:solidFill>
                <a:effectLst/>
                <a:latin typeface="Open Sans" panose="020B0606030504020204" pitchFamily="34" charset="0"/>
              </a:rPr>
              <a:t>13% с суммы дохода в пределах 5 млн рублей за год;</a:t>
            </a:r>
          </a:p>
          <a:p>
            <a:pPr algn="l"/>
            <a:r>
              <a:rPr lang="ru-RU" b="0" i="0" dirty="0">
                <a:solidFill>
                  <a:srgbClr val="405965"/>
                </a:solidFill>
                <a:effectLst/>
                <a:latin typeface="Open Sans" panose="020B0606030504020204" pitchFamily="34" charset="0"/>
              </a:rPr>
              <a:t>- 15% с суммы доходов, превышающих 5 млн рублей за год.</a:t>
            </a:r>
          </a:p>
          <a:p>
            <a:pPr algn="l"/>
            <a:r>
              <a:rPr lang="ru-RU" b="0" i="0" dirty="0">
                <a:solidFill>
                  <a:srgbClr val="405965"/>
                </a:solidFill>
                <a:effectLst/>
                <a:latin typeface="Open Sans" panose="020B0606030504020204" pitchFamily="34" charset="0"/>
              </a:rPr>
              <a:t>С 2024 года налоговая ставка 15% подлежит применению в отношении совокупности всех видов доходов, полученных физическим лицом за год от всех работодателей.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A3BBA-4989-4992-AF65-CA1E6210FFD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54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55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3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57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09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12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44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8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7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3AFF-DA77-482B-8635-87318E97C1F9}" type="datetimeFigureOut">
              <a:rPr lang="ru-RU" smtClean="0"/>
              <a:t>18.09.2024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9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Винтаж совместимые весыая шкала">
            <a:extLst>
              <a:ext uri="{FF2B5EF4-FFF2-40B4-BE49-F238E27FC236}">
                <a16:creationId xmlns:a16="http://schemas.microsoft.com/office/drawing/2014/main" id="{44783ADE-730A-50CE-DE96-0BC7E9B82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91" b="4436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grpSp>
        <p:nvGrpSpPr>
          <p:cNvPr id="36" name="Group 29">
            <a:extLst>
              <a:ext uri="{FF2B5EF4-FFF2-40B4-BE49-F238E27FC236}">
                <a16:creationId xmlns:a16="http://schemas.microsoft.com/office/drawing/2014/main" id="{17F72E41-D8D7-F589-0125-D336DE2A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598" y="21736"/>
            <a:ext cx="12206598" cy="6879745"/>
            <a:chOff x="-14598" y="21736"/>
            <a:chExt cx="12206598" cy="687974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13EADE-3A56-21CF-6809-E58C7DDCB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578264" y="-733992"/>
              <a:ext cx="3020876" cy="12206596"/>
            </a:xfrm>
            <a:prstGeom prst="rect">
              <a:avLst/>
            </a:prstGeom>
            <a:gradFill flip="none" rotWithShape="1">
              <a:gsLst>
                <a:gs pos="21000">
                  <a:srgbClr val="000000">
                    <a:alpha val="62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8B1EA0F4-FEA8-8A8D-25F3-BCCDA3F4F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832304"/>
              <a:ext cx="12192000" cy="3055057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558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DD3842CE-80A1-1110-8DDA-D6F18BE0C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617204" y="1610686"/>
              <a:ext cx="4574794" cy="5290794"/>
            </a:xfrm>
            <a:prstGeom prst="rect">
              <a:avLst/>
            </a:prstGeom>
            <a:gradFill flip="none" rotWithShape="1">
              <a:gsLst>
                <a:gs pos="5000">
                  <a:schemeClr val="accent2"/>
                </a:gs>
                <a:gs pos="49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1C9318B-F00C-0365-EC3A-B46DF3523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4597" y="21736"/>
              <a:ext cx="3585523" cy="6879745"/>
            </a:xfrm>
            <a:prstGeom prst="rect">
              <a:avLst/>
            </a:prstGeom>
            <a:gradFill flip="none" rotWithShape="1">
              <a:gsLst>
                <a:gs pos="5000">
                  <a:schemeClr val="accent2"/>
                </a:gs>
                <a:gs pos="49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92A2C8-D25D-5522-FFDD-CF5793AEF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06026" y="1712428"/>
              <a:ext cx="4354310" cy="599555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4000">
                  <a:schemeClr val="accent2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38200" y="4693447"/>
            <a:ext cx="10141040" cy="11261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ООО и ИП: сравнительно-правовой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40203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084C01A-57DD-E76B-036A-010D7C4D3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26826"/>
              </p:ext>
            </p:extLst>
          </p:nvPr>
        </p:nvGraphicFramePr>
        <p:xfrm>
          <a:off x="643467" y="769142"/>
          <a:ext cx="10972803" cy="5352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978">
                  <a:extLst>
                    <a:ext uri="{9D8B030D-6E8A-4147-A177-3AD203B41FA5}">
                      <a16:colId xmlns:a16="http://schemas.microsoft.com/office/drawing/2014/main" val="1115444993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3956339793"/>
                    </a:ext>
                  </a:extLst>
                </a:gridCol>
                <a:gridCol w="5219117">
                  <a:extLst>
                    <a:ext uri="{9D8B030D-6E8A-4147-A177-3AD203B41FA5}">
                      <a16:colId xmlns:a16="http://schemas.microsoft.com/office/drawing/2014/main" val="3243144902"/>
                    </a:ext>
                  </a:extLst>
                </a:gridCol>
              </a:tblGrid>
              <a:tr h="25181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74520"/>
                  </a:ext>
                </a:extLst>
              </a:tr>
              <a:tr h="14866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ИП – это индивидуальный предприниматель. А индивидуальный предприниматель с точки зрения закона – это </a:t>
                      </a:r>
                      <a:r>
                        <a:rPr lang="ru-RU" b="0" i="0" u="none" strike="noStrike" dirty="0">
                          <a:solidFill>
                            <a:srgbClr val="116FFF"/>
                          </a:solidFill>
                          <a:effectLst/>
                          <a:latin typeface="Arial" panose="020B0604020202020204" pitchFamily="34" charset="0"/>
                        </a:rPr>
                        <a:t>физическое лицо</a:t>
                      </a:r>
                      <a:r>
                        <a:rPr lang="ru-RU" b="0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, зарегистрированное в установленном законом порядке, имеющее право на ведение бизнеса без образования юридического лица (ООО, АО и т.д.). Иначе говоря, это тот же физик, но с законными правами на ведение коммерческой деятельности.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b="0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Общество с ограниченной ответственностью – это созданное одним или несколькими лицами хозяйственное общество, уставный капитал которого (минимум 10 тыс. рублей) разделен на доли; участники общества не отвечают по его обязательствам и несут риск убытков, связанных с деятельностью фирмы в пределах стоимости принадлежащих им долей в уставном капитале общества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216347"/>
                  </a:ext>
                </a:extLst>
              </a:tr>
            </a:tbl>
          </a:graphicData>
        </a:graphic>
      </p:graphicFrame>
      <p:pic>
        <p:nvPicPr>
          <p:cNvPr id="3" name="Рисунок 2" descr="Изображение выглядит как компьютер, ноутбук">
            <a:extLst>
              <a:ext uri="{FF2B5EF4-FFF2-40B4-BE49-F238E27FC236}">
                <a16:creationId xmlns:a16="http://schemas.microsoft.com/office/drawing/2014/main" id="{79A80274-5AEF-EFD0-E68E-2242139FE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58" y="952283"/>
            <a:ext cx="4362454" cy="2153262"/>
          </a:xfrm>
          <a:prstGeom prst="rect">
            <a:avLst/>
          </a:prstGeom>
        </p:spPr>
      </p:pic>
      <p:pic>
        <p:nvPicPr>
          <p:cNvPr id="5" name="Рисунок 4" descr="Изображение выглядит как компьютер, ноутбук">
            <a:extLst>
              <a:ext uri="{FF2B5EF4-FFF2-40B4-BE49-F238E27FC236}">
                <a16:creationId xmlns:a16="http://schemas.microsoft.com/office/drawing/2014/main" id="{9F9C1E1C-8CE4-A297-9B34-E59DB7121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65" y="952283"/>
            <a:ext cx="4362454" cy="2153262"/>
          </a:xfrm>
          <a:prstGeom prst="rect">
            <a:avLst/>
          </a:prstGeom>
        </p:spPr>
      </p:pic>
      <p:pic>
        <p:nvPicPr>
          <p:cNvPr id="6" name="Рисунок 5" descr="Изображение выглядит как одежда, иллюстрация, графическая вставка, мультфильм">
            <a:extLst>
              <a:ext uri="{FF2B5EF4-FFF2-40B4-BE49-F238E27FC236}">
                <a16:creationId xmlns:a16="http://schemas.microsoft.com/office/drawing/2014/main" id="{555A3D3D-6336-DD0C-7627-2EA602645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038" y="995558"/>
            <a:ext cx="4101774" cy="20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4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520220E-1DFA-3CED-3B9B-154BA1944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08507"/>
              </p:ext>
            </p:extLst>
          </p:nvPr>
        </p:nvGraphicFramePr>
        <p:xfrm>
          <a:off x="643466" y="727920"/>
          <a:ext cx="10905067" cy="584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673">
                  <a:extLst>
                    <a:ext uri="{9D8B030D-6E8A-4147-A177-3AD203B41FA5}">
                      <a16:colId xmlns:a16="http://schemas.microsoft.com/office/drawing/2014/main" val="1224789534"/>
                    </a:ext>
                  </a:extLst>
                </a:gridCol>
                <a:gridCol w="884479">
                  <a:extLst>
                    <a:ext uri="{9D8B030D-6E8A-4147-A177-3AD203B41FA5}">
                      <a16:colId xmlns:a16="http://schemas.microsoft.com/office/drawing/2014/main" val="132645002"/>
                    </a:ext>
                  </a:extLst>
                </a:gridCol>
                <a:gridCol w="5038915">
                  <a:extLst>
                    <a:ext uri="{9D8B030D-6E8A-4147-A177-3AD203B41FA5}">
                      <a16:colId xmlns:a16="http://schemas.microsoft.com/office/drawing/2014/main" val="1898229573"/>
                    </a:ext>
                  </a:extLst>
                </a:gridCol>
              </a:tblGrid>
              <a:tr h="405149"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chemeClr val="tx1"/>
                          </a:solidFill>
                        </a:rPr>
                        <a:t>ИП</a:t>
                      </a:r>
                    </a:p>
                  </a:txBody>
                  <a:tcPr marL="85595" marR="85595" marT="42797" marB="427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chemeClr val="tx1"/>
                          </a:solidFill>
                        </a:rPr>
                        <a:t>ООО</a:t>
                      </a:r>
                    </a:p>
                  </a:txBody>
                  <a:tcPr marL="85595" marR="85595" marT="42797" marB="427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76699"/>
                  </a:ext>
                </a:extLst>
              </a:tr>
              <a:tr h="690465">
                <a:tc>
                  <a:txBody>
                    <a:bodyPr/>
                    <a:lstStyle/>
                    <a:p>
                      <a:pPr algn="ctr"/>
                      <a:r>
                        <a:rPr lang="ru-RU" sz="19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Простая и недорогая регистрация (800 рублей)</a:t>
                      </a:r>
                      <a:br>
                        <a:rPr lang="ru-RU" sz="19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подаче заявления на регистрацию ИП в электронной форме через портал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Госуcлуг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МФЦ или сайт ФНС госпошлину платить не нужно.</a:t>
                      </a:r>
                      <a:endParaRPr lang="ru-RU" sz="1900" b="1" dirty="0">
                        <a:solidFill>
                          <a:srgbClr val="00B050"/>
                        </a:solidFill>
                      </a:endParaRPr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Регистрация дороже (4000 рублей), пакет документов на регистрацию больше</a:t>
                      </a:r>
                      <a:endParaRPr lang="ru-RU" sz="1900">
                        <a:solidFill>
                          <a:srgbClr val="FF0000"/>
                        </a:solidFill>
                      </a:endParaRPr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913270"/>
                  </a:ext>
                </a:extLst>
              </a:tr>
              <a:tr h="2117044">
                <a:tc>
                  <a:txBody>
                    <a:bodyPr/>
                    <a:lstStyle/>
                    <a:p>
                      <a:pPr algn="ctr"/>
                      <a:r>
                        <a:rPr lang="ru-RU" sz="19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Регистрация происходит по домашнему адресу ИП, нет необходимости в аренде или приобретении офиса.</a:t>
                      </a:r>
                      <a:endParaRPr lang="ru-RU" sz="1900" b="1" dirty="0">
                        <a:solidFill>
                          <a:srgbClr val="00B050"/>
                        </a:solidFill>
                      </a:endParaRPr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Необходим юридический адрес, для чего желательно иметь арендуемое или собственное офисное помещение. </a:t>
                      </a:r>
                      <a:endParaRPr lang="en-US" sz="19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Есть риск отказа в регистрации по причине указания адреса массовой регистрации.</a:t>
                      </a:r>
                    </a:p>
                    <a:p>
                      <a:pPr algn="ctr"/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Регистрация по домашнему адресу учредителя или директора тоже возможна.</a:t>
                      </a:r>
                      <a:endParaRPr lang="ru-RU" sz="1900">
                        <a:solidFill>
                          <a:srgbClr val="FF0000"/>
                        </a:solidFill>
                      </a:endParaRPr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25000"/>
                  </a:ext>
                </a:extLst>
              </a:tr>
              <a:tr h="1831728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Неработающий ИП обязан выплачивать за себя страховые взносы (продолжает начисляться пенсионный страховой стаж).</a:t>
                      </a:r>
                      <a:endParaRPr lang="en-US" sz="19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ru-RU" sz="19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Минимальный размер страховых взносов в 2024 году – 49500 рублей в год</a:t>
                      </a:r>
                      <a:endParaRPr lang="ru-RU" sz="1900" dirty="0">
                        <a:solidFill>
                          <a:srgbClr val="FF0000"/>
                        </a:solidFill>
                      </a:endParaRPr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9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Если деятельность не ведется, на балансе нет имущества и нет работников, то обязательных выплат нет.</a:t>
                      </a:r>
                    </a:p>
                    <a:p>
                      <a:pPr algn="ctr"/>
                      <a:r>
                        <a:rPr lang="ru-RU" sz="19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Не начисляется пенсионный страховой стаж, если учредитель больше нигде не работает.</a:t>
                      </a:r>
                      <a:endParaRPr lang="ru-RU" sz="1900" b="1" dirty="0">
                        <a:solidFill>
                          <a:srgbClr val="00B050"/>
                        </a:solidFill>
                      </a:endParaRPr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16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96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520220E-1DFA-3CED-3B9B-154BA1944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722426"/>
              </p:ext>
            </p:extLst>
          </p:nvPr>
        </p:nvGraphicFramePr>
        <p:xfrm>
          <a:off x="793365" y="643467"/>
          <a:ext cx="10605271" cy="557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221">
                  <a:extLst>
                    <a:ext uri="{9D8B030D-6E8A-4147-A177-3AD203B41FA5}">
                      <a16:colId xmlns:a16="http://schemas.microsoft.com/office/drawing/2014/main" val="1224789534"/>
                    </a:ext>
                  </a:extLst>
                </a:gridCol>
                <a:gridCol w="976828">
                  <a:extLst>
                    <a:ext uri="{9D8B030D-6E8A-4147-A177-3AD203B41FA5}">
                      <a16:colId xmlns:a16="http://schemas.microsoft.com/office/drawing/2014/main" val="132645002"/>
                    </a:ext>
                  </a:extLst>
                </a:gridCol>
                <a:gridCol w="4814222">
                  <a:extLst>
                    <a:ext uri="{9D8B030D-6E8A-4147-A177-3AD203B41FA5}">
                      <a16:colId xmlns:a16="http://schemas.microsoft.com/office/drawing/2014/main" val="1898229573"/>
                    </a:ext>
                  </a:extLst>
                </a:gridCol>
              </a:tblGrid>
              <a:tr h="447450">
                <a:tc>
                  <a:txBody>
                    <a:bodyPr/>
                    <a:lstStyle/>
                    <a:p>
                      <a:pPr algn="ctr"/>
                      <a:r>
                        <a:rPr lang="ru-RU" sz="2100">
                          <a:solidFill>
                            <a:schemeClr val="tx1"/>
                          </a:solidFill>
                        </a:rPr>
                        <a:t>ИП</a:t>
                      </a:r>
                    </a:p>
                  </a:txBody>
                  <a:tcPr marL="94532" marR="94532" marT="47266" marB="4726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>
                          <a:solidFill>
                            <a:schemeClr val="tx1"/>
                          </a:solidFill>
                        </a:rPr>
                        <a:t>ООО</a:t>
                      </a:r>
                    </a:p>
                  </a:txBody>
                  <a:tcPr marL="94532" marR="94532" marT="47266" marB="4726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76699"/>
                  </a:ext>
                </a:extLst>
              </a:tr>
              <a:tr h="1707872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НДФЛ на доходы предпринимателя – 13 %.</a:t>
                      </a:r>
                    </a:p>
                    <a:p>
                      <a:pPr algn="ctr"/>
                      <a:r>
                        <a:rPr lang="ru-RU" sz="21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Может получить освобождение от уплаты налога на торговую и офисную недвижимость</a:t>
                      </a:r>
                      <a:endParaRPr lang="ru-RU" sz="2100" b="1" dirty="0">
                        <a:solidFill>
                          <a:srgbClr val="00B050"/>
                        </a:solidFill>
                      </a:endParaRPr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100"/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Налог на прибыль организаций – 20%.</a:t>
                      </a:r>
                    </a:p>
                    <a:p>
                      <a:pPr algn="ctr"/>
                      <a:r>
                        <a:rPr lang="ru-RU" sz="21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Уплачивают налог на торговую и офисную недвижимость, рассчитываемый исходя из кадастровой стоимости этих объектов</a:t>
                      </a:r>
                      <a:endParaRPr lang="ru-RU" sz="2100">
                        <a:solidFill>
                          <a:srgbClr val="FF0000"/>
                        </a:solidFill>
                      </a:endParaRPr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913270"/>
                  </a:ext>
                </a:extLst>
              </a:tr>
              <a:tr h="23380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1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Распоряжаться полученными средства-ми предприниматель может как угодно, при условии своевременной уплаты налогов и взносов. 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21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Дополнительных налогов на полученные доходы нет</a:t>
                      </a:r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100"/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100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Получить прибыль от бизнеса учредитель может в виде зарплаты (если является работником своей фирмы) или в виде дивидендов. 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2100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НДФЛ на оба вида дохода равен 13%.</a:t>
                      </a:r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25000"/>
                  </a:ext>
                </a:extLst>
              </a:tr>
              <a:tr h="1077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1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Официальных требований к порядку управления деятельностью ИП нет</a:t>
                      </a:r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100"/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100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Необходимо соблюдать внутренний порядок управления фирмой, установленный законом</a:t>
                      </a:r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16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87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520220E-1DFA-3CED-3B9B-154BA1944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47474"/>
              </p:ext>
            </p:extLst>
          </p:nvPr>
        </p:nvGraphicFramePr>
        <p:xfrm>
          <a:off x="643467" y="1037126"/>
          <a:ext cx="10905068" cy="478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526">
                  <a:extLst>
                    <a:ext uri="{9D8B030D-6E8A-4147-A177-3AD203B41FA5}">
                      <a16:colId xmlns:a16="http://schemas.microsoft.com/office/drawing/2014/main" val="1224789534"/>
                    </a:ext>
                  </a:extLst>
                </a:gridCol>
                <a:gridCol w="889066">
                  <a:extLst>
                    <a:ext uri="{9D8B030D-6E8A-4147-A177-3AD203B41FA5}">
                      <a16:colId xmlns:a16="http://schemas.microsoft.com/office/drawing/2014/main" val="132645002"/>
                    </a:ext>
                  </a:extLst>
                </a:gridCol>
                <a:gridCol w="5003476">
                  <a:extLst>
                    <a:ext uri="{9D8B030D-6E8A-4147-A177-3AD203B41FA5}">
                      <a16:colId xmlns:a16="http://schemas.microsoft.com/office/drawing/2014/main" val="1898229573"/>
                    </a:ext>
                  </a:extLst>
                </a:gridCol>
              </a:tblGrid>
              <a:tr h="407250"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chemeClr val="tx1"/>
                          </a:solidFill>
                        </a:rPr>
                        <a:t>ИП</a:t>
                      </a:r>
                    </a:p>
                  </a:txBody>
                  <a:tcPr marL="86039" marR="86039" marT="43019" marB="430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chemeClr val="tx1"/>
                          </a:solidFill>
                        </a:rPr>
                        <a:t>ООО</a:t>
                      </a:r>
                    </a:p>
                  </a:txBody>
                  <a:tcPr marL="86039" marR="86039" marT="43019" marB="430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76699"/>
                  </a:ext>
                </a:extLst>
              </a:tr>
              <a:tr h="1267636"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Инвестирование в чистом виде невозможно.</a:t>
                      </a:r>
                      <a:endParaRPr lang="en-US" sz="19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Способы привлечения дополнительных средств или капитала: банковский кредит, лизинг имущества и т.п.</a:t>
                      </a:r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Привлекателен для инвесторов, т.к. их можно ввести в состав участников ООО</a:t>
                      </a:r>
                      <a:endParaRPr lang="ru-RU" sz="1900" b="1">
                        <a:solidFill>
                          <a:srgbClr val="00B050"/>
                        </a:solidFill>
                      </a:endParaRPr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913270"/>
                  </a:ext>
                </a:extLst>
              </a:tr>
              <a:tr h="9808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Можно начинать деятельность без уставного капитала</a:t>
                      </a:r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Уставный капитал, минимальный размер которого 10 тыс.</a:t>
                      </a:r>
                      <a:r>
                        <a:rPr lang="en-US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рублей, должен быть внесен не позднее </a:t>
                      </a:r>
                      <a:r>
                        <a:rPr lang="en-US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</a:t>
                      </a:r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месяцев со дня регистрации</a:t>
                      </a:r>
                      <a:r>
                        <a:rPr lang="ru-RU" sz="190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900" kern="120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25000"/>
                  </a:ext>
                </a:extLst>
              </a:tr>
              <a:tr h="2128022">
                <a:tc>
                  <a:txBody>
                    <a:bodyPr/>
                    <a:lstStyle/>
                    <a:p>
                      <a:pPr algn="ctr"/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 все виды деятельности доступны. </a:t>
                      </a:r>
                      <a:endParaRPr lang="en-US" sz="1900" kern="120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</a:t>
                      </a:r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Например: невозможно производство и продажа алкоголя, занятие страхованием, туроператорской деятельностью, ломбардами, микрофинансовой деятельностью и т.п.</a:t>
                      </a:r>
                    </a:p>
                    <a:p>
                      <a:pPr lvl="1" algn="ctr"/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Возможны ограничения при допуске к участию в тендерах и аукционах</a:t>
                      </a:r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Разрешены все законные виды деятельности (ст. 50 ГК).</a:t>
                      </a:r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16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0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520220E-1DFA-3CED-3B9B-154BA1944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60067"/>
              </p:ext>
            </p:extLst>
          </p:nvPr>
        </p:nvGraphicFramePr>
        <p:xfrm>
          <a:off x="643467" y="904730"/>
          <a:ext cx="10905068" cy="504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148">
                  <a:extLst>
                    <a:ext uri="{9D8B030D-6E8A-4147-A177-3AD203B41FA5}">
                      <a16:colId xmlns:a16="http://schemas.microsoft.com/office/drawing/2014/main" val="1224789534"/>
                    </a:ext>
                  </a:extLst>
                </a:gridCol>
                <a:gridCol w="885208">
                  <a:extLst>
                    <a:ext uri="{9D8B030D-6E8A-4147-A177-3AD203B41FA5}">
                      <a16:colId xmlns:a16="http://schemas.microsoft.com/office/drawing/2014/main" val="132645002"/>
                    </a:ext>
                  </a:extLst>
                </a:gridCol>
                <a:gridCol w="5100712">
                  <a:extLst>
                    <a:ext uri="{9D8B030D-6E8A-4147-A177-3AD203B41FA5}">
                      <a16:colId xmlns:a16="http://schemas.microsoft.com/office/drawing/2014/main" val="1898229573"/>
                    </a:ext>
                  </a:extLst>
                </a:gridCol>
              </a:tblGrid>
              <a:tr h="405483"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chemeClr val="tx1"/>
                          </a:solidFill>
                        </a:rPr>
                        <a:t>ИП</a:t>
                      </a:r>
                    </a:p>
                  </a:txBody>
                  <a:tcPr marL="85665" marR="85665" marT="42833" marB="428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chemeClr val="tx1"/>
                          </a:solidFill>
                        </a:rPr>
                        <a:t>ООО</a:t>
                      </a:r>
                    </a:p>
                  </a:txBody>
                  <a:tcPr marL="85665" marR="85665" marT="42833" marB="428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76699"/>
                  </a:ext>
                </a:extLst>
              </a:tr>
              <a:tr h="976584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 обязаны вести бухучет</a:t>
                      </a:r>
                      <a:r>
                        <a:rPr lang="en-US" sz="1900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ru-RU" sz="1900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ст. 6 Закона «О бухучете», больше выбор режимов налогообложения</a:t>
                      </a:r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Обязаны вести бухучет, требования при выборе налогового режима жестче, выше интерес со стороны контролирующих органов</a:t>
                      </a:r>
                      <a:endParaRPr lang="ru-RU" sz="1900" b="1">
                        <a:solidFill>
                          <a:srgbClr val="FF0000"/>
                        </a:solidFill>
                      </a:endParaRPr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913270"/>
                  </a:ext>
                </a:extLst>
              </a:tr>
              <a:tr h="15476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Регистрация происходит на одно физическое лицо, частичный выход из ИП невозможен</a:t>
                      </a:r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Может быть зарегистрирован как на одно, так и на несколько (до 50) лиц, в том числе и юридических. </a:t>
                      </a:r>
                      <a:endParaRPr lang="en-US" sz="1900" b="1" kern="1200">
                        <a:solidFill>
                          <a:srgbClr val="00B05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</a:t>
                      </a:r>
                      <a:r>
                        <a:rPr lang="ru-RU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Выход из состава ООО его участников не прекращает деятельность фирмы</a:t>
                      </a:r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25000"/>
                  </a:ext>
                </a:extLst>
              </a:tr>
              <a:tr h="21187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Имущественная ответственность распространяется на все имущество ИП, кроме невозможного к взысканию, претензии кредиторов возможны и после прекращения предпринимательской деятельности</a:t>
                      </a:r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Имущественная ответственность возможна лишь в пределах имущества организации, но есть риск привлечения учредителей, участников, руководителей к субсидиарной ответственности по обязательствам ООО. </a:t>
                      </a:r>
                      <a:endParaRPr lang="en-US" sz="1900" b="1" kern="1200">
                        <a:solidFill>
                          <a:srgbClr val="00B05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</a:t>
                      </a:r>
                      <a:r>
                        <a:rPr lang="ru-RU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Претензии к ООО после его ликвидации в законном порядке предъявить невозможно</a:t>
                      </a:r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16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173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705</Words>
  <Application>Microsoft Office PowerPoint</Application>
  <PresentationFormat>Широкоэкранный</PresentationFormat>
  <Paragraphs>52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Open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user_inep</dc:creator>
  <cp:lastModifiedBy>Матусовская Светлана Владимировна</cp:lastModifiedBy>
  <cp:revision>34</cp:revision>
  <dcterms:created xsi:type="dcterms:W3CDTF">2017-10-05T21:04:01Z</dcterms:created>
  <dcterms:modified xsi:type="dcterms:W3CDTF">2024-09-18T02:30:56Z</dcterms:modified>
</cp:coreProperties>
</file>