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B9D3A-D559-4956-B05D-42334247798C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06F3-C420-414D-B0D7-A5DD5C926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837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1" dirty="0">
                <a:solidFill>
                  <a:srgbClr val="1E1E1E"/>
                </a:solidFill>
                <a:effectLst/>
                <a:latin typeface="Roboto" panose="02000000000000000000" pitchFamily="2" charset="0"/>
              </a:rPr>
              <a:t>Проект запланирован на 5 лет и будет прекращен, а, возможно, переведен в «стандартный» вариант, после 31.12.2027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A906F3-C420-414D-B0D7-A5DD5C9260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111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50823-FEF6-17F3-C028-D3413F659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D279FC-8BDC-0290-932A-0DEE6204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0DD908-BB9F-4BCE-3C0E-D6BD480E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2AFE-D7BF-4004-A9A1-6E0D77C6117B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3EF3A7-5101-FBA7-C671-5DFF8645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99EC61-0B67-CD39-D019-C7C672A7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4F82-A963-4FC9-A0B4-79DB0718F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57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D8976-599D-0736-A78A-71226D49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DE0CA6-10F0-4057-B118-B7C5705A7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12D49A-8626-16F6-A471-2B00D6DB0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2AFE-D7BF-4004-A9A1-6E0D77C6117B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7FA245-4CE4-74B0-DC59-4DB50A64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F50FD6-2088-6ECE-8AB3-F0664F9E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4F82-A963-4FC9-A0B4-79DB0718F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24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D8B362-E18E-514D-CC45-5B1B861B0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5EEA97-4770-5CD4-FF9A-0AF19774E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03FEDE-664B-7A70-3069-16203681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2AFE-D7BF-4004-A9A1-6E0D77C6117B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82D565-D7A7-B280-1FC4-CD1F8454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BCDE9B-089C-D264-6F25-372D06A8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4F82-A963-4FC9-A0B4-79DB0718F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56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9F1B7-32E8-9E77-3F4E-6DD17827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91DE8E-8113-7AD1-0D9D-8238BD4A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C5412A-A8EF-8BC0-D59F-5D564484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2AFE-D7BF-4004-A9A1-6E0D77C6117B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0795FE-0932-5301-4074-1601BE18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7DE5D-25D4-4CAC-238F-399B487F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4F82-A963-4FC9-A0B4-79DB0718F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79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D04E7-D402-EB61-10A3-A8141395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9EBAAB-E0E8-8895-DA30-73D3FA4B0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4C805-CCDE-8D76-7039-6A514BB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2AFE-D7BF-4004-A9A1-6E0D77C6117B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B585FB-741E-C622-98B6-D67E66FB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559210-3F78-DA70-EDE4-FB132F55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4F82-A963-4FC9-A0B4-79DB0718F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11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5561D-2D25-4260-49B9-82314DD6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749A8-7D10-4FBC-DA05-C2C78548F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4FA4EB-F415-4AB2-9EAB-306FDB3E5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D96D1F-0B82-3726-33F5-A3B52E82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2AFE-D7BF-4004-A9A1-6E0D77C6117B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060740-96E9-D2A7-4FD6-734854DD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A9513E-518E-6181-0030-21509291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4F82-A963-4FC9-A0B4-79DB0718F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18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E9CCD-A525-B535-7808-82620D2D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856A95-EF29-3AEF-E61D-20A671ED9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4618BE-7173-9ABB-D6CC-F2AF63E2B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017B83-E020-2324-9D35-8B545314E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CEA6CE-C05D-6CD4-F126-BA7577CD1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87B6AE-12BA-257E-B55F-83AEB07E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2AFE-D7BF-4004-A9A1-6E0D77C6117B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6618E1B-6006-2B99-C956-03706FAF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C4B44B-A9B7-A225-A45E-397D504D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4F82-A963-4FC9-A0B4-79DB0718F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90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CCE8D-E8A0-F443-15CA-64150C9E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47A981-6587-AA1D-3191-131DA167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2AFE-D7BF-4004-A9A1-6E0D77C6117B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D19D21-02F4-E1CD-A84F-8AE89A53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706EF7-2B83-AAD5-276D-05B2D487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4F82-A963-4FC9-A0B4-79DB0718F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2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71EBB2-8EA3-777A-23CA-F060D58C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2AFE-D7BF-4004-A9A1-6E0D77C6117B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55BF21-78E9-7694-9BD9-AC6467D6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C36F62-116F-3835-5102-D15CC0E6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4F82-A963-4FC9-A0B4-79DB0718F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95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19E95-3463-9A40-46D1-DBCC773F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AA8C7-2CE9-F401-8F2C-98CB1B7DA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998DBD-C58F-1B18-85F6-8B47B48D8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B54BFD-228C-3723-B2B7-3BD195A4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2AFE-D7BF-4004-A9A1-6E0D77C6117B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E9C50B-46F8-0232-15D2-32181912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8947C3-059B-C7E6-D5D9-E4C935FF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4F82-A963-4FC9-A0B4-79DB0718F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21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0D8C9-291F-80F5-BCBE-7A22AB5F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A6BC79-B030-102A-5C09-499D318A3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878B19-16C2-8F3B-2D63-EDD00DA86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22E11C-F22F-C7B5-FF45-93D2FF9B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92AFE-D7BF-4004-A9A1-6E0D77C6117B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F4F9E4-F0D6-7ECD-5694-AA11A9D1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F7F435-1BE1-3A74-4218-18036FF6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4F82-A963-4FC9-A0B4-79DB0718F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10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1171E-EC57-7861-486D-0572D903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544FE3-F9ED-023C-3D69-725DB605D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C23AAB-4C0B-7456-A7C9-5085A4474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92AFE-D7BF-4004-A9A1-6E0D77C6117B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F6CEB6-C318-F749-1319-3F5205F96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E4673C-57A7-4A33-A843-4BD512E02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B4F82-A963-4FC9-A0B4-79DB0718F4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96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F32B7-594D-0FB5-694A-4678FCF90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6B752-C911-7892-925F-1682ECA41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37434"/>
            <a:ext cx="7800660" cy="1520987"/>
          </a:xfrm>
        </p:spPr>
        <p:txBody>
          <a:bodyPr anchor="t">
            <a:normAutofit/>
          </a:bodyPr>
          <a:lstStyle/>
          <a:p>
            <a:pPr algn="l"/>
            <a:r>
              <a:rPr lang="ru-RU" sz="4000">
                <a:solidFill>
                  <a:srgbClr val="FFFFFF"/>
                </a:solidFill>
              </a:rPr>
              <a:t>Системы налогообложения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F7A189-4602-C9AE-E462-EEE27B65A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endParaRPr lang="ru-RU" sz="180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1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69680-2C1D-E7D3-CDDC-72ECD42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5" y="113335"/>
            <a:ext cx="10389705" cy="5095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Как получить патент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B1D1E12-2DE9-E98B-B349-71D9CBA06296}"/>
              </a:ext>
            </a:extLst>
          </p:cNvPr>
          <p:cNvSpPr/>
          <p:nvPr/>
        </p:nvSpPr>
        <p:spPr>
          <a:xfrm>
            <a:off x="765313" y="636107"/>
            <a:ext cx="4230757" cy="14462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Заявление на получение патента необходимо подать не позднее чем за 10 дней до начала применения патентной системы налогообложения.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59D9500-607D-9807-6BC1-B4AAD2E5FB19}"/>
              </a:ext>
            </a:extLst>
          </p:cNvPr>
          <p:cNvSpPr/>
          <p:nvPr/>
        </p:nvSpPr>
        <p:spPr>
          <a:xfrm>
            <a:off x="5479775" y="964164"/>
            <a:ext cx="5874025" cy="63805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</a:rPr>
              <a:t>Основания для отказа в выдачи патента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4462F-56EE-D67E-DA37-77BBE323B1B0}"/>
              </a:ext>
            </a:extLst>
          </p:cNvPr>
          <p:cNvSpPr txBox="1"/>
          <p:nvPr/>
        </p:nvSpPr>
        <p:spPr>
          <a:xfrm>
            <a:off x="950842" y="2292625"/>
            <a:ext cx="4031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Подается заявление по форме 26.5-1:</a:t>
            </a:r>
          </a:p>
          <a:p>
            <a:r>
              <a:rPr lang="ru-RU" dirty="0"/>
              <a:t>-количество дней, но не менее месяца и в пределах календарного года выдачи, на которые запрашивается патент; </a:t>
            </a:r>
          </a:p>
          <a:p>
            <a:r>
              <a:rPr lang="ru-RU" dirty="0"/>
              <a:t>-наименования вида деятельности(патент выдается на один вид деятельности, но разрешается получать сразу несколько патентов); </a:t>
            </a:r>
          </a:p>
          <a:p>
            <a:r>
              <a:rPr lang="ru-RU" dirty="0"/>
              <a:t>-численность работников, в т. ч. привлекаемых по договорам ГПХ; </a:t>
            </a:r>
          </a:p>
          <a:p>
            <a:r>
              <a:rPr lang="ru-RU" dirty="0"/>
              <a:t>-адреса осуществления выбранного вида деятельности, используемые транспортные средства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D9CED-4585-6F71-74E8-8F00F0B12678}"/>
              </a:ext>
            </a:extLst>
          </p:cNvPr>
          <p:cNvSpPr txBox="1"/>
          <p:nvPr/>
        </p:nvSpPr>
        <p:spPr>
          <a:xfrm>
            <a:off x="5446643" y="1656521"/>
            <a:ext cx="64670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1.Несоответствие в заявлении на получение патента вида предпринимательской деятельности перечню видов предпринимательской деятельности, в отношении которых на территории субъекта Российской Федерации введена патентная система налогообложения </a:t>
            </a:r>
          </a:p>
          <a:p>
            <a:r>
              <a:rPr lang="ru-RU" dirty="0"/>
              <a:t>2.указание срока действия патента, не соответствующего п. 5 ст. 346.45 НК РФ (патент выдается по выбору индивидуального предпринимателя на период от одного до двенадцати месяцев включительно в пределах календарного года) </a:t>
            </a:r>
          </a:p>
          <a:p>
            <a:r>
              <a:rPr lang="ru-RU" dirty="0"/>
              <a:t>3.нарушение условия перехода на патентную систему налогообложения, установленного абзацем вторым п. 8 ст.346.45 НК РФ </a:t>
            </a:r>
          </a:p>
          <a:p>
            <a:r>
              <a:rPr lang="ru-RU" dirty="0"/>
              <a:t>4. наличие недоимки по налогу, уплачиваемому в связи с применением патентной системы налогообложения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9225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69680-2C1D-E7D3-CDDC-72ECD42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5" y="113335"/>
            <a:ext cx="10389705" cy="5095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Налог на профессиональный доход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EF805-03F7-0B14-3C8F-EC7868E536F9}"/>
              </a:ext>
            </a:extLst>
          </p:cNvPr>
          <p:cNvSpPr txBox="1"/>
          <p:nvPr/>
        </p:nvSpPr>
        <p:spPr>
          <a:xfrm>
            <a:off x="730526" y="734457"/>
            <a:ext cx="1073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НПД для индивидуальных предпринимателей и физических лиц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4BF18-4979-CD59-9888-9CE65EDF95E3}"/>
              </a:ext>
            </a:extLst>
          </p:cNvPr>
          <p:cNvSpPr txBox="1"/>
          <p:nvPr/>
        </p:nvSpPr>
        <p:spPr>
          <a:xfrm>
            <a:off x="730526" y="1470991"/>
            <a:ext cx="6253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Основные условия применения НПД:</a:t>
            </a:r>
          </a:p>
          <a:p>
            <a:pPr marL="342900" indent="-342900">
              <a:buAutoNum type="arabicPeriod"/>
            </a:pPr>
            <a:r>
              <a:rPr lang="ru-RU" dirty="0"/>
              <a:t>Доходы налогоплательщика за год &lt; </a:t>
            </a:r>
            <a:r>
              <a:rPr lang="ru-RU" dirty="0">
                <a:solidFill>
                  <a:srgbClr val="FF0000"/>
                </a:solidFill>
              </a:rPr>
              <a:t>2,4 млн</a:t>
            </a:r>
            <a:r>
              <a:rPr lang="ru-RU" dirty="0"/>
              <a:t>. рублей</a:t>
            </a:r>
          </a:p>
          <a:p>
            <a:pPr marL="342900" indent="-342900">
              <a:buAutoNum type="arabicPeriod"/>
            </a:pPr>
            <a:r>
              <a:rPr lang="ru-RU" dirty="0"/>
              <a:t>Нельзя привлекать </a:t>
            </a:r>
            <a:r>
              <a:rPr lang="ru-RU" dirty="0">
                <a:solidFill>
                  <a:srgbClr val="FF0000"/>
                </a:solidFill>
              </a:rPr>
              <a:t>работников</a:t>
            </a:r>
            <a:r>
              <a:rPr lang="ru-RU" dirty="0"/>
              <a:t>. </a:t>
            </a:r>
          </a:p>
          <a:p>
            <a:pPr marL="342900" indent="-342900">
              <a:buAutoNum type="arabicPeriod"/>
            </a:pPr>
            <a:r>
              <a:rPr lang="ru-RU" dirty="0"/>
              <a:t>Не вправе применять </a:t>
            </a:r>
            <a:r>
              <a:rPr lang="ru-RU" dirty="0">
                <a:solidFill>
                  <a:srgbClr val="FF0000"/>
                </a:solidFill>
              </a:rPr>
              <a:t>иные специальные </a:t>
            </a:r>
            <a:r>
              <a:rPr lang="ru-RU" dirty="0"/>
              <a:t>режимы налогообложения. </a:t>
            </a:r>
          </a:p>
          <a:p>
            <a:pPr marL="342900" indent="-342900">
              <a:buAutoNum type="arabicPeriod"/>
            </a:pPr>
            <a:r>
              <a:rPr lang="ru-RU" dirty="0"/>
              <a:t>Не применяется при перепродаже товаров, имущественных прав . </a:t>
            </a:r>
          </a:p>
          <a:p>
            <a:pPr marL="342900" indent="-342900">
              <a:buAutoNum type="arabicPeriod"/>
            </a:pPr>
            <a:r>
              <a:rPr lang="ru-RU" dirty="0"/>
              <a:t>Не применяется при реализации подакцизных товаров и товаров, подлежащих обязательной маркировке средствами идентификации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4BECC9-764F-0034-6F3D-FA1C06587358}"/>
              </a:ext>
            </a:extLst>
          </p:cNvPr>
          <p:cNvSpPr txBox="1"/>
          <p:nvPr/>
        </p:nvSpPr>
        <p:spPr>
          <a:xfrm>
            <a:off x="7512327" y="3599359"/>
            <a:ext cx="430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Применение НПД освобождает от уплаты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C9FF1E92-3716-8DB0-D341-2F73643946BC}"/>
              </a:ext>
            </a:extLst>
          </p:cNvPr>
          <p:cNvSpPr/>
          <p:nvPr/>
        </p:nvSpPr>
        <p:spPr>
          <a:xfrm>
            <a:off x="10030240" y="4158502"/>
            <a:ext cx="1431234" cy="7818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FF67031-49F6-082C-CBC9-0048E4503A32}"/>
              </a:ext>
            </a:extLst>
          </p:cNvPr>
          <p:cNvSpPr/>
          <p:nvPr/>
        </p:nvSpPr>
        <p:spPr>
          <a:xfrm>
            <a:off x="10030240" y="4364774"/>
            <a:ext cx="143123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НДФЛ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F77D75A5-9AE5-0069-F292-4A62CF35E1E4}"/>
              </a:ext>
            </a:extLst>
          </p:cNvPr>
          <p:cNvSpPr/>
          <p:nvPr/>
        </p:nvSpPr>
        <p:spPr>
          <a:xfrm>
            <a:off x="7894223" y="4158502"/>
            <a:ext cx="1431234" cy="7818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38381C3-AA9B-6B89-5C39-31BD823BC27F}"/>
              </a:ext>
            </a:extLst>
          </p:cNvPr>
          <p:cNvSpPr/>
          <p:nvPr/>
        </p:nvSpPr>
        <p:spPr>
          <a:xfrm>
            <a:off x="7894223" y="4364774"/>
            <a:ext cx="143123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НДС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E3A368-9201-E8AF-8430-3436983DF581}"/>
              </a:ext>
            </a:extLst>
          </p:cNvPr>
          <p:cNvSpPr txBox="1"/>
          <p:nvPr/>
        </p:nvSpPr>
        <p:spPr>
          <a:xfrm>
            <a:off x="8676801" y="1243249"/>
            <a:ext cx="172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Ставки НПД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691EFAD-BB72-2A2F-B408-B700F942BF04}"/>
              </a:ext>
            </a:extLst>
          </p:cNvPr>
          <p:cNvSpPr/>
          <p:nvPr/>
        </p:nvSpPr>
        <p:spPr>
          <a:xfrm>
            <a:off x="7722707" y="1724185"/>
            <a:ext cx="1040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4%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87597F2F-820D-00F3-ADAF-9CA8AF3A0155}"/>
              </a:ext>
            </a:extLst>
          </p:cNvPr>
          <p:cNvSpPr/>
          <p:nvPr/>
        </p:nvSpPr>
        <p:spPr>
          <a:xfrm>
            <a:off x="10225522" y="1691080"/>
            <a:ext cx="1040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6%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EF43CC3-940B-6A5A-D912-9127F718F1D4}"/>
              </a:ext>
            </a:extLst>
          </p:cNvPr>
          <p:cNvCxnSpPr>
            <a:stCxn id="35" idx="2"/>
          </p:cNvCxnSpPr>
          <p:nvPr/>
        </p:nvCxnSpPr>
        <p:spPr>
          <a:xfrm flipH="1">
            <a:off x="8905461" y="1704914"/>
            <a:ext cx="632313" cy="44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26FCEFF-9130-2512-E98C-49FBBE1ADE2B}"/>
              </a:ext>
            </a:extLst>
          </p:cNvPr>
          <p:cNvCxnSpPr>
            <a:stCxn id="35" idx="2"/>
            <a:endCxn id="37" idx="1"/>
          </p:cNvCxnSpPr>
          <p:nvPr/>
        </p:nvCxnSpPr>
        <p:spPr>
          <a:xfrm>
            <a:off x="9537774" y="1704914"/>
            <a:ext cx="687748" cy="44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0146AED-2B1E-76DF-9C12-70EE863682D7}"/>
              </a:ext>
            </a:extLst>
          </p:cNvPr>
          <p:cNvSpPr txBox="1"/>
          <p:nvPr/>
        </p:nvSpPr>
        <p:spPr>
          <a:xfrm>
            <a:off x="7388719" y="2494634"/>
            <a:ext cx="193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 платежей от физических лиц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67C3E7-888F-5B1D-E831-FB2E87ED27C9}"/>
              </a:ext>
            </a:extLst>
          </p:cNvPr>
          <p:cNvSpPr txBox="1"/>
          <p:nvPr/>
        </p:nvSpPr>
        <p:spPr>
          <a:xfrm>
            <a:off x="9833418" y="2494634"/>
            <a:ext cx="1936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 платежей от ЮЛ и ИП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F0070FB-E2F9-4F9B-8828-A060C4109876}"/>
              </a:ext>
            </a:extLst>
          </p:cNvPr>
          <p:cNvSpPr/>
          <p:nvPr/>
        </p:nvSpPr>
        <p:spPr>
          <a:xfrm>
            <a:off x="1126435" y="4734106"/>
            <a:ext cx="4651513" cy="138943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Все взаимодействия через мобильное приложение МОЙ НАЛОГ</a:t>
            </a:r>
          </a:p>
        </p:txBody>
      </p:sp>
    </p:spTree>
    <p:extLst>
      <p:ext uri="{BB962C8B-B14F-4D97-AF65-F5344CB8AC3E}">
        <p14:creationId xmlns:p14="http://schemas.microsoft.com/office/powerpoint/2010/main" val="3041658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69680-2C1D-E7D3-CDDC-72ECD42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5" y="113335"/>
            <a:ext cx="10389705" cy="5095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Автоматизированная упрощенная система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EF805-03F7-0B14-3C8F-EC7868E536F9}"/>
              </a:ext>
            </a:extLst>
          </p:cNvPr>
          <p:cNvSpPr txBox="1"/>
          <p:nvPr/>
        </p:nvSpPr>
        <p:spPr>
          <a:xfrm>
            <a:off x="730526" y="734457"/>
            <a:ext cx="1073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Экспериментально для 31.12.2023 только в Москве, Московской и калужской областях, а Татарстане</a:t>
            </a:r>
          </a:p>
          <a:p>
            <a:r>
              <a:rPr lang="ru-RU" dirty="0">
                <a:solidFill>
                  <a:srgbClr val="0070C0"/>
                </a:solidFill>
              </a:rPr>
              <a:t>Могут применять только </a:t>
            </a:r>
            <a:r>
              <a:rPr lang="ru-RU" dirty="0" err="1">
                <a:solidFill>
                  <a:srgbClr val="0070C0"/>
                </a:solidFill>
              </a:rPr>
              <a:t>микрокомпании</a:t>
            </a:r>
            <a:r>
              <a:rPr lang="ru-RU" dirty="0">
                <a:solidFill>
                  <a:srgbClr val="0070C0"/>
                </a:solidFill>
              </a:rPr>
              <a:t> и ИП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4BF18-4979-CD59-9888-9CE65EDF95E3}"/>
              </a:ext>
            </a:extLst>
          </p:cNvPr>
          <p:cNvSpPr txBox="1"/>
          <p:nvPr/>
        </p:nvSpPr>
        <p:spPr>
          <a:xfrm>
            <a:off x="730526" y="1470991"/>
            <a:ext cx="6253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Основные условия применения АУСН:</a:t>
            </a:r>
          </a:p>
          <a:p>
            <a:pPr marL="342900" indent="-342900">
              <a:buAutoNum type="arabicPeriod"/>
            </a:pPr>
            <a:r>
              <a:rPr lang="ru-RU" dirty="0"/>
              <a:t>Доходы за год </a:t>
            </a:r>
            <a:r>
              <a:rPr lang="en-US" dirty="0"/>
              <a:t>&lt;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ru-RU" b="0" i="0" dirty="0">
                <a:solidFill>
                  <a:srgbClr val="FF0000"/>
                </a:solidFill>
                <a:effectLst/>
                <a:latin typeface="Google Sans"/>
              </a:rPr>
              <a:t>60 млн рублей</a:t>
            </a:r>
          </a:p>
          <a:p>
            <a:r>
              <a:rPr lang="ru-RU" dirty="0"/>
              <a:t>2. Средняя численность работников </a:t>
            </a:r>
            <a:r>
              <a:rPr lang="ru-RU" dirty="0">
                <a:solidFill>
                  <a:srgbClr val="FF0000"/>
                </a:solidFill>
                <a:latin typeface="Google Sans"/>
              </a:rPr>
              <a:t>&lt; 5 человек </a:t>
            </a:r>
          </a:p>
          <a:p>
            <a:r>
              <a:rPr lang="ru-RU" dirty="0"/>
              <a:t>3. Нельзя открывать </a:t>
            </a:r>
            <a:r>
              <a:rPr lang="ru-RU" dirty="0">
                <a:solidFill>
                  <a:srgbClr val="FF0000"/>
                </a:solidFill>
              </a:rPr>
              <a:t>обособленные</a:t>
            </a:r>
            <a:r>
              <a:rPr lang="ru-RU" dirty="0"/>
              <a:t> подразделения</a:t>
            </a:r>
            <a:endParaRPr lang="ru-RU" dirty="0">
              <a:solidFill>
                <a:srgbClr val="FF0000"/>
              </a:solidFill>
              <a:latin typeface="Google Sans"/>
            </a:endParaRPr>
          </a:p>
          <a:p>
            <a:r>
              <a:rPr lang="ru-RU" dirty="0"/>
              <a:t>4. Нельзя применять другие режимы</a:t>
            </a:r>
            <a:endParaRPr lang="ru-RU" dirty="0">
              <a:solidFill>
                <a:srgbClr val="FF0000"/>
              </a:solidFill>
              <a:latin typeface="Google Sans"/>
            </a:endParaRPr>
          </a:p>
          <a:p>
            <a:r>
              <a:rPr lang="ru-RU" dirty="0"/>
              <a:t>5. Нельзя нанимать </a:t>
            </a:r>
            <a:r>
              <a:rPr lang="ru-RU" dirty="0">
                <a:solidFill>
                  <a:srgbClr val="FF0000"/>
                </a:solidFill>
              </a:rPr>
              <a:t>нерезидентов</a:t>
            </a:r>
            <a:r>
              <a:rPr lang="ru-RU" dirty="0"/>
              <a:t> и работников с правом </a:t>
            </a:r>
            <a:r>
              <a:rPr lang="ru-RU" dirty="0">
                <a:solidFill>
                  <a:srgbClr val="FF0000"/>
                </a:solidFill>
              </a:rPr>
              <a:t>досрочного выхода на пенсию</a:t>
            </a:r>
          </a:p>
          <a:p>
            <a:r>
              <a:rPr lang="ru-RU" dirty="0"/>
              <a:t>6. Нельзя работать по договорам </a:t>
            </a:r>
            <a:r>
              <a:rPr lang="ru-RU" dirty="0">
                <a:solidFill>
                  <a:srgbClr val="FF0000"/>
                </a:solidFill>
              </a:rPr>
              <a:t>комиссии</a:t>
            </a:r>
            <a:r>
              <a:rPr lang="ru-RU" dirty="0"/>
              <a:t> и </a:t>
            </a:r>
            <a:r>
              <a:rPr lang="ru-RU" dirty="0">
                <a:solidFill>
                  <a:srgbClr val="FF0000"/>
                </a:solidFill>
              </a:rPr>
              <a:t>агентским</a:t>
            </a:r>
            <a:r>
              <a:rPr lang="ru-RU" dirty="0"/>
              <a:t> договорам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E3A368-9201-E8AF-8430-3436983DF581}"/>
              </a:ext>
            </a:extLst>
          </p:cNvPr>
          <p:cNvSpPr txBox="1"/>
          <p:nvPr/>
        </p:nvSpPr>
        <p:spPr>
          <a:xfrm>
            <a:off x="8676801" y="1243249"/>
            <a:ext cx="1814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Ставки АУСН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691EFAD-BB72-2A2F-B408-B700F942BF04}"/>
              </a:ext>
            </a:extLst>
          </p:cNvPr>
          <p:cNvSpPr/>
          <p:nvPr/>
        </p:nvSpPr>
        <p:spPr>
          <a:xfrm>
            <a:off x="7722707" y="1724185"/>
            <a:ext cx="10406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r>
            <a:r>
              <a:rPr lang="ru-RU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%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87597F2F-820D-00F3-ADAF-9CA8AF3A0155}"/>
              </a:ext>
            </a:extLst>
          </p:cNvPr>
          <p:cNvSpPr/>
          <p:nvPr/>
        </p:nvSpPr>
        <p:spPr>
          <a:xfrm>
            <a:off x="10049994" y="1691080"/>
            <a:ext cx="1391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20%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EF43CC3-940B-6A5A-D912-9127F718F1D4}"/>
              </a:ext>
            </a:extLst>
          </p:cNvPr>
          <p:cNvCxnSpPr>
            <a:stCxn id="35" idx="2"/>
          </p:cNvCxnSpPr>
          <p:nvPr/>
        </p:nvCxnSpPr>
        <p:spPr>
          <a:xfrm flipH="1">
            <a:off x="8905461" y="1704914"/>
            <a:ext cx="678544" cy="44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26FCEFF-9130-2512-E98C-49FBBE1ADE2B}"/>
              </a:ext>
            </a:extLst>
          </p:cNvPr>
          <p:cNvCxnSpPr>
            <a:stCxn id="35" idx="2"/>
            <a:endCxn id="37" idx="1"/>
          </p:cNvCxnSpPr>
          <p:nvPr/>
        </p:nvCxnSpPr>
        <p:spPr>
          <a:xfrm>
            <a:off x="9584005" y="1704914"/>
            <a:ext cx="465989" cy="44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0146AED-2B1E-76DF-9C12-70EE863682D7}"/>
              </a:ext>
            </a:extLst>
          </p:cNvPr>
          <p:cNvSpPr txBox="1"/>
          <p:nvPr/>
        </p:nvSpPr>
        <p:spPr>
          <a:xfrm>
            <a:off x="7777371" y="2505197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Доходы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67C3E7-888F-5B1D-E831-FB2E87ED27C9}"/>
              </a:ext>
            </a:extLst>
          </p:cNvPr>
          <p:cNvSpPr txBox="1"/>
          <p:nvPr/>
        </p:nvSpPr>
        <p:spPr>
          <a:xfrm>
            <a:off x="9833417" y="2494634"/>
            <a:ext cx="194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Доходы - расходы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9E0CDD4-3B63-FF84-8C26-F4AD76AC3524}"/>
              </a:ext>
            </a:extLst>
          </p:cNvPr>
          <p:cNvSpPr/>
          <p:nvPr/>
        </p:nvSpPr>
        <p:spPr>
          <a:xfrm>
            <a:off x="861391" y="4146518"/>
            <a:ext cx="5234609" cy="197702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endParaRPr lang="ru-RU" b="1" i="0" dirty="0">
              <a:solidFill>
                <a:srgbClr val="2D3039"/>
              </a:solidFill>
              <a:effectLst/>
              <a:latin typeface="ProximaNova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D3039"/>
                </a:solidFill>
                <a:effectLst/>
                <a:latin typeface="ProximaNova"/>
              </a:rPr>
              <a:t>не нужно платить страховые взносы за работников, кроме фиксированной суммы 2217 руб. в год; 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D3039"/>
                </a:solidFill>
                <a:effectLst/>
                <a:latin typeface="ProximaNova"/>
              </a:rPr>
              <a:t>расчет налогов производит ФНС;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D3039"/>
                </a:solidFill>
                <a:effectLst/>
                <a:latin typeface="ProximaNova"/>
              </a:rPr>
              <a:t>НДФЛ с зарплат сотрудников будет исчислять, удерживать и перечислять в бюджет уполномоченный банк</a:t>
            </a:r>
          </a:p>
          <a:p>
            <a:pPr algn="ctr"/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8942E-2CE9-53DB-8FBC-F11FC327E926}"/>
              </a:ext>
            </a:extLst>
          </p:cNvPr>
          <p:cNvSpPr txBox="1"/>
          <p:nvPr/>
        </p:nvSpPr>
        <p:spPr>
          <a:xfrm>
            <a:off x="7540487" y="3829877"/>
            <a:ext cx="405516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НИКАКИХ ОТЧЕТОВ</a:t>
            </a:r>
            <a:br>
              <a:rPr lang="ru-RU" dirty="0"/>
            </a:br>
            <a:r>
              <a:rPr lang="ru-RU" b="0" i="0" dirty="0">
                <a:solidFill>
                  <a:srgbClr val="2D3039"/>
                </a:solidFill>
                <a:effectLst/>
                <a:latin typeface="ProximaNova"/>
              </a:rPr>
              <a:t>Налог на АУСН будут считать сами инспекторы на основании данных онлайн-касс и сведений из банков по расчетным счетам. Доходы, которые не отражены по кассе или расчетному счету, нужно будет самостоятельно указать в личном кабинете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59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69680-2C1D-E7D3-CDDC-72ECD42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5" y="113334"/>
            <a:ext cx="10515600" cy="1325563"/>
          </a:xfrm>
        </p:spPr>
        <p:txBody>
          <a:bodyPr/>
          <a:lstStyle/>
          <a:p>
            <a:pPr algn="ctr"/>
            <a:r>
              <a:rPr lang="ru-RU"/>
              <a:t>Что такое система налогообложения?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05746-57FF-B3AA-C76E-95210210C81B}"/>
              </a:ext>
            </a:extLst>
          </p:cNvPr>
          <p:cNvSpPr txBox="1"/>
          <p:nvPr/>
        </p:nvSpPr>
        <p:spPr>
          <a:xfrm>
            <a:off x="964095" y="1192061"/>
            <a:ext cx="10721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i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Система налогообложения </a:t>
            </a:r>
            <a:r>
              <a:rPr lang="ru-RU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— совокупность налогов и сборов, взимаемых в установленном порядке.</a:t>
            </a:r>
          </a:p>
          <a:p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150560CE-133F-3009-89E8-DFC41E7A9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887783"/>
              </p:ext>
            </p:extLst>
          </p:nvPr>
        </p:nvGraphicFramePr>
        <p:xfrm>
          <a:off x="506896" y="1929971"/>
          <a:ext cx="1117821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052">
                  <a:extLst>
                    <a:ext uri="{9D8B030D-6E8A-4147-A177-3AD203B41FA5}">
                      <a16:colId xmlns:a16="http://schemas.microsoft.com/office/drawing/2014/main" val="1988841646"/>
                    </a:ext>
                  </a:extLst>
                </a:gridCol>
                <a:gridCol w="742122">
                  <a:extLst>
                    <a:ext uri="{9D8B030D-6E8A-4147-A177-3AD203B41FA5}">
                      <a16:colId xmlns:a16="http://schemas.microsoft.com/office/drawing/2014/main" val="981277377"/>
                    </a:ext>
                  </a:extLst>
                </a:gridCol>
                <a:gridCol w="5165036">
                  <a:extLst>
                    <a:ext uri="{9D8B030D-6E8A-4147-A177-3AD203B41FA5}">
                      <a16:colId xmlns:a16="http://schemas.microsoft.com/office/drawing/2014/main" val="2094261050"/>
                    </a:ext>
                  </a:extLst>
                </a:gridCol>
              </a:tblGrid>
              <a:tr h="4457578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Основные элементы 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объект налогообложения </a:t>
                      </a:r>
                      <a:r>
                        <a:rPr lang="ru-RU" sz="18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 прибыль, доход или иная характеристика, при появлении которой возникает обязанность платить налог;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налоговая база </a:t>
                      </a:r>
                      <a:r>
                        <a:rPr lang="ru-RU" sz="18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 денежное выражение объекта налогообложения;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налоговый период </a:t>
                      </a:r>
                      <a:r>
                        <a:rPr lang="ru-RU" sz="18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 период времени, по окончании которого определяется налоговая база и исчисляется сумма налога к уплате;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налоговая ставка </a:t>
                      </a:r>
                      <a:r>
                        <a:rPr lang="ru-RU" sz="18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– величина налоговых начислений на единицу измерения налоговой базы;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порядок исчисления налога</a:t>
                      </a:r>
                      <a:r>
                        <a:rPr lang="ru-RU" sz="18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;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порядок и сроки уплаты налога</a:t>
                      </a:r>
                      <a:r>
                        <a:rPr lang="ru-RU" sz="18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Налоговые режимы: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ru-RU" b="0" i="1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ОСНО</a:t>
                      </a:r>
                      <a:r>
                        <a:rPr lang="ru-RU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– общая система налогообложения;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УСН</a:t>
                      </a:r>
                      <a:r>
                        <a:rPr lang="ru-RU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–упрощённая система налогообложения в двух разных вариантах: </a:t>
                      </a:r>
                      <a:r>
                        <a:rPr lang="ru-RU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УСН Доходы</a:t>
                      </a:r>
                      <a:r>
                        <a:rPr lang="ru-RU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и </a:t>
                      </a:r>
                      <a:r>
                        <a:rPr lang="ru-RU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УСН Доходы минус расходы;</a:t>
                      </a:r>
                      <a:endParaRPr lang="ru-RU" b="0" i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ЕСХН</a:t>
                      </a:r>
                      <a:r>
                        <a:rPr lang="ru-RU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– единый сельскохозяйственный налог;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Патентная система налогообложения</a:t>
                      </a:r>
                      <a:r>
                        <a:rPr lang="ru-RU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(только для </a:t>
                      </a:r>
                      <a:r>
                        <a:rPr lang="ru-RU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налогообложения ИП</a:t>
                      </a:r>
                      <a:r>
                        <a:rPr lang="ru-RU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);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НПД</a:t>
                      </a:r>
                      <a:r>
                        <a:rPr lang="ru-RU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- налог на профессиональный доход (доступен ИП и физическим лицам без регистрации ИП);</a:t>
                      </a:r>
                    </a:p>
                    <a:p>
                      <a:pPr algn="l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АУСН</a:t>
                      </a:r>
                      <a:r>
                        <a:rPr lang="ru-RU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- новый вариант упрощённой системы без уплаты страховых взносов, который пока является экспериментальным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86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70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69680-2C1D-E7D3-CDDC-72ECD42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5" y="113335"/>
            <a:ext cx="10389705" cy="5095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Особенности ОСНО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05746-57FF-B3AA-C76E-95210210C81B}"/>
              </a:ext>
            </a:extLst>
          </p:cNvPr>
          <p:cNvSpPr txBox="1"/>
          <p:nvPr/>
        </p:nvSpPr>
        <p:spPr>
          <a:xfrm>
            <a:off x="964095" y="606213"/>
            <a:ext cx="1072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Общую систему налогообложения называют еще </a:t>
            </a:r>
            <a:r>
              <a:rPr lang="ru-RU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основной системой налогообложения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а сокращение этого названия может выглядеть и как </a:t>
            </a:r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ОСН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и как </a:t>
            </a:r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ОСНО</a:t>
            </a:r>
            <a:endParaRPr lang="ru-RU" dirty="0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807847FD-2072-C2D3-B0F9-6FEB00FED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2276"/>
              </p:ext>
            </p:extLst>
          </p:nvPr>
        </p:nvGraphicFramePr>
        <p:xfrm>
          <a:off x="1089990" y="1312884"/>
          <a:ext cx="10263810" cy="26029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21270">
                  <a:extLst>
                    <a:ext uri="{9D8B030D-6E8A-4147-A177-3AD203B41FA5}">
                      <a16:colId xmlns:a16="http://schemas.microsoft.com/office/drawing/2014/main" val="1623268552"/>
                    </a:ext>
                  </a:extLst>
                </a:gridCol>
                <a:gridCol w="3421270">
                  <a:extLst>
                    <a:ext uri="{9D8B030D-6E8A-4147-A177-3AD203B41FA5}">
                      <a16:colId xmlns:a16="http://schemas.microsoft.com/office/drawing/2014/main" val="2604537563"/>
                    </a:ext>
                  </a:extLst>
                </a:gridCol>
                <a:gridCol w="3421270">
                  <a:extLst>
                    <a:ext uri="{9D8B030D-6E8A-4147-A177-3AD203B41FA5}">
                      <a16:colId xmlns:a16="http://schemas.microsoft.com/office/drawing/2014/main" val="2470167113"/>
                    </a:ext>
                  </a:extLst>
                </a:gridCol>
              </a:tblGrid>
              <a:tr h="56283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Налог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Организации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61456"/>
                  </a:ext>
                </a:extLst>
              </a:tr>
              <a:tr h="843124">
                <a:tc>
                  <a:txBody>
                    <a:bodyPr/>
                    <a:lstStyle/>
                    <a:p>
                      <a:r>
                        <a:rPr lang="ru-RU" dirty="0"/>
                        <a:t>Налог на прибыль (организации)</a:t>
                      </a:r>
                    </a:p>
                    <a:p>
                      <a:r>
                        <a:rPr lang="ru-RU" dirty="0"/>
                        <a:t>Налог на доходы ФЛ (ИП)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20%</a:t>
                      </a:r>
                    </a:p>
                    <a:p>
                      <a:r>
                        <a:rPr lang="ru-RU" dirty="0"/>
                        <a:t>(за исключением льготных категорий налогоплательщиков)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13% </a:t>
                      </a:r>
                    </a:p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(с дохода более 5 млн рублей в год ставка составляет 15%)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2140"/>
                  </a:ext>
                </a:extLst>
              </a:tr>
              <a:tr h="562839">
                <a:tc>
                  <a:txBody>
                    <a:bodyPr/>
                    <a:lstStyle/>
                    <a:p>
                      <a:r>
                        <a:rPr lang="ru-RU" dirty="0"/>
                        <a:t>НДС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0%, 10%, 20%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0%, 10%, 20%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778002"/>
                  </a:ext>
                </a:extLst>
              </a:tr>
              <a:tr h="562839">
                <a:tc>
                  <a:txBody>
                    <a:bodyPr/>
                    <a:lstStyle/>
                    <a:p>
                      <a:r>
                        <a:rPr lang="ru-RU" dirty="0"/>
                        <a:t>Налог на имущество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по ставке до 2,2%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по ставке до 2%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0958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8487CE-24E3-E2FD-4479-7CB81EB2F784}"/>
              </a:ext>
            </a:extLst>
          </p:cNvPr>
          <p:cNvSpPr txBox="1"/>
          <p:nvPr/>
        </p:nvSpPr>
        <p:spPr>
          <a:xfrm>
            <a:off x="1027042" y="3976141"/>
            <a:ext cx="103267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Оказаться на ОСНО можно по следующим причинам: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Налогоплательщик изначально не отвечает требованиям и ограничениям, предусмотренным для льготного налогового режима, либо перестал впоследствии им удовлетворять;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Бизнесмену необходимо быть плательщиком НДС;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Налогоплательщик попадает в категорию льготников по налогу на прибыль (например, медицинская или образовательная организация);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Просто по незнанию того, что существуют другие системы налогообложения.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Еще какие-то веские причины, потому что если вы решили заняться деятельностью для получения прибыли, то трудно предположить, что вы намеренно выбрали режим с самой высокой налоговой нагрузкой.</a:t>
            </a:r>
          </a:p>
        </p:txBody>
      </p:sp>
    </p:spTree>
    <p:extLst>
      <p:ext uri="{BB962C8B-B14F-4D97-AF65-F5344CB8AC3E}">
        <p14:creationId xmlns:p14="http://schemas.microsoft.com/office/powerpoint/2010/main" val="28532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69680-2C1D-E7D3-CDDC-72ECD42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5" y="113335"/>
            <a:ext cx="10389705" cy="5095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Специальные налоговые режимы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8DEF858-7220-F5E9-1921-D559600AD23F}"/>
              </a:ext>
            </a:extLst>
          </p:cNvPr>
          <p:cNvSpPr/>
          <p:nvPr/>
        </p:nvSpPr>
        <p:spPr>
          <a:xfrm>
            <a:off x="642730" y="1086677"/>
            <a:ext cx="2478156" cy="50888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E33F7EB-5E75-5832-A3DB-4356A73E626B}"/>
              </a:ext>
            </a:extLst>
          </p:cNvPr>
          <p:cNvSpPr/>
          <p:nvPr/>
        </p:nvSpPr>
        <p:spPr>
          <a:xfrm>
            <a:off x="9183757" y="1086677"/>
            <a:ext cx="2478156" cy="50888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1A4A990-E895-188D-75CA-E1D3C494395F}"/>
              </a:ext>
            </a:extLst>
          </p:cNvPr>
          <p:cNvSpPr/>
          <p:nvPr/>
        </p:nvSpPr>
        <p:spPr>
          <a:xfrm>
            <a:off x="1351854" y="2967335"/>
            <a:ext cx="1059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ИП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2F8DD61-0CA0-AE12-2F76-D5A4921E58AD}"/>
              </a:ext>
            </a:extLst>
          </p:cNvPr>
          <p:cNvSpPr/>
          <p:nvPr/>
        </p:nvSpPr>
        <p:spPr>
          <a:xfrm>
            <a:off x="9822959" y="2967335"/>
            <a:ext cx="11997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ЮЛ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B74CF53-B13A-DD49-08F3-4BDA8A35C471}"/>
              </a:ext>
            </a:extLst>
          </p:cNvPr>
          <p:cNvSpPr/>
          <p:nvPr/>
        </p:nvSpPr>
        <p:spPr>
          <a:xfrm>
            <a:off x="3291754" y="1774922"/>
            <a:ext cx="1749287" cy="6758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28D13D2-2B41-DBA8-BF68-D06864C7A6DD}"/>
              </a:ext>
            </a:extLst>
          </p:cNvPr>
          <p:cNvSpPr/>
          <p:nvPr/>
        </p:nvSpPr>
        <p:spPr>
          <a:xfrm>
            <a:off x="3291753" y="2741179"/>
            <a:ext cx="1749287" cy="6758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2419A61-98D9-6249-0335-B1003425D37F}"/>
              </a:ext>
            </a:extLst>
          </p:cNvPr>
          <p:cNvSpPr/>
          <p:nvPr/>
        </p:nvSpPr>
        <p:spPr>
          <a:xfrm>
            <a:off x="3291753" y="3664509"/>
            <a:ext cx="1749287" cy="6758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E4F4E2B-70BC-C778-C571-50C7B7DA8AF6}"/>
              </a:ext>
            </a:extLst>
          </p:cNvPr>
          <p:cNvSpPr/>
          <p:nvPr/>
        </p:nvSpPr>
        <p:spPr>
          <a:xfrm>
            <a:off x="3291753" y="4569958"/>
            <a:ext cx="1749287" cy="6758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FA16E58-2F48-1ABB-AE0D-E28D42B2B3A9}"/>
              </a:ext>
            </a:extLst>
          </p:cNvPr>
          <p:cNvSpPr/>
          <p:nvPr/>
        </p:nvSpPr>
        <p:spPr>
          <a:xfrm>
            <a:off x="7150961" y="1774921"/>
            <a:ext cx="1749287" cy="6758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F9F4A401-935F-8EA9-6523-512576BB20A4}"/>
              </a:ext>
            </a:extLst>
          </p:cNvPr>
          <p:cNvSpPr/>
          <p:nvPr/>
        </p:nvSpPr>
        <p:spPr>
          <a:xfrm>
            <a:off x="7150960" y="4569958"/>
            <a:ext cx="1749287" cy="67586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436EBBD-4D55-2CB5-DED5-A659C3A21852}"/>
              </a:ext>
            </a:extLst>
          </p:cNvPr>
          <p:cNvSpPr/>
          <p:nvPr/>
        </p:nvSpPr>
        <p:spPr>
          <a:xfrm>
            <a:off x="3613070" y="1851241"/>
            <a:ext cx="11255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УСН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440241F-796D-E0A8-F30C-9578D205CD47}"/>
              </a:ext>
            </a:extLst>
          </p:cNvPr>
          <p:cNvSpPr/>
          <p:nvPr/>
        </p:nvSpPr>
        <p:spPr>
          <a:xfrm>
            <a:off x="3603620" y="2796036"/>
            <a:ext cx="11255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ЕСХН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2923ACF-A006-6FD7-C592-D0F454AF4B19}"/>
              </a:ext>
            </a:extLst>
          </p:cNvPr>
          <p:cNvSpPr/>
          <p:nvPr/>
        </p:nvSpPr>
        <p:spPr>
          <a:xfrm>
            <a:off x="3603619" y="3713866"/>
            <a:ext cx="11255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ПСН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B493580-C0FE-6649-4563-9254E11A1B04}"/>
              </a:ext>
            </a:extLst>
          </p:cNvPr>
          <p:cNvSpPr/>
          <p:nvPr/>
        </p:nvSpPr>
        <p:spPr>
          <a:xfrm>
            <a:off x="3544602" y="4646278"/>
            <a:ext cx="11255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НПД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8DCA6E5-4023-F66A-3398-DDC1C8782887}"/>
              </a:ext>
            </a:extLst>
          </p:cNvPr>
          <p:cNvSpPr/>
          <p:nvPr/>
        </p:nvSpPr>
        <p:spPr>
          <a:xfrm>
            <a:off x="7462827" y="1811575"/>
            <a:ext cx="11255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УСН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8A98F40-4736-14B6-2765-A21C0875905C}"/>
              </a:ext>
            </a:extLst>
          </p:cNvPr>
          <p:cNvSpPr/>
          <p:nvPr/>
        </p:nvSpPr>
        <p:spPr>
          <a:xfrm>
            <a:off x="7459735" y="4646278"/>
            <a:ext cx="112555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ЕСХН</a:t>
            </a:r>
          </a:p>
        </p:txBody>
      </p:sp>
      <p:pic>
        <p:nvPicPr>
          <p:cNvPr id="23" name="Рисунок 22" descr="Бусинессман кулак на подбородок">
            <a:extLst>
              <a:ext uri="{FF2B5EF4-FFF2-40B4-BE49-F238E27FC236}">
                <a16:creationId xmlns:a16="http://schemas.microsoft.com/office/drawing/2014/main" id="{CD3EE9A9-4DC6-01E8-3D0D-AA77D072B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770" y="1001230"/>
            <a:ext cx="1621771" cy="534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7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69680-2C1D-E7D3-CDDC-72ECD42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5" y="113335"/>
            <a:ext cx="10389705" cy="5095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Упрощенная система налогообложения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EF805-03F7-0B14-3C8F-EC7868E536F9}"/>
              </a:ext>
            </a:extLst>
          </p:cNvPr>
          <p:cNvSpPr txBox="1"/>
          <p:nvPr/>
        </p:nvSpPr>
        <p:spPr>
          <a:xfrm>
            <a:off x="730526" y="734457"/>
            <a:ext cx="1073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УСН вправе применять как юридические лица, так и индивидуальные предприниматели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4BF18-4979-CD59-9888-9CE65EDF95E3}"/>
              </a:ext>
            </a:extLst>
          </p:cNvPr>
          <p:cNvSpPr txBox="1"/>
          <p:nvPr/>
        </p:nvSpPr>
        <p:spPr>
          <a:xfrm>
            <a:off x="730526" y="1470991"/>
            <a:ext cx="62533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Основные условия применения УСН:</a:t>
            </a:r>
          </a:p>
          <a:p>
            <a:pPr marL="342900" indent="-342900">
              <a:buAutoNum type="arabicPeriod"/>
            </a:pPr>
            <a:r>
              <a:rPr lang="ru-RU" dirty="0"/>
              <a:t>Доходы за год </a:t>
            </a:r>
            <a:r>
              <a:rPr lang="en-US" dirty="0"/>
              <a:t>&lt;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ru-RU" b="0" i="0" dirty="0">
                <a:solidFill>
                  <a:srgbClr val="FF0000"/>
                </a:solidFill>
                <a:effectLst/>
                <a:latin typeface="Google Sans"/>
              </a:rPr>
              <a:t>199 350 000 </a:t>
            </a:r>
            <a:r>
              <a:rPr lang="ru-RU" b="0" i="0" dirty="0" err="1">
                <a:solidFill>
                  <a:srgbClr val="FF0000"/>
                </a:solidFill>
                <a:effectLst/>
                <a:latin typeface="Google Sans"/>
              </a:rPr>
              <a:t>руб</a:t>
            </a:r>
            <a:endParaRPr lang="ru-RU" b="0" i="0" dirty="0">
              <a:solidFill>
                <a:srgbClr val="FF0000"/>
              </a:solidFill>
              <a:effectLst/>
              <a:latin typeface="Google Sans"/>
            </a:endParaRPr>
          </a:p>
          <a:p>
            <a:r>
              <a:rPr lang="ru-RU" sz="1400" dirty="0">
                <a:solidFill>
                  <a:srgbClr val="040C28"/>
                </a:solidFill>
                <a:latin typeface="Google Sans"/>
              </a:rPr>
              <a:t>(</a:t>
            </a:r>
            <a:r>
              <a:rPr lang="ru-RU" sz="1400" dirty="0"/>
              <a:t>с 2021 года допустимы доходы до </a:t>
            </a:r>
            <a:r>
              <a:rPr lang="ru-RU" sz="1400" b="1" i="0" dirty="0">
                <a:solidFill>
                  <a:srgbClr val="040C28"/>
                </a:solidFill>
                <a:effectLst/>
                <a:latin typeface="Google Sans"/>
              </a:rPr>
              <a:t>265,8</a:t>
            </a:r>
            <a:r>
              <a:rPr lang="ru-RU" sz="1400" b="0" i="0" dirty="0">
                <a:solidFill>
                  <a:srgbClr val="040C28"/>
                </a:solidFill>
                <a:effectLst/>
                <a:latin typeface="Google Sans"/>
              </a:rPr>
              <a:t> млн рублей </a:t>
            </a:r>
            <a:r>
              <a:rPr lang="ru-RU" sz="1400" dirty="0"/>
              <a:t>при применении прогрессивных ставок для объекта "Доходы" -8 %, для "Доходы минус расходы" - 20 %)</a:t>
            </a:r>
          </a:p>
          <a:p>
            <a:r>
              <a:rPr lang="ru-RU" dirty="0"/>
              <a:t>2. Средняя численность работников </a:t>
            </a:r>
            <a:r>
              <a:rPr lang="ru-RU" dirty="0">
                <a:solidFill>
                  <a:srgbClr val="FF0000"/>
                </a:solidFill>
                <a:latin typeface="Google Sans"/>
              </a:rPr>
              <a:t>&lt; 100 человек </a:t>
            </a:r>
          </a:p>
          <a:p>
            <a:r>
              <a:rPr lang="ru-RU" sz="1400" dirty="0"/>
              <a:t>(с 2021 года допустима численность работников 130 человек, при применении прогрессивных ставок для объекта "Доходы" -8 %, для "Доходы минус расходы" - 20 %)</a:t>
            </a:r>
          </a:p>
          <a:p>
            <a:r>
              <a:rPr lang="ru-RU" dirty="0"/>
              <a:t>3. Бухгалтерская остаточная стоимость основных средств </a:t>
            </a:r>
            <a:r>
              <a:rPr lang="ru-RU" dirty="0">
                <a:solidFill>
                  <a:srgbClr val="FF0000"/>
                </a:solidFill>
                <a:latin typeface="Google Sans"/>
              </a:rPr>
              <a:t>&lt; 150 млн. рублей</a:t>
            </a:r>
          </a:p>
          <a:p>
            <a:r>
              <a:rPr lang="ru-RU" dirty="0"/>
              <a:t>4. Максимальная доля других организаций в уставном капитале - </a:t>
            </a:r>
            <a:r>
              <a:rPr lang="ru-RU" dirty="0">
                <a:solidFill>
                  <a:srgbClr val="FF0000"/>
                </a:solidFill>
                <a:latin typeface="Google Sans"/>
              </a:rPr>
              <a:t>25 %</a:t>
            </a:r>
          </a:p>
          <a:p>
            <a:r>
              <a:rPr lang="ru-RU" dirty="0"/>
              <a:t>5. Отсутствие филиалов</a:t>
            </a:r>
          </a:p>
          <a:p>
            <a:r>
              <a:rPr lang="ru-RU" dirty="0"/>
              <a:t>6. Налогоплательщик не вправе заниматься некоторыми видами деятельности (например, банковской и страховой, ломбардами, добычей полезных ископаемых, кроме общераспространённых и др.).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7DD5C656-25F3-F12B-0913-EA02A62A4D5B}"/>
              </a:ext>
            </a:extLst>
          </p:cNvPr>
          <p:cNvSpPr/>
          <p:nvPr/>
        </p:nvSpPr>
        <p:spPr>
          <a:xfrm>
            <a:off x="7764119" y="4158503"/>
            <a:ext cx="1431234" cy="7818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4BECC9-764F-0034-6F3D-FA1C06587358}"/>
              </a:ext>
            </a:extLst>
          </p:cNvPr>
          <p:cNvSpPr txBox="1"/>
          <p:nvPr/>
        </p:nvSpPr>
        <p:spPr>
          <a:xfrm>
            <a:off x="7512327" y="3599359"/>
            <a:ext cx="424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Применение УСН освобождает от уплаты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C9FF1E92-3716-8DB0-D341-2F73643946BC}"/>
              </a:ext>
            </a:extLst>
          </p:cNvPr>
          <p:cNvSpPr/>
          <p:nvPr/>
        </p:nvSpPr>
        <p:spPr>
          <a:xfrm>
            <a:off x="10030240" y="4158502"/>
            <a:ext cx="1431234" cy="7818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224550F-A4DB-FA06-1AF5-B5A0FCAC6AEF}"/>
              </a:ext>
            </a:extLst>
          </p:cNvPr>
          <p:cNvSpPr/>
          <p:nvPr/>
        </p:nvSpPr>
        <p:spPr>
          <a:xfrm>
            <a:off x="7777371" y="4226275"/>
            <a:ext cx="14312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алог</a:t>
            </a:r>
          </a:p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прибыль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FF67031-49F6-082C-CBC9-0048E4503A32}"/>
              </a:ext>
            </a:extLst>
          </p:cNvPr>
          <p:cNvSpPr/>
          <p:nvPr/>
        </p:nvSpPr>
        <p:spPr>
          <a:xfrm>
            <a:off x="10030240" y="4364774"/>
            <a:ext cx="143123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НДФЛ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F77D75A5-9AE5-0069-F292-4A62CF35E1E4}"/>
              </a:ext>
            </a:extLst>
          </p:cNvPr>
          <p:cNvSpPr/>
          <p:nvPr/>
        </p:nvSpPr>
        <p:spPr>
          <a:xfrm>
            <a:off x="7777371" y="5130190"/>
            <a:ext cx="1431234" cy="7818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38381C3-AA9B-6B89-5C39-31BD823BC27F}"/>
              </a:ext>
            </a:extLst>
          </p:cNvPr>
          <p:cNvSpPr/>
          <p:nvPr/>
        </p:nvSpPr>
        <p:spPr>
          <a:xfrm>
            <a:off x="7777371" y="5336462"/>
            <a:ext cx="143123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НДС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AC1BBE56-A336-3807-793C-AF049C9048E9}"/>
              </a:ext>
            </a:extLst>
          </p:cNvPr>
          <p:cNvSpPr/>
          <p:nvPr/>
        </p:nvSpPr>
        <p:spPr>
          <a:xfrm>
            <a:off x="10030240" y="5130190"/>
            <a:ext cx="1431234" cy="7818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419B205-BF8A-25CF-6AAB-C12A1DF7A696}"/>
              </a:ext>
            </a:extLst>
          </p:cNvPr>
          <p:cNvSpPr/>
          <p:nvPr/>
        </p:nvSpPr>
        <p:spPr>
          <a:xfrm>
            <a:off x="9917596" y="5195080"/>
            <a:ext cx="165652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налог</a:t>
            </a:r>
          </a:p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 имущество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E3A368-9201-E8AF-8430-3436983DF581}"/>
              </a:ext>
            </a:extLst>
          </p:cNvPr>
          <p:cNvSpPr txBox="1"/>
          <p:nvPr/>
        </p:nvSpPr>
        <p:spPr>
          <a:xfrm>
            <a:off x="8676801" y="1243249"/>
            <a:ext cx="1650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Ставки УСН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691EFAD-BB72-2A2F-B408-B700F942BF04}"/>
              </a:ext>
            </a:extLst>
          </p:cNvPr>
          <p:cNvSpPr/>
          <p:nvPr/>
        </p:nvSpPr>
        <p:spPr>
          <a:xfrm>
            <a:off x="7722707" y="1724185"/>
            <a:ext cx="10406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6%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87597F2F-820D-00F3-ADAF-9CA8AF3A0155}"/>
              </a:ext>
            </a:extLst>
          </p:cNvPr>
          <p:cNvSpPr/>
          <p:nvPr/>
        </p:nvSpPr>
        <p:spPr>
          <a:xfrm>
            <a:off x="10049993" y="1691080"/>
            <a:ext cx="1391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r>
            <a:r>
              <a:rPr lang="ru-RU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%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EF43CC3-940B-6A5A-D912-9127F718F1D4}"/>
              </a:ext>
            </a:extLst>
          </p:cNvPr>
          <p:cNvCxnSpPr>
            <a:stCxn id="35" idx="2"/>
          </p:cNvCxnSpPr>
          <p:nvPr/>
        </p:nvCxnSpPr>
        <p:spPr>
          <a:xfrm flipH="1">
            <a:off x="8905461" y="1704914"/>
            <a:ext cx="596727" cy="44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26FCEFF-9130-2512-E98C-49FBBE1ADE2B}"/>
              </a:ext>
            </a:extLst>
          </p:cNvPr>
          <p:cNvCxnSpPr>
            <a:stCxn id="35" idx="2"/>
            <a:endCxn id="37" idx="1"/>
          </p:cNvCxnSpPr>
          <p:nvPr/>
        </p:nvCxnSpPr>
        <p:spPr>
          <a:xfrm>
            <a:off x="9502188" y="1704914"/>
            <a:ext cx="547805" cy="44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0146AED-2B1E-76DF-9C12-70EE863682D7}"/>
              </a:ext>
            </a:extLst>
          </p:cNvPr>
          <p:cNvSpPr txBox="1"/>
          <p:nvPr/>
        </p:nvSpPr>
        <p:spPr>
          <a:xfrm>
            <a:off x="7777371" y="2505197"/>
            <a:ext cx="94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Доходы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67C3E7-888F-5B1D-E831-FB2E87ED27C9}"/>
              </a:ext>
            </a:extLst>
          </p:cNvPr>
          <p:cNvSpPr txBox="1"/>
          <p:nvPr/>
        </p:nvSpPr>
        <p:spPr>
          <a:xfrm>
            <a:off x="9833417" y="2494634"/>
            <a:ext cx="194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Доходы - расходы</a:t>
            </a:r>
          </a:p>
        </p:txBody>
      </p:sp>
    </p:spTree>
    <p:extLst>
      <p:ext uri="{BB962C8B-B14F-4D97-AF65-F5344CB8AC3E}">
        <p14:creationId xmlns:p14="http://schemas.microsoft.com/office/powerpoint/2010/main" val="248521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69680-2C1D-E7D3-CDDC-72ECD42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5" y="113335"/>
            <a:ext cx="10389705" cy="5095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Порядок перехода на УСН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30F57-E55C-95EE-0803-527A2C558E52}"/>
              </a:ext>
            </a:extLst>
          </p:cNvPr>
          <p:cNvSpPr txBox="1"/>
          <p:nvPr/>
        </p:nvSpPr>
        <p:spPr>
          <a:xfrm>
            <a:off x="1775791" y="967408"/>
            <a:ext cx="269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Вновь созданные ЮЛ, ИП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2386-67F1-D872-65C2-8E1BB80C06DE}"/>
              </a:ext>
            </a:extLst>
          </p:cNvPr>
          <p:cNvSpPr txBox="1"/>
          <p:nvPr/>
        </p:nvSpPr>
        <p:spPr>
          <a:xfrm>
            <a:off x="7832034" y="942633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Действующие ЮЛ, ИП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B1D1E12-2DE9-E98B-B349-71D9CBA06296}"/>
              </a:ext>
            </a:extLst>
          </p:cNvPr>
          <p:cNvSpPr/>
          <p:nvPr/>
        </p:nvSpPr>
        <p:spPr>
          <a:xfrm>
            <a:off x="964094" y="1336740"/>
            <a:ext cx="4230757" cy="14462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Одновременно с регистрацией или в течение 30 календарных дней со дня постановки на налоговый учет подается Уведомление о переходе на УСН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59D9500-607D-9807-6BC1-B4AAD2E5FB19}"/>
              </a:ext>
            </a:extLst>
          </p:cNvPr>
          <p:cNvSpPr/>
          <p:nvPr/>
        </p:nvSpPr>
        <p:spPr>
          <a:xfrm>
            <a:off x="6890726" y="1311965"/>
            <a:ext cx="4230757" cy="31010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 позднее 31 декабря 2023 года подается Уведомление о переходе на УСН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Лимиты для перехода на УСН 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с 2025 года </a:t>
            </a:r>
          </a:p>
          <a:p>
            <a:r>
              <a:rPr lang="ru-RU" dirty="0">
                <a:solidFill>
                  <a:schemeClr val="tx1"/>
                </a:solidFill>
              </a:rPr>
              <a:t>-доходы за 9 месяцев 2024 не более 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149,5 млн</a:t>
            </a:r>
            <a:r>
              <a:rPr lang="ru-RU" dirty="0">
                <a:solidFill>
                  <a:schemeClr val="tx1"/>
                </a:solidFill>
              </a:rPr>
              <a:t>. рублей. </a:t>
            </a:r>
          </a:p>
          <a:p>
            <a:r>
              <a:rPr lang="ru-RU" dirty="0">
                <a:solidFill>
                  <a:schemeClr val="tx1"/>
                </a:solidFill>
              </a:rPr>
              <a:t>-величина остаточной стоимости ОС на дату начала применения не должна превышать 150 млн. рублей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2D6B-45D9-A93A-9433-DBDEACE542A4}"/>
              </a:ext>
            </a:extLst>
          </p:cNvPr>
          <p:cNvSpPr txBox="1"/>
          <p:nvPr/>
        </p:nvSpPr>
        <p:spPr>
          <a:xfrm>
            <a:off x="1070517" y="3212936"/>
            <a:ext cx="4625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</a:rPr>
              <a:t>ОСНОВНЫЕ ОБЯЗАННОСТИ: 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• отчетность 1 раз в год 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• авансовые платежи уплачиваются ежеквартально 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• необходимо вести книгу учета доходов и расходов</a:t>
            </a:r>
          </a:p>
        </p:txBody>
      </p:sp>
    </p:spTree>
    <p:extLst>
      <p:ext uri="{BB962C8B-B14F-4D97-AF65-F5344CB8AC3E}">
        <p14:creationId xmlns:p14="http://schemas.microsoft.com/office/powerpoint/2010/main" val="1084425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69680-2C1D-E7D3-CDDC-72ECD42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5" y="113335"/>
            <a:ext cx="10389705" cy="5095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Единый сельскохозяйственный налог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EF805-03F7-0B14-3C8F-EC7868E536F9}"/>
              </a:ext>
            </a:extLst>
          </p:cNvPr>
          <p:cNvSpPr txBox="1"/>
          <p:nvPr/>
        </p:nvSpPr>
        <p:spPr>
          <a:xfrm>
            <a:off x="730526" y="734457"/>
            <a:ext cx="1073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ЕСХН вправе применять как юридические лица, так и индивидуальные предприниматели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4BF18-4979-CD59-9888-9CE65EDF95E3}"/>
              </a:ext>
            </a:extLst>
          </p:cNvPr>
          <p:cNvSpPr txBox="1"/>
          <p:nvPr/>
        </p:nvSpPr>
        <p:spPr>
          <a:xfrm>
            <a:off x="730526" y="1470991"/>
            <a:ext cx="62533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Основные условия применения ЕСХН:</a:t>
            </a:r>
          </a:p>
          <a:p>
            <a:pPr marL="342900" indent="-342900">
              <a:buAutoNum type="arabicPeriod"/>
            </a:pPr>
            <a:r>
              <a:rPr lang="ru-RU" dirty="0"/>
              <a:t>Не могут работать на ЕСХН производители подакцизных товаров (алкоголь, табак и др.), а также те, кто занимается игорным бизнесом. 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rgbClr val="FF0000"/>
                </a:solidFill>
              </a:rPr>
              <a:t>Доля дохода </a:t>
            </a:r>
            <a:r>
              <a:rPr lang="ru-RU" dirty="0"/>
              <a:t>от реализации сельскохозяйственной продукции или рыболовецкого улова составляет не менее </a:t>
            </a:r>
            <a:r>
              <a:rPr lang="ru-RU" dirty="0">
                <a:solidFill>
                  <a:srgbClr val="FF0000"/>
                </a:solidFill>
              </a:rPr>
              <a:t>70% от всего его дохода</a:t>
            </a:r>
            <a:r>
              <a:rPr lang="ru-RU" dirty="0"/>
              <a:t>. </a:t>
            </a:r>
          </a:p>
          <a:p>
            <a:pPr marL="342900" indent="-342900">
              <a:buAutoNum type="arabicPeriod"/>
            </a:pPr>
            <a:r>
              <a:rPr lang="ru-RU" dirty="0"/>
              <a:t>Численность работников рыбохозяйственных организаций и индивидуальных предпринимателей, применяющих ЕСХН, </a:t>
            </a:r>
            <a:r>
              <a:rPr lang="ru-RU" dirty="0">
                <a:solidFill>
                  <a:srgbClr val="FF0000"/>
                </a:solidFill>
              </a:rPr>
              <a:t>не более 300 человек</a:t>
            </a:r>
            <a:r>
              <a:rPr lang="ru-RU" dirty="0"/>
              <a:t>. Для сельскохозяйственных организаций такого требования нет. </a:t>
            </a:r>
          </a:p>
          <a:p>
            <a:r>
              <a:rPr lang="ru-RU" dirty="0"/>
              <a:t>• По размеру получаемых доходов ограничений не предусмотрено, при условии, что соблюдается требование о доле доходов </a:t>
            </a:r>
            <a:r>
              <a:rPr lang="ru-RU" dirty="0">
                <a:solidFill>
                  <a:srgbClr val="FF0000"/>
                </a:solidFill>
              </a:rPr>
              <a:t>не менее 70%. 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7DD5C656-25F3-F12B-0913-EA02A62A4D5B}"/>
              </a:ext>
            </a:extLst>
          </p:cNvPr>
          <p:cNvSpPr/>
          <p:nvPr/>
        </p:nvSpPr>
        <p:spPr>
          <a:xfrm>
            <a:off x="7764119" y="4158503"/>
            <a:ext cx="1431234" cy="7818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4BECC9-764F-0034-6F3D-FA1C06587358}"/>
              </a:ext>
            </a:extLst>
          </p:cNvPr>
          <p:cNvSpPr txBox="1"/>
          <p:nvPr/>
        </p:nvSpPr>
        <p:spPr>
          <a:xfrm>
            <a:off x="7512327" y="3599359"/>
            <a:ext cx="424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Применение УСН освобождает от уплаты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C9FF1E92-3716-8DB0-D341-2F73643946BC}"/>
              </a:ext>
            </a:extLst>
          </p:cNvPr>
          <p:cNvSpPr/>
          <p:nvPr/>
        </p:nvSpPr>
        <p:spPr>
          <a:xfrm>
            <a:off x="10030240" y="4158502"/>
            <a:ext cx="1431234" cy="7818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A224550F-A4DB-FA06-1AF5-B5A0FCAC6AEF}"/>
              </a:ext>
            </a:extLst>
          </p:cNvPr>
          <p:cNvSpPr/>
          <p:nvPr/>
        </p:nvSpPr>
        <p:spPr>
          <a:xfrm>
            <a:off x="7777371" y="4226275"/>
            <a:ext cx="143123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алог</a:t>
            </a:r>
          </a:p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прибыль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FF67031-49F6-082C-CBC9-0048E4503A32}"/>
              </a:ext>
            </a:extLst>
          </p:cNvPr>
          <p:cNvSpPr/>
          <p:nvPr/>
        </p:nvSpPr>
        <p:spPr>
          <a:xfrm>
            <a:off x="10030240" y="4364774"/>
            <a:ext cx="143123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НДФЛ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F77D75A5-9AE5-0069-F292-4A62CF35E1E4}"/>
              </a:ext>
            </a:extLst>
          </p:cNvPr>
          <p:cNvSpPr/>
          <p:nvPr/>
        </p:nvSpPr>
        <p:spPr>
          <a:xfrm>
            <a:off x="7777371" y="5130190"/>
            <a:ext cx="1431234" cy="7818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38381C3-AA9B-6B89-5C39-31BD823BC27F}"/>
              </a:ext>
            </a:extLst>
          </p:cNvPr>
          <p:cNvSpPr/>
          <p:nvPr/>
        </p:nvSpPr>
        <p:spPr>
          <a:xfrm>
            <a:off x="7777371" y="5336462"/>
            <a:ext cx="143123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НДС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AC1BBE56-A336-3807-793C-AF049C9048E9}"/>
              </a:ext>
            </a:extLst>
          </p:cNvPr>
          <p:cNvSpPr/>
          <p:nvPr/>
        </p:nvSpPr>
        <p:spPr>
          <a:xfrm>
            <a:off x="10030240" y="5130190"/>
            <a:ext cx="1431234" cy="7818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419B205-BF8A-25CF-6AAB-C12A1DF7A696}"/>
              </a:ext>
            </a:extLst>
          </p:cNvPr>
          <p:cNvSpPr/>
          <p:nvPr/>
        </p:nvSpPr>
        <p:spPr>
          <a:xfrm>
            <a:off x="9917596" y="5195080"/>
            <a:ext cx="165652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налог</a:t>
            </a:r>
          </a:p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 имущество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E3A368-9201-E8AF-8430-3436983DF581}"/>
              </a:ext>
            </a:extLst>
          </p:cNvPr>
          <p:cNvSpPr txBox="1"/>
          <p:nvPr/>
        </p:nvSpPr>
        <p:spPr>
          <a:xfrm>
            <a:off x="8676801" y="1243249"/>
            <a:ext cx="1776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Ставка ЕСХН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691EFAD-BB72-2A2F-B408-B700F942BF04}"/>
              </a:ext>
            </a:extLst>
          </p:cNvPr>
          <p:cNvSpPr/>
          <p:nvPr/>
        </p:nvSpPr>
        <p:spPr>
          <a:xfrm>
            <a:off x="9044529" y="1704223"/>
            <a:ext cx="10406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6%</a:t>
            </a:r>
          </a:p>
        </p:txBody>
      </p:sp>
    </p:spTree>
    <p:extLst>
      <p:ext uri="{BB962C8B-B14F-4D97-AF65-F5344CB8AC3E}">
        <p14:creationId xmlns:p14="http://schemas.microsoft.com/office/powerpoint/2010/main" val="153041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69680-2C1D-E7D3-CDDC-72ECD42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5" y="113335"/>
            <a:ext cx="10389705" cy="5095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Порядок перехода на ЕСХН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30F57-E55C-95EE-0803-527A2C558E52}"/>
              </a:ext>
            </a:extLst>
          </p:cNvPr>
          <p:cNvSpPr txBox="1"/>
          <p:nvPr/>
        </p:nvSpPr>
        <p:spPr>
          <a:xfrm>
            <a:off x="1775791" y="967408"/>
            <a:ext cx="269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Вновь созданные ЮЛ, ИП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2386-67F1-D872-65C2-8E1BB80C06DE}"/>
              </a:ext>
            </a:extLst>
          </p:cNvPr>
          <p:cNvSpPr txBox="1"/>
          <p:nvPr/>
        </p:nvSpPr>
        <p:spPr>
          <a:xfrm>
            <a:off x="7832034" y="942633"/>
            <a:ext cx="2348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Действующие ЮЛ, ИП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B1D1E12-2DE9-E98B-B349-71D9CBA06296}"/>
              </a:ext>
            </a:extLst>
          </p:cNvPr>
          <p:cNvSpPr/>
          <p:nvPr/>
        </p:nvSpPr>
        <p:spPr>
          <a:xfrm>
            <a:off x="964094" y="1336740"/>
            <a:ext cx="4230757" cy="14462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Одновременно с регистрацией или в течение 30 календарных дней со дня постановки на налоговый учет подается Уведомление о переходе на ЕСХН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59D9500-607D-9807-6BC1-B4AAD2E5FB19}"/>
              </a:ext>
            </a:extLst>
          </p:cNvPr>
          <p:cNvSpPr/>
          <p:nvPr/>
        </p:nvSpPr>
        <p:spPr>
          <a:xfrm>
            <a:off x="6890726" y="1311966"/>
            <a:ext cx="4230757" cy="14709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 позднее 31 декабря 2023 года подается Уведомление о переходе на ЕСХН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2D6B-45D9-A93A-9433-DBDEACE542A4}"/>
              </a:ext>
            </a:extLst>
          </p:cNvPr>
          <p:cNvSpPr txBox="1"/>
          <p:nvPr/>
        </p:nvSpPr>
        <p:spPr>
          <a:xfrm>
            <a:off x="1070517" y="3212936"/>
            <a:ext cx="46250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</a:rPr>
              <a:t>ОСНОВНЫЕ ОБЯЗАННОСТИ: 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• отчетность 1 раз в год 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• авансовые платежи уплачиваются за полугодие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• необходимо вести книгу учета доходов и расходов</a:t>
            </a:r>
          </a:p>
        </p:txBody>
      </p:sp>
    </p:spTree>
    <p:extLst>
      <p:ext uri="{BB962C8B-B14F-4D97-AF65-F5344CB8AC3E}">
        <p14:creationId xmlns:p14="http://schemas.microsoft.com/office/powerpoint/2010/main" val="270893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69680-2C1D-E7D3-CDDC-72ECD428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5" y="113335"/>
            <a:ext cx="10389705" cy="50951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Патентная система налогообложения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EF805-03F7-0B14-3C8F-EC7868E536F9}"/>
              </a:ext>
            </a:extLst>
          </p:cNvPr>
          <p:cNvSpPr txBox="1"/>
          <p:nvPr/>
        </p:nvSpPr>
        <p:spPr>
          <a:xfrm>
            <a:off x="730526" y="734457"/>
            <a:ext cx="1073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ПСН ТОЛЬКО для индивидуальных предпринимателей, по определенным видам деятельности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4BF18-4979-CD59-9888-9CE65EDF95E3}"/>
              </a:ext>
            </a:extLst>
          </p:cNvPr>
          <p:cNvSpPr txBox="1"/>
          <p:nvPr/>
        </p:nvSpPr>
        <p:spPr>
          <a:xfrm>
            <a:off x="730526" y="1470991"/>
            <a:ext cx="6253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Основные условия применения ПСН:</a:t>
            </a:r>
          </a:p>
          <a:p>
            <a:r>
              <a:rPr lang="ru-RU" dirty="0"/>
              <a:t>1.Доходы налогоплательщика за год </a:t>
            </a:r>
            <a:r>
              <a:rPr lang="ru-RU" dirty="0">
                <a:solidFill>
                  <a:srgbClr val="FF0000"/>
                </a:solidFill>
              </a:rPr>
              <a:t>&lt; 60 млн. рублей</a:t>
            </a:r>
            <a:r>
              <a:rPr lang="ru-RU" dirty="0"/>
              <a:t>. При этом, при применении одновременно ПСН и УСН, учитываются доходы от реализации по обоим налоговым режимам. </a:t>
            </a:r>
          </a:p>
          <a:p>
            <a:r>
              <a:rPr lang="ru-RU" dirty="0"/>
              <a:t>2.Средняя численность работников </a:t>
            </a:r>
            <a:r>
              <a:rPr lang="ru-RU" dirty="0">
                <a:solidFill>
                  <a:srgbClr val="FF0000"/>
                </a:solidFill>
              </a:rPr>
              <a:t>&lt; 15 человек</a:t>
            </a:r>
            <a:r>
              <a:rPr lang="ru-RU" dirty="0"/>
              <a:t>. </a:t>
            </a:r>
          </a:p>
          <a:p>
            <a:r>
              <a:rPr lang="ru-RU" dirty="0"/>
              <a:t>3.Розничной торговлей в рамках ПСН не признается торговля товарами подлежащими обязательной маркировке (обувь, лекарства, одежда из меха)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4BECC9-764F-0034-6F3D-FA1C06587358}"/>
              </a:ext>
            </a:extLst>
          </p:cNvPr>
          <p:cNvSpPr txBox="1"/>
          <p:nvPr/>
        </p:nvSpPr>
        <p:spPr>
          <a:xfrm>
            <a:off x="7512327" y="3599359"/>
            <a:ext cx="427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Применение ПСН освобождает от уплаты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C9FF1E92-3716-8DB0-D341-2F73643946BC}"/>
              </a:ext>
            </a:extLst>
          </p:cNvPr>
          <p:cNvSpPr/>
          <p:nvPr/>
        </p:nvSpPr>
        <p:spPr>
          <a:xfrm>
            <a:off x="7833441" y="4002577"/>
            <a:ext cx="1431234" cy="7818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FF67031-49F6-082C-CBC9-0048E4503A32}"/>
              </a:ext>
            </a:extLst>
          </p:cNvPr>
          <p:cNvSpPr/>
          <p:nvPr/>
        </p:nvSpPr>
        <p:spPr>
          <a:xfrm>
            <a:off x="7833441" y="4171463"/>
            <a:ext cx="143123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НДФЛ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F77D75A5-9AE5-0069-F292-4A62CF35E1E4}"/>
              </a:ext>
            </a:extLst>
          </p:cNvPr>
          <p:cNvSpPr/>
          <p:nvPr/>
        </p:nvSpPr>
        <p:spPr>
          <a:xfrm>
            <a:off x="10030240" y="4002577"/>
            <a:ext cx="1431234" cy="7818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38381C3-AA9B-6B89-5C39-31BD823BC27F}"/>
              </a:ext>
            </a:extLst>
          </p:cNvPr>
          <p:cNvSpPr/>
          <p:nvPr/>
        </p:nvSpPr>
        <p:spPr>
          <a:xfrm>
            <a:off x="10030240" y="4208849"/>
            <a:ext cx="143123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НДС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AC1BBE56-A336-3807-793C-AF049C9048E9}"/>
              </a:ext>
            </a:extLst>
          </p:cNvPr>
          <p:cNvSpPr/>
          <p:nvPr/>
        </p:nvSpPr>
        <p:spPr>
          <a:xfrm>
            <a:off x="8908523" y="4832872"/>
            <a:ext cx="1431234" cy="7818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419B205-BF8A-25CF-6AAB-C12A1DF7A696}"/>
              </a:ext>
            </a:extLst>
          </p:cNvPr>
          <p:cNvSpPr/>
          <p:nvPr/>
        </p:nvSpPr>
        <p:spPr>
          <a:xfrm>
            <a:off x="8795879" y="4897762"/>
            <a:ext cx="165652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налог</a:t>
            </a:r>
          </a:p>
          <a:p>
            <a:pPr algn="ctr"/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</a:t>
            </a:r>
            <a:r>
              <a:rPr lang="ru-RU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 имущество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E3A368-9201-E8AF-8430-3436983DF581}"/>
              </a:ext>
            </a:extLst>
          </p:cNvPr>
          <p:cNvSpPr txBox="1"/>
          <p:nvPr/>
        </p:nvSpPr>
        <p:spPr>
          <a:xfrm>
            <a:off x="8676801" y="1243249"/>
            <a:ext cx="1662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Ставка ПСН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691EFAD-BB72-2A2F-B408-B700F942BF04}"/>
              </a:ext>
            </a:extLst>
          </p:cNvPr>
          <p:cNvSpPr/>
          <p:nvPr/>
        </p:nvSpPr>
        <p:spPr>
          <a:xfrm>
            <a:off x="8989570" y="1616805"/>
            <a:ext cx="10406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6%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B0D01-F23B-546D-4DD9-7E50ED832145}"/>
              </a:ext>
            </a:extLst>
          </p:cNvPr>
          <p:cNvSpPr txBox="1"/>
          <p:nvPr/>
        </p:nvSpPr>
        <p:spPr>
          <a:xfrm>
            <a:off x="7833441" y="2365144"/>
            <a:ext cx="3684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Размер налога = (базовая доходность / 365 (366) дней Х количество дней срока, на который выдан патент) Х 6%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BD508-8DF8-4C2C-AAB3-BCEA05CED24C}"/>
              </a:ext>
            </a:extLst>
          </p:cNvPr>
          <p:cNvSpPr txBox="1"/>
          <p:nvPr/>
        </p:nvSpPr>
        <p:spPr>
          <a:xfrm>
            <a:off x="964095" y="4045091"/>
            <a:ext cx="46250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002060"/>
                </a:solidFill>
              </a:rPr>
              <a:t>ОСНОВНЫЕ ОБЯЗАННОСТИ: 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• уплачивать налог</a:t>
            </a:r>
          </a:p>
          <a:p>
            <a:r>
              <a:rPr lang="ru-RU" sz="2400" b="1" dirty="0">
                <a:solidFill>
                  <a:srgbClr val="002060"/>
                </a:solidFill>
              </a:rPr>
              <a:t>• необходимо вести книгу учета доходов и расходов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463AA6-B6D5-B177-C8AA-D29AC4EB5442}"/>
              </a:ext>
            </a:extLst>
          </p:cNvPr>
          <p:cNvSpPr/>
          <p:nvPr/>
        </p:nvSpPr>
        <p:spPr>
          <a:xfrm>
            <a:off x="477078" y="5783637"/>
            <a:ext cx="11198087" cy="7818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rgbClr val="FF0000"/>
                </a:solidFill>
              </a:rPr>
              <a:t>Отчетность при ПСН не представляется. </a:t>
            </a:r>
          </a:p>
          <a:p>
            <a:r>
              <a:rPr lang="ru-RU" dirty="0">
                <a:solidFill>
                  <a:srgbClr val="FF0000"/>
                </a:solidFill>
              </a:rPr>
              <a:t>Патент выдается с любой даты, на период от 1 до 12 месяцев включительно в пределах календарного года</a:t>
            </a:r>
          </a:p>
        </p:txBody>
      </p:sp>
    </p:spTree>
    <p:extLst>
      <p:ext uri="{BB962C8B-B14F-4D97-AF65-F5344CB8AC3E}">
        <p14:creationId xmlns:p14="http://schemas.microsoft.com/office/powerpoint/2010/main" val="11104198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1463</Words>
  <Application>Microsoft Office PowerPoint</Application>
  <PresentationFormat>Широкоэкранный</PresentationFormat>
  <Paragraphs>180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Aptos</vt:lpstr>
      <vt:lpstr>Arial</vt:lpstr>
      <vt:lpstr>Arial</vt:lpstr>
      <vt:lpstr>Calibri</vt:lpstr>
      <vt:lpstr>Calibri Light</vt:lpstr>
      <vt:lpstr>Google Sans</vt:lpstr>
      <vt:lpstr>ProximaNova</vt:lpstr>
      <vt:lpstr>Roboto</vt:lpstr>
      <vt:lpstr>Тема Office</vt:lpstr>
      <vt:lpstr>Системы налогообложения </vt:lpstr>
      <vt:lpstr>Что такое система налогообложения?</vt:lpstr>
      <vt:lpstr>Особенности ОСНО</vt:lpstr>
      <vt:lpstr>Специальные налоговые режимы</vt:lpstr>
      <vt:lpstr>Упрощенная система налогообложения</vt:lpstr>
      <vt:lpstr>Порядок перехода на УСН</vt:lpstr>
      <vt:lpstr>Единый сельскохозяйственный налог</vt:lpstr>
      <vt:lpstr>Порядок перехода на ЕСХН</vt:lpstr>
      <vt:lpstr>Патентная система налогообложения</vt:lpstr>
      <vt:lpstr>Как получить патент</vt:lpstr>
      <vt:lpstr>Налог на профессиональный доход</vt:lpstr>
      <vt:lpstr>Автоматизированная упрощенная система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налогообложения </dc:title>
  <dc:creator>Матусовская Светлана Владимировна</dc:creator>
  <cp:lastModifiedBy>Матусовская Светлана Владимировна</cp:lastModifiedBy>
  <cp:revision>7</cp:revision>
  <dcterms:created xsi:type="dcterms:W3CDTF">2023-09-18T06:36:47Z</dcterms:created>
  <dcterms:modified xsi:type="dcterms:W3CDTF">2024-09-18T03:24:55Z</dcterms:modified>
</cp:coreProperties>
</file>