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061F8-081E-49F3-844D-75AB7E1E6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BA4EE0-4FD5-2204-F219-7959B7E08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2FDA8B-FACD-0FA2-C38E-11F97F6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1A97-730A-423E-A59C-8D2001329630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46D969-3B60-1E38-E25B-3D7F2080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C5D711-DA1E-3ACA-0939-DB0C3210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9950-25BD-4C80-88DC-4BEDC2C5A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58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DEE15-2AEC-C2AA-1DBA-1B31D38B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0DED2D-1CA1-C3E7-39E6-AEBE98340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EF863B-8E5D-B2B6-E3A3-888DAEDB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1A97-730A-423E-A59C-8D2001329630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D6440-30C6-E6FF-BF5E-69508D89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C83042-18F7-C10D-BA20-86D7C1F7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9950-25BD-4C80-88DC-4BEDC2C5A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01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53B87F-540E-BBEE-074A-90ED5A7E1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77C136-162D-6AC0-A8BA-5091BAF05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2F12CF-FA72-EA3A-3140-CADBFBF9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1A97-730A-423E-A59C-8D2001329630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FBC07E-E017-6084-5457-FA94D6B2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AE972E-1E3D-2009-7554-F0C55407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9950-25BD-4C80-88DC-4BEDC2C5A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79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57D83-C113-D26A-7288-236BD88B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4777FC-78AF-3126-006A-97FF1D829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D300D4-F9F9-36CB-1116-BB3B4AF2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1A97-730A-423E-A59C-8D2001329630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46ED5E-DEE1-6C00-58E8-87729698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DD5DE5-6A81-9736-584B-B11B7F12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9950-25BD-4C80-88DC-4BEDC2C5A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83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37401-AC1B-9223-8254-DD6A02E0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D1472D-9438-8F33-2AF1-3C87E4062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5020ED-197B-DD30-2269-E5261769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1A97-730A-423E-A59C-8D2001329630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99D12D-F8E3-90FA-87A0-822A56AC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EFE3FE-9BC0-F4A8-A622-DBD7DB4A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9950-25BD-4C80-88DC-4BEDC2C5A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17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864FA-DD39-0B28-7FA6-07D07896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6AF89-E97C-3B1A-62D9-1AB3BC4A3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49A5EA-05E7-3951-7EAB-CC63CAE32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1E316D-34B2-C545-EC42-AA832C53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1A97-730A-423E-A59C-8D2001329630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937309-0CD9-65BC-4705-40210A3C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6033AA-3504-7E53-D38C-59386D31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9950-25BD-4C80-88DC-4BEDC2C5A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86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68F60-5364-D064-3380-3751834B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C216AB-56EF-4BA0-3DF6-514A223D7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4A8DFE-035E-BF4D-0DE7-4007AFBC9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EABE06-D3F9-B55B-5AFC-300A5CFD5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D0D3A82-E53A-CFC8-B1C4-628384875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ED3C79B-5E50-CAEB-BD84-01AFA94F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1A97-730A-423E-A59C-8D2001329630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2F58C1-AF30-D0A5-9586-4209EF14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C1BC9A-2830-D251-6E16-FDC02436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9950-25BD-4C80-88DC-4BEDC2C5A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79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C1EA1-D360-7A76-A58A-3725BBC0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A6F8150-4BB1-1CBF-4281-75848000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1A97-730A-423E-A59C-8D2001329630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05E7A3-015B-F76D-E858-74929696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E434E5-3C98-5C8D-E8B4-DD194F20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9950-25BD-4C80-88DC-4BEDC2C5A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07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EA29C0-62C9-4940-64AD-7C55E7EE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1A97-730A-423E-A59C-8D2001329630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0E0A12D-E968-B155-6F77-35FE719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BAFC39-8B93-7B4B-D0E2-FC5016DD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9950-25BD-4C80-88DC-4BEDC2C5A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15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AEED7-2D14-6C65-A6C0-EFAAD15E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13FE4D-5ED3-2E5C-B6D4-FF7FFEF6C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AB9742-B001-225B-651C-2F54ED0F9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C6B18A-B82B-1E7A-E32E-2828B75C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1A97-730A-423E-A59C-8D2001329630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713B6D-D740-0007-D195-39BD0B63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EE51D-E2BD-6AD0-489D-CE0DBF56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9950-25BD-4C80-88DC-4BEDC2C5A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22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EA341-7923-A1B3-DC5A-9CD5A524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6E5DC3-9C8D-805A-428F-6E121D242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997A84-0998-064A-2ACB-5E2BC803C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8EA124-F193-8A35-8AF3-0AF0810B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1A97-730A-423E-A59C-8D2001329630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4293FA-BB20-FAD5-07AC-A76EB935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D0A99A-CA5F-F60F-523C-4ACD52C3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9950-25BD-4C80-88DC-4BEDC2C5A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4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B717D-4F56-E04E-5F1A-986499E0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987B5B-D43A-B694-CF8F-B8358E914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6E2A38-EFEF-9005-39CC-902CF63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C1A97-730A-423E-A59C-8D2001329630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67FD52-C24B-DBEA-E674-2D9260E25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3CA8DC-7716-F927-9BF5-D2242CB73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79950-25BD-4C80-88DC-4BEDC2C5A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27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Кнопка нажатия человека">
            <a:extLst>
              <a:ext uri="{FF2B5EF4-FFF2-40B4-BE49-F238E27FC236}">
                <a16:creationId xmlns:a16="http://schemas.microsoft.com/office/drawing/2014/main" id="{7F0F5F04-CE1C-D5A5-1987-ED5B4165E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0F5D6-4583-06B9-FD07-EBA2461D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solidFill>
                  <a:schemeClr val="bg1"/>
                </a:solidFill>
              </a:rPr>
              <a:t>Системы оплаты труда. Страховые взносы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27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1B9B5-796B-13FE-BC97-B4747DAD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6600"/>
                </a:solidFill>
              </a:rPr>
              <a:t>Система оплаты труда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FCC01A-2381-08CE-2DA0-C23A9862A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b="1" i="1" u="sng" dirty="0">
                <a:latin typeface="Constantia" pitchFamily="18" charset="0"/>
              </a:rPr>
              <a:t>Под системой оплаты труда</a:t>
            </a:r>
            <a:r>
              <a:rPr lang="ru-RU" sz="3200" i="1" u="sng" dirty="0">
                <a:latin typeface="Constantia" pitchFamily="18" charset="0"/>
              </a:rPr>
              <a:t> </a:t>
            </a:r>
            <a:r>
              <a:rPr lang="ru-RU" sz="3200" dirty="0">
                <a:latin typeface="Constantia" pitchFamily="18" charset="0"/>
              </a:rPr>
              <a:t>понимается определенная зависимость между показателями, характеризующими меру труда и меру его оплаты в соответствии с фактически достигнутыми результатами труда. </a:t>
            </a:r>
          </a:p>
          <a:p>
            <a:r>
              <a:rPr lang="ru-RU" sz="3200" dirty="0">
                <a:latin typeface="Constantia" pitchFamily="18" charset="0"/>
              </a:rPr>
              <a:t>Все системы оплаты труда в зависимости от показателя, используемого для определения результата труда, объединяются в две группы (</a:t>
            </a:r>
            <a:r>
              <a:rPr lang="ru-RU" sz="3200" b="1" i="1" u="sng" dirty="0">
                <a:latin typeface="Constantia" pitchFamily="18" charset="0"/>
              </a:rPr>
              <a:t>формы оплаты</a:t>
            </a:r>
            <a:r>
              <a:rPr lang="ru-RU" sz="3200" dirty="0">
                <a:latin typeface="Constantia" pitchFamily="18" charset="0"/>
              </a:rPr>
              <a:t>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061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7D3FF-CE78-4AC2-7D59-9B610C98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dirty="0">
                <a:solidFill>
                  <a:srgbClr val="FF6600"/>
                </a:solidFill>
              </a:rPr>
              <a:t>Формы оплаты труда</a:t>
            </a:r>
            <a:endParaRPr lang="ru-RU" b="1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DC1FD97-EC0A-FCA6-4416-D3B1D5E78E18}"/>
              </a:ext>
            </a:extLst>
          </p:cNvPr>
          <p:cNvSpPr/>
          <p:nvPr/>
        </p:nvSpPr>
        <p:spPr>
          <a:xfrm>
            <a:off x="838200" y="1903751"/>
            <a:ext cx="5136630" cy="419724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ru-RU" sz="2000" b="1" dirty="0">
                <a:solidFill>
                  <a:srgbClr val="FF0000"/>
                </a:solidFill>
                <a:latin typeface="Constantia" pitchFamily="18" charset="0"/>
              </a:rPr>
              <a:t>Повременная форма оплаты труда</a:t>
            </a:r>
            <a:r>
              <a:rPr lang="ru-RU" sz="2000" dirty="0">
                <a:solidFill>
                  <a:srgbClr val="FF0000"/>
                </a:solidFill>
                <a:latin typeface="Constantia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Constantia" pitchFamily="18" charset="0"/>
              </a:rPr>
              <a:t>— это оплата за фактически отработанное время(нормативное) и квалификацию работника, в виде затрат времени на выполнение должностных инструкций, трудовых обязанностей, обеспечивающих достижение конечного результата.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59B86AF-FB45-F51B-3A21-99B6262CF13A}"/>
              </a:ext>
            </a:extLst>
          </p:cNvPr>
          <p:cNvSpPr/>
          <p:nvPr/>
        </p:nvSpPr>
        <p:spPr>
          <a:xfrm>
            <a:off x="6628150" y="1903751"/>
            <a:ext cx="5136630" cy="419724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ru-RU" sz="2000" b="1" dirty="0">
                <a:solidFill>
                  <a:srgbClr val="FF0000"/>
                </a:solidFill>
                <a:latin typeface="Constantia" pitchFamily="18" charset="0"/>
              </a:rPr>
              <a:t>Сдельная форма оплаты труда</a:t>
            </a:r>
            <a:r>
              <a:rPr lang="ru-RU" sz="2000" dirty="0">
                <a:solidFill>
                  <a:srgbClr val="FF0000"/>
                </a:solidFill>
                <a:latin typeface="Constantia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Constantia" pitchFamily="18" charset="0"/>
              </a:rPr>
              <a:t>— это оплата за количество произведенной продукции определенного качества. Таким образом, мерой труда в этом случае выступает объем выполненных  работ.</a:t>
            </a:r>
          </a:p>
        </p:txBody>
      </p:sp>
    </p:spTree>
    <p:extLst>
      <p:ext uri="{BB962C8B-B14F-4D97-AF65-F5344CB8AC3E}">
        <p14:creationId xmlns:p14="http://schemas.microsoft.com/office/powerpoint/2010/main" val="377803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3651E-3F00-24F0-5884-D9AC9B83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>
                <a:solidFill>
                  <a:srgbClr val="FF0000"/>
                </a:solidFill>
              </a:rPr>
              <a:t>Повременная форма оплаты труда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0A3E82-580D-356B-01C2-8140BC86A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FF6600"/>
                </a:solidFill>
                <a:latin typeface="Constantia" pitchFamily="18" charset="0"/>
              </a:rPr>
              <a:t>Простая (прямая) повременная система:</a:t>
            </a:r>
          </a:p>
          <a:p>
            <a:endParaRPr lang="ru-RU" b="1" dirty="0">
              <a:solidFill>
                <a:srgbClr val="FF6600"/>
              </a:solidFill>
              <a:latin typeface="Constantia" pitchFamily="18" charset="0"/>
            </a:endParaRPr>
          </a:p>
          <a:p>
            <a:endParaRPr lang="ru-RU" sz="2800" b="1" dirty="0">
              <a:solidFill>
                <a:srgbClr val="FF6600"/>
              </a:solidFill>
              <a:latin typeface="Constantia" pitchFamily="18" charset="0"/>
            </a:endParaRPr>
          </a:p>
          <a:p>
            <a:endParaRPr lang="ru-RU" sz="2800" b="1" dirty="0">
              <a:solidFill>
                <a:srgbClr val="FF6600"/>
              </a:solidFill>
              <a:latin typeface="Constantia" pitchFamily="18" charset="0"/>
            </a:endParaRPr>
          </a:p>
          <a:p>
            <a:r>
              <a:rPr lang="ru-RU" sz="2800" b="1" dirty="0">
                <a:solidFill>
                  <a:srgbClr val="FF6600"/>
                </a:solidFill>
                <a:latin typeface="Constantia" pitchFamily="18" charset="0"/>
              </a:rPr>
              <a:t>Повременно – премиальная система:</a:t>
            </a:r>
            <a:endParaRPr lang="ru-RU" sz="2800" dirty="0">
              <a:solidFill>
                <a:srgbClr val="FF6600"/>
              </a:solidFill>
              <a:latin typeface="Constantia" pitchFamily="18" charset="0"/>
            </a:endParaRPr>
          </a:p>
          <a:p>
            <a:pPr marL="0" indent="0" algn="ctr">
              <a:buNone/>
            </a:pPr>
            <a:endParaRPr lang="ru-RU" sz="4000" b="1" dirty="0">
              <a:latin typeface="Constantia" pitchFamily="18" charset="0"/>
            </a:endParaRPr>
          </a:p>
          <a:p>
            <a:pPr marL="0" indent="0" algn="ctr">
              <a:buNone/>
            </a:pPr>
            <a:r>
              <a:rPr lang="ru-RU" sz="4000" b="1" dirty="0">
                <a:latin typeface="Constantia" pitchFamily="18" charset="0"/>
              </a:rPr>
              <a:t>ЗП </a:t>
            </a:r>
            <a:r>
              <a:rPr lang="ru-RU" sz="4000" b="1" baseline="-25000" dirty="0" err="1">
                <a:latin typeface="Constantia" pitchFamily="18" charset="0"/>
              </a:rPr>
              <a:t>повр</a:t>
            </a:r>
            <a:r>
              <a:rPr lang="ru-RU" sz="4000" b="1" baseline="-25000" dirty="0">
                <a:latin typeface="Constantia" pitchFamily="18" charset="0"/>
              </a:rPr>
              <a:t>./прем.</a:t>
            </a:r>
            <a:r>
              <a:rPr lang="ru-RU" sz="4000" b="1" dirty="0">
                <a:latin typeface="Constantia" pitchFamily="18" charset="0"/>
              </a:rPr>
              <a:t> = ЗП </a:t>
            </a:r>
            <a:r>
              <a:rPr lang="ru-RU" sz="4000" b="1" baseline="-25000" dirty="0" err="1">
                <a:latin typeface="Constantia" pitchFamily="18" charset="0"/>
              </a:rPr>
              <a:t>повр</a:t>
            </a:r>
            <a:r>
              <a:rPr lang="ru-RU" sz="4000" b="1" baseline="-25000" dirty="0">
                <a:latin typeface="Constantia" pitchFamily="18" charset="0"/>
              </a:rPr>
              <a:t>.</a:t>
            </a:r>
            <a:r>
              <a:rPr lang="ru-RU" sz="4000" b="1" dirty="0">
                <a:latin typeface="Constantia" pitchFamily="18" charset="0"/>
              </a:rPr>
              <a:t> + Премия</a:t>
            </a:r>
          </a:p>
          <a:p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040344E-9D00-5AA3-F6C8-B90A7D155072}"/>
              </a:ext>
            </a:extLst>
          </p:cNvPr>
          <p:cNvSpPr/>
          <p:nvPr/>
        </p:nvSpPr>
        <p:spPr>
          <a:xfrm>
            <a:off x="2991794" y="2217188"/>
            <a:ext cx="620841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b="1" dirty="0" err="1">
                <a:solidFill>
                  <a:schemeClr val="tx1"/>
                </a:solidFill>
                <a:latin typeface="Constantia" pitchFamily="18" charset="0"/>
              </a:rPr>
              <a:t>ЗП</a:t>
            </a:r>
            <a:r>
              <a:rPr lang="ru-RU" sz="4000" b="1" dirty="0">
                <a:solidFill>
                  <a:schemeClr val="tx1"/>
                </a:solidFill>
                <a:latin typeface="Constantia" pitchFamily="18" charset="0"/>
              </a:rPr>
              <a:t> </a:t>
            </a:r>
            <a:r>
              <a:rPr lang="ru-RU" sz="4000" b="1" baseline="-25000" dirty="0" err="1">
                <a:solidFill>
                  <a:schemeClr val="tx1"/>
                </a:solidFill>
                <a:latin typeface="Constantia" pitchFamily="18" charset="0"/>
              </a:rPr>
              <a:t>повр</a:t>
            </a:r>
            <a:r>
              <a:rPr lang="ru-RU" sz="4000" b="1" baseline="-25000" dirty="0">
                <a:solidFill>
                  <a:schemeClr val="tx1"/>
                </a:solidFill>
                <a:latin typeface="Constantia" pitchFamily="18" charset="0"/>
              </a:rPr>
              <a:t>.</a:t>
            </a:r>
            <a:r>
              <a:rPr lang="ru-RU" sz="4000" b="1" dirty="0">
                <a:solidFill>
                  <a:schemeClr val="tx1"/>
                </a:solidFill>
                <a:latin typeface="Constantia" pitchFamily="18" charset="0"/>
              </a:rPr>
              <a:t> = ТС </a:t>
            </a:r>
            <a:r>
              <a:rPr lang="ru-RU" sz="4000" b="1" baseline="-25000" dirty="0">
                <a:solidFill>
                  <a:schemeClr val="tx1"/>
                </a:solidFill>
                <a:latin typeface="Constantia" pitchFamily="18" charset="0"/>
              </a:rPr>
              <a:t>работника</a:t>
            </a:r>
            <a:r>
              <a:rPr lang="ru-RU" sz="4000" b="1" dirty="0">
                <a:solidFill>
                  <a:schemeClr val="tx1"/>
                </a:solidFill>
                <a:latin typeface="Constantia" pitchFamily="18" charset="0"/>
              </a:rPr>
              <a:t> * </a:t>
            </a:r>
            <a:r>
              <a:rPr lang="en-US" sz="4000" b="1" dirty="0">
                <a:solidFill>
                  <a:schemeClr val="tx1"/>
                </a:solidFill>
                <a:latin typeface="Constantia" pitchFamily="18" charset="0"/>
              </a:rPr>
              <a:t>t</a:t>
            </a:r>
            <a:r>
              <a:rPr lang="ru-RU" sz="4000" b="1" baseline="-25000" dirty="0" err="1">
                <a:solidFill>
                  <a:schemeClr val="tx1"/>
                </a:solidFill>
                <a:latin typeface="Constantia" pitchFamily="18" charset="0"/>
              </a:rPr>
              <a:t>ф</a:t>
            </a:r>
            <a:endParaRPr lang="ru-RU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71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C9D5E-7362-0B2D-73DF-6EB90172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i="1" u="sng" dirty="0">
                <a:solidFill>
                  <a:srgbClr val="FF6600"/>
                </a:solidFill>
              </a:rPr>
              <a:t>Пример</a:t>
            </a:r>
            <a:r>
              <a:rPr lang="ru-RU" sz="3200" dirty="0">
                <a:solidFill>
                  <a:srgbClr val="FF6600"/>
                </a:solidFill>
              </a:rPr>
              <a:t> </a:t>
            </a:r>
            <a:r>
              <a:rPr lang="ru-RU" sz="3200" dirty="0"/>
              <a:t>(</a:t>
            </a:r>
            <a:r>
              <a:rPr lang="ru-RU" sz="3200" dirty="0">
                <a:latin typeface="Constantia" pitchFamily="18" charset="0"/>
              </a:rPr>
              <a:t>Начислить работнику, работающему на повременно-премиальной системе, заработную плату за месяц)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21B2CD-2606-8FAD-2037-EF5E4ADB1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>
                <a:latin typeface="Constantia" pitchFamily="18" charset="0"/>
              </a:rPr>
              <a:t>Должностной оклад работника — </a:t>
            </a:r>
            <a:r>
              <a:rPr lang="ru-RU" sz="2800" i="1" u="sng" dirty="0">
                <a:latin typeface="Constantia" pitchFamily="18" charset="0"/>
              </a:rPr>
              <a:t>2680 д. ед. </a:t>
            </a:r>
            <a:r>
              <a:rPr lang="ru-RU" sz="2800" dirty="0">
                <a:latin typeface="Constantia" pitchFamily="18" charset="0"/>
              </a:rPr>
              <a:t>Он отработал </a:t>
            </a:r>
            <a:r>
              <a:rPr lang="ru-RU" sz="2800" i="1" u="sng" dirty="0">
                <a:latin typeface="Constantia" pitchFamily="18" charset="0"/>
              </a:rPr>
              <a:t>20 дней </a:t>
            </a:r>
            <a:r>
              <a:rPr lang="ru-RU" sz="2800" dirty="0">
                <a:latin typeface="Constantia" pitchFamily="18" charset="0"/>
              </a:rPr>
              <a:t>из 24 рабочих дней. Установленный размер премии — </a:t>
            </a:r>
            <a:r>
              <a:rPr lang="ru-RU" sz="2800" i="1" u="sng" dirty="0">
                <a:latin typeface="Constantia" pitchFamily="18" charset="0"/>
              </a:rPr>
              <a:t>35% </a:t>
            </a:r>
            <a:r>
              <a:rPr lang="ru-RU" sz="2800" dirty="0">
                <a:latin typeface="Constantia" pitchFamily="18" charset="0"/>
              </a:rPr>
              <a:t>базового заработка</a:t>
            </a:r>
          </a:p>
          <a:p>
            <a:pPr marL="0" indent="0">
              <a:buNone/>
            </a:pPr>
            <a:r>
              <a:rPr lang="ru-RU" sz="2800" i="1" dirty="0">
                <a:latin typeface="Constantia" pitchFamily="18" charset="0"/>
              </a:rPr>
              <a:t>Расчет.</a:t>
            </a:r>
            <a:br>
              <a:rPr lang="ru-RU" sz="2800" dirty="0">
                <a:latin typeface="Constantia" pitchFamily="18" charset="0"/>
              </a:rPr>
            </a:br>
            <a:r>
              <a:rPr lang="ru-RU" sz="2800" dirty="0">
                <a:latin typeface="Constantia" pitchFamily="18" charset="0"/>
              </a:rPr>
              <a:t>1. Определяется должностной оклад работника за отработанное время:</a:t>
            </a:r>
            <a:br>
              <a:rPr lang="ru-RU" sz="2800" dirty="0">
                <a:latin typeface="Constantia" pitchFamily="18" charset="0"/>
              </a:rPr>
            </a:br>
            <a:r>
              <a:rPr lang="ru-RU" sz="2800" dirty="0">
                <a:latin typeface="Constantia" pitchFamily="18" charset="0"/>
              </a:rPr>
              <a:t>2680 : 24 х 20 = 2233,33 (д. ед.).</a:t>
            </a:r>
            <a:br>
              <a:rPr lang="ru-RU" sz="2800" dirty="0">
                <a:latin typeface="Constantia" pitchFamily="18" charset="0"/>
              </a:rPr>
            </a:br>
            <a:r>
              <a:rPr lang="ru-RU" sz="2800" dirty="0">
                <a:latin typeface="Constantia" pitchFamily="18" charset="0"/>
              </a:rPr>
              <a:t>2. Рассчитывается премия работника:</a:t>
            </a:r>
            <a:br>
              <a:rPr lang="ru-RU" sz="2800" dirty="0">
                <a:latin typeface="Constantia" pitchFamily="18" charset="0"/>
              </a:rPr>
            </a:br>
            <a:r>
              <a:rPr lang="ru-RU" sz="2800" dirty="0">
                <a:latin typeface="Constantia" pitchFamily="18" charset="0"/>
              </a:rPr>
              <a:t>2233,33 х 0,35 = 781,67 (д. ед.).</a:t>
            </a:r>
            <a:br>
              <a:rPr lang="ru-RU" sz="2800" dirty="0">
                <a:latin typeface="Constantia" pitchFamily="18" charset="0"/>
              </a:rPr>
            </a:br>
            <a:r>
              <a:rPr lang="ru-RU" sz="2800" dirty="0">
                <a:latin typeface="Constantia" pitchFamily="18" charset="0"/>
              </a:rPr>
              <a:t>3. Находится заработная плата работника за месяц:</a:t>
            </a:r>
            <a:br>
              <a:rPr lang="ru-RU" sz="2800" dirty="0">
                <a:latin typeface="Constantia" pitchFamily="18" charset="0"/>
              </a:rPr>
            </a:br>
            <a:r>
              <a:rPr lang="ru-RU" sz="2800" dirty="0">
                <a:latin typeface="Constantia" pitchFamily="18" charset="0"/>
              </a:rPr>
              <a:t>2233,33 + 781,67 = 3015 (д. ед.).</a:t>
            </a:r>
            <a:br>
              <a:rPr lang="ru-RU" sz="2800" dirty="0">
                <a:latin typeface="Constantia" pitchFamily="18" charset="0"/>
              </a:rPr>
            </a:br>
            <a:r>
              <a:rPr lang="ru-RU" sz="2800" i="1" dirty="0">
                <a:latin typeface="Constantia" pitchFamily="18" charset="0"/>
              </a:rPr>
              <a:t>Вывод.</a:t>
            </a:r>
            <a:r>
              <a:rPr lang="ru-RU" sz="2800" dirty="0">
                <a:latin typeface="Constantia" pitchFamily="18" charset="0"/>
              </a:rPr>
              <a:t> Заработная плата работника за месяц составит 3015 д. ед</a:t>
            </a:r>
            <a:r>
              <a:rPr lang="ru-RU" sz="2400" dirty="0">
                <a:latin typeface="Constantia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413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F429B-1F39-773C-3CBB-34D47020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>
                <a:solidFill>
                  <a:srgbClr val="FF0000"/>
                </a:solidFill>
              </a:rPr>
              <a:t>Сдельная форма оплаты труда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8F9B3-18CC-05BF-4E94-A16F8921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ru-RU" b="1" dirty="0">
                <a:solidFill>
                  <a:srgbClr val="FF0000"/>
                </a:solidFill>
                <a:latin typeface="Constantia" pitchFamily="18" charset="0"/>
              </a:rPr>
              <a:t>Система прямой (простой) сдельной оплаты труда.</a:t>
            </a:r>
          </a:p>
          <a:p>
            <a:pPr>
              <a:buNone/>
            </a:pPr>
            <a:r>
              <a:rPr lang="ru-RU" b="1" dirty="0">
                <a:latin typeface="Constantia" pitchFamily="18" charset="0"/>
              </a:rPr>
              <a:t>   </a:t>
            </a:r>
          </a:p>
          <a:p>
            <a:pPr algn="ctr">
              <a:buNone/>
            </a:pPr>
            <a:r>
              <a:rPr lang="ru-RU" sz="4000" b="1" dirty="0">
                <a:latin typeface="Constantia" pitchFamily="18" charset="0"/>
              </a:rPr>
              <a:t>     ЗП </a:t>
            </a:r>
            <a:r>
              <a:rPr lang="ru-RU" sz="4000" b="1" baseline="-25000" dirty="0" err="1">
                <a:latin typeface="Constantia" pitchFamily="18" charset="0"/>
              </a:rPr>
              <a:t>сд</a:t>
            </a:r>
            <a:r>
              <a:rPr lang="ru-RU" sz="4000" b="1" baseline="-25000" dirty="0">
                <a:latin typeface="Constantia" pitchFamily="18" charset="0"/>
              </a:rPr>
              <a:t>.</a:t>
            </a:r>
            <a:r>
              <a:rPr lang="ru-RU" sz="4000" b="1" dirty="0">
                <a:latin typeface="Constantia" pitchFamily="18" charset="0"/>
              </a:rPr>
              <a:t> = </a:t>
            </a:r>
            <a:r>
              <a:rPr lang="en-US" sz="4000" b="1" dirty="0">
                <a:latin typeface="Constantia" pitchFamily="18" charset="0"/>
              </a:rPr>
              <a:t>Q</a:t>
            </a:r>
            <a:r>
              <a:rPr lang="ru-RU" sz="4000" b="1" dirty="0">
                <a:latin typeface="Constantia" pitchFamily="18" charset="0"/>
              </a:rPr>
              <a:t> * </a:t>
            </a:r>
            <a:r>
              <a:rPr lang="en-US" sz="4000" b="1" dirty="0">
                <a:latin typeface="Constantia" pitchFamily="18" charset="0"/>
              </a:rPr>
              <a:t>R </a:t>
            </a:r>
            <a:r>
              <a:rPr lang="ru-RU" sz="4000" b="1" baseline="-25000" dirty="0" err="1">
                <a:latin typeface="Constantia" pitchFamily="18" charset="0"/>
              </a:rPr>
              <a:t>сд</a:t>
            </a:r>
            <a:r>
              <a:rPr lang="ru-RU" sz="4000" b="1" baseline="-25000" dirty="0">
                <a:latin typeface="Constantia" pitchFamily="18" charset="0"/>
              </a:rPr>
              <a:t>.</a:t>
            </a:r>
          </a:p>
          <a:p>
            <a:pPr>
              <a:buNone/>
            </a:pPr>
            <a:endParaRPr lang="ru-RU" sz="2800" dirty="0">
              <a:latin typeface="Constantia" pitchFamily="18" charset="0"/>
            </a:endParaRPr>
          </a:p>
          <a:p>
            <a:pPr algn="just"/>
            <a:r>
              <a:rPr lang="ru-RU" sz="2800" dirty="0">
                <a:latin typeface="Constantia" pitchFamily="18" charset="0"/>
              </a:rPr>
              <a:t>При прямой сдельной заработной плате начисление производится по неизменной расценке прямо пропорциональ­но изменению объема работы. Такая система эффективна на предприятиях с неограниченными резервами увеличения объе­ма деятельности. Премии в этом случае могут не применяться.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11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5C4AF-F910-2632-CBD1-759F83C0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i="1" u="sng" dirty="0">
                <a:solidFill>
                  <a:srgbClr val="FF0000"/>
                </a:solidFill>
              </a:rPr>
              <a:t>Пример</a:t>
            </a:r>
            <a:r>
              <a:rPr lang="ru-RU" sz="3200" i="1" u="sng" dirty="0"/>
              <a:t> (</a:t>
            </a:r>
            <a:r>
              <a:rPr lang="ru-RU" sz="3200" dirty="0"/>
              <a:t>Определить сдельный заработок рабочего за месяц)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EBDC2F-3DAA-B554-1793-E16BEC861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>
                <a:latin typeface="Constantia" pitchFamily="18" charset="0"/>
              </a:rPr>
              <a:t>Его индивидуальная сдельная расценка составляет </a:t>
            </a:r>
            <a:r>
              <a:rPr lang="ru-RU" sz="2800" i="1" u="sng" dirty="0">
                <a:latin typeface="Constantia" pitchFamily="18" charset="0"/>
              </a:rPr>
              <a:t>69 д. ед. за 100 ед. деталей. </a:t>
            </a:r>
            <a:r>
              <a:rPr lang="ru-RU" sz="2800" dirty="0">
                <a:latin typeface="Constantia" pitchFamily="18" charset="0"/>
              </a:rPr>
              <a:t>Фактический объем работы за месяц — </a:t>
            </a:r>
            <a:r>
              <a:rPr lang="ru-RU" sz="2800" i="1" u="sng" dirty="0">
                <a:latin typeface="Constantia" pitchFamily="18" charset="0"/>
              </a:rPr>
              <a:t>40 тыс. ед. деталей.</a:t>
            </a:r>
          </a:p>
          <a:p>
            <a:pPr>
              <a:buNone/>
            </a:pPr>
            <a:endParaRPr lang="ru-RU" sz="2800" i="1" dirty="0">
              <a:latin typeface="Constantia" pitchFamily="18" charset="0"/>
            </a:endParaRPr>
          </a:p>
          <a:p>
            <a:pPr>
              <a:buNone/>
            </a:pPr>
            <a:r>
              <a:rPr lang="ru-RU" sz="2800" i="1" dirty="0">
                <a:latin typeface="Constantia" pitchFamily="18" charset="0"/>
              </a:rPr>
              <a:t>Расчет</a:t>
            </a:r>
            <a:r>
              <a:rPr lang="ru-RU" sz="2800" dirty="0">
                <a:latin typeface="Constantia" pitchFamily="18" charset="0"/>
              </a:rPr>
              <a:t>. Сдельный заработок рабочего за месяц составит: </a:t>
            </a:r>
          </a:p>
          <a:p>
            <a:pPr>
              <a:buNone/>
            </a:pPr>
            <a:r>
              <a:rPr lang="ru-RU" sz="2800" dirty="0">
                <a:latin typeface="Constantia" pitchFamily="18" charset="0"/>
              </a:rPr>
              <a:t>           69 /100 * 40000= 27600 (д. ед.).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8444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78878-7EB4-EB37-367C-A149D07C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54" y="365125"/>
            <a:ext cx="10979046" cy="1133891"/>
          </a:xfrm>
        </p:spPr>
        <p:txBody>
          <a:bodyPr/>
          <a:lstStyle/>
          <a:p>
            <a:r>
              <a:rPr lang="ru-RU" sz="4400" b="1" dirty="0">
                <a:solidFill>
                  <a:srgbClr val="FF0000"/>
                </a:solidFill>
              </a:rPr>
              <a:t>Сдельная форма оплаты труда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FB4C56-8D29-0E4C-72CD-B8F275B9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54" y="1499016"/>
            <a:ext cx="10979046" cy="467794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sz="3000" b="1" dirty="0">
                <a:solidFill>
                  <a:srgbClr val="FF6600"/>
                </a:solidFill>
                <a:latin typeface="Constantia" pitchFamily="18" charset="0"/>
              </a:rPr>
              <a:t>Сдельно – премиальная система.</a:t>
            </a:r>
          </a:p>
          <a:p>
            <a:pPr>
              <a:buNone/>
            </a:pPr>
            <a:r>
              <a:rPr lang="ru-RU" dirty="0">
                <a:latin typeface="Constantia" pitchFamily="18" charset="0"/>
              </a:rPr>
              <a:t>                                                    </a:t>
            </a:r>
          </a:p>
          <a:p>
            <a:pPr algn="ctr">
              <a:buNone/>
            </a:pPr>
            <a:r>
              <a:rPr lang="ru-RU" sz="4000" dirty="0">
                <a:latin typeface="Constantia" pitchFamily="18" charset="0"/>
              </a:rPr>
              <a:t>                                          ЗП </a:t>
            </a:r>
            <a:r>
              <a:rPr lang="ru-RU" sz="4000" baseline="-25000" dirty="0" err="1">
                <a:latin typeface="Constantia" pitchFamily="18" charset="0"/>
              </a:rPr>
              <a:t>сд</a:t>
            </a:r>
            <a:r>
              <a:rPr lang="ru-RU" sz="4000" baseline="-25000" dirty="0">
                <a:latin typeface="Constantia" pitchFamily="18" charset="0"/>
              </a:rPr>
              <a:t>.</a:t>
            </a:r>
            <a:r>
              <a:rPr lang="ru-RU" sz="4000" dirty="0">
                <a:latin typeface="Constantia" pitchFamily="18" charset="0"/>
              </a:rPr>
              <a:t> * (П </a:t>
            </a:r>
            <a:r>
              <a:rPr lang="ru-RU" sz="4000" baseline="-25000" dirty="0">
                <a:latin typeface="Constantia" pitchFamily="18" charset="0"/>
              </a:rPr>
              <a:t>в</a:t>
            </a:r>
            <a:r>
              <a:rPr lang="ru-RU" sz="4000" dirty="0">
                <a:latin typeface="Constantia" pitchFamily="18" charset="0"/>
              </a:rPr>
              <a:t> + П </a:t>
            </a:r>
            <a:r>
              <a:rPr lang="ru-RU" sz="4000" baseline="-25000" dirty="0" err="1">
                <a:latin typeface="Constantia" pitchFamily="18" charset="0"/>
              </a:rPr>
              <a:t>п</a:t>
            </a:r>
            <a:r>
              <a:rPr lang="ru-RU" sz="4000" dirty="0">
                <a:latin typeface="Constantia" pitchFamily="18" charset="0"/>
              </a:rPr>
              <a:t> * П</a:t>
            </a:r>
            <a:r>
              <a:rPr lang="ru-RU" sz="4000" baseline="-25000" dirty="0">
                <a:latin typeface="Constantia" pitchFamily="18" charset="0"/>
              </a:rPr>
              <a:t> ф</a:t>
            </a:r>
            <a:r>
              <a:rPr lang="ru-RU" sz="4000" dirty="0">
                <a:latin typeface="Constantia" pitchFamily="18" charset="0"/>
              </a:rPr>
              <a:t>)</a:t>
            </a:r>
          </a:p>
          <a:p>
            <a:pPr algn="ctr">
              <a:buNone/>
            </a:pPr>
            <a:r>
              <a:rPr lang="ru-RU" sz="4000" dirty="0">
                <a:latin typeface="Constantia" pitchFamily="18" charset="0"/>
              </a:rPr>
              <a:t>ЗП </a:t>
            </a:r>
            <a:r>
              <a:rPr lang="ru-RU" sz="4000" baseline="-25000" dirty="0" err="1">
                <a:latin typeface="Constantia" pitchFamily="18" charset="0"/>
              </a:rPr>
              <a:t>сд</a:t>
            </a:r>
            <a:r>
              <a:rPr lang="ru-RU" sz="4000" baseline="-25000" dirty="0">
                <a:latin typeface="Constantia" pitchFamily="18" charset="0"/>
              </a:rPr>
              <a:t>.-прем.</a:t>
            </a:r>
            <a:r>
              <a:rPr lang="ru-RU" sz="4000" dirty="0">
                <a:latin typeface="Constantia" pitchFamily="18" charset="0"/>
              </a:rPr>
              <a:t> = ЗП </a:t>
            </a:r>
            <a:r>
              <a:rPr lang="ru-RU" sz="4000" baseline="-25000" dirty="0" err="1">
                <a:latin typeface="Constantia" pitchFamily="18" charset="0"/>
              </a:rPr>
              <a:t>сд</a:t>
            </a:r>
            <a:r>
              <a:rPr lang="ru-RU" sz="4000" baseline="-25000" dirty="0">
                <a:latin typeface="Constantia" pitchFamily="18" charset="0"/>
              </a:rPr>
              <a:t>.</a:t>
            </a:r>
            <a:r>
              <a:rPr lang="ru-RU" sz="4000" dirty="0">
                <a:latin typeface="Constantia" pitchFamily="18" charset="0"/>
              </a:rPr>
              <a:t> + ----------------------------------   </a:t>
            </a:r>
          </a:p>
          <a:p>
            <a:pPr algn="ctr">
              <a:buNone/>
            </a:pPr>
            <a:r>
              <a:rPr lang="ru-RU" sz="4000" dirty="0">
                <a:latin typeface="Constantia" pitchFamily="18" charset="0"/>
              </a:rPr>
              <a:t>                                                    100 % </a:t>
            </a:r>
          </a:p>
          <a:p>
            <a:pPr>
              <a:buNone/>
            </a:pPr>
            <a:r>
              <a:rPr lang="ru-RU" dirty="0">
                <a:latin typeface="Constantia" pitchFamily="18" charset="0"/>
              </a:rPr>
              <a:t>П в – процент премии за выполнение показателей премирования;</a:t>
            </a:r>
          </a:p>
          <a:p>
            <a:pPr>
              <a:buNone/>
            </a:pPr>
            <a:r>
              <a:rPr lang="ru-RU" dirty="0">
                <a:latin typeface="Constantia" pitchFamily="18" charset="0"/>
              </a:rPr>
              <a:t>П </a:t>
            </a:r>
            <a:r>
              <a:rPr lang="ru-RU" dirty="0" err="1">
                <a:latin typeface="Constantia" pitchFamily="18" charset="0"/>
              </a:rPr>
              <a:t>п</a:t>
            </a:r>
            <a:r>
              <a:rPr lang="ru-RU" dirty="0">
                <a:latin typeface="Constantia" pitchFamily="18" charset="0"/>
              </a:rPr>
              <a:t> – процент премии за каждый % перевыполнения показателей премирования;</a:t>
            </a:r>
          </a:p>
          <a:p>
            <a:pPr>
              <a:buNone/>
            </a:pPr>
            <a:r>
              <a:rPr lang="ru-RU" dirty="0">
                <a:latin typeface="Constantia" pitchFamily="18" charset="0"/>
              </a:rPr>
              <a:t>П ф – фактический процент перевыполнения показателей премирования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6795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C0110-889B-65A4-789A-78E067F1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3200" i="1" u="sng" dirty="0">
                <a:solidFill>
                  <a:srgbClr val="FF6600"/>
                </a:solidFill>
                <a:latin typeface="Constantia" pitchFamily="18" charset="0"/>
              </a:rPr>
              <a:t>Пример </a:t>
            </a:r>
            <a:r>
              <a:rPr lang="ru-RU" sz="3200" i="1" u="sng" dirty="0">
                <a:latin typeface="Constantia" pitchFamily="18" charset="0"/>
              </a:rPr>
              <a:t>.</a:t>
            </a:r>
            <a:r>
              <a:rPr lang="ru-RU" sz="3200" dirty="0">
                <a:latin typeface="Constantia" pitchFamily="18" charset="0"/>
              </a:rPr>
              <a:t>Определить заработную плату кондитера столовой, труд которого оплачивается сдельно-</a:t>
            </a:r>
            <a:r>
              <a:rPr lang="ru-RU" sz="3200" dirty="0" err="1">
                <a:latin typeface="Constantia" pitchFamily="18" charset="0"/>
              </a:rPr>
              <a:t>премиально</a:t>
            </a:r>
            <a:r>
              <a:rPr lang="ru-RU" sz="3200" dirty="0">
                <a:latin typeface="Constantia" pitchFamily="18" charset="0"/>
              </a:rPr>
              <a:t>.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D5D0FB-D060-6DB3-263E-8755E70CC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59256" cy="441028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>
                <a:latin typeface="Constantia" pitchFamily="18" charset="0"/>
              </a:rPr>
              <a:t>В цехе для кондитера применяется сдельная расценка</a:t>
            </a:r>
            <a:r>
              <a:rPr lang="ru-RU" i="1" u="sng" dirty="0">
                <a:latin typeface="Constantia" pitchFamily="18" charset="0"/>
              </a:rPr>
              <a:t> 70 д. ед. за 100 кг</a:t>
            </a:r>
            <a:r>
              <a:rPr lang="ru-RU" dirty="0">
                <a:latin typeface="Constantia" pitchFamily="18" charset="0"/>
              </a:rPr>
              <a:t> произведенных изделий. Фактически работником за месяц про­изведено </a:t>
            </a:r>
            <a:r>
              <a:rPr lang="ru-RU" i="1" u="sng" dirty="0">
                <a:latin typeface="Constantia" pitchFamily="18" charset="0"/>
              </a:rPr>
              <a:t>3,2 т </a:t>
            </a:r>
            <a:r>
              <a:rPr lang="ru-RU" dirty="0">
                <a:latin typeface="Constantia" pitchFamily="18" charset="0"/>
              </a:rPr>
              <a:t>кондитерских изделий, что означает выполнение плана на </a:t>
            </a:r>
            <a:r>
              <a:rPr lang="ru-RU" i="1" u="sng" dirty="0">
                <a:latin typeface="Constantia" pitchFamily="18" charset="0"/>
              </a:rPr>
              <a:t>104%</a:t>
            </a:r>
            <a:r>
              <a:rPr lang="ru-RU" dirty="0">
                <a:latin typeface="Constantia" pitchFamily="18" charset="0"/>
              </a:rPr>
              <a:t>. За это работнику выплачивается премия в размере </a:t>
            </a:r>
            <a:r>
              <a:rPr lang="ru-RU" i="1" u="sng" dirty="0">
                <a:latin typeface="Constantia" pitchFamily="18" charset="0"/>
              </a:rPr>
              <a:t>18%.</a:t>
            </a:r>
          </a:p>
          <a:p>
            <a:pPr>
              <a:buNone/>
            </a:pPr>
            <a:r>
              <a:rPr lang="ru-RU" i="1" dirty="0">
                <a:latin typeface="Constantia" pitchFamily="18" charset="0"/>
              </a:rPr>
              <a:t>Расчет. </a:t>
            </a:r>
            <a:endParaRPr lang="ru-RU" dirty="0">
              <a:latin typeface="Constantia" pitchFamily="18" charset="0"/>
            </a:endParaRPr>
          </a:p>
          <a:p>
            <a:pPr>
              <a:buNone/>
            </a:pPr>
            <a:r>
              <a:rPr lang="ru-RU" dirty="0">
                <a:latin typeface="Constantia" pitchFamily="18" charset="0"/>
              </a:rPr>
              <a:t>1. Находится сдельный заработок кондитера за месяц:</a:t>
            </a:r>
          </a:p>
          <a:p>
            <a:pPr>
              <a:buNone/>
            </a:pPr>
            <a:r>
              <a:rPr lang="ru-RU" dirty="0">
                <a:latin typeface="Constantia" pitchFamily="18" charset="0"/>
              </a:rPr>
              <a:t>        70 х 3200 : 100 = 2240 (д. ед.).</a:t>
            </a:r>
          </a:p>
          <a:p>
            <a:pPr>
              <a:buNone/>
            </a:pPr>
            <a:r>
              <a:rPr lang="ru-RU" dirty="0">
                <a:latin typeface="Constantia" pitchFamily="18" charset="0"/>
              </a:rPr>
              <a:t>2. Рассчитывается премия работника:</a:t>
            </a:r>
          </a:p>
          <a:p>
            <a:pPr>
              <a:buNone/>
            </a:pPr>
            <a:r>
              <a:rPr lang="ru-RU" dirty="0">
                <a:latin typeface="Constantia" pitchFamily="18" charset="0"/>
              </a:rPr>
              <a:t>        2240 х 0,18 = 403,2 (д. ед.).</a:t>
            </a:r>
          </a:p>
          <a:p>
            <a:pPr>
              <a:buNone/>
            </a:pPr>
            <a:r>
              <a:rPr lang="ru-RU" dirty="0">
                <a:latin typeface="Constantia" pitchFamily="18" charset="0"/>
              </a:rPr>
              <a:t>3. Определяется вся заработная плата кондитера за месяц:</a:t>
            </a:r>
          </a:p>
          <a:p>
            <a:pPr>
              <a:buNone/>
            </a:pPr>
            <a:r>
              <a:rPr lang="ru-RU" dirty="0">
                <a:latin typeface="Constantia" pitchFamily="18" charset="0"/>
              </a:rPr>
              <a:t>         2240 + 403,2 = 2643,2 (д. ед.).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085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2A0BD-8309-926F-24DC-0B52EF75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>
                <a:solidFill>
                  <a:srgbClr val="FF0000"/>
                </a:solidFill>
              </a:rPr>
              <a:t>Сдельная форма оплаты труда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7D392-F404-2F13-818C-3EE0CA4CD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ru-RU" b="1" dirty="0">
                <a:solidFill>
                  <a:srgbClr val="FF6600"/>
                </a:solidFill>
                <a:latin typeface="Constantia" pitchFamily="18" charset="0"/>
              </a:rPr>
              <a:t>Косвенная сдельная система</a:t>
            </a:r>
            <a:endParaRPr lang="ru-RU" dirty="0">
              <a:latin typeface="Constantia" pitchFamily="18" charset="0"/>
            </a:endParaRPr>
          </a:p>
          <a:p>
            <a:pPr>
              <a:buNone/>
            </a:pPr>
            <a:r>
              <a:rPr lang="ru-RU" dirty="0">
                <a:latin typeface="Constantia" pitchFamily="18" charset="0"/>
              </a:rPr>
              <a:t>         </a:t>
            </a:r>
          </a:p>
          <a:p>
            <a:pPr algn="ctr">
              <a:buNone/>
            </a:pPr>
            <a:r>
              <a:rPr lang="ru-RU" sz="4000" dirty="0">
                <a:latin typeface="Constantia" pitchFamily="18" charset="0"/>
              </a:rPr>
              <a:t>      ЗП </a:t>
            </a:r>
            <a:r>
              <a:rPr lang="ru-RU" sz="4000" baseline="-25000" dirty="0">
                <a:latin typeface="Constantia" pitchFamily="18" charset="0"/>
              </a:rPr>
              <a:t>косв./</a:t>
            </a:r>
            <a:r>
              <a:rPr lang="ru-RU" sz="4000" baseline="-25000" dirty="0" err="1">
                <a:latin typeface="Constantia" pitchFamily="18" charset="0"/>
              </a:rPr>
              <a:t>сд</a:t>
            </a:r>
            <a:r>
              <a:rPr lang="ru-RU" sz="4000" baseline="-25000" dirty="0">
                <a:latin typeface="Constantia" pitchFamily="18" charset="0"/>
              </a:rPr>
              <a:t>.</a:t>
            </a:r>
            <a:r>
              <a:rPr lang="ru-RU" sz="4000" dirty="0">
                <a:latin typeface="Constantia" pitchFamily="18" charset="0"/>
              </a:rPr>
              <a:t> = ТС </a:t>
            </a:r>
            <a:r>
              <a:rPr lang="ru-RU" sz="4000" baseline="-25000" dirty="0">
                <a:latin typeface="Constantia" pitchFamily="18" charset="0"/>
              </a:rPr>
              <a:t>час.</a:t>
            </a:r>
            <a:r>
              <a:rPr lang="ru-RU" sz="4000" dirty="0">
                <a:latin typeface="Constantia" pitchFamily="18" charset="0"/>
              </a:rPr>
              <a:t> * </a:t>
            </a:r>
            <a:r>
              <a:rPr lang="en-US" sz="4000" dirty="0">
                <a:latin typeface="Constantia" pitchFamily="18" charset="0"/>
              </a:rPr>
              <a:t>t</a:t>
            </a:r>
            <a:r>
              <a:rPr lang="ru-RU" sz="4000" baseline="-25000" dirty="0">
                <a:latin typeface="Constantia" pitchFamily="18" charset="0"/>
              </a:rPr>
              <a:t>ф</a:t>
            </a:r>
            <a:r>
              <a:rPr lang="ru-RU" sz="4000" dirty="0">
                <a:latin typeface="Constantia" pitchFamily="18" charset="0"/>
              </a:rPr>
              <a:t> * </a:t>
            </a:r>
            <a:r>
              <a:rPr lang="en-US" sz="4000" dirty="0">
                <a:latin typeface="Constantia" pitchFamily="18" charset="0"/>
              </a:rPr>
              <a:t>I </a:t>
            </a:r>
            <a:r>
              <a:rPr lang="ru-RU" sz="4000" baseline="-25000" dirty="0" err="1">
                <a:latin typeface="Constantia" pitchFamily="18" charset="0"/>
              </a:rPr>
              <a:t>в.н</a:t>
            </a:r>
            <a:r>
              <a:rPr lang="ru-RU" sz="4000" baseline="-25000" dirty="0">
                <a:latin typeface="Constantia" pitchFamily="18" charset="0"/>
              </a:rPr>
              <a:t>.</a:t>
            </a:r>
            <a:endParaRPr lang="ru-RU" sz="4000" dirty="0">
              <a:latin typeface="Constantia" pitchFamily="18" charset="0"/>
            </a:endParaRPr>
          </a:p>
          <a:p>
            <a:pPr>
              <a:buNone/>
            </a:pPr>
            <a:r>
              <a:rPr lang="ru-RU" dirty="0">
                <a:latin typeface="Constantia" pitchFamily="18" charset="0"/>
              </a:rPr>
              <a:t>	  </a:t>
            </a:r>
          </a:p>
          <a:p>
            <a:pPr>
              <a:buNone/>
            </a:pPr>
            <a:r>
              <a:rPr lang="ru-RU" dirty="0">
                <a:latin typeface="Constantia" pitchFamily="18" charset="0"/>
              </a:rPr>
              <a:t>ТС </a:t>
            </a:r>
            <a:r>
              <a:rPr lang="ru-RU" baseline="-25000" dirty="0">
                <a:latin typeface="Constantia" pitchFamily="18" charset="0"/>
              </a:rPr>
              <a:t>час. </a:t>
            </a:r>
            <a:r>
              <a:rPr lang="ru-RU" dirty="0">
                <a:latin typeface="Constantia" pitchFamily="18" charset="0"/>
              </a:rPr>
              <a:t>– часовая тарифная ставка рабочего, руб.;</a:t>
            </a:r>
          </a:p>
          <a:p>
            <a:pPr>
              <a:buNone/>
            </a:pPr>
            <a:r>
              <a:rPr lang="en-US" dirty="0">
                <a:latin typeface="Constantia" pitchFamily="18" charset="0"/>
              </a:rPr>
              <a:t>t</a:t>
            </a:r>
            <a:r>
              <a:rPr lang="ru-RU" baseline="-25000" dirty="0">
                <a:latin typeface="Constantia" pitchFamily="18" charset="0"/>
              </a:rPr>
              <a:t>ф</a:t>
            </a:r>
            <a:r>
              <a:rPr lang="ru-RU" dirty="0">
                <a:latin typeface="Constantia" pitchFamily="18" charset="0"/>
              </a:rPr>
              <a:t> – фактически отработанное данным рабочим количество часов за расчетный период;</a:t>
            </a:r>
          </a:p>
          <a:p>
            <a:pPr>
              <a:buNone/>
            </a:pPr>
            <a:r>
              <a:rPr lang="en-US" dirty="0">
                <a:latin typeface="Constantia" pitchFamily="18" charset="0"/>
              </a:rPr>
              <a:t>I</a:t>
            </a:r>
            <a:r>
              <a:rPr lang="ru-RU" baseline="-25000" dirty="0" err="1">
                <a:latin typeface="Constantia" pitchFamily="18" charset="0"/>
              </a:rPr>
              <a:t>в.н</a:t>
            </a:r>
            <a:r>
              <a:rPr lang="ru-RU" baseline="-25000" dirty="0">
                <a:latin typeface="Constantia" pitchFamily="18" charset="0"/>
              </a:rPr>
              <a:t>. </a:t>
            </a:r>
            <a:r>
              <a:rPr lang="ru-RU" dirty="0">
                <a:latin typeface="Constantia" pitchFamily="18" charset="0"/>
              </a:rPr>
              <a:t>– индекс выполнения норм всеми обслуживаемыми рабочими.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726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C2E36-9DAA-BAA2-B508-18DAB409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43" y="0"/>
            <a:ext cx="10515600" cy="1325563"/>
          </a:xfrm>
        </p:spPr>
        <p:txBody>
          <a:bodyPr/>
          <a:lstStyle/>
          <a:p>
            <a:r>
              <a:rPr lang="ru-RU" sz="4400" b="1" dirty="0">
                <a:solidFill>
                  <a:srgbClr val="FF0000"/>
                </a:solidFill>
              </a:rPr>
              <a:t>Сдельная форма оплаты труда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3C18B9-9535-DA76-CEE0-CA0F048CB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43" y="1349115"/>
            <a:ext cx="11422505" cy="51437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>
                <a:latin typeface="Constantia" pitchFamily="18" charset="0"/>
              </a:rPr>
              <a:t>Начиная с определенного уровня выполнения норм, происходит увеличение сдельной расценки. Расценки дифференцируются в зависимости от уровня выполнения норм. Основная задача – резко стимулировать рост производительности труда.</a:t>
            </a:r>
          </a:p>
          <a:p>
            <a:pPr algn="ctr">
              <a:buNone/>
            </a:pPr>
            <a:r>
              <a:rPr lang="ru-RU" sz="4100" b="1" dirty="0">
                <a:latin typeface="Constantia" pitchFamily="18" charset="0"/>
              </a:rPr>
              <a:t>                                                   П </a:t>
            </a:r>
            <a:r>
              <a:rPr lang="ru-RU" sz="4100" b="1" baseline="-25000" dirty="0" err="1">
                <a:latin typeface="Constantia" pitchFamily="18" charset="0"/>
              </a:rPr>
              <a:t>в.н</a:t>
            </a:r>
            <a:r>
              <a:rPr lang="ru-RU" sz="4100" b="1" baseline="-25000" dirty="0">
                <a:latin typeface="Constantia" pitchFamily="18" charset="0"/>
              </a:rPr>
              <a:t>. факт</a:t>
            </a:r>
            <a:r>
              <a:rPr lang="ru-RU" sz="4100" b="1" dirty="0">
                <a:latin typeface="Constantia" pitchFamily="18" charset="0"/>
              </a:rPr>
              <a:t>. – П </a:t>
            </a:r>
            <a:r>
              <a:rPr lang="ru-RU" sz="4100" b="1" baseline="-25000" dirty="0" err="1">
                <a:latin typeface="Constantia" pitchFamily="18" charset="0"/>
              </a:rPr>
              <a:t>исх.б</a:t>
            </a:r>
            <a:r>
              <a:rPr lang="ru-RU" sz="4100" b="1" baseline="-25000" dirty="0">
                <a:latin typeface="Constantia" pitchFamily="18" charset="0"/>
              </a:rPr>
              <a:t>.</a:t>
            </a:r>
            <a:endParaRPr lang="ru-RU" sz="4100" b="1" dirty="0">
              <a:latin typeface="Constantia" pitchFamily="18" charset="0"/>
            </a:endParaRPr>
          </a:p>
          <a:p>
            <a:pPr algn="ctr">
              <a:buNone/>
            </a:pPr>
            <a:r>
              <a:rPr lang="ru-RU" sz="4100" b="1" dirty="0">
                <a:latin typeface="Constantia" pitchFamily="18" charset="0"/>
              </a:rPr>
              <a:t>ЗП </a:t>
            </a:r>
            <a:r>
              <a:rPr lang="ru-RU" sz="4100" b="1" baseline="-25000" dirty="0" err="1">
                <a:latin typeface="Constantia" pitchFamily="18" charset="0"/>
              </a:rPr>
              <a:t>сд</a:t>
            </a:r>
            <a:r>
              <a:rPr lang="ru-RU" sz="4100" b="1" baseline="-25000" dirty="0">
                <a:latin typeface="Constantia" pitchFamily="18" charset="0"/>
              </a:rPr>
              <a:t>./</a:t>
            </a:r>
            <a:r>
              <a:rPr lang="ru-RU" sz="4100" b="1" baseline="-25000" dirty="0" err="1">
                <a:latin typeface="Constantia" pitchFamily="18" charset="0"/>
              </a:rPr>
              <a:t>прогр</a:t>
            </a:r>
            <a:r>
              <a:rPr lang="ru-RU" sz="4100" b="1" dirty="0">
                <a:latin typeface="Constantia" pitchFamily="18" charset="0"/>
              </a:rPr>
              <a:t>. =  ЗП </a:t>
            </a:r>
            <a:r>
              <a:rPr lang="ru-RU" sz="4100" b="1" baseline="-25000" dirty="0" err="1">
                <a:latin typeface="Constantia" pitchFamily="18" charset="0"/>
              </a:rPr>
              <a:t>сд</a:t>
            </a:r>
            <a:r>
              <a:rPr lang="ru-RU" sz="4100" b="1" dirty="0">
                <a:latin typeface="Constantia" pitchFamily="18" charset="0"/>
              </a:rPr>
              <a:t>. * ( 1 + -------------------------  * К </a:t>
            </a:r>
            <a:r>
              <a:rPr lang="ru-RU" sz="4100" b="1" baseline="-25000" dirty="0">
                <a:latin typeface="Constantia" pitchFamily="18" charset="0"/>
              </a:rPr>
              <a:t>у</a:t>
            </a:r>
            <a:r>
              <a:rPr lang="ru-RU" sz="4100" b="1" dirty="0">
                <a:latin typeface="Constantia" pitchFamily="18" charset="0"/>
              </a:rPr>
              <a:t> )</a:t>
            </a:r>
          </a:p>
          <a:p>
            <a:pPr algn="ctr">
              <a:buNone/>
            </a:pPr>
            <a:r>
              <a:rPr lang="ru-RU" sz="4100" b="1" dirty="0">
                <a:latin typeface="Constantia" pitchFamily="18" charset="0"/>
              </a:rPr>
              <a:t>                                                        П </a:t>
            </a:r>
            <a:r>
              <a:rPr lang="ru-RU" sz="4100" b="1" baseline="-25000" dirty="0" err="1">
                <a:latin typeface="Constantia" pitchFamily="18" charset="0"/>
              </a:rPr>
              <a:t>в.н</a:t>
            </a:r>
            <a:r>
              <a:rPr lang="ru-RU" sz="4100" b="1" baseline="-25000" dirty="0">
                <a:latin typeface="Constantia" pitchFamily="18" charset="0"/>
              </a:rPr>
              <a:t>. факт.</a:t>
            </a:r>
            <a:endParaRPr lang="ru-RU" sz="4100" b="1" dirty="0">
              <a:latin typeface="Constantia" pitchFamily="18" charset="0"/>
            </a:endParaRPr>
          </a:p>
          <a:p>
            <a:pPr algn="ctr">
              <a:buNone/>
            </a:pPr>
            <a:r>
              <a:rPr lang="ru-RU" sz="4100" b="1" dirty="0">
                <a:latin typeface="Constantia" pitchFamily="18" charset="0"/>
              </a:rPr>
              <a:t> </a:t>
            </a:r>
          </a:p>
          <a:p>
            <a:pPr>
              <a:buNone/>
            </a:pPr>
            <a:r>
              <a:rPr lang="ru-RU" dirty="0">
                <a:latin typeface="Constantia" pitchFamily="18" charset="0"/>
              </a:rPr>
              <a:t>ЗП </a:t>
            </a:r>
            <a:r>
              <a:rPr lang="ru-RU" baseline="-25000" dirty="0" err="1">
                <a:latin typeface="Constantia" pitchFamily="18" charset="0"/>
              </a:rPr>
              <a:t>сд</a:t>
            </a:r>
            <a:r>
              <a:rPr lang="ru-RU" dirty="0">
                <a:latin typeface="Constantia" pitchFamily="18" charset="0"/>
              </a:rPr>
              <a:t>. – заработок по основным сдельным расценкам;</a:t>
            </a:r>
          </a:p>
          <a:p>
            <a:pPr>
              <a:buNone/>
            </a:pPr>
            <a:r>
              <a:rPr lang="ru-RU" dirty="0">
                <a:latin typeface="Constantia" pitchFamily="18" charset="0"/>
              </a:rPr>
              <a:t>П </a:t>
            </a:r>
            <a:r>
              <a:rPr lang="ru-RU" baseline="-25000" dirty="0" err="1">
                <a:latin typeface="Constantia" pitchFamily="18" charset="0"/>
              </a:rPr>
              <a:t>в.н</a:t>
            </a:r>
            <a:r>
              <a:rPr lang="ru-RU" baseline="-25000" dirty="0">
                <a:latin typeface="Constantia" pitchFamily="18" charset="0"/>
              </a:rPr>
              <a:t>. факт. </a:t>
            </a:r>
            <a:r>
              <a:rPr lang="ru-RU" dirty="0">
                <a:latin typeface="Constantia" pitchFamily="18" charset="0"/>
              </a:rPr>
              <a:t>– фактический процент выполнения норм;</a:t>
            </a:r>
          </a:p>
          <a:p>
            <a:pPr>
              <a:buNone/>
            </a:pPr>
            <a:r>
              <a:rPr lang="ru-RU" dirty="0">
                <a:latin typeface="Constantia" pitchFamily="18" charset="0"/>
              </a:rPr>
              <a:t>П </a:t>
            </a:r>
            <a:r>
              <a:rPr lang="ru-RU" baseline="-25000" dirty="0" err="1">
                <a:latin typeface="Constantia" pitchFamily="18" charset="0"/>
              </a:rPr>
              <a:t>исх.б</a:t>
            </a:r>
            <a:r>
              <a:rPr lang="ru-RU" dirty="0">
                <a:latin typeface="Constantia" pitchFamily="18" charset="0"/>
              </a:rPr>
              <a:t>. – уровень выполнения норм, принятый за базу;</a:t>
            </a:r>
          </a:p>
          <a:p>
            <a:pPr>
              <a:buNone/>
            </a:pPr>
            <a:r>
              <a:rPr lang="ru-RU" dirty="0">
                <a:latin typeface="Constantia" pitchFamily="18" charset="0"/>
              </a:rPr>
              <a:t>К </a:t>
            </a:r>
            <a:r>
              <a:rPr lang="ru-RU" baseline="-25000" dirty="0">
                <a:latin typeface="Constantia" pitchFamily="18" charset="0"/>
              </a:rPr>
              <a:t>у</a:t>
            </a:r>
            <a:r>
              <a:rPr lang="ru-RU" dirty="0">
                <a:latin typeface="Constantia" pitchFamily="18" charset="0"/>
              </a:rPr>
              <a:t> – коэффициент увеличения основной расценки, взятый по шкале в соответствии с процентом перевыполнения базы.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780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8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385A8-34BA-79D6-A035-3B8B2D09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07" y="967846"/>
            <a:ext cx="6871222" cy="5186266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Constantia" pitchFamily="18" charset="0"/>
              </a:rPr>
              <a:t>Для характеристики платы за труд часто применяются два термина: </a:t>
            </a:r>
            <a:r>
              <a:rPr lang="ru-RU" sz="2400" i="1" u="sng" dirty="0">
                <a:latin typeface="Constantia" pitchFamily="18" charset="0"/>
              </a:rPr>
              <a:t>заработная плата </a:t>
            </a:r>
            <a:r>
              <a:rPr lang="ru-RU" sz="2400" i="1" dirty="0">
                <a:latin typeface="Constantia" pitchFamily="18" charset="0"/>
              </a:rPr>
              <a:t>и </a:t>
            </a:r>
            <a:r>
              <a:rPr lang="ru-RU" sz="2400" i="1" u="sng" dirty="0">
                <a:latin typeface="Constantia" pitchFamily="18" charset="0"/>
              </a:rPr>
              <a:t>оплата труда</a:t>
            </a:r>
          </a:p>
          <a:p>
            <a:pPr algn="just"/>
            <a:endParaRPr lang="ru-RU" sz="2400" i="1" dirty="0">
              <a:latin typeface="Constantia" pitchFamily="18" charset="0"/>
            </a:endParaRPr>
          </a:p>
          <a:p>
            <a:pPr algn="just"/>
            <a:r>
              <a:rPr lang="ru-RU" sz="2400" i="1" dirty="0">
                <a:latin typeface="Constantia" pitchFamily="18" charset="0"/>
              </a:rPr>
              <a:t>Заработная плата </a:t>
            </a:r>
            <a:r>
              <a:rPr lang="ru-RU" sz="2400" dirty="0">
                <a:latin typeface="Constantia" pitchFamily="18" charset="0"/>
              </a:rPr>
              <a:t>представляет собой вознаграждение за труд в зависимости от квалификации работника, сложности, количества, качества и условий труда, а также выплат компенсационного и стимулирующего характера.</a:t>
            </a:r>
          </a:p>
          <a:p>
            <a:pPr marL="0" indent="0" algn="just">
              <a:buNone/>
            </a:pP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381CA8-F017-C70E-22E7-8C336E2728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9" r="16330" b="-1"/>
          <a:stretch/>
        </p:blipFill>
        <p:spPr>
          <a:xfrm>
            <a:off x="7228944" y="838014"/>
            <a:ext cx="4101593" cy="406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45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C879C-9361-964C-3EFD-E3FC875E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3200" i="1" u="sng" dirty="0">
                <a:solidFill>
                  <a:srgbClr val="FF6600"/>
                </a:solidFill>
                <a:latin typeface="Constantia" pitchFamily="18" charset="0"/>
              </a:rPr>
              <a:t>Пример .</a:t>
            </a:r>
            <a:r>
              <a:rPr lang="ru-RU" sz="3200" i="1" dirty="0">
                <a:solidFill>
                  <a:srgbClr val="FF6600"/>
                </a:solidFill>
                <a:latin typeface="Constantia" pitchFamily="18" charset="0"/>
              </a:rPr>
              <a:t> </a:t>
            </a:r>
            <a:r>
              <a:rPr lang="ru-RU" sz="3200" i="1" dirty="0">
                <a:latin typeface="Constantia" pitchFamily="18" charset="0"/>
              </a:rPr>
              <a:t>Определить сдельный заработок работника, находящегося на сдельно-прогрессивной заработной плате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11B42B-E1BC-2A87-BF79-A284CE5CD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onstantia" pitchFamily="18" charset="0"/>
              </a:rPr>
              <a:t>Норма выработки работника — </a:t>
            </a:r>
            <a:r>
              <a:rPr lang="ru-RU" i="1" u="sng" dirty="0">
                <a:latin typeface="Constantia" pitchFamily="18" charset="0"/>
              </a:rPr>
              <a:t>100 ед. продукции </a:t>
            </a:r>
            <a:r>
              <a:rPr lang="ru-RU" dirty="0">
                <a:latin typeface="Constantia" pitchFamily="18" charset="0"/>
              </a:rPr>
              <a:t>в смену. Сдельная расценка за единицу продукции составляет: </a:t>
            </a:r>
          </a:p>
          <a:p>
            <a:pPr marL="0" indent="0">
              <a:buNone/>
            </a:pPr>
            <a:r>
              <a:rPr lang="ru-RU" dirty="0">
                <a:latin typeface="Constantia" pitchFamily="18" charset="0"/>
              </a:rPr>
              <a:t>а) </a:t>
            </a:r>
            <a:r>
              <a:rPr lang="ru-RU" i="1" u="sng" dirty="0">
                <a:latin typeface="Constantia" pitchFamily="18" charset="0"/>
              </a:rPr>
              <a:t>20 д. ед. </a:t>
            </a:r>
            <a:r>
              <a:rPr lang="ru-RU" dirty="0">
                <a:latin typeface="Constantia" pitchFamily="18" charset="0"/>
              </a:rPr>
              <a:t>при выполнение нормы; </a:t>
            </a:r>
          </a:p>
          <a:p>
            <a:pPr marL="0" indent="0">
              <a:buNone/>
            </a:pPr>
            <a:r>
              <a:rPr lang="ru-RU" dirty="0">
                <a:latin typeface="Constantia" pitchFamily="18" charset="0"/>
              </a:rPr>
              <a:t>б) </a:t>
            </a:r>
            <a:r>
              <a:rPr lang="ru-RU" i="1" u="sng" dirty="0">
                <a:latin typeface="Constantia" pitchFamily="18" charset="0"/>
              </a:rPr>
              <a:t>22 д. ед</a:t>
            </a:r>
            <a:r>
              <a:rPr lang="ru-RU" dirty="0">
                <a:latin typeface="Constantia" pitchFamily="18" charset="0"/>
              </a:rPr>
              <a:t>. при превышении нормы выработки, Работник произвел за смену 140 ед. продукции.</a:t>
            </a:r>
          </a:p>
          <a:p>
            <a:pPr>
              <a:buNone/>
            </a:pPr>
            <a:r>
              <a:rPr lang="ru-RU" i="1" dirty="0">
                <a:latin typeface="Constantia" pitchFamily="18" charset="0"/>
              </a:rPr>
              <a:t>Расчет</a:t>
            </a:r>
            <a:r>
              <a:rPr lang="ru-RU" dirty="0">
                <a:latin typeface="Constantia" pitchFamily="18" charset="0"/>
              </a:rPr>
              <a:t>. Сдельный заработок работника составит:</a:t>
            </a:r>
          </a:p>
          <a:p>
            <a:pPr>
              <a:buNone/>
            </a:pPr>
            <a:r>
              <a:rPr lang="ru-RU" dirty="0">
                <a:latin typeface="Constantia" pitchFamily="18" charset="0"/>
              </a:rPr>
              <a:t>       20 х 100 + 22 х (140 - 100) = 2880 (д. ед.).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348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5F9DA-6B5C-1FF0-8AE2-90C6B3A4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>
                <a:solidFill>
                  <a:srgbClr val="FF0000"/>
                </a:solidFill>
              </a:rPr>
              <a:t>Сдельная форма оплаты труда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917A60-FF14-32CD-2A77-A8F486023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085"/>
            <a:ext cx="10515600" cy="4782878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ru-RU" sz="3200" dirty="0">
                <a:solidFill>
                  <a:srgbClr val="FF6600"/>
                </a:solidFill>
                <a:latin typeface="Constantia" pitchFamily="18" charset="0"/>
              </a:rPr>
              <a:t>Сдельно-регрессивная система.</a:t>
            </a:r>
          </a:p>
          <a:p>
            <a:pPr marL="0" indent="0" algn="just">
              <a:buNone/>
            </a:pPr>
            <a:r>
              <a:rPr lang="ru-RU" dirty="0">
                <a:latin typeface="Constantia" pitchFamily="18" charset="0"/>
              </a:rPr>
              <a:t>Наряду со сдельно-прогрессивной существует сдельно-регрессивная система заработной платы, при которой применяется </a:t>
            </a:r>
            <a:r>
              <a:rPr lang="ru-RU" u="sng" dirty="0">
                <a:latin typeface="Constantia" pitchFamily="18" charset="0"/>
              </a:rPr>
              <a:t>пониженная сдельная расценка </a:t>
            </a:r>
            <a:r>
              <a:rPr lang="ru-RU" dirty="0">
                <a:latin typeface="Constantia" pitchFamily="18" charset="0"/>
              </a:rPr>
              <a:t>для работника, превысившего норму выработки. Это делается для того, что­бы у работника отсутствовала заинтересованность в перевы­полнении заданной нормы, когда могут возникнуть нежела­тельные последствия, например такие, как ухудшение ка­чества продукции. Эта система применяется при ограничен­ном объеме работы, в случаях, если существует связь по времени производства данной продукции с производством иной продукции.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760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E5B95-02AB-61E0-F0FC-25743BAA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6600"/>
                </a:solidFill>
              </a:rPr>
              <a:t>Аккордная система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FA6E7B-560A-3C20-73AD-95D4B3B73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Constantia" pitchFamily="18" charset="0"/>
              </a:rPr>
              <a:t>Аккордная система заработной платы несколько отличается от типовых сдельных систем. Ее сущность состоит в том, что бригаде работников устанавливается определенный (нормативный) объем работы на конкретный период времени с определенной суммой расходов на заработную плату. Причем эти расходы устанавливаются не на отдельную операцию, а на весь комплекс работ с определением времени его выполнения.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50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9E40DA-6A9C-5541-2634-E07677F6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Единая предельная величина базы для расчета взносов на пенсионное, медицинское и социальное страхование с 01.01.2023 года</a:t>
            </a:r>
            <a:br>
              <a:rPr lang="ru-RU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630A47-9E98-776C-59C7-0F821D34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869"/>
            <a:ext cx="10515600" cy="4351338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Начиная с 2023 года установлены тарифы страховых взносов на ОПС, на ОМС и на ОСС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случай временной нетрудоспособности и в связи с материнством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 единых размерах (единый тариф страховых взносов):</a:t>
            </a:r>
            <a:endParaRPr lang="ru-RU" sz="2000" b="1" u="sng" dirty="0"/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Страховые взносы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пределах единой предельной величины базы 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Свыше единой предельной величины базы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Норма</a:t>
            </a:r>
            <a:endParaRPr lang="ru-RU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116CF3A-CAFE-BFF3-D93B-BAC1B6142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92802"/>
              </p:ext>
            </p:extLst>
          </p:nvPr>
        </p:nvGraphicFramePr>
        <p:xfrm>
          <a:off x="838200" y="2906274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88573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843643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36627393"/>
                    </a:ext>
                  </a:extLst>
                </a:gridCol>
              </a:tblGrid>
              <a:tr h="600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Страховые взносы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пределах единой предельной величины базы 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Свыше единой предельной величины базы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27257"/>
                  </a:ext>
                </a:extLst>
              </a:tr>
              <a:tr h="600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u="sng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Единый тариф СВ</a:t>
                      </a:r>
                      <a:endParaRPr lang="ru-RU" sz="1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15.1%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п. 4 ст. 425 НК РФ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53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CCFD7D-6303-46B4-1AC1-23DE17BC2C63}"/>
              </a:ext>
            </a:extLst>
          </p:cNvPr>
          <p:cNvSpPr txBox="1"/>
          <p:nvPr/>
        </p:nvSpPr>
        <p:spPr>
          <a:xfrm>
            <a:off x="838200" y="4847393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1043056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Предельная величина базы с 01.01.2023 года составляет - 1 917 000 рублей</a:t>
            </a:r>
          </a:p>
          <a:p>
            <a:pPr marL="0" marR="0" indent="0" algn="ctr" defTabSz="1043056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Предельная величина базы с 01.01.2024 года составляет -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2 225 000 </a:t>
            </a:r>
            <a:r>
              <a:rPr lang="ru-RU" sz="1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рублей</a:t>
            </a:r>
          </a:p>
          <a:p>
            <a:pPr marL="0" marR="0" indent="0" algn="ctr" defTabSz="1043056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Предельная величина базы с 01.01.2025 года составляет – 2 377 000 рублей</a:t>
            </a:r>
          </a:p>
          <a:p>
            <a:pPr marL="0" marR="0" indent="0" algn="ctr" defTabSz="1043056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(Постановление Правительства Российской Федерации от 25.11.2022 № 2143).</a:t>
            </a:r>
          </a:p>
        </p:txBody>
      </p:sp>
    </p:spTree>
    <p:extLst>
      <p:ext uri="{BB962C8B-B14F-4D97-AF65-F5344CB8AC3E}">
        <p14:creationId xmlns:p14="http://schemas.microsoft.com/office/powerpoint/2010/main" val="3143042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0608A-4CA3-6FC9-46D2-49425FC1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365126"/>
            <a:ext cx="11688417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пониженных тарифов с </a:t>
            </a:r>
            <a:r>
              <a:rPr 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01.01.2023</a:t>
            </a:r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года</a:t>
            </a:r>
            <a:endParaRPr lang="ru-RU" sz="3600" b="1" dirty="0">
              <a:solidFill>
                <a:srgbClr val="00206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5C9000-F68A-7DA6-79D5-37DE946BF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4234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категории плательщиков по пониженным тарифам </a:t>
            </a:r>
            <a:r>
              <a:rPr lang="ru-RU" sz="2000" b="1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объединены в три группы: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E6A2C2B-1487-6812-4EF3-BDAF23D84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94935"/>
              </p:ext>
            </p:extLst>
          </p:nvPr>
        </p:nvGraphicFramePr>
        <p:xfrm>
          <a:off x="437321" y="1542428"/>
          <a:ext cx="1139686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687">
                  <a:extLst>
                    <a:ext uri="{9D8B030D-6E8A-4147-A177-3AD203B41FA5}">
                      <a16:colId xmlns:a16="http://schemas.microsoft.com/office/drawing/2014/main" val="1808554122"/>
                    </a:ext>
                  </a:extLst>
                </a:gridCol>
                <a:gridCol w="8613913">
                  <a:extLst>
                    <a:ext uri="{9D8B030D-6E8A-4147-A177-3AD203B41FA5}">
                      <a16:colId xmlns:a16="http://schemas.microsoft.com/office/drawing/2014/main" val="3275936356"/>
                    </a:ext>
                  </a:extLst>
                </a:gridCol>
                <a:gridCol w="1643268">
                  <a:extLst>
                    <a:ext uri="{9D8B030D-6E8A-4147-A177-3AD203B41FA5}">
                      <a16:colId xmlns:a16="http://schemas.microsoft.com/office/drawing/2014/main" val="2368672089"/>
                    </a:ext>
                  </a:extLst>
                </a:gridCol>
              </a:tblGrid>
              <a:tr h="595336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Категории</a:t>
                      </a:r>
                      <a:r>
                        <a:rPr lang="ru-RU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плательщиков 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Пониженные тарифы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340667"/>
                  </a:ext>
                </a:extLst>
              </a:tr>
              <a:tr h="595336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Плательщики, указанные в подпунктах 3, 7, 8, 3, 11 - 15, 18 - 20 пункта 1 ст. 427 НК РФ - для IT-организаций, участников СЭЗ, резидентов территорий опережающего развития, некоммерческих и благотворительных организаций;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113867"/>
                  </a:ext>
                </a:extLst>
              </a:tr>
              <a:tr h="595336"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Плательщики, указанные в подпунктах 4 и 16 пункта 1 ст. 427 НК РФ - для международных компаний, получивших статус участников специальных административных районов, организаций, выплачивающих вознаграждения членам экипажей судов, зарегистрированных в международном реестре судов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9882"/>
                  </a:ext>
                </a:extLst>
              </a:tr>
              <a:tr h="595336">
                <a:tc>
                  <a:txBody>
                    <a:bodyPr/>
                    <a:lstStyle/>
                    <a:p>
                      <a:r>
                        <a:rPr lang="en-US" dirty="0"/>
                        <a:t>III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Плательщики, указанные в подпунктах 10 и 17 пункта 1 и пункте 13.1 ст. 427 НК РФ </a:t>
                      </a:r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выплат выше МРОТ </a:t>
                      </a:r>
                      <a:r>
                        <a:rPr lang="ru-RU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для субъектов малого и среднего предпринимательства, участников проекта «Сколково» и научно-технологических центров.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273141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4C46324-EE72-4505-CD47-F05D201AF302}"/>
              </a:ext>
            </a:extLst>
          </p:cNvPr>
          <p:cNvSpPr/>
          <p:nvPr/>
        </p:nvSpPr>
        <p:spPr>
          <a:xfrm>
            <a:off x="589000" y="5712512"/>
            <a:ext cx="111259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МРОТ  2023 г - до 16 242 рублей </a:t>
            </a:r>
          </a:p>
          <a:p>
            <a:pPr algn="ctr"/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МРОТ  2024 г - до 19 242 рублей </a:t>
            </a:r>
          </a:p>
          <a:p>
            <a:pPr algn="ctr"/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МРОТ  2025 г - до 22 440 рублей </a:t>
            </a:r>
          </a:p>
          <a:p>
            <a:pPr algn="ctr"/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(Федеральный закон от 19.12.2022 № 522-ФЗ).</a:t>
            </a:r>
          </a:p>
        </p:txBody>
      </p:sp>
    </p:spTree>
    <p:extLst>
      <p:ext uri="{BB962C8B-B14F-4D97-AF65-F5344CB8AC3E}">
        <p14:creationId xmlns:p14="http://schemas.microsoft.com/office/powerpoint/2010/main" val="2405324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438A9-6BE5-87F4-B626-85503C31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Страховые взносы в фиксированном размере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ИП и КФХ за 2023 - 2025 год</a:t>
            </a:r>
            <a:endParaRPr lang="ru-RU" sz="3600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9C6DBD-32B4-A848-541F-6A62784E5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259"/>
            <a:ext cx="10515600" cy="71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 единый фиксированный тариф по СВ на ОПС и ОМС для плательщиков, </a:t>
            </a:r>
          </a:p>
          <a:p>
            <a:pPr marL="0" indent="0" algn="ctr">
              <a:buNone/>
            </a:pPr>
            <a:r>
              <a:rPr lang="ru-RU" sz="1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производящих выплаты и иные вознаграждения физическим лицам: </a:t>
            </a:r>
            <a:r>
              <a:rPr lang="ru-RU" sz="1400" dirty="0">
                <a:solidFill>
                  <a:srgbClr val="405965"/>
                </a:solidFill>
                <a:latin typeface="Open Sans"/>
              </a:rPr>
              <a:t> </a:t>
            </a:r>
            <a:endParaRPr lang="ru-RU" dirty="0"/>
          </a:p>
        </p:txBody>
      </p:sp>
      <p:graphicFrame>
        <p:nvGraphicFramePr>
          <p:cNvPr id="7" name="Объект 4">
            <a:extLst>
              <a:ext uri="{FF2B5EF4-FFF2-40B4-BE49-F238E27FC236}">
                <a16:creationId xmlns:a16="http://schemas.microsoft.com/office/drawing/2014/main" id="{439ED9FC-C122-6DF0-415B-92A81FC6F1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743813"/>
              </p:ext>
            </p:extLst>
          </p:nvPr>
        </p:nvGraphicFramePr>
        <p:xfrm>
          <a:off x="499908" y="2091729"/>
          <a:ext cx="11192184" cy="1995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67">
                  <a:extLst>
                    <a:ext uri="{9D8B030D-6E8A-4147-A177-3AD203B41FA5}">
                      <a16:colId xmlns:a16="http://schemas.microsoft.com/office/drawing/2014/main" val="3628266500"/>
                    </a:ext>
                  </a:extLst>
                </a:gridCol>
                <a:gridCol w="3048612">
                  <a:extLst>
                    <a:ext uri="{9D8B030D-6E8A-4147-A177-3AD203B41FA5}">
                      <a16:colId xmlns:a16="http://schemas.microsoft.com/office/drawing/2014/main" val="520987967"/>
                    </a:ext>
                  </a:extLst>
                </a:gridCol>
                <a:gridCol w="2664805">
                  <a:extLst>
                    <a:ext uri="{9D8B030D-6E8A-4147-A177-3AD203B41FA5}">
                      <a16:colId xmlns:a16="http://schemas.microsoft.com/office/drawing/2014/main" val="585538658"/>
                    </a:ext>
                  </a:extLst>
                </a:gridCol>
              </a:tblGrid>
              <a:tr h="67643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 платежа</a:t>
                      </a:r>
                      <a:r>
                        <a:rPr lang="ru-RU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</a:t>
                      </a:r>
                      <a:r>
                        <a:rPr lang="ru-RU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 уплате за 2023/2024/2025 год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уплаты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723348"/>
                  </a:ext>
                </a:extLst>
              </a:tr>
              <a:tr h="676438">
                <a:tc>
                  <a:txBody>
                    <a:bodyPr/>
                    <a:lstStyle/>
                    <a:p>
                      <a:pPr algn="ctr"/>
                      <a:r>
                        <a:rPr lang="ru-RU" sz="15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Единый фиксированный тариф </a:t>
                      </a:r>
                    </a:p>
                    <a:p>
                      <a:pPr algn="ctr"/>
                      <a:r>
                        <a:rPr lang="ru-RU" sz="15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 СВ </a:t>
                      </a:r>
                      <a:r>
                        <a:rPr lang="ru-RU" sz="1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дохода не более 300 000 руб.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1" kern="1200" dirty="0">
                          <a:solidFill>
                            <a:srgbClr val="005AA9"/>
                          </a:solidFill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45 842 / 49 500 / 53 658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</a:t>
                      </a:r>
                      <a:r>
                        <a:rPr lang="ru-RU" sz="15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позднее 31 декабря текущего </a:t>
                      </a:r>
                      <a:r>
                        <a:rPr lang="ru-RU" sz="15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гоада</a:t>
                      </a:r>
                      <a:endParaRPr lang="ru-RU" sz="1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601227"/>
                  </a:ext>
                </a:extLst>
              </a:tr>
              <a:tr h="642625"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 на ОПС</a:t>
                      </a:r>
                      <a:br>
                        <a:rPr lang="ru-RU" sz="1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дохода более 300 000 руб.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1 % с суммы превышения</a:t>
                      </a:r>
                      <a:r>
                        <a:rPr lang="ru-RU" sz="15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ru-RU" sz="1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позднее</a:t>
                      </a:r>
                      <a:br>
                        <a:rPr lang="ru-RU" sz="1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июня следующего года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400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1069C32-E9C1-7E68-19B1-965FE3EF5A06}"/>
              </a:ext>
            </a:extLst>
          </p:cNvPr>
          <p:cNvSpPr txBox="1"/>
          <p:nvPr/>
        </p:nvSpPr>
        <p:spPr>
          <a:xfrm>
            <a:off x="499908" y="4224473"/>
            <a:ext cx="11192184" cy="961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07000"/>
              </a:lnSpc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размер СВ на ОПС с дохода плательщика, превышающего 300 000 рублей </a:t>
            </a:r>
          </a:p>
          <a:p>
            <a:pPr indent="450215" algn="ctr">
              <a:lnSpc>
                <a:spcPct val="107000"/>
              </a:lnSpc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расчетный период 2025 год, </a:t>
            </a:r>
            <a:r>
              <a:rPr lang="ru-RU" b="1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может быть более 300 888 рубля </a:t>
            </a:r>
          </a:p>
          <a:p>
            <a:pPr indent="450215" algn="ctr">
              <a:lnSpc>
                <a:spcPct val="107000"/>
              </a:lnSpc>
            </a:pPr>
            <a:r>
              <a:rPr lang="ru-RU" b="1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(2023 – 257 061 </a:t>
            </a:r>
            <a:r>
              <a:rPr lang="ru-RU" b="1" u="sng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b="1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2024 – 277 571 </a:t>
            </a:r>
            <a:r>
              <a:rPr lang="ru-RU" b="1" u="sng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b="1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7DCEB7-6439-D1A9-EC8A-34920C993194}"/>
              </a:ext>
            </a:extLst>
          </p:cNvPr>
          <p:cNvSpPr txBox="1"/>
          <p:nvPr/>
        </p:nvSpPr>
        <p:spPr>
          <a:xfrm>
            <a:off x="499908" y="5242748"/>
            <a:ext cx="11192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лавы К(Ф)Х не платят отдельно взносы на ОПС с дохода свыше 300 000 руб.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369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7121C-6628-1BFC-5B67-012018DB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Прогрессивная шкала НДФЛ в 2025 году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A49465-B885-5517-FD10-1C63834B0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" y="1419367"/>
            <a:ext cx="10822675" cy="5073508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spcAft>
                <a:spcPts val="1500"/>
              </a:spcAft>
              <a:buNone/>
            </a:pPr>
            <a:r>
              <a:rPr lang="ru-RU" sz="4200" b="0" i="0" dirty="0">
                <a:solidFill>
                  <a:srgbClr val="405965"/>
                </a:solidFill>
                <a:effectLst/>
                <a:latin typeface="Open Sans" panose="020B0606030504020204" pitchFamily="34" charset="0"/>
              </a:rPr>
              <a:t>Таким образом, с начала 2025 года для физических лиц с годовым доходом до 2,4 млн руб. включительно (в среднем не больше 200 тыс. руб. в месяц) будет действовать ставка 13%.</a:t>
            </a:r>
          </a:p>
          <a:p>
            <a:pPr marL="0" indent="0" algn="l">
              <a:spcAft>
                <a:spcPts val="1500"/>
              </a:spcAft>
              <a:buNone/>
            </a:pPr>
            <a:r>
              <a:rPr lang="ru-RU" sz="4200" b="0" i="0" dirty="0">
                <a:solidFill>
                  <a:srgbClr val="405965"/>
                </a:solidFill>
                <a:effectLst/>
                <a:latin typeface="Open Sans" panose="020B0606030504020204" pitchFamily="34" charset="0"/>
              </a:rPr>
              <a:t>Ставка 15% — для части годового дохода выше 2,4 млн руб. и до 5 млн руб. включительно (в среднем выше 200 тыс. руб. и до 416,7 тыс. руб. включительно в месяц).</a:t>
            </a:r>
          </a:p>
          <a:p>
            <a:pPr marL="0" indent="0" algn="l">
              <a:spcAft>
                <a:spcPts val="1500"/>
              </a:spcAft>
              <a:buNone/>
            </a:pPr>
            <a:r>
              <a:rPr lang="ru-RU" sz="4200" b="0" i="0" dirty="0">
                <a:solidFill>
                  <a:srgbClr val="405965"/>
                </a:solidFill>
                <a:effectLst/>
                <a:latin typeface="Open Sans" panose="020B0606030504020204" pitchFamily="34" charset="0"/>
              </a:rPr>
              <a:t>Ставка 18% — для части годового дохода выше 5 млн руб. и до 20 млн руб. включительно (в среднем выше 416,7 тыс. руб. и до 1,670 тыс. руб. включительно в месяц).</a:t>
            </a:r>
          </a:p>
          <a:p>
            <a:pPr marL="0" indent="0" algn="l">
              <a:spcAft>
                <a:spcPts val="1500"/>
              </a:spcAft>
              <a:buNone/>
            </a:pPr>
            <a:r>
              <a:rPr lang="ru-RU" sz="4200" b="0" i="0" dirty="0">
                <a:solidFill>
                  <a:srgbClr val="405965"/>
                </a:solidFill>
                <a:effectLst/>
                <a:latin typeface="Open Sans" panose="020B0606030504020204" pitchFamily="34" charset="0"/>
              </a:rPr>
              <a:t>Ставка 20% — для части годового дохода выше 20 млн руб. и до 50 млн руб. включительно (в среднем выше 1,670 тыс. руб. и до 4,170 тыс. руб. включительно в месяц).</a:t>
            </a:r>
          </a:p>
          <a:p>
            <a:pPr marL="0" indent="0" algn="l">
              <a:spcAft>
                <a:spcPts val="1500"/>
              </a:spcAft>
              <a:buNone/>
            </a:pPr>
            <a:r>
              <a:rPr lang="ru-RU" sz="4200" b="0" i="0" dirty="0">
                <a:solidFill>
                  <a:srgbClr val="405965"/>
                </a:solidFill>
                <a:effectLst/>
                <a:latin typeface="Open Sans" panose="020B0606030504020204" pitchFamily="34" charset="0"/>
              </a:rPr>
              <a:t>Ставка 22% — для части дохода выше 50 млн руб. в год, или выше 4,170 тыс. руб. в месяц.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132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27124D-5AF9-A0AE-C3D9-0B531545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471948"/>
            <a:ext cx="5619135" cy="5884401"/>
          </a:xfrm>
        </p:spPr>
        <p:txBody>
          <a:bodyPr anchor="ctr">
            <a:normAutofit/>
          </a:bodyPr>
          <a:lstStyle/>
          <a:p>
            <a:pPr algn="just"/>
            <a:r>
              <a:rPr lang="ru-RU" sz="2400" i="1" dirty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/>
                <a:latin typeface="Constantia" pitchFamily="18" charset="0"/>
              </a:rPr>
              <a:t>Оплата труда </a:t>
            </a:r>
            <a:r>
              <a:rPr lang="ru-RU" sz="2400" dirty="0">
                <a:latin typeface="Constantia" pitchFamily="18" charset="0"/>
              </a:rPr>
              <a:t>— это та или иная форма вознаграждения за основную деятельность. В оплату труда входят помимо заработной платы как таковой еще выплаты социального характера (больничные, отпускные и прочие нетрудовые доходы работников, оплата за неотработанное время).</a:t>
            </a:r>
          </a:p>
          <a:p>
            <a:pPr marL="0" indent="0" algn="just">
              <a:buNone/>
            </a:pPr>
            <a:endParaRPr lang="ru-RU" sz="2400" dirty="0"/>
          </a:p>
        </p:txBody>
      </p:sp>
      <p:pic>
        <p:nvPicPr>
          <p:cNvPr id="5" name="Picture 4" descr="Белый калькулятор">
            <a:extLst>
              <a:ext uri="{FF2B5EF4-FFF2-40B4-BE49-F238E27FC236}">
                <a16:creationId xmlns:a16="http://schemas.microsoft.com/office/drawing/2014/main" id="{418A54EE-74C2-ADC9-3EE9-8D8F25545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4" r="39015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2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37700-23F8-A711-CBE9-1B276D55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i="1" dirty="0">
                <a:solidFill>
                  <a:srgbClr val="FF6600"/>
                </a:solidFill>
                <a:latin typeface="Constantia" pitchFamily="18" charset="0"/>
              </a:rPr>
              <a:t>Факторы, оказывающие влияние на величину заработной платы</a:t>
            </a:r>
            <a:endParaRPr lang="ru-RU" dirty="0"/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9C8294C1-E2BD-6574-2961-BFBC099715DE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Constantia" pitchFamily="18" charset="0"/>
              </a:rPr>
              <a:t>Можно выделить две группы факторов, которые оказывают влияние на величину заработной платы</a:t>
            </a:r>
          </a:p>
          <a:p>
            <a:endParaRPr lang="ru-RU" dirty="0">
              <a:latin typeface="Constantia" pitchFamily="18" charset="0"/>
            </a:endParaRPr>
          </a:p>
          <a:p>
            <a:endParaRPr lang="ru-RU" dirty="0">
              <a:latin typeface="Constantia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E2046AE-9E11-DB04-B750-BE7342B75CF5}"/>
              </a:ext>
            </a:extLst>
          </p:cNvPr>
          <p:cNvSpPr/>
          <p:nvPr/>
        </p:nvSpPr>
        <p:spPr>
          <a:xfrm>
            <a:off x="7282072" y="3803372"/>
            <a:ext cx="3167269" cy="13255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Нерыночные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C9AB804-494E-1F52-930E-C34F252D6ABF}"/>
              </a:ext>
            </a:extLst>
          </p:cNvPr>
          <p:cNvSpPr/>
          <p:nvPr/>
        </p:nvSpPr>
        <p:spPr>
          <a:xfrm>
            <a:off x="1742661" y="3803372"/>
            <a:ext cx="3167269" cy="13255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Рыночные</a:t>
            </a:r>
          </a:p>
        </p:txBody>
      </p:sp>
    </p:spTree>
    <p:extLst>
      <p:ext uri="{BB962C8B-B14F-4D97-AF65-F5344CB8AC3E}">
        <p14:creationId xmlns:p14="http://schemas.microsoft.com/office/powerpoint/2010/main" val="57653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9F04C-353B-9497-E56B-D610348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6600"/>
                </a:solidFill>
              </a:rPr>
              <a:t>Рыночные факторы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DF0D86-7A5E-C439-5338-0488C3397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nstantia" pitchFamily="18" charset="0"/>
              </a:rPr>
              <a:t>Изменение спроса и предложения на рынке труда.</a:t>
            </a:r>
          </a:p>
          <a:p>
            <a:r>
              <a:rPr lang="ru-RU" dirty="0">
                <a:latin typeface="Constantia" pitchFamily="18" charset="0"/>
              </a:rPr>
              <a:t>Наличие неконкурирующих групп населения.</a:t>
            </a:r>
          </a:p>
          <a:p>
            <a:r>
              <a:rPr lang="ru-RU" dirty="0">
                <a:latin typeface="Constantia" pitchFamily="18" charset="0"/>
              </a:rPr>
              <a:t>Полезность ресурса для предпринимателя</a:t>
            </a:r>
          </a:p>
          <a:p>
            <a:r>
              <a:rPr lang="ru-RU" dirty="0">
                <a:latin typeface="Constantia" pitchFamily="18" charset="0"/>
              </a:rPr>
              <a:t>Эластичность спроса на труд по цене</a:t>
            </a:r>
          </a:p>
          <a:p>
            <a:r>
              <a:rPr lang="ru-RU" dirty="0">
                <a:latin typeface="Constantia" pitchFamily="18" charset="0"/>
              </a:rPr>
              <a:t>Взаимозаменяемость ресурсов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AD2154-682C-2232-8ECB-B3EBA903D7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96842">
            <a:off x="7837425" y="3709151"/>
            <a:ext cx="3485558" cy="27810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6344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7310A-A018-6BE8-71EC-88DAC8C4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6600"/>
                </a:solidFill>
              </a:rPr>
              <a:t>Нерыночные факторы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3D6F28-5828-EA36-BD8D-C23086C98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nstantia" pitchFamily="18" charset="0"/>
              </a:rPr>
              <a:t>Государственное регулирование минимальной заработной платы и ставки первого разряда (в бюджетных отраслях экономики)</a:t>
            </a:r>
          </a:p>
          <a:p>
            <a:r>
              <a:rPr lang="ru-RU" dirty="0">
                <a:latin typeface="Constantia" pitchFamily="18" charset="0"/>
              </a:rPr>
              <a:t>Деятельность профсоюзов</a:t>
            </a:r>
          </a:p>
          <a:p>
            <a:r>
              <a:rPr lang="ru-RU" dirty="0">
                <a:latin typeface="Constantia" pitchFamily="18" charset="0"/>
              </a:rPr>
              <a:t>Условия коллективных договоров, условия труда</a:t>
            </a:r>
          </a:p>
          <a:p>
            <a:r>
              <a:rPr lang="ru-RU" dirty="0">
                <a:latin typeface="Constantia" pitchFamily="18" charset="0"/>
              </a:rPr>
              <a:t>Вклад в доход предприятия</a:t>
            </a:r>
          </a:p>
          <a:p>
            <a:r>
              <a:rPr lang="ru-RU" dirty="0">
                <a:latin typeface="Constantia" pitchFamily="18" charset="0"/>
              </a:rPr>
              <a:t>Повышение квалификации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71B60F-BF45-26AA-7232-2421A021C1C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18717">
            <a:off x="9153638" y="2902233"/>
            <a:ext cx="2559601" cy="35882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4893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7EA23-30B6-A257-03E9-099F972F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084"/>
          </a:xfrm>
        </p:spPr>
        <p:txBody>
          <a:bodyPr>
            <a:normAutofit fontScale="90000"/>
          </a:bodyPr>
          <a:lstStyle/>
          <a:p>
            <a:r>
              <a:rPr lang="ru-RU" sz="4900" b="1" dirty="0">
                <a:solidFill>
                  <a:srgbClr val="FF6600"/>
                </a:solidFill>
              </a:rPr>
              <a:t>Функции</a:t>
            </a:r>
            <a:r>
              <a:rPr lang="ru-RU" sz="4400" b="1" i="1" dirty="0"/>
              <a:t> </a:t>
            </a:r>
            <a:r>
              <a:rPr lang="ru-RU" sz="4900" b="1" dirty="0">
                <a:solidFill>
                  <a:srgbClr val="FF6600"/>
                </a:solidFill>
              </a:rPr>
              <a:t>заработной</a:t>
            </a:r>
            <a:r>
              <a:rPr lang="ru-RU" sz="4400" b="1" i="1" dirty="0"/>
              <a:t> </a:t>
            </a:r>
            <a:r>
              <a:rPr lang="ru-RU" sz="4900" b="1" dirty="0">
                <a:solidFill>
                  <a:srgbClr val="FF6600"/>
                </a:solidFill>
              </a:rPr>
              <a:t>платы</a:t>
            </a:r>
            <a:br>
              <a:rPr lang="ru-RU" b="1" i="1" dirty="0"/>
            </a:b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7DEBBAB-E18E-4376-7634-C98EADFBD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274790"/>
              </p:ext>
            </p:extLst>
          </p:nvPr>
        </p:nvGraphicFramePr>
        <p:xfrm>
          <a:off x="357809" y="914400"/>
          <a:ext cx="10995992" cy="557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7996">
                  <a:extLst>
                    <a:ext uri="{9D8B030D-6E8A-4147-A177-3AD203B41FA5}">
                      <a16:colId xmlns:a16="http://schemas.microsoft.com/office/drawing/2014/main" val="3293539779"/>
                    </a:ext>
                  </a:extLst>
                </a:gridCol>
                <a:gridCol w="5497996">
                  <a:extLst>
                    <a:ext uri="{9D8B030D-6E8A-4147-A177-3AD203B41FA5}">
                      <a16:colId xmlns:a16="http://schemas.microsoft.com/office/drawing/2014/main" val="1427654194"/>
                    </a:ext>
                  </a:extLst>
                </a:gridCol>
              </a:tblGrid>
              <a:tr h="1726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i="1" kern="1200" dirty="0">
                          <a:solidFill>
                            <a:srgbClr val="FF6600"/>
                          </a:solidFill>
                          <a:latin typeface="+mn-lt"/>
                          <a:ea typeface="+mn-ea"/>
                          <a:cs typeface="+mn-cs"/>
                        </a:rPr>
                        <a:t>Воспроизводственная функция</a:t>
                      </a:r>
                    </a:p>
                    <a:p>
                      <a:endParaRPr lang="ru-RU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 абсолютный уровень оплаты труда, необходимый для обеспечения жизненных потребностей работника и его семьи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+mn-cs"/>
                      </a:endParaRPr>
                    </a:p>
                    <a:p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75821"/>
                  </a:ext>
                </a:extLst>
              </a:tr>
              <a:tr h="2125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i="1" kern="1200" dirty="0">
                          <a:solidFill>
                            <a:srgbClr val="FF6600"/>
                          </a:solidFill>
                          <a:latin typeface="+mn-lt"/>
                          <a:ea typeface="+mn-ea"/>
                          <a:cs typeface="+mn-cs"/>
                        </a:rPr>
                        <a:t>Регулирующая функция</a:t>
                      </a:r>
                    </a:p>
                    <a:p>
                      <a:endParaRPr lang="ru-RU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воздействие заработной платы на соотношение между спросом и предложением рабочей силы, на формирование персонала, численность работников и уровень их занятости.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+mn-cs"/>
                      </a:endParaRPr>
                    </a:p>
                    <a:p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27939"/>
                  </a:ext>
                </a:extLst>
              </a:tr>
              <a:tr h="1726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i="1" kern="1200" dirty="0">
                          <a:solidFill>
                            <a:srgbClr val="FF6600"/>
                          </a:solidFill>
                          <a:latin typeface="+mn-lt"/>
                          <a:ea typeface="+mn-ea"/>
                          <a:cs typeface="+mn-cs"/>
                        </a:rPr>
                        <a:t>Стимулирующая функция</a:t>
                      </a:r>
                    </a:p>
                    <a:p>
                      <a:endParaRPr lang="ru-RU" sz="2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имеет целью установить относительный уровень зарплаты в зависимости от количества, качества и результатов труда.</a:t>
                      </a:r>
                      <a:endParaRPr lang="ru-RU" sz="2000" b="1" kern="12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+mn-cs"/>
                      </a:endParaRPr>
                    </a:p>
                    <a:p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284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25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1D5987-D6C0-B63C-D889-3F80E0521C7C}"/>
              </a:ext>
            </a:extLst>
          </p:cNvPr>
          <p:cNvSpPr txBox="1"/>
          <p:nvPr/>
        </p:nvSpPr>
        <p:spPr>
          <a:xfrm>
            <a:off x="2866868" y="222381"/>
            <a:ext cx="60935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i="1" dirty="0">
                <a:solidFill>
                  <a:srgbClr val="FF6600"/>
                </a:solidFill>
              </a:rPr>
              <a:t>Оплата</a:t>
            </a:r>
            <a:r>
              <a:rPr lang="ru-RU" sz="2400" i="1" dirty="0">
                <a:solidFill>
                  <a:srgbClr val="FF6600"/>
                </a:solidFill>
              </a:rPr>
              <a:t> </a:t>
            </a:r>
            <a:r>
              <a:rPr lang="ru-RU" sz="4400" i="1" dirty="0">
                <a:solidFill>
                  <a:srgbClr val="FF6600"/>
                </a:solidFill>
              </a:rPr>
              <a:t>труда</a:t>
            </a:r>
            <a:endParaRPr lang="ru-RU" sz="4400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59B55A4-090A-A91D-0E97-5AA24D8E5A7E}"/>
              </a:ext>
            </a:extLst>
          </p:cNvPr>
          <p:cNvSpPr/>
          <p:nvPr/>
        </p:nvSpPr>
        <p:spPr>
          <a:xfrm>
            <a:off x="869430" y="2038662"/>
            <a:ext cx="3387777" cy="42122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</a:rPr>
              <a:t>Денежная</a:t>
            </a:r>
          </a:p>
          <a:p>
            <a:pPr lvl="0" algn="ctr"/>
            <a:r>
              <a:rPr lang="ru-RU" sz="1800" dirty="0">
                <a:solidFill>
                  <a:schemeClr val="tx1"/>
                </a:solidFill>
                <a:latin typeface="Constantia" pitchFamily="18" charset="0"/>
              </a:rPr>
              <a:t>Является основной формой оплаты труда.</a:t>
            </a:r>
          </a:p>
          <a:p>
            <a:pPr lvl="0" algn="ctr"/>
            <a:r>
              <a:rPr lang="ru-RU" sz="1800" dirty="0">
                <a:solidFill>
                  <a:schemeClr val="tx1"/>
                </a:solidFill>
                <a:latin typeface="Constantia" pitchFamily="18" charset="0"/>
              </a:rPr>
              <a:t>Выплачивается в валюте Российской Федерации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625850E-A7D1-BC30-B3D0-07D3EFD64048}"/>
              </a:ext>
            </a:extLst>
          </p:cNvPr>
          <p:cNvSpPr/>
          <p:nvPr/>
        </p:nvSpPr>
        <p:spPr>
          <a:xfrm>
            <a:off x="7497580" y="1876269"/>
            <a:ext cx="3640111" cy="42122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</a:rPr>
              <a:t>Неденежная</a:t>
            </a:r>
          </a:p>
          <a:p>
            <a:pPr lvl="0" algn="ctr"/>
            <a:r>
              <a:rPr lang="ru-RU" sz="1800" dirty="0">
                <a:solidFill>
                  <a:schemeClr val="tx1"/>
                </a:solidFill>
                <a:latin typeface="Constantia" pitchFamily="18" charset="0"/>
              </a:rPr>
              <a:t>При этом доля заработной платы, выплачиваемой в неденежной форме не может превышать </a:t>
            </a:r>
            <a:r>
              <a:rPr lang="ru-RU" sz="1800" i="1" dirty="0">
                <a:solidFill>
                  <a:schemeClr val="tx1"/>
                </a:solidFill>
                <a:latin typeface="Constantia" pitchFamily="18" charset="0"/>
              </a:rPr>
              <a:t>20% </a:t>
            </a:r>
            <a:r>
              <a:rPr lang="ru-RU" sz="1800" dirty="0">
                <a:solidFill>
                  <a:schemeClr val="tx1"/>
                </a:solidFill>
                <a:latin typeface="Constantia" pitchFamily="18" charset="0"/>
              </a:rPr>
              <a:t>от общей суммы заработной платы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00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0DC48-E100-E579-51D8-06BB747F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i="1" dirty="0">
                <a:solidFill>
                  <a:srgbClr val="FF0000"/>
                </a:solidFill>
                <a:latin typeface="Constantia" pitchFamily="18" charset="0"/>
              </a:rPr>
              <a:t>Организация заработной платы:</a:t>
            </a:r>
            <a:br>
              <a:rPr lang="ru-RU" sz="4400" b="1" i="1" dirty="0">
                <a:solidFill>
                  <a:srgbClr val="FF0000"/>
                </a:solidFill>
                <a:latin typeface="Constantia" pitchFamily="18" charset="0"/>
              </a:rPr>
            </a:b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7CF6069-28CD-E896-8219-E4B839259180}"/>
              </a:ext>
            </a:extLst>
          </p:cNvPr>
          <p:cNvSpPr/>
          <p:nvPr/>
        </p:nvSpPr>
        <p:spPr>
          <a:xfrm>
            <a:off x="388495" y="1690688"/>
            <a:ext cx="4888043" cy="9475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2060"/>
                </a:solidFill>
              </a:rPr>
              <a:t>Тарифная система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6214761-62AB-6BD6-78B1-E50DEF75C305}"/>
              </a:ext>
            </a:extLst>
          </p:cNvPr>
          <p:cNvSpPr/>
          <p:nvPr/>
        </p:nvSpPr>
        <p:spPr>
          <a:xfrm>
            <a:off x="388495" y="3016251"/>
            <a:ext cx="4888043" cy="9475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2060"/>
                </a:solidFill>
              </a:rPr>
              <a:t>Формы и системы оплаты труда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FD91B06-83F5-5C77-CCA3-A6A09230E7AF}"/>
              </a:ext>
            </a:extLst>
          </p:cNvPr>
          <p:cNvSpPr/>
          <p:nvPr/>
        </p:nvSpPr>
        <p:spPr>
          <a:xfrm>
            <a:off x="388494" y="4341814"/>
            <a:ext cx="4888043" cy="9475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2060"/>
                </a:solidFill>
              </a:rPr>
              <a:t>Нормирование труда</a:t>
            </a:r>
          </a:p>
        </p:txBody>
      </p:sp>
      <p:pic>
        <p:nvPicPr>
          <p:cNvPr id="11" name="Рисунок 10" descr="RIAN_00354072.LR.ru.jpg">
            <a:extLst>
              <a:ext uri="{FF2B5EF4-FFF2-40B4-BE49-F238E27FC236}">
                <a16:creationId xmlns:a16="http://schemas.microsoft.com/office/drawing/2014/main" id="{694CC13E-7213-EC23-1394-010E862AB70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73781">
            <a:off x="5719726" y="1477583"/>
            <a:ext cx="5418482" cy="4777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877403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1983</Words>
  <Application>Microsoft Office PowerPoint</Application>
  <PresentationFormat>Широкоэкранный</PresentationFormat>
  <Paragraphs>175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Constantia</vt:lpstr>
      <vt:lpstr>Open Sans</vt:lpstr>
      <vt:lpstr>Times New Roman</vt:lpstr>
      <vt:lpstr>Тема Office</vt:lpstr>
      <vt:lpstr>Системы оплаты труда. Страховые взносы</vt:lpstr>
      <vt:lpstr>Презентация PowerPoint</vt:lpstr>
      <vt:lpstr>Презентация PowerPoint</vt:lpstr>
      <vt:lpstr>Факторы, оказывающие влияние на величину заработной платы</vt:lpstr>
      <vt:lpstr>Рыночные факторы</vt:lpstr>
      <vt:lpstr>Нерыночные факторы</vt:lpstr>
      <vt:lpstr>Функции заработной платы </vt:lpstr>
      <vt:lpstr>Презентация PowerPoint</vt:lpstr>
      <vt:lpstr>Организация заработной платы: </vt:lpstr>
      <vt:lpstr>Система оплаты труда</vt:lpstr>
      <vt:lpstr>Формы оплаты труда</vt:lpstr>
      <vt:lpstr>Повременная форма оплаты труда</vt:lpstr>
      <vt:lpstr>Пример (Начислить работнику, работающему на повременно-премиальной системе, заработную плату за месяц)</vt:lpstr>
      <vt:lpstr>Сдельная форма оплаты труда</vt:lpstr>
      <vt:lpstr>Пример (Определить сдельный заработок рабочего за месяц)</vt:lpstr>
      <vt:lpstr>Сдельная форма оплаты труда</vt:lpstr>
      <vt:lpstr>Пример .Определить заработную плату кондитера столовой, труд которого оплачивается сдельно-премиально.</vt:lpstr>
      <vt:lpstr>Сдельная форма оплаты труда</vt:lpstr>
      <vt:lpstr>Сдельная форма оплаты труда</vt:lpstr>
      <vt:lpstr>Пример . Определить сдельный заработок работника, находящегося на сдельно-прогрессивной заработной плате</vt:lpstr>
      <vt:lpstr>Сдельная форма оплаты труда</vt:lpstr>
      <vt:lpstr>Аккордная система</vt:lpstr>
      <vt:lpstr>Единая предельная величина базы для расчета взносов на пенсионное, медицинское и социальное страхование с 01.01.2023 года </vt:lpstr>
      <vt:lpstr>Применение пониженных тарифов с 01.01.2023 года</vt:lpstr>
      <vt:lpstr>Страховые взносы в фиксированном размере  для ИП и КФХ за 2023 - 2025 год</vt:lpstr>
      <vt:lpstr>Прогрессивная шкала НДФЛ в 2025 году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оплаты труда. Страховые взносы</dc:title>
  <dc:creator>Матусовская Светлана Владимировна</dc:creator>
  <cp:lastModifiedBy>Матусовская Светлана Владимировна</cp:lastModifiedBy>
  <cp:revision>4</cp:revision>
  <dcterms:created xsi:type="dcterms:W3CDTF">2023-12-04T09:26:07Z</dcterms:created>
  <dcterms:modified xsi:type="dcterms:W3CDTF">2024-11-27T06:22:21Z</dcterms:modified>
</cp:coreProperties>
</file>