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da5a103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da5a103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da5a103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4da5a103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da5a10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4da5a10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da5a103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da5a103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4da5a103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4da5a103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50205e03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50205e03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1e9fde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251e9fde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1e9fde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1e9fde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4da5a103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4da5a103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4da5a10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4da5a10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4da5a103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4da5a103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4da5a103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4da5a103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4da5a103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4da5a103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4da5a103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4da5a103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4da5a10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4da5a10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da5a103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da5a103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4da5a103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4da5a103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4da5a103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4da5a103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da5a103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da5a103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clanthology.org/2021.emnlp-main.137.pdf" TargetMode="External"/><Relationship Id="rId4" Type="http://schemas.openxmlformats.org/officeDocument/2006/relationships/hyperlink" Target="https://www.tensorflow.org/datasets/catalog/glue" TargetMode="External"/><Relationship Id="rId5" Type="http://schemas.openxmlformats.org/officeDocument/2006/relationships/hyperlink" Target="https://huggingface.co/datasets/gsarti/change_it" TargetMode="External"/><Relationship Id="rId6" Type="http://schemas.openxmlformats.org/officeDocument/2006/relationships/hyperlink" Target="https://huggingface.co/datasets/glue" TargetMode="External"/><Relationship Id="rId7" Type="http://schemas.openxmlformats.org/officeDocument/2006/relationships/hyperlink" Target="https://github.com/ivanmontero/autob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a:t>
            </a:r>
            <a:r>
              <a:rPr lang="en"/>
              <a:t>Sentence Bottleneck Autoencoders from Transformer Language Models”</a:t>
            </a:r>
            <a:endParaRPr/>
          </a:p>
        </p:txBody>
      </p:sp>
      <p:sp>
        <p:nvSpPr>
          <p:cNvPr id="87" name="Google Shape;87;p13"/>
          <p:cNvSpPr txBox="1"/>
          <p:nvPr>
            <p:ph idx="1" type="subTitle"/>
          </p:nvPr>
        </p:nvSpPr>
        <p:spPr>
          <a:xfrm>
            <a:off x="311700" y="32219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Tyler Rada, Jacob Rowell, Quinton </a:t>
            </a:r>
            <a:r>
              <a:rPr lang="en" sz="1200">
                <a:solidFill>
                  <a:schemeClr val="dk2"/>
                </a:solidFill>
                <a:latin typeface="Times New Roman"/>
                <a:ea typeface="Times New Roman"/>
                <a:cs typeface="Times New Roman"/>
                <a:sym typeface="Times New Roman"/>
              </a:rPr>
              <a:t>Velazquez</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 Used</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1200"/>
              </a:spcBef>
              <a:spcAft>
                <a:spcPts val="0"/>
              </a:spcAft>
              <a:buNone/>
            </a:pPr>
            <a:r>
              <a:rPr lang="en" sz="1200">
                <a:solidFill>
                  <a:srgbClr val="212529"/>
                </a:solidFill>
                <a:highlight>
                  <a:srgbClr val="FFFFFF"/>
                </a:highlight>
                <a:latin typeface="Times New Roman"/>
                <a:ea typeface="Times New Roman"/>
                <a:cs typeface="Times New Roman"/>
                <a:sym typeface="Times New Roman"/>
              </a:rPr>
              <a:t>Since RoBERTa’s Datasets are not available publicly, the team had to use the Datasets that were used to train BERT.</a:t>
            </a:r>
            <a:endParaRPr sz="1200">
              <a:solidFill>
                <a:srgbClr val="212529"/>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highlight>
                  <a:srgbClr val="FFFFFF"/>
                </a:highlight>
                <a:latin typeface="Times New Roman"/>
                <a:ea typeface="Times New Roman"/>
                <a:cs typeface="Times New Roman"/>
                <a:sym typeface="Times New Roman"/>
              </a:rPr>
              <a:t>GLUE (General Language Understanding Evaluation)- A collection of nine natural language understanding tasks, including single-sentence tasks CoLA and SST-2, similarity and paraphrasing tasks MRPC, STS-B and QQP, and natural language inference tasks MNLI, QNLI, RTE and WNLI.</a:t>
            </a:r>
            <a:endParaRPr sz="1200">
              <a:solidFill>
                <a:srgbClr val="212529"/>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CHANGE-IT - dataset contains approximately 152,000 article-headline pairs, collected from two Italian newspapers situated at opposite ends of the political spectrum, namely la Repubblica and Il Giornale.</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highlight>
                  <a:srgbClr val="FFFFFF"/>
                </a:highlight>
                <a:latin typeface="Times New Roman"/>
                <a:ea typeface="Times New Roman"/>
                <a:cs typeface="Times New Roman"/>
                <a:sym typeface="Times New Roman"/>
              </a:rPr>
              <a:t>They also did train the model using Yelp.</a:t>
            </a:r>
            <a:endParaRPr sz="1200">
              <a:solidFill>
                <a:srgbClr val="000000"/>
              </a:solidFill>
              <a:highlight>
                <a:srgbClr val="FFFFFF"/>
              </a:highlight>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000000"/>
                </a:solidFill>
                <a:highlight>
                  <a:srgbClr val="FFFFFF"/>
                </a:highlight>
                <a:latin typeface="Times New Roman"/>
                <a:ea typeface="Times New Roman"/>
                <a:cs typeface="Times New Roman"/>
                <a:sym typeface="Times New Roman"/>
              </a:rPr>
              <a:t>Additionally we also used the Dataset found with the TensorFlow website. TensorFlow provides the source code and examples.</a:t>
            </a:r>
            <a:endParaRPr sz="1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Original Goals</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212529"/>
              </a:buClr>
              <a:buSzPts val="1300"/>
              <a:buChar char="●"/>
            </a:pPr>
            <a:r>
              <a:rPr lang="en">
                <a:solidFill>
                  <a:srgbClr val="212529"/>
                </a:solidFill>
              </a:rPr>
              <a:t>Download and train the AutoBot model with the same Datasets the Developers used. </a:t>
            </a:r>
            <a:endParaRPr>
              <a:solidFill>
                <a:srgbClr val="212529"/>
              </a:solidFill>
            </a:endParaRPr>
          </a:p>
          <a:p>
            <a:pPr indent="-311150" lvl="0" marL="457200" rtl="0" algn="l">
              <a:spcBef>
                <a:spcPts val="0"/>
              </a:spcBef>
              <a:spcAft>
                <a:spcPts val="0"/>
              </a:spcAft>
              <a:buClr>
                <a:srgbClr val="212529"/>
              </a:buClr>
              <a:buSzPts val="1300"/>
              <a:buChar char="●"/>
            </a:pPr>
            <a:r>
              <a:rPr lang="en">
                <a:solidFill>
                  <a:srgbClr val="212529"/>
                </a:solidFill>
              </a:rPr>
              <a:t>Use outside Datasets to further train the model</a:t>
            </a:r>
            <a:endParaRPr>
              <a:solidFill>
                <a:srgbClr val="212529"/>
              </a:solidFill>
            </a:endParaRPr>
          </a:p>
          <a:p>
            <a:pPr indent="-311150" lvl="0" marL="457200" rtl="0" algn="l">
              <a:spcBef>
                <a:spcPts val="0"/>
              </a:spcBef>
              <a:spcAft>
                <a:spcPts val="0"/>
              </a:spcAft>
              <a:buClr>
                <a:srgbClr val="212529"/>
              </a:buClr>
              <a:buSzPts val="1300"/>
              <a:buChar char="●"/>
            </a:pPr>
            <a:r>
              <a:rPr lang="en">
                <a:solidFill>
                  <a:srgbClr val="212529"/>
                </a:solidFill>
              </a:rPr>
              <a:t>Replicate the same/similar experiments</a:t>
            </a:r>
            <a:endParaRPr>
              <a:solidFill>
                <a:srgbClr val="21252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Easy</a:t>
            </a:r>
            <a:endParaRPr/>
          </a:p>
        </p:txBody>
      </p:sp>
      <p:sp>
        <p:nvSpPr>
          <p:cNvPr id="156" name="Google Shape;156;p24"/>
          <p:cNvSpPr txBox="1"/>
          <p:nvPr>
            <p:ph idx="1" type="body"/>
          </p:nvPr>
        </p:nvSpPr>
        <p:spPr>
          <a:xfrm>
            <a:off x="729450" y="2038050"/>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 initial installation was fairly simple. All we needed to do was copy the gitHub onto our computers and run a setup line. It took a few minutes for everything to install but it eventually worked.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First Installation took about 1 hour but it worked.</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Second Installation using Ubuntu VM only took a few minutes.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difficult</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Attempting to train the model itself was difficult. We kept running into errors while running the Datasets due to our personal machines not </a:t>
            </a:r>
            <a:r>
              <a:rPr lang="en" sz="1200">
                <a:solidFill>
                  <a:srgbClr val="000000"/>
                </a:solidFill>
                <a:latin typeface="Times New Roman"/>
                <a:ea typeface="Times New Roman"/>
                <a:cs typeface="Times New Roman"/>
                <a:sym typeface="Times New Roman"/>
              </a:rPr>
              <a:t>being strong enough.</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Another issue we had run into is that if we were to replicate the larger experiments, our computers were not able to handle the information.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Training started off with around 15 hours but then started to throw errors and crashed.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000000"/>
                </a:solidFill>
                <a:latin typeface="Times New Roman"/>
                <a:ea typeface="Times New Roman"/>
                <a:cs typeface="Times New Roman"/>
                <a:sym typeface="Times New Roman"/>
              </a:rPr>
              <a:t>We even tried to use the Ubuntu VM and allocated 60GB of Memory…Still failed.</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6"/>
          <p:cNvPicPr preferRelativeResize="0"/>
          <p:nvPr/>
        </p:nvPicPr>
        <p:blipFill>
          <a:blip r:embed="rId3">
            <a:alphaModFix/>
          </a:blip>
          <a:stretch>
            <a:fillRect/>
          </a:stretch>
        </p:blipFill>
        <p:spPr>
          <a:xfrm>
            <a:off x="0" y="359420"/>
            <a:ext cx="9144003" cy="44246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7"/>
          <p:cNvPicPr preferRelativeResize="0"/>
          <p:nvPr/>
        </p:nvPicPr>
        <p:blipFill>
          <a:blip r:embed="rId3">
            <a:alphaModFix/>
          </a:blip>
          <a:stretch>
            <a:fillRect/>
          </a:stretch>
        </p:blipFill>
        <p:spPr>
          <a:xfrm>
            <a:off x="191500" y="1763237"/>
            <a:ext cx="8761001" cy="1617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0" name="Google Shape;180;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8"/>
          <p:cNvPicPr preferRelativeResize="0"/>
          <p:nvPr/>
        </p:nvPicPr>
        <p:blipFill rotWithShape="1">
          <a:blip r:embed="rId3">
            <a:alphaModFix/>
          </a:blip>
          <a:srcRect b="4979" l="0" r="0" t="0"/>
          <a:stretch/>
        </p:blipFill>
        <p:spPr>
          <a:xfrm>
            <a:off x="1800" y="128075"/>
            <a:ext cx="9144000" cy="4887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7" name="Google Shape;187;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8" name="Google Shape;188;p29"/>
          <p:cNvPicPr preferRelativeResize="0"/>
          <p:nvPr/>
        </p:nvPicPr>
        <p:blipFill rotWithShape="1">
          <a:blip r:embed="rId3">
            <a:alphaModFix/>
          </a:blip>
          <a:srcRect b="4979" l="0" r="0" t="0"/>
          <a:stretch/>
        </p:blipFill>
        <p:spPr>
          <a:xfrm>
            <a:off x="1800" y="128075"/>
            <a:ext cx="9144000" cy="48873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Problems</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Constant</a:t>
            </a:r>
            <a:r>
              <a:rPr lang="en"/>
              <a:t> system crashes</a:t>
            </a:r>
            <a:endParaRPr/>
          </a:p>
          <a:p>
            <a:pPr indent="0" lvl="0" marL="0" rtl="0" algn="l">
              <a:spcBef>
                <a:spcPts val="1200"/>
              </a:spcBef>
              <a:spcAft>
                <a:spcPts val="0"/>
              </a:spcAft>
              <a:buNone/>
            </a:pPr>
            <a:r>
              <a:rPr lang="en"/>
              <a:t>Compiling errors</a:t>
            </a:r>
            <a:endParaRPr/>
          </a:p>
          <a:p>
            <a:pPr indent="0" lvl="0" marL="0" rtl="0" algn="l">
              <a:spcBef>
                <a:spcPts val="1200"/>
              </a:spcBef>
              <a:spcAft>
                <a:spcPts val="1200"/>
              </a:spcAft>
              <a:buNone/>
            </a:pPr>
            <a:r>
              <a:rPr lang="en"/>
              <a:t>Testing errors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actually accomplished</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529"/>
                </a:solidFill>
              </a:rPr>
              <a:t>We were able to successfully install Autobot, but when </a:t>
            </a:r>
            <a:r>
              <a:rPr lang="en">
                <a:solidFill>
                  <a:srgbClr val="212529"/>
                </a:solidFill>
              </a:rPr>
              <a:t>trying</a:t>
            </a:r>
            <a:r>
              <a:rPr lang="en">
                <a:solidFill>
                  <a:srgbClr val="212529"/>
                </a:solidFill>
              </a:rPr>
              <a:t> to replicate their experiments, our systems just were not powerful enough. </a:t>
            </a:r>
            <a:endParaRPr>
              <a:solidFill>
                <a:srgbClr val="212529"/>
              </a:solidFill>
            </a:endParaRPr>
          </a:p>
          <a:p>
            <a:pPr indent="0" lvl="0" marL="0" rtl="0" algn="l">
              <a:spcBef>
                <a:spcPts val="1200"/>
              </a:spcBef>
              <a:spcAft>
                <a:spcPts val="1200"/>
              </a:spcAft>
              <a:buNone/>
            </a:pPr>
            <a:r>
              <a:rPr lang="en">
                <a:solidFill>
                  <a:srgbClr val="212529"/>
                </a:solidFill>
              </a:rPr>
              <a:t>We were not able to fully train our Autobot again due to system requirements.</a:t>
            </a:r>
            <a:endParaRPr>
              <a:solidFill>
                <a:srgbClr val="21252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700">
                <a:solidFill>
                  <a:srgbClr val="000000"/>
                </a:solidFill>
                <a:latin typeface="Times New Roman"/>
                <a:ea typeface="Times New Roman"/>
                <a:cs typeface="Times New Roman"/>
                <a:sym typeface="Times New Roman"/>
              </a:rPr>
              <a:t>Ivan Montero, Nikolaos Pappas, and Noah A. Smith proposed an approach that converts a pre-trained transformer language model into a sentence-level autoencoder. </a:t>
            </a:r>
            <a:endParaRPr sz="17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rgbClr val="000000"/>
                </a:solidFill>
                <a:latin typeface="Times New Roman"/>
                <a:ea typeface="Times New Roman"/>
                <a:cs typeface="Times New Roman"/>
                <a:sym typeface="Times New Roman"/>
              </a:rPr>
              <a:t>This autoencoder is able to reconstruct its pretraining data. The resulting model improves the performance of the pretrained model on sentence-level tasks while maintaining its performance on multi sentence tasks.</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Sentence Bottleneck Autoencoders from Transformer Language Models (aclanthology.org)</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glue  |  TensorFlow Datasets</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gsarti/change_it · Datasets at Hugging Face</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6"/>
              </a:rPr>
              <a:t>glue · Datasets at Hugging Face</a:t>
            </a:r>
            <a:r>
              <a:rPr lang="en"/>
              <a:t> </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7"/>
              </a:rPr>
              <a:t>ivanmontero/autobot: Implementation of the paper 'Sentence Bottleneck Autoencoders from Transformer Language Models' (github.com)</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Article Summary</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Representation of learning for text via pre-training a language model on a large scale has become a standard starting point for developing NLP systems. This approach stands in contrast to autoencoders, which are also trained on raw text, but with the objective of learning to encode each input as a vector that allows full reconstruction.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 authors explored the construction of a sentence-level autoencoder from a pretrained, frozen transformer language model. They adapted the masked language modeling objective as a generative, denoising one, while only training a sentence bottleneck and a single-layer modified transformer decoder. </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000000"/>
                </a:solidFill>
                <a:latin typeface="Times New Roman"/>
                <a:ea typeface="Times New Roman"/>
                <a:cs typeface="Times New Roman"/>
                <a:sym typeface="Times New Roman"/>
              </a:rPr>
              <a:t>They demonstrated that the sentence representations discovered their model achieve better quality than previous methods. The previous methods extracted representations from pretrained transformers on text similarity tasks, an example of controlled generation, and single-sentence classification tasks in the GLUE benchmark. All while using fewer parameters than large pretrained models.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Needed Hardware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212529"/>
                </a:solidFill>
              </a:rPr>
              <a:t>For all of the  experiments involving base models, the authors used a computation cluster with 5 NVIDIA RTX 2080 TI GPU, 11GB GPU memory, and 128GB RAM. </a:t>
            </a:r>
            <a:endParaRPr>
              <a:solidFill>
                <a:srgbClr val="212529"/>
              </a:solidFill>
            </a:endParaRPr>
          </a:p>
          <a:p>
            <a:pPr indent="0" lvl="0" marL="0" rtl="0" algn="l">
              <a:spcBef>
                <a:spcPts val="1200"/>
              </a:spcBef>
              <a:spcAft>
                <a:spcPts val="1200"/>
              </a:spcAft>
              <a:buNone/>
            </a:pPr>
            <a:r>
              <a:rPr lang="en">
                <a:solidFill>
                  <a:srgbClr val="212529"/>
                </a:solidFill>
              </a:rPr>
              <a:t>For large models, we use a computation cluster with 4 NVIDIA TITAN RTX GPUs, 24GB GPU memory and 256GB RAM</a:t>
            </a:r>
            <a:endParaRPr>
              <a:solidFill>
                <a:srgbClr val="21252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r>
              <a:rPr lang="en"/>
              <a:t> Description Part 1</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The authors created AUTOBOT, a new autoencoder model for learning sentence “bottleneck” (i.e., fixed-size) representations from pretrained transformers that is useful for similarity, generation, and classification</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The model has two unique components: </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200">
                <a:solidFill>
                  <a:srgbClr val="212529"/>
                </a:solidFill>
                <a:latin typeface="Times New Roman"/>
                <a:ea typeface="Times New Roman"/>
                <a:cs typeface="Times New Roman"/>
                <a:sym typeface="Times New Roman"/>
              </a:rPr>
              <a:t>(i) a transformation that uses dot product attention to dynamically pool semantic information from the pretrained model’s hidden states into a sentence bottleneck representation</a:t>
            </a:r>
            <a:endParaRPr sz="1200">
              <a:solidFill>
                <a:srgbClr val="212529"/>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200">
                <a:solidFill>
                  <a:srgbClr val="212529"/>
                </a:solidFill>
                <a:latin typeface="Times New Roman"/>
                <a:ea typeface="Times New Roman"/>
                <a:cs typeface="Times New Roman"/>
                <a:sym typeface="Times New Roman"/>
              </a:rPr>
              <a:t>(ii) a shallow transformer decoder that is modified to operate based on the bottleneck representation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t>
            </a:r>
            <a:r>
              <a:rPr lang="en"/>
              <a:t>Description Part 2</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en" sz="1200">
                <a:solidFill>
                  <a:srgbClr val="000000"/>
                </a:solidFill>
                <a:latin typeface="Times New Roman"/>
                <a:ea typeface="Times New Roman"/>
                <a:cs typeface="Times New Roman"/>
                <a:sym typeface="Times New Roman"/>
              </a:rPr>
              <a:t>Encoder:</a:t>
            </a:r>
            <a:r>
              <a:rPr lang="en" sz="1200">
                <a:solidFill>
                  <a:srgbClr val="000000"/>
                </a:solidFill>
                <a:latin typeface="Times New Roman"/>
                <a:ea typeface="Times New Roman"/>
                <a:cs typeface="Times New Roman"/>
                <a:sym typeface="Times New Roman"/>
              </a:rPr>
              <a:t> The authors chose to keep the original encoder fixed and train a transformation β that will learn to compress H into a single representation z = β(H; θ), with θ being an additional set of parameters to be learned during fine tuning.</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200">
                <a:solidFill>
                  <a:srgbClr val="000000"/>
                </a:solidFill>
                <a:latin typeface="Times New Roman"/>
                <a:ea typeface="Times New Roman"/>
                <a:cs typeface="Times New Roman"/>
                <a:sym typeface="Times New Roman"/>
              </a:rPr>
              <a:t>Decoder:</a:t>
            </a:r>
            <a:r>
              <a:rPr lang="en" sz="1200">
                <a:solidFill>
                  <a:srgbClr val="000000"/>
                </a:solidFill>
                <a:latin typeface="Times New Roman"/>
                <a:ea typeface="Times New Roman"/>
                <a:cs typeface="Times New Roman"/>
                <a:sym typeface="Times New Roman"/>
              </a:rPr>
              <a:t> The Transformer decoder architecture expects hidden representations for every token input from the encoder in order for each output candidate to attend to each input token.</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b="1" lang="en" sz="1200">
                <a:solidFill>
                  <a:srgbClr val="000000"/>
                </a:solidFill>
                <a:latin typeface="Times New Roman"/>
                <a:ea typeface="Times New Roman"/>
                <a:cs typeface="Times New Roman"/>
                <a:sym typeface="Times New Roman"/>
              </a:rPr>
              <a:t>Training considerations:</a:t>
            </a:r>
            <a:r>
              <a:rPr lang="en" sz="1200">
                <a:solidFill>
                  <a:srgbClr val="000000"/>
                </a:solidFill>
                <a:latin typeface="Times New Roman"/>
                <a:ea typeface="Times New Roman"/>
                <a:cs typeface="Times New Roman"/>
                <a:sym typeface="Times New Roman"/>
              </a:rPr>
              <a:t> To avoid training the model from scratch, the creators fine tuned it for 100K optimization steps on a pretraining dataset using the base RoBERTa model.The model is trained using an input reconstruction loss by minimizing the negative log-likelihood computed over the reconstructed inputs.</a:t>
            </a:r>
            <a:endParaRPr/>
          </a:p>
        </p:txBody>
      </p:sp>
      <p:pic>
        <p:nvPicPr>
          <p:cNvPr id="118" name="Google Shape;118;p18"/>
          <p:cNvPicPr preferRelativeResize="0"/>
          <p:nvPr/>
        </p:nvPicPr>
        <p:blipFill>
          <a:blip r:embed="rId3">
            <a:alphaModFix/>
          </a:blip>
          <a:stretch>
            <a:fillRect/>
          </a:stretch>
        </p:blipFill>
        <p:spPr>
          <a:xfrm>
            <a:off x="4499875" y="1133813"/>
            <a:ext cx="3352800" cy="90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 AutoBot</a:t>
            </a:r>
            <a:endParaRPr/>
          </a:p>
        </p:txBody>
      </p:sp>
      <p:pic>
        <p:nvPicPr>
          <p:cNvPr id="124" name="Google Shape;124;p19"/>
          <p:cNvPicPr preferRelativeResize="0"/>
          <p:nvPr/>
        </p:nvPicPr>
        <p:blipFill>
          <a:blip r:embed="rId3">
            <a:alphaModFix/>
          </a:blip>
          <a:stretch>
            <a:fillRect/>
          </a:stretch>
        </p:blipFill>
        <p:spPr>
          <a:xfrm>
            <a:off x="1121900" y="1895475"/>
            <a:ext cx="2561825" cy="1676400"/>
          </a:xfrm>
          <a:prstGeom prst="rect">
            <a:avLst/>
          </a:prstGeom>
          <a:noFill/>
          <a:ln>
            <a:noFill/>
          </a:ln>
        </p:spPr>
      </p:pic>
      <p:pic>
        <p:nvPicPr>
          <p:cNvPr id="125" name="Google Shape;125;p19"/>
          <p:cNvPicPr preferRelativeResize="0"/>
          <p:nvPr/>
        </p:nvPicPr>
        <p:blipFill>
          <a:blip r:embed="rId4">
            <a:alphaModFix/>
          </a:blip>
          <a:stretch>
            <a:fillRect/>
          </a:stretch>
        </p:blipFill>
        <p:spPr>
          <a:xfrm>
            <a:off x="4194400" y="534375"/>
            <a:ext cx="3882303" cy="43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Their Results Part 1</a:t>
            </a:r>
            <a:endParaRPr/>
          </a:p>
        </p:txBody>
      </p:sp>
      <p:pic>
        <p:nvPicPr>
          <p:cNvPr id="131" name="Google Shape;131;p20"/>
          <p:cNvPicPr preferRelativeResize="0"/>
          <p:nvPr/>
        </p:nvPicPr>
        <p:blipFill>
          <a:blip r:embed="rId3">
            <a:alphaModFix/>
          </a:blip>
          <a:stretch>
            <a:fillRect/>
          </a:stretch>
        </p:blipFill>
        <p:spPr>
          <a:xfrm>
            <a:off x="729450" y="1853838"/>
            <a:ext cx="3505200" cy="2600325"/>
          </a:xfrm>
          <a:prstGeom prst="rect">
            <a:avLst/>
          </a:prstGeom>
          <a:noFill/>
          <a:ln>
            <a:noFill/>
          </a:ln>
        </p:spPr>
      </p:pic>
      <p:pic>
        <p:nvPicPr>
          <p:cNvPr id="132" name="Google Shape;132;p20"/>
          <p:cNvPicPr preferRelativeResize="0"/>
          <p:nvPr/>
        </p:nvPicPr>
        <p:blipFill>
          <a:blip r:embed="rId4">
            <a:alphaModFix/>
          </a:blip>
          <a:stretch>
            <a:fillRect/>
          </a:stretch>
        </p:blipFill>
        <p:spPr>
          <a:xfrm>
            <a:off x="4234650" y="1318650"/>
            <a:ext cx="3658261"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Their Results Part 2</a:t>
            </a:r>
            <a:endParaRPr/>
          </a:p>
        </p:txBody>
      </p:sp>
      <p:pic>
        <p:nvPicPr>
          <p:cNvPr id="138" name="Google Shape;138;p21"/>
          <p:cNvPicPr preferRelativeResize="0"/>
          <p:nvPr/>
        </p:nvPicPr>
        <p:blipFill>
          <a:blip r:embed="rId3">
            <a:alphaModFix/>
          </a:blip>
          <a:stretch>
            <a:fillRect/>
          </a:stretch>
        </p:blipFill>
        <p:spPr>
          <a:xfrm>
            <a:off x="2422113" y="1853850"/>
            <a:ext cx="4299775" cy="321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