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16760505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16760505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6760505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6760505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6760505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6760505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676050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676050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6760505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6760505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6760505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6760505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16760505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16760505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16760505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16760505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15010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68940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9010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5422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0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21417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618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723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278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8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26586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0753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8065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7446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31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54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41736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266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72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wK1igj_q7HAjG3Yv_PpqXDDfmKYZZRy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225425"/>
            <a:ext cx="7801500" cy="24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Massachusetts Probation Services Guide for Youth and Families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" dirty="0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" dirty="0">
                <a:solidFill>
                  <a:srgbClr val="000000"/>
                </a:solidFill>
              </a:rPr>
              <a:t> Violations of Probation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</a:rPr>
              <a:t>Jessica Sofio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</a:rPr>
              <a:t>S</a:t>
            </a:r>
            <a:r>
              <a:rPr lang="en" sz="1800" dirty="0">
                <a:solidFill>
                  <a:srgbClr val="666666"/>
                </a:solidFill>
              </a:rPr>
              <a:t>uffolk University Law School J.D. Candidate, 2020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666666"/>
                </a:solidFill>
              </a:rPr>
              <a:t>jsofio@su.Suffolk.edu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64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Partnership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9750"/>
            <a:ext cx="2808000" cy="3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</a:rPr>
              <a:t>Mindy </a:t>
            </a:r>
            <a:r>
              <a:rPr lang="en-US" sz="1400" b="1" dirty="0" err="1">
                <a:solidFill>
                  <a:srgbClr val="000000"/>
                </a:solidFill>
              </a:rPr>
              <a:t>Schiedler</a:t>
            </a:r>
            <a:endParaRPr lang="en-US"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Juvenile Detention Alternatives Initiative Coordinator(JDAI)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Massachusetts Probation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9700" y="1019750"/>
            <a:ext cx="5835300" cy="3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lang="en" sz="1200" dirty="0">
                <a:latin typeface="Average"/>
                <a:ea typeface="Average"/>
                <a:cs typeface="Average"/>
                <a:sym typeface="Average"/>
              </a:rPr>
              <a:t>As the Massachusetts Probation Service JDAI Coordinator </a:t>
            </a:r>
            <a:r>
              <a:rPr lang="en" sz="1200" b="1" dirty="0">
                <a:latin typeface="Average"/>
                <a:ea typeface="Average"/>
                <a:cs typeface="Average"/>
                <a:sym typeface="Average"/>
              </a:rPr>
              <a:t>I promote and advocate for juvenile detention system reform within probation</a:t>
            </a:r>
            <a:r>
              <a:rPr lang="en" sz="1200" dirty="0">
                <a:latin typeface="Average"/>
                <a:ea typeface="Average"/>
                <a:cs typeface="Average"/>
                <a:sym typeface="Average"/>
              </a:rPr>
              <a:t>. JDAI Massachusetts is a state-wide initiative with County Committees in six counties, and with seven state-wide committees with a goal of bringing JDAI to the entire state. I am the primary support to probation to implement JDAI statewide.  I serve as a </a:t>
            </a:r>
            <a:r>
              <a:rPr lang="en" sz="1200" b="1" dirty="0">
                <a:latin typeface="Average"/>
                <a:ea typeface="Average"/>
                <a:cs typeface="Average"/>
                <a:sym typeface="Average"/>
              </a:rPr>
              <a:t>liaison</a:t>
            </a:r>
            <a:r>
              <a:rPr lang="en" sz="1200" dirty="0">
                <a:latin typeface="Average"/>
                <a:ea typeface="Average"/>
                <a:cs typeface="Average"/>
                <a:sym typeface="Average"/>
              </a:rPr>
              <a:t> between the County Committees, the JDAI Governance Committee, and the State Coordinator(DYS), sharing information, addressing questions, and reporting progress both </a:t>
            </a:r>
            <a:r>
              <a:rPr lang="en" sz="1200" b="1" dirty="0">
                <a:latin typeface="Average"/>
                <a:ea typeface="Average"/>
                <a:cs typeface="Average"/>
                <a:sym typeface="Average"/>
              </a:rPr>
              <a:t>within and outside the court and probation systems</a:t>
            </a:r>
            <a:r>
              <a:rPr lang="en" sz="1200" dirty="0">
                <a:latin typeface="Average"/>
                <a:ea typeface="Average"/>
                <a:cs typeface="Average"/>
                <a:sym typeface="Average"/>
              </a:rPr>
              <a:t>. I participate in state-wide committees, attending and facilitating meetings, providing guidance and information regarding JDAI strategies and detention best-practices, and developing state-wide responses and action plans to achieve the goals of JDAI. I also serve as a formal training resource to the Probation Training Academy.</a:t>
            </a:r>
            <a:r>
              <a:rPr lang="en" sz="1200" b="1" dirty="0">
                <a:latin typeface="Average"/>
                <a:ea typeface="Average"/>
                <a:cs typeface="Average"/>
                <a:sym typeface="Average"/>
              </a:rPr>
              <a:t>” - Mindy Schiedler</a:t>
            </a:r>
            <a:endParaRPr sz="12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Relevant Users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relevant users for this project will include </a:t>
            </a:r>
            <a:r>
              <a:rPr lang="en" b="1">
                <a:solidFill>
                  <a:srgbClr val="000000"/>
                </a:solidFill>
              </a:rPr>
              <a:t>children</a:t>
            </a:r>
            <a:r>
              <a:rPr lang="en">
                <a:solidFill>
                  <a:srgbClr val="000000"/>
                </a:solidFill>
              </a:rPr>
              <a:t> in the juvenile court system, as well as their </a:t>
            </a:r>
            <a:r>
              <a:rPr lang="en" b="1">
                <a:solidFill>
                  <a:srgbClr val="000000"/>
                </a:solidFill>
              </a:rPr>
              <a:t>families</a:t>
            </a:r>
            <a:r>
              <a:rPr lang="en">
                <a:solidFill>
                  <a:srgbClr val="000000"/>
                </a:solidFill>
              </a:rPr>
              <a:t>. As defined under </a:t>
            </a:r>
            <a:r>
              <a:rPr lang="en" b="1">
                <a:solidFill>
                  <a:srgbClr val="141414"/>
                </a:solidFill>
              </a:rPr>
              <a:t>Mass. General Laws c.119 § 21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>
                <a:solidFill>
                  <a:srgbClr val="141414"/>
                </a:solidFill>
              </a:rPr>
              <a:t>“</a:t>
            </a:r>
            <a:r>
              <a:rPr lang="en" b="1">
                <a:solidFill>
                  <a:srgbClr val="141414"/>
                </a:solidFill>
              </a:rPr>
              <a:t>Child</a:t>
            </a:r>
            <a:r>
              <a:rPr lang="en">
                <a:solidFill>
                  <a:srgbClr val="141414"/>
                </a:solidFill>
              </a:rPr>
              <a:t>”, a person under the age of 18.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>
                <a:solidFill>
                  <a:srgbClr val="141414"/>
                </a:solidFill>
              </a:rPr>
              <a:t>“</a:t>
            </a:r>
            <a:r>
              <a:rPr lang="en" b="1">
                <a:solidFill>
                  <a:srgbClr val="141414"/>
                </a:solidFill>
              </a:rPr>
              <a:t>Parent</a:t>
            </a:r>
            <a:r>
              <a:rPr lang="en">
                <a:solidFill>
                  <a:srgbClr val="141414"/>
                </a:solidFill>
              </a:rPr>
              <a:t>”, a mother or father, unless another relative has been designated as a parent as defined in section 1 of chapter 118 for the purposes of receiving benefits from the department of transitional assistance.</a:t>
            </a:r>
            <a:endParaRPr>
              <a:solidFill>
                <a:srgbClr val="14141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>
                <a:solidFill>
                  <a:srgbClr val="141414"/>
                </a:solidFill>
              </a:rPr>
              <a:t>“</a:t>
            </a:r>
            <a:r>
              <a:rPr lang="en" b="1">
                <a:solidFill>
                  <a:srgbClr val="141414"/>
                </a:solidFill>
              </a:rPr>
              <a:t>Relative</a:t>
            </a:r>
            <a:r>
              <a:rPr lang="en">
                <a:solidFill>
                  <a:srgbClr val="141414"/>
                </a:solidFill>
              </a:rPr>
              <a:t>”, the father or mother of a child; a stepfather, stepmother, stepbrother, stepsister, or any blood relative of a child, including those of the half blood, except cousins who are more distantly related than first cousins; any adoptive relative of equal propinquity to the foregoing; or a spouse of any such persons.</a:t>
            </a:r>
            <a:endParaRPr>
              <a:solidFill>
                <a:srgbClr val="14141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>
                <a:solidFill>
                  <a:srgbClr val="141414"/>
                </a:solidFill>
              </a:rPr>
              <a:t>“</a:t>
            </a:r>
            <a:r>
              <a:rPr lang="en" b="1">
                <a:solidFill>
                  <a:srgbClr val="141414"/>
                </a:solidFill>
              </a:rPr>
              <a:t>Young adult</a:t>
            </a:r>
            <a:r>
              <a:rPr lang="en">
                <a:solidFill>
                  <a:srgbClr val="141414"/>
                </a:solidFill>
              </a:rPr>
              <a:t>”, a person between the ages of 18 and 22.</a:t>
            </a:r>
            <a:endParaRPr>
              <a:solidFill>
                <a:srgbClr val="141414"/>
              </a:solidFill>
            </a:endParaRPr>
          </a:p>
          <a:p>
            <a:pPr marL="0" lvl="0" indent="0" algn="l" rtl="0">
              <a:spcBef>
                <a:spcPts val="3400"/>
              </a:spcBef>
              <a:spcAft>
                <a:spcPts val="0"/>
              </a:spcAft>
              <a:buNone/>
            </a:pPr>
            <a:endParaRPr>
              <a:solidFill>
                <a:srgbClr val="14141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Lack of Resources for Children and Families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Currently, children and families </a:t>
            </a:r>
            <a:r>
              <a:rPr lang="en" b="1">
                <a:solidFill>
                  <a:srgbClr val="000000"/>
                </a:solidFill>
              </a:rPr>
              <a:t>do not </a:t>
            </a:r>
            <a:r>
              <a:rPr lang="en">
                <a:solidFill>
                  <a:srgbClr val="000000"/>
                </a:solidFill>
              </a:rPr>
              <a:t>have resources to navigate the court process, including </a:t>
            </a:r>
            <a:r>
              <a:rPr lang="en" b="1">
                <a:solidFill>
                  <a:srgbClr val="000000"/>
                </a:solidFill>
              </a:rPr>
              <a:t>violations of probation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Varies from court to court.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Probation will </a:t>
            </a:r>
            <a:r>
              <a:rPr lang="en" b="1">
                <a:solidFill>
                  <a:srgbClr val="000000"/>
                </a:solidFill>
              </a:rPr>
              <a:t>redirect certain questions</a:t>
            </a:r>
            <a:r>
              <a:rPr lang="en">
                <a:solidFill>
                  <a:srgbClr val="000000"/>
                </a:solidFill>
              </a:rPr>
              <a:t> and will instruct children and/or their families to speak to their attorney.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Youth Advocacy Division (YAD) has a practice guide, but it is mainly for attorney usage.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</a:t>
            </a:r>
            <a:r>
              <a:rPr lang="en" b="1">
                <a:solidFill>
                  <a:srgbClr val="000000"/>
                </a:solidFill>
              </a:rPr>
              <a:t>attorneys are not probation experts</a:t>
            </a:r>
            <a:r>
              <a:rPr lang="en">
                <a:solidFill>
                  <a:srgbClr val="000000"/>
                </a:solidFill>
              </a:rPr>
              <a:t>, they focus on the law and rights.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Probation often does not advertise their internal process and system.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Anticipated 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Why should we care? These children are committing offenses against the commonwealth. 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b="1">
                <a:solidFill>
                  <a:srgbClr val="000000"/>
                </a:solidFill>
              </a:rPr>
              <a:t>Access to justice</a:t>
            </a:r>
            <a:r>
              <a:rPr lang="en">
                <a:solidFill>
                  <a:srgbClr val="000000"/>
                </a:solidFill>
              </a:rPr>
              <a:t>. Change starts here.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Why can’t these children and their families just ask their attorney to explain the process?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Attorneys are not probation experts. </a:t>
            </a:r>
            <a:r>
              <a:rPr lang="en" b="1">
                <a:solidFill>
                  <a:srgbClr val="000000"/>
                </a:solidFill>
              </a:rPr>
              <a:t>Time</a:t>
            </a:r>
            <a:r>
              <a:rPr lang="en">
                <a:solidFill>
                  <a:srgbClr val="000000"/>
                </a:solidFill>
              </a:rPr>
              <a:t> constraints. Accessibility.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Why would an interactive tool be more useful than a printed hard copy?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some cases, it might not be. Hopefully for most, it will be an </a:t>
            </a:r>
            <a:r>
              <a:rPr lang="en" b="1">
                <a:solidFill>
                  <a:srgbClr val="000000"/>
                </a:solidFill>
              </a:rPr>
              <a:t>incentive to learn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How will you educate users without using length legal terms and definitions? 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will use </a:t>
            </a:r>
            <a:r>
              <a:rPr lang="en" b="1">
                <a:solidFill>
                  <a:srgbClr val="000000"/>
                </a:solidFill>
              </a:rPr>
              <a:t>common terms from court</a:t>
            </a:r>
            <a:r>
              <a:rPr lang="en">
                <a:solidFill>
                  <a:srgbClr val="000000"/>
                </a:solidFill>
              </a:rPr>
              <a:t> to avoid confusion, but will simplify when possible. Also, we will provide links to resources for users who want to “</a:t>
            </a:r>
            <a:r>
              <a:rPr lang="en" b="1">
                <a:solidFill>
                  <a:srgbClr val="000000"/>
                </a:solidFill>
              </a:rPr>
              <a:t>learn more</a:t>
            </a:r>
            <a:r>
              <a:rPr lang="en">
                <a:solidFill>
                  <a:srgbClr val="000000"/>
                </a:solidFill>
              </a:rPr>
              <a:t>” when asked.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Due to the group of users that we are targeting, we hope to develop a tool through QnA Markup that is: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Family-friendly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dirty="0">
                <a:solidFill>
                  <a:srgbClr val="FF0000"/>
                </a:solidFill>
              </a:rPr>
              <a:t>c</a:t>
            </a:r>
            <a:r>
              <a:rPr lang="en" dirty="0">
                <a:solidFill>
                  <a:srgbClr val="FF9900"/>
                </a:solidFill>
              </a:rPr>
              <a:t>o</a:t>
            </a:r>
            <a:r>
              <a:rPr lang="en" dirty="0">
                <a:solidFill>
                  <a:srgbClr val="FFFF00"/>
                </a:solidFill>
              </a:rPr>
              <a:t>l</a:t>
            </a:r>
            <a:r>
              <a:rPr lang="en" dirty="0">
                <a:solidFill>
                  <a:srgbClr val="00FF00"/>
                </a:solidFill>
              </a:rPr>
              <a:t>o</a:t>
            </a:r>
            <a:r>
              <a:rPr lang="en" dirty="0">
                <a:solidFill>
                  <a:srgbClr val="00FFFF"/>
                </a:solidFill>
              </a:rPr>
              <a:t>r</a:t>
            </a:r>
            <a:r>
              <a:rPr lang="en" dirty="0">
                <a:solidFill>
                  <a:srgbClr val="0000FF"/>
                </a:solidFill>
              </a:rPr>
              <a:t>f</a:t>
            </a:r>
            <a:r>
              <a:rPr lang="en" dirty="0">
                <a:solidFill>
                  <a:srgbClr val="9900FF"/>
                </a:solidFill>
              </a:rPr>
              <a:t>u</a:t>
            </a:r>
            <a:r>
              <a:rPr lang="en" dirty="0">
                <a:solidFill>
                  <a:srgbClr val="FF00FF"/>
                </a:solidFill>
              </a:rPr>
              <a:t>l</a:t>
            </a:r>
            <a:r>
              <a:rPr lang="en" dirty="0">
                <a:solidFill>
                  <a:srgbClr val="000000"/>
                </a:solidFill>
              </a:rPr>
              <a:t>, and approachable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Easy to read and understand (no overwhelming and confusing legal terms)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Interactive 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Accessible to all through </a:t>
            </a:r>
            <a:r>
              <a:rPr lang="en" b="1" dirty="0">
                <a:solidFill>
                  <a:srgbClr val="000000"/>
                </a:solidFill>
              </a:rPr>
              <a:t>hyperlink</a:t>
            </a:r>
            <a:r>
              <a:rPr lang="en" dirty="0">
                <a:solidFill>
                  <a:srgbClr val="000000"/>
                </a:solidFill>
              </a:rPr>
              <a:t>, QR code, and hard copy printed versions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A note on </a:t>
            </a:r>
            <a:r>
              <a:rPr lang="en" dirty="0">
                <a:solidFill>
                  <a:srgbClr val="000000"/>
                </a:solidFill>
              </a:rPr>
              <a:t>*IEPS and juvenile delinquency (</a:t>
            </a:r>
            <a:r>
              <a:rPr lang="en-US" dirty="0">
                <a:solidFill>
                  <a:srgbClr val="000000"/>
                </a:solidFill>
              </a:rPr>
              <a:t>stretch goal)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Flowchart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Mindy Schiedler </a:t>
            </a:r>
            <a:r>
              <a:rPr lang="en">
                <a:solidFill>
                  <a:srgbClr val="000000"/>
                </a:solidFill>
              </a:rPr>
              <a:t>has created a flowchart which has been reviewed and approved by all necessary personnel.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 not anticipate any changes at this point.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3"/>
              </a:rPr>
              <a:t>https://drive.google.com/file/d/1-wK1igj_q7HAjG3Yv_PpqXDDfmKYZZRy/view?usp=sharing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9188"/>
            <a:ext cx="4267201" cy="330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C43E-EE7A-44DF-AB64-925C16FE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00FC-AA34-4EE3-A792-CB27BB40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have a workable version for young people to test by the first week of December.</a:t>
            </a:r>
          </a:p>
          <a:p>
            <a:r>
              <a:rPr lang="en-US" dirty="0"/>
              <a:t>The ideal tester would be a juvenile on probation, however, it is difficult to get a large sample in a room with the necessary technology and with permission of probation. We are hoping to have at least a small sample size of the exact demographic we intend to serve.</a:t>
            </a:r>
          </a:p>
          <a:p>
            <a:r>
              <a:rPr lang="en-US" dirty="0"/>
              <a:t>Additionally, Mindy is looking to coordinate an event where parents may access the program to see if it is helpful and user friendly.</a:t>
            </a:r>
          </a:p>
          <a:p>
            <a:r>
              <a:rPr lang="en-US" dirty="0"/>
              <a:t>Other non-court involved young people may also give useful feedback in regard to clarity of content, level of engagement, and easiness of use.</a:t>
            </a:r>
          </a:p>
        </p:txBody>
      </p:sp>
    </p:spTree>
    <p:extLst>
      <p:ext uri="{BB962C8B-B14F-4D97-AF65-F5344CB8AC3E}">
        <p14:creationId xmlns:p14="http://schemas.microsoft.com/office/powerpoint/2010/main" val="409278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 for your time!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Please feel free to share any feedback or thoughts.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864</Words>
  <Application>Microsoft Office PowerPoint</Application>
  <PresentationFormat>On-screen Show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 3</vt:lpstr>
      <vt:lpstr>Arial</vt:lpstr>
      <vt:lpstr>Average</vt:lpstr>
      <vt:lpstr>Trebuchet MS</vt:lpstr>
      <vt:lpstr>Facet</vt:lpstr>
      <vt:lpstr>Massachusetts Probation Services Guide for Youth and Families for Violations of Probation</vt:lpstr>
      <vt:lpstr>Partnership</vt:lpstr>
      <vt:lpstr>Relevant Users</vt:lpstr>
      <vt:lpstr>Lack of Resources for Children and Families </vt:lpstr>
      <vt:lpstr>Anticipated Questions</vt:lpstr>
      <vt:lpstr>Solution</vt:lpstr>
      <vt:lpstr>Flowchart </vt:lpstr>
      <vt:lpstr>User Feedback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Massachusetts Probation Services Guide for Youth and Families for Violations of Probation</dc:title>
  <cp:lastModifiedBy>Jessica Sofio</cp:lastModifiedBy>
  <cp:revision>3</cp:revision>
  <dcterms:modified xsi:type="dcterms:W3CDTF">2019-11-18T20:40:20Z</dcterms:modified>
</cp:coreProperties>
</file>