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3" r:id="rId4"/>
    <p:sldId id="292" r:id="rId5"/>
    <p:sldId id="303" r:id="rId6"/>
    <p:sldId id="307" r:id="rId7"/>
    <p:sldId id="293" r:id="rId8"/>
    <p:sldId id="294" r:id="rId9"/>
    <p:sldId id="295" r:id="rId10"/>
    <p:sldId id="298" r:id="rId11"/>
    <p:sldId id="296" r:id="rId12"/>
    <p:sldId id="300" r:id="rId13"/>
    <p:sldId id="301" r:id="rId14"/>
    <p:sldId id="302" r:id="rId15"/>
    <p:sldId id="304" r:id="rId16"/>
    <p:sldId id="305" r:id="rId17"/>
    <p:sldId id="2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9EB"/>
    <a:srgbClr val="0645AD"/>
    <a:srgbClr val="FAE4E5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8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EFA9-1572-4B5A-B9FE-11A1C69C2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24E70-4177-4C11-9152-6FA16E635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34D3-6818-474C-AB91-33B93CCF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65C98-5D92-40A6-A57E-B9CE8030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27976-41FC-44DA-BCCA-717AB395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8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9C81-00BF-49BC-8F83-A87495D7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BB1B6-2FD1-4AA9-9C02-45DB61C19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33CF7-D092-40C6-A35B-8D08B04A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DE520-EFAA-409E-853C-3138A36B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1C293-57BB-4610-B4EC-4F6ECB98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8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2E3B8-735A-4D0E-8ACA-DF0B707C9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DEEDC-D885-432D-BCBB-AE524DC3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8EFA4-3CA7-4A87-9500-251778BD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49BB8-D219-4E7E-92AE-14C71D4A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085E6-A98E-4348-B596-5D248A5D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2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96FB-BE5E-47EF-8ABD-A09A4937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1E71-A474-42C5-BE6A-3CC2C461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0ABDA-6328-426A-A255-9DE88565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BD94A-74E0-4DB6-82C6-EB78AF0B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CA4AC-3F09-45C2-8CE7-037A2CE1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5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BD37-72CF-4045-90E2-15EF7F3D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BE5F2-FA04-43F9-9A57-3BCC0785D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076E9-DDE0-47B1-8EDB-FB795AF4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51E00-2C2B-412A-9AC8-B84BAD99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4ECD1-DD3A-4B20-86CB-EDFA1E7B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6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5B96-28FF-4287-9708-720652C0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CD075-86C9-43EE-8852-280A4EB20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DF765-34F6-4281-B478-0450219DF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BB3F4-DDDC-40AE-8F79-33995A9C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963D5-E011-44F7-9B10-8CF19A33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D8031-2F12-4E0D-95A3-45F4DACC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5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2A1D-20C1-4F65-89FE-4F15FD69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49602-0F98-42C9-AD7A-481AD3F0C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EFDD6-F75E-495F-910F-5B6D791E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2D669-F155-490A-8329-3BE5C355D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A5667-9280-4E60-BDAC-1FABEC727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BD6B0-814A-48B8-A226-897E21E7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54F4E-14AB-4CD4-9964-4C2AEFC6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E591A-BA93-47E8-AA61-E08AF308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4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4766-E940-4AFA-BEF9-6534B57B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73B7E-D5CB-40E3-8EFD-8DCD9BDC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23423-8A78-4C37-9450-EE0153EE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B61D3-BB88-4E72-B489-396935A4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1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D6C83-EA0C-4BEA-9EEF-3BAED6C3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2A089-4A00-46C6-9A4D-A27993CD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1CA3C-500A-4513-840A-FBE53A22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9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9144-4AC4-4525-83E6-AE9BD284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D7FF-123F-457E-B40E-C2FF993EA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8C415-A076-41CB-99E6-4B77428C0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254A8-909B-43FD-9177-635D12AC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45CD4-F763-4BAC-A275-2A45859C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ADF61-7A6E-426B-9730-1756F921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3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364C-7CAF-4AC6-99E8-7C6810CC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CBCD-F50E-4441-8DBC-F32F6477B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212DE-7347-40CE-87B5-E3AC8A769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613AD-0FF3-4513-97B0-54BBF5A1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754AB-A965-4E01-B337-22386DFE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95D54-B3C9-4C05-9438-CC41D8EA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4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1D834-E47F-4202-8598-F62AD82E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B2515-5230-4D8E-ABB3-3906077C5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40184-FA81-43E9-B5B3-641C809CE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4B508-6BAC-44B1-A54F-701B1F69BA4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C8FAC-4897-4F59-A1E9-42B208A5E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E9633-A940-4256-B9B7-F667F501C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llstackpython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-requests.org/en/late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4833-3A20-47E1-9804-D58DF47E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9685"/>
            <a:ext cx="9144000" cy="2387600"/>
          </a:xfrm>
        </p:spPr>
        <p:txBody>
          <a:bodyPr/>
          <a:lstStyle/>
          <a:p>
            <a:r>
              <a:rPr lang="en-US" sz="6000" dirty="0"/>
              <a:t>AFS-200 Object-Oriented Programming &amp; the Web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232B6-B22F-41E2-BCC1-2AB9E15E6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9360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Week 5 – Python Web Frameworks: Flask and Django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78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4D65-C18B-4AC4-B6E8-3C630DAD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Web Frameworks</a:t>
            </a:r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573A19-3B53-44A5-B949-4752E880D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69" y="1879250"/>
            <a:ext cx="11049876" cy="248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0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F2D2-B192-4D3C-87C2-74C05420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Web Frameworks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CB41DE-B8C9-40F1-85F7-13A509440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638100"/>
              </p:ext>
            </p:extLst>
          </p:nvPr>
        </p:nvGraphicFramePr>
        <p:xfrm>
          <a:off x="2353616" y="1848477"/>
          <a:ext cx="8612877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959">
                  <a:extLst>
                    <a:ext uri="{9D8B030D-6E8A-4147-A177-3AD203B41FA5}">
                      <a16:colId xmlns:a16="http://schemas.microsoft.com/office/drawing/2014/main" val="790079123"/>
                    </a:ext>
                  </a:extLst>
                </a:gridCol>
                <a:gridCol w="2870959">
                  <a:extLst>
                    <a:ext uri="{9D8B030D-6E8A-4147-A177-3AD203B41FA5}">
                      <a16:colId xmlns:a16="http://schemas.microsoft.com/office/drawing/2014/main" val="3661137622"/>
                    </a:ext>
                  </a:extLst>
                </a:gridCol>
                <a:gridCol w="2870959">
                  <a:extLst>
                    <a:ext uri="{9D8B030D-6E8A-4147-A177-3AD203B41FA5}">
                      <a16:colId xmlns:a16="http://schemas.microsoft.com/office/drawing/2014/main" val="405614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Django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63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Macro Web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 Web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84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Not Have API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API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53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Visual 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Not-supported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7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 HTML 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Not-supported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1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Flexibility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0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Learning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Learning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Learning Curve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35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Development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Control Over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Control Over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27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869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67F4-C996-4B92-912F-2C37DB35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Full Stack Python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6741E5-7B55-4D86-BFBF-7E5D35FA4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19" y="513956"/>
            <a:ext cx="5934350" cy="541178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30CADF-BC9B-42C4-9181-5A79322C22C0}"/>
              </a:ext>
            </a:extLst>
          </p:cNvPr>
          <p:cNvSpPr txBox="1"/>
          <p:nvPr/>
        </p:nvSpPr>
        <p:spPr>
          <a:xfrm>
            <a:off x="839788" y="2213479"/>
            <a:ext cx="352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https://www.fullstackpython.com/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4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AC71-ED4D-494F-8B6B-B3037B3D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Flask Web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A7BD-AD5C-4E08-A913-8A30DD43D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0952" y="1825625"/>
            <a:ext cx="886284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</a:rPr>
              <a:t>Flask is a WSGI (Web Server Gateway Interface) framework used for lightweight web applications where high speed is required.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</a:rPr>
              <a:t>Flask lets the developer extend the framework.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</a:rPr>
              <a:t>Flask follows the MVC (Model-View-Controller) architecture.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</a:rPr>
              <a:t>A Flask Project is a single application where you can add countless views and models. 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</a:rPr>
              <a:t>Flask uses </a:t>
            </a:r>
            <a:r>
              <a:rPr lang="en-US" b="0" i="0" dirty="0" err="1">
                <a:solidFill>
                  <a:srgbClr val="444444"/>
                </a:solidFill>
                <a:effectLst/>
              </a:rPr>
              <a:t>SQLAlchemy</a:t>
            </a:r>
            <a:r>
              <a:rPr lang="en-US" b="0" i="0" dirty="0">
                <a:solidFill>
                  <a:srgbClr val="444444"/>
                </a:solidFill>
                <a:effectLst/>
              </a:rPr>
              <a:t> for database connectivity.</a:t>
            </a:r>
            <a:endParaRPr lang="en-US" dirty="0">
              <a:solidFill>
                <a:srgbClr val="444444"/>
              </a:solidFill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</a:rPr>
              <a:t>Flask is more suitable if you are using NoSQL.</a:t>
            </a:r>
          </a:p>
          <a:p>
            <a:r>
              <a:rPr lang="en-US" dirty="0">
                <a:solidFill>
                  <a:srgbClr val="444444"/>
                </a:solidFill>
              </a:rPr>
              <a:t>Flask is lightweight and comes with very few features.  This makes it very flexible allowing developers to extend it with various add-on tools and libraries.  Making it easier to learn.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3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AC71-ED4D-494F-8B6B-B3037B3D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Django Web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A7BD-AD5C-4E08-A913-8A30DD43D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0952" y="1825625"/>
            <a:ext cx="886284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</a:rPr>
              <a:t>Django is a full-stack web framework designed for full-scale powerful web apps.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</a:rPr>
              <a:t>Django is a batteries-included framework which comes with most of the features pre-installed.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</a:rPr>
              <a:t>Django follows MVT (Model-View-Template) architecture.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</a:rPr>
              <a:t>A Django project is a collection of smaller applications.</a:t>
            </a:r>
            <a:endParaRPr lang="en-US" dirty="0">
              <a:solidFill>
                <a:srgbClr val="444444"/>
              </a:solidFill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</a:rPr>
              <a:t>Django provides native support for popular databases like </a:t>
            </a:r>
            <a:r>
              <a:rPr lang="en-US" b="0" i="1" dirty="0">
                <a:solidFill>
                  <a:srgbClr val="444444"/>
                </a:solidFill>
                <a:effectLst/>
              </a:rPr>
              <a:t>PostgreSQL, MySQL,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etc.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</a:rPr>
              <a:t>Django is a feature-packed framework, but it is not easy to change these features.  Developers must use the tools provided by Django.</a:t>
            </a:r>
            <a:endParaRPr lang="en-US" dirty="0">
              <a:solidFill>
                <a:srgbClr val="444444"/>
              </a:solidFill>
            </a:endParaRPr>
          </a:p>
          <a:p>
            <a:endParaRPr lang="en-US" b="0" i="0" dirty="0">
              <a:solidFill>
                <a:srgbClr val="444444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1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769F-01E4-455F-B384-FC382723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1BCD2-7249-4E2A-8709-7F51A2F0C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0052" y="1825625"/>
            <a:ext cx="896374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 a new project with </a:t>
            </a:r>
            <a:r>
              <a:rPr lang="en-US" dirty="0" err="1"/>
              <a:t>virtualenv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python -m </a:t>
            </a:r>
            <a:r>
              <a:rPr lang="en-US" dirty="0" err="1"/>
              <a:t>venv</a:t>
            </a:r>
            <a:r>
              <a:rPr lang="en-US" dirty="0"/>
              <a:t> &lt;project name&gt;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new virtual environment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&lt;project name&gt;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Activate the </a:t>
            </a:r>
            <a:r>
              <a:rPr lang="en-US" dirty="0" err="1"/>
              <a:t>virtualenv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# Activate the </a:t>
            </a:r>
            <a:r>
              <a:rPr lang="en-US" dirty="0" err="1"/>
              <a:t>virtualenv</a:t>
            </a:r>
            <a:r>
              <a:rPr lang="en-US" dirty="0"/>
              <a:t> (OS X &amp; Linux)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source &lt;project name&gt;/bin/activate</a:t>
            </a:r>
          </a:p>
          <a:p>
            <a:pPr marL="914400" lvl="2" indent="0">
              <a:buNone/>
            </a:pPr>
            <a:r>
              <a:rPr lang="en-US" dirty="0"/>
              <a:t># Activate the </a:t>
            </a:r>
            <a:r>
              <a:rPr lang="en-US" dirty="0" err="1"/>
              <a:t>virtualenv</a:t>
            </a:r>
            <a:r>
              <a:rPr lang="en-US" dirty="0"/>
              <a:t> (Windows)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&lt;project name&gt;\Scripts\activate</a:t>
            </a:r>
          </a:p>
          <a:p>
            <a:pPr marL="914400" lvl="2" indent="0">
              <a:buNone/>
            </a:pPr>
            <a:r>
              <a:rPr lang="en-US" dirty="0"/>
              <a:t># Activate the virtual environment (</a:t>
            </a:r>
            <a:r>
              <a:rPr lang="en-US" dirty="0" err="1"/>
              <a:t>GitBash</a:t>
            </a:r>
            <a:r>
              <a:rPr lang="en-US" dirty="0"/>
              <a:t> Shell)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source &lt;project name&gt;/Scripts/activate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Change working directory to project folder.</a:t>
            </a:r>
          </a:p>
        </p:txBody>
      </p:sp>
    </p:spTree>
    <p:extLst>
      <p:ext uri="{BB962C8B-B14F-4D97-AF65-F5344CB8AC3E}">
        <p14:creationId xmlns:p14="http://schemas.microsoft.com/office/powerpoint/2010/main" val="3966202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06E4-1685-4EB3-955C-E0044A15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Installation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8DDCB-06CC-4871-8B08-C066F4427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192" y="1825625"/>
            <a:ext cx="8895608" cy="47295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pip to install the Flask libraries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flask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a simple Flask application</a:t>
            </a:r>
          </a:p>
          <a:p>
            <a:pPr lvl="1"/>
            <a:r>
              <a:rPr lang="en-US" dirty="0"/>
              <a:t>create a file called "app.py“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flask import Flask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 = Flask(__name__)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@app.route("/")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hello():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"Hello World!"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Start Flask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“flask run”  or  “python -m flask run”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506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6717-1599-4221-8CEB-23F75C7D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&amp; 6 Assignment Overviews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31911-9305-42E0-94EF-7F717A014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8970" y="1825625"/>
            <a:ext cx="8944829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1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21CC-F6B6-4B4F-9B45-AECC091A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5 -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623D8-E1B8-4153-8BC6-692A559FF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888" y="1643187"/>
            <a:ext cx="6749796" cy="4351338"/>
          </a:xfrm>
        </p:spPr>
        <p:txBody>
          <a:bodyPr>
            <a:normAutofit/>
          </a:bodyPr>
          <a:lstStyle/>
          <a:p>
            <a:r>
              <a:rPr lang="en-US" dirty="0"/>
              <a:t>Object Oriented Programming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Class Attributes and Methods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Magic Methods</a:t>
            </a:r>
          </a:p>
          <a:p>
            <a:r>
              <a:rPr lang="en-US" dirty="0"/>
              <a:t>Modules</a:t>
            </a:r>
          </a:p>
          <a:p>
            <a:pPr lvl="1"/>
            <a:r>
              <a:rPr lang="en-US" dirty="0"/>
              <a:t>Request</a:t>
            </a:r>
          </a:p>
          <a:p>
            <a:r>
              <a:rPr lang="en-US" dirty="0"/>
              <a:t>Frameworks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Flask and Django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5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2E9D-453E-417E-A66C-77261572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 and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74554-E18D-4748-84E4-896A98999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746" y="1825625"/>
            <a:ext cx="8970054" cy="4351338"/>
          </a:xfrm>
        </p:spPr>
        <p:txBody>
          <a:bodyPr>
            <a:normAutofit/>
          </a:bodyPr>
          <a:lstStyle/>
          <a:p>
            <a:r>
              <a:rPr lang="en-US" dirty="0"/>
              <a:t>Functions created inside of a class are referred to as methods.	The are used to define the behaviors of an object.  </a:t>
            </a:r>
          </a:p>
          <a:p>
            <a:r>
              <a:rPr lang="en-US" dirty="0"/>
              <a:t>Every instance method take an object as the first parameter.  This object represents the instance of the class and is usually called “self”.</a:t>
            </a:r>
          </a:p>
          <a:p>
            <a:r>
              <a:rPr lang="en-US" dirty="0"/>
              <a:t>It is usually a good idea to define "getters and setters" when creating a class.</a:t>
            </a:r>
          </a:p>
          <a:p>
            <a:pPr lvl="1"/>
            <a:r>
              <a:rPr lang="en-US" dirty="0"/>
              <a:t>A "getter" is a method that returns the value of a class attribute</a:t>
            </a:r>
          </a:p>
          <a:p>
            <a:pPr lvl="1"/>
            <a:r>
              <a:rPr lang="en-US" dirty="0"/>
              <a:t>A "setter" is a method that sets the value of a class attribute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98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2747-735B-4CA4-B733-F44C6ACA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98890-CEBF-48D8-AEEB-D142D88EE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602" y="1825625"/>
            <a:ext cx="9014197" cy="4351338"/>
          </a:xfrm>
        </p:spPr>
        <p:txBody>
          <a:bodyPr/>
          <a:lstStyle/>
          <a:p>
            <a:r>
              <a:rPr lang="en-US" dirty="0"/>
              <a:t>Class Attributes and Methods are shared at the class level across all instances of that class.</a:t>
            </a:r>
          </a:p>
          <a:p>
            <a:r>
              <a:rPr lang="en-US" dirty="0"/>
              <a:t>Class Attributes are typically named using all capital letters.</a:t>
            </a:r>
          </a:p>
          <a:p>
            <a:r>
              <a:rPr lang="en-US" dirty="0"/>
              <a:t>Class Attributes are defined outside of the __</a:t>
            </a:r>
            <a:r>
              <a:rPr lang="en-US" dirty="0" err="1"/>
              <a:t>init</a:t>
            </a:r>
            <a:r>
              <a:rPr lang="en-US" dirty="0"/>
              <a:t>__() method.</a:t>
            </a:r>
          </a:p>
          <a:p>
            <a:r>
              <a:rPr lang="en-US" dirty="0"/>
              <a:t>Class Attributes can be accessed via the Class or via an instance of the 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0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6B3F-DA5C-41FC-98E2-764E6595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Class Attributes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A0FC-7016-4EDC-9392-ECC2865C7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176" y="1825625"/>
            <a:ext cx="8837623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Inheritance allows a new class to extend an existing class.</a:t>
            </a:r>
          </a:p>
          <a:p>
            <a:r>
              <a:rPr lang="en-US" dirty="0"/>
              <a:t>The new class inherits the members of the class it extends.</a:t>
            </a:r>
          </a:p>
          <a:p>
            <a:r>
              <a:rPr lang="en-US" dirty="0"/>
              <a:t>Inheritance involves a </a:t>
            </a:r>
            <a:r>
              <a:rPr lang="en-US" b="1" dirty="0"/>
              <a:t>superclass</a:t>
            </a:r>
            <a:r>
              <a:rPr lang="en-US" dirty="0"/>
              <a:t> and a </a:t>
            </a:r>
            <a:r>
              <a:rPr lang="en-US" b="1" dirty="0"/>
              <a:t>subclass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b="1" dirty="0"/>
              <a:t>superclass</a:t>
            </a:r>
            <a:r>
              <a:rPr lang="en-US" dirty="0"/>
              <a:t>, also called a base class, is the general class and the </a:t>
            </a:r>
            <a:r>
              <a:rPr lang="en-US" b="1" dirty="0"/>
              <a:t>subclass</a:t>
            </a:r>
            <a:r>
              <a:rPr lang="en-US" dirty="0"/>
              <a:t>, also called a derive class, is the specialized class.</a:t>
            </a:r>
          </a:p>
          <a:p>
            <a:r>
              <a:rPr lang="en-US" u="sng" dirty="0"/>
              <a:t>Must call</a:t>
            </a:r>
            <a:r>
              <a:rPr lang="en-US" dirty="0"/>
              <a:t> the initializer of the superclass inside the initializer of the subclass before any unique attributes are defined for the subclass.</a:t>
            </a:r>
          </a:p>
          <a:p>
            <a:r>
              <a:rPr lang="en-US" b="1" dirty="0"/>
              <a:t>Polymorphism</a:t>
            </a:r>
            <a:r>
              <a:rPr lang="en-US" dirty="0"/>
              <a:t> allows subclasses to have methods with the same names as methods in their </a:t>
            </a:r>
            <a:r>
              <a:rPr lang="en-US" dirty="0" err="1"/>
              <a:t>superclasses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66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8E9C-447C-400C-9659-5428269D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8-Ball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8954B-7043-4482-8D98-A53AEFC46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765" y="1751626"/>
            <a:ext cx="5051272" cy="4351338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effectLst/>
              </a:rPr>
              <a:t>The </a:t>
            </a:r>
            <a:r>
              <a:rPr lang="en-US" b="1" i="0" dirty="0">
                <a:effectLst/>
              </a:rPr>
              <a:t>Magic 8-Ball</a:t>
            </a:r>
            <a:r>
              <a:rPr lang="en-US" b="0" i="0" dirty="0">
                <a:effectLst/>
              </a:rPr>
              <a:t> is a plastic sphere, made to look like an oversized </a:t>
            </a:r>
            <a:r>
              <a:rPr lang="en-US" b="0" i="0" u="none" strike="noStrike" dirty="0">
                <a:effectLst/>
              </a:rPr>
              <a:t>eight-ball</a:t>
            </a:r>
            <a:r>
              <a:rPr lang="en-US" b="0" i="0" dirty="0">
                <a:effectLst/>
              </a:rPr>
              <a:t>, that is used for </a:t>
            </a:r>
            <a:r>
              <a:rPr lang="en-US" b="0" i="0" u="none" strike="noStrike" dirty="0">
                <a:effectLst/>
              </a:rPr>
              <a:t>fortune-telling</a:t>
            </a:r>
            <a:r>
              <a:rPr lang="en-US" b="0" i="0" dirty="0">
                <a:effectLst/>
              </a:rPr>
              <a:t> or seeking advice.</a:t>
            </a:r>
          </a:p>
          <a:p>
            <a:r>
              <a:rPr lang="en-US" dirty="0"/>
              <a:t>Inside the ball, a cylindrical reservoir contains a white plastic 20 faced die floating in alcohol dyed dark blue. </a:t>
            </a:r>
          </a:p>
          <a:p>
            <a:r>
              <a:rPr lang="en-US" dirty="0"/>
              <a:t>Each of the die's 20 faces has an affirmative, negative, or non-committal statement printed on it. </a:t>
            </a:r>
          </a:p>
          <a:p>
            <a:r>
              <a:rPr lang="en-US" dirty="0"/>
              <a:t>These messages are read through a window on the ball's bottom.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AC3D29-AEB0-4A99-8EC2-7D6053941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987" y="1690688"/>
            <a:ext cx="4630070" cy="308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6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ABF2-4DC1-4BFC-898F-264EF13B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1C8CC-4249-4A8F-9835-495619599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684" y="1825625"/>
            <a:ext cx="9033116" cy="4351338"/>
          </a:xfrm>
        </p:spPr>
        <p:txBody>
          <a:bodyPr/>
          <a:lstStyle/>
          <a:p>
            <a:r>
              <a:rPr lang="en-US" b="0" i="0" dirty="0">
                <a:solidFill>
                  <a:srgbClr val="181717"/>
                </a:solidFill>
                <a:effectLst/>
              </a:rPr>
              <a:t>Magic methods in Python are the special methods that start and end with the double underscores. They are also called </a:t>
            </a:r>
            <a:r>
              <a:rPr lang="en-US" b="1" i="0" dirty="0" err="1">
                <a:solidFill>
                  <a:srgbClr val="181717"/>
                </a:solidFill>
                <a:effectLst/>
              </a:rPr>
              <a:t>dunder</a:t>
            </a:r>
            <a:r>
              <a:rPr lang="en-US" b="0" i="0" dirty="0">
                <a:solidFill>
                  <a:srgbClr val="181717"/>
                </a:solidFill>
                <a:effectLst/>
              </a:rPr>
              <a:t> methods.</a:t>
            </a:r>
          </a:p>
          <a:p>
            <a:r>
              <a:rPr lang="en-US" dirty="0">
                <a:solidFill>
                  <a:srgbClr val="181717"/>
                </a:solidFill>
              </a:rPr>
              <a:t>Magic methods are invoked internally from the class or the interpreter.</a:t>
            </a:r>
          </a:p>
          <a:p>
            <a:r>
              <a:rPr lang="en-US" dirty="0">
                <a:solidFill>
                  <a:srgbClr val="181717"/>
                </a:solidFill>
              </a:rPr>
              <a:t>Magic methods allow the developer to control how the class object will behave to standard Python operations such as print, arithmetic operators and comparison operators.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2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1416-140A-4EE6-BAA7-8DCD0399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Magic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068490-4DDD-47CC-AD57-B568C1A73056}"/>
              </a:ext>
            </a:extLst>
          </p:cNvPr>
          <p:cNvGraphicFramePr>
            <a:graphicFrameLocks noGrp="1"/>
          </p:cNvGraphicFramePr>
          <p:nvPr/>
        </p:nvGraphicFramePr>
        <p:xfrm>
          <a:off x="2484646" y="1402715"/>
          <a:ext cx="8526692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9955">
                  <a:extLst>
                    <a:ext uri="{9D8B030D-6E8A-4147-A177-3AD203B41FA5}">
                      <a16:colId xmlns:a16="http://schemas.microsoft.com/office/drawing/2014/main" val="1191744183"/>
                    </a:ext>
                  </a:extLst>
                </a:gridCol>
                <a:gridCol w="5726737">
                  <a:extLst>
                    <a:ext uri="{9D8B030D-6E8A-4147-A177-3AD203B41FA5}">
                      <a16:colId xmlns:a16="http://schemas.microsoft.com/office/drawing/2014/main" val="2629644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Magic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2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__str__(self)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string representation of a type.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85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machine-readable representation of 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4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__add__(self, other)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Called when the add operation (+) is used.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44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__sub__(self, other)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Called when the subtraction operation (-) is used.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22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other)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Called when the multiplication operation (*) is used.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90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other)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Called on the comparison using &lt; operator.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1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__le__(self, other)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Called on the comparison using &lt;= operator.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__eq__(self, other)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Called on the comparison using == operator.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84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__ne__(self, other)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Called on the comparison using != operator.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other)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Called on the comparison using &gt; operator.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43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__del__(self)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Destructor method.  Called when the type is destroyed.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82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__format__(self,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formatstr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Called by built-int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method to return an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 of a type.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58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98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A05D-C188-4368-AD0A-D5AE045A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8345-6FEB-4E7F-9C49-FB26C1DC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4196" y="1825625"/>
            <a:ext cx="8919604" cy="4351338"/>
          </a:xfrm>
        </p:spPr>
        <p:txBody>
          <a:bodyPr/>
          <a:lstStyle/>
          <a:p>
            <a:r>
              <a:rPr lang="en-US" b="1" i="0" dirty="0">
                <a:solidFill>
                  <a:srgbClr val="3E4349"/>
                </a:solidFill>
                <a:effectLst/>
              </a:rPr>
              <a:t>Requests</a:t>
            </a:r>
            <a:r>
              <a:rPr lang="en-US" b="0" i="0" dirty="0">
                <a:solidFill>
                  <a:srgbClr val="3E4349"/>
                </a:solidFill>
                <a:effectLst/>
              </a:rPr>
              <a:t> is an elegant and simple HTTP library for Python</a:t>
            </a:r>
          </a:p>
          <a:p>
            <a:r>
              <a:rPr lang="en-US" dirty="0">
                <a:hlinkClick r:id="rId2"/>
              </a:rPr>
              <a:t>https://docs.python-requests.org/en/latest/</a:t>
            </a:r>
            <a:endParaRPr lang="en-US" dirty="0"/>
          </a:p>
          <a:p>
            <a:r>
              <a:rPr lang="en-US" dirty="0"/>
              <a:t>Need to install the requests module before using it!</a:t>
            </a:r>
          </a:p>
          <a:p>
            <a:pPr marL="457200" lvl="1" indent="0">
              <a:buNone/>
            </a:pPr>
            <a:r>
              <a:rPr lang="en-US" dirty="0"/>
              <a:t>pip install requests</a:t>
            </a:r>
          </a:p>
          <a:p>
            <a:pPr marL="457200" lvl="1" indent="0">
              <a:buNone/>
            </a:pPr>
            <a:r>
              <a:rPr lang="en-US" dirty="0"/>
              <a:t>or</a:t>
            </a:r>
          </a:p>
          <a:p>
            <a:pPr marL="457200" lvl="1" indent="0">
              <a:buNone/>
            </a:pPr>
            <a:r>
              <a:rPr lang="en-US" dirty="0"/>
              <a:t>python -m pip install requests</a:t>
            </a:r>
          </a:p>
          <a:p>
            <a:r>
              <a:rPr lang="en-US" dirty="0"/>
              <a:t>The </a:t>
            </a:r>
            <a:r>
              <a:rPr lang="en-US" b="1" dirty="0"/>
              <a:t>Request</a:t>
            </a:r>
            <a:r>
              <a:rPr lang="en-US" dirty="0"/>
              <a:t> object supports multiple HTTP request types including: GET, POST, PUT, DELETE, HEAD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3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68AAE94-12A8-4856-927A-F40D408FC0F9}" vid="{AD1F2ECE-89DD-44BF-9ED1-B6ADC9DC67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 Blue Lines PPT</Template>
  <TotalTime>32043</TotalTime>
  <Words>1144</Words>
  <Application>Microsoft Office PowerPoint</Application>
  <PresentationFormat>Widescreen</PresentationFormat>
  <Paragraphs>150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AFS-200 Object-Oriented Programming &amp; the Web</vt:lpstr>
      <vt:lpstr>Week 5 - Topics</vt:lpstr>
      <vt:lpstr>Instance Methods and Attributes</vt:lpstr>
      <vt:lpstr>Class Attributes and Methods</vt:lpstr>
      <vt:lpstr>Inheritance: Class Attributes and Methods</vt:lpstr>
      <vt:lpstr>Magic 8-Ball</vt:lpstr>
      <vt:lpstr>Magic Methods</vt:lpstr>
      <vt:lpstr>Important Magic Methods</vt:lpstr>
      <vt:lpstr>Python Requests Module</vt:lpstr>
      <vt:lpstr>Python Web Frameworks</vt:lpstr>
      <vt:lpstr>Python Web Frameworks</vt:lpstr>
      <vt:lpstr>Full Stack Python</vt:lpstr>
      <vt:lpstr>Python: Flask Web Frameworks</vt:lpstr>
      <vt:lpstr>Python: Django Web Frameworks</vt:lpstr>
      <vt:lpstr>Flask Installation</vt:lpstr>
      <vt:lpstr>Flask Installation - Continued</vt:lpstr>
      <vt:lpstr>Week 5 &amp; 6 Assignment Overviews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FSW-100 Introduction to Web Development</dc:title>
  <dc:creator>Rittenhouse Archives</dc:creator>
  <cp:lastModifiedBy>Robert Kohlbus</cp:lastModifiedBy>
  <cp:revision>296</cp:revision>
  <dcterms:created xsi:type="dcterms:W3CDTF">2021-05-22T13:05:05Z</dcterms:created>
  <dcterms:modified xsi:type="dcterms:W3CDTF">2022-04-20T02:29:52Z</dcterms:modified>
</cp:coreProperties>
</file>