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8"/>
  </p:notesMasterIdLst>
  <p:sldIdLst>
    <p:sldId id="256" r:id="rId2"/>
    <p:sldId id="281" r:id="rId3"/>
    <p:sldId id="258" r:id="rId4"/>
    <p:sldId id="275" r:id="rId5"/>
    <p:sldId id="261" r:id="rId6"/>
    <p:sldId id="262" r:id="rId7"/>
    <p:sldId id="277" r:id="rId8"/>
    <p:sldId id="264" r:id="rId9"/>
    <p:sldId id="284" r:id="rId10"/>
    <p:sldId id="279" r:id="rId11"/>
    <p:sldId id="280" r:id="rId12"/>
    <p:sldId id="267" r:id="rId13"/>
    <p:sldId id="283" r:id="rId14"/>
    <p:sldId id="282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D788217-B316-4DD5-B18D-D7D956B59D22}">
          <p14:sldIdLst>
            <p14:sldId id="256"/>
            <p14:sldId id="281"/>
            <p14:sldId id="258"/>
            <p14:sldId id="275"/>
            <p14:sldId id="261"/>
            <p14:sldId id="262"/>
            <p14:sldId id="277"/>
            <p14:sldId id="264"/>
            <p14:sldId id="279"/>
            <p14:sldId id="280"/>
            <p14:sldId id="267"/>
            <p14:sldId id="283"/>
            <p14:sldId id="282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6" autoAdjust="0"/>
  </p:normalViewPr>
  <p:slideViewPr>
    <p:cSldViewPr>
      <p:cViewPr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96D5E-66FB-41D3-AA57-890147E27FD6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A6ED2-D211-4513-8031-F4989DA9EE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379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A6ED2-D211-4513-8031-F4989DA9EE3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A6ED2-D211-4513-8031-F4989DA9EE3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963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 smtClean="0"/>
              <a:t>Copyright protection : Potential </a:t>
            </a:r>
            <a:r>
              <a:rPr lang="en-US" sz="2400" dirty="0" err="1" smtClean="0"/>
              <a:t>Markets:</a:t>
            </a:r>
            <a:r>
              <a:rPr lang="en-US" dirty="0" err="1" smtClean="0"/>
              <a:t>Electronic</a:t>
            </a:r>
            <a:r>
              <a:rPr lang="en-US" dirty="0" smtClean="0"/>
              <a:t> </a:t>
            </a:r>
            <a:r>
              <a:rPr lang="en-US" dirty="0" err="1" smtClean="0"/>
              <a:t>Commerce.Distribution</a:t>
            </a:r>
            <a:r>
              <a:rPr lang="en-US" dirty="0" smtClean="0"/>
              <a:t> of Multimedia </a:t>
            </a:r>
            <a:r>
              <a:rPr lang="en-US" dirty="0" err="1" smtClean="0"/>
              <a:t>Content.Digital</a:t>
            </a:r>
            <a:r>
              <a:rPr lang="en-US" dirty="0" smtClean="0"/>
              <a:t> </a:t>
            </a:r>
            <a:r>
              <a:rPr lang="en-US" dirty="0" err="1" smtClean="0"/>
              <a:t>Libraries.Audio</a:t>
            </a:r>
            <a:r>
              <a:rPr lang="en-US" dirty="0" smtClean="0"/>
              <a:t> &amp; DVD protection.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US" sz="2400" dirty="0" err="1" smtClean="0"/>
              <a:t>Authenitcity:Movies</a:t>
            </a:r>
            <a:r>
              <a:rPr lang="en-US" sz="2400" dirty="0" smtClean="0"/>
              <a:t>, video clips etc  could be </a:t>
            </a:r>
            <a:r>
              <a:rPr lang="en-US" sz="2400" dirty="0" err="1" smtClean="0"/>
              <a:t>watermarked.</a:t>
            </a:r>
            <a:r>
              <a:rPr lang="en-US" sz="2000" dirty="0" err="1" smtClean="0"/>
              <a:t>The</a:t>
            </a:r>
            <a:r>
              <a:rPr lang="en-US" sz="2000" dirty="0" smtClean="0"/>
              <a:t> watermarks, which might be detected automatically, could provide proof of authenticity.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US" sz="2400" dirty="0" smtClean="0"/>
              <a:t>Forensic applications.</a:t>
            </a:r>
            <a:endParaRPr lang="en-IN" sz="2400" dirty="0" smtClean="0"/>
          </a:p>
          <a:p>
            <a:pPr marL="533400" marR="0" indent="-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Secure n </a:t>
            </a:r>
            <a:r>
              <a:rPr lang="en-US" dirty="0" err="1" smtClean="0"/>
              <a:t>invi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commn</a:t>
            </a:r>
            <a:r>
              <a:rPr lang="en-US" baseline="0" dirty="0" smtClean="0"/>
              <a:t>: </a:t>
            </a:r>
            <a:r>
              <a:rPr lang="en-US" sz="1200" dirty="0" smtClean="0"/>
              <a:t>Could have wide range of applications in defense &amp; Intelligence Sector.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dirty="0" smtClean="0"/>
              <a:t>	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A6ED2-D211-4513-8031-F4989DA9EE3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0957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109572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10957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575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9577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10957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0957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958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13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181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300538"/>
            <a:ext cx="7693025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757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861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577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877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34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935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6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537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08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8547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854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854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08550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855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0855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F59B607-F1D0-4179-AF01-12EADDDC08CF}" type="datetimeFigureOut">
              <a:rPr lang="en-IN" smtClean="0"/>
              <a:pPr/>
              <a:t>27-04-2012</a:t>
            </a:fld>
            <a:endParaRPr lang="en-IN"/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IN"/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67C3E0BA-B428-45BC-BFCC-2A595D2CD9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Digital Watermarking of Videos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1043608" y="2492896"/>
            <a:ext cx="7772400" cy="4032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marL="0" indent="0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Rishita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Vaghela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Jruvika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Bhimani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Neha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Jangale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Guidance of:</a:t>
            </a:r>
          </a:p>
          <a:p>
            <a:pPr marL="0" indent="0"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Prof. Mrs. Swati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Deshpande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076302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Extracting Watermark from Videos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3783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3137" y="2286000"/>
            <a:ext cx="46482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Times New Roman" pitchFamily="18" charset="0"/>
              <a:buChar char="›"/>
            </a:pPr>
            <a:r>
              <a:rPr lang="en-US" sz="1900" dirty="0" smtClean="0"/>
              <a:t> Each </a:t>
            </a:r>
            <a:r>
              <a:rPr lang="en-US" sz="1900" dirty="0"/>
              <a:t>frame is divided into </a:t>
            </a:r>
            <a:r>
              <a:rPr lang="en-US" sz="1900" dirty="0" smtClean="0"/>
              <a:t>same block size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used </a:t>
            </a:r>
            <a:r>
              <a:rPr lang="en-US" sz="1900" dirty="0"/>
              <a:t>during embedding.</a:t>
            </a:r>
          </a:p>
          <a:p>
            <a:pPr>
              <a:buFont typeface="Times New Roman" pitchFamily="18" charset="0"/>
              <a:buChar char="›"/>
            </a:pPr>
            <a:r>
              <a:rPr lang="en-US" sz="1900" dirty="0" smtClean="0"/>
              <a:t> Summation </a:t>
            </a:r>
            <a:r>
              <a:rPr lang="en-US" sz="1900" dirty="0"/>
              <a:t>of each block of the </a:t>
            </a:r>
            <a:r>
              <a:rPr lang="en-US" sz="1900" dirty="0" smtClean="0"/>
              <a:t>original</a:t>
            </a:r>
          </a:p>
          <a:p>
            <a:r>
              <a:rPr lang="en-US" sz="1900" dirty="0" smtClean="0"/>
              <a:t>    frame </a:t>
            </a:r>
            <a:r>
              <a:rPr lang="en-US" sz="1900" dirty="0"/>
              <a:t>n the modulated frame is taken.</a:t>
            </a:r>
          </a:p>
          <a:p>
            <a:pPr>
              <a:buFont typeface="Times New Roman" pitchFamily="18" charset="0"/>
              <a:buChar char="›"/>
            </a:pPr>
            <a:r>
              <a:rPr lang="en-US" sz="1900" dirty="0" smtClean="0"/>
              <a:t>  Now</a:t>
            </a:r>
            <a:r>
              <a:rPr lang="en-US" sz="1900" dirty="0"/>
              <a:t>,</a:t>
            </a:r>
          </a:p>
          <a:p>
            <a:r>
              <a:rPr lang="en-US" sz="1900" dirty="0" smtClean="0"/>
              <a:t>	if   sum(modulated </a:t>
            </a:r>
            <a:r>
              <a:rPr lang="en-US" sz="1900" dirty="0"/>
              <a:t>block) 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         sum(original </a:t>
            </a:r>
            <a:r>
              <a:rPr lang="en-US" sz="1900" dirty="0"/>
              <a:t>block</a:t>
            </a:r>
            <a:r>
              <a:rPr lang="en-US" sz="1900" dirty="0" smtClean="0"/>
              <a:t>)</a:t>
            </a:r>
          </a:p>
          <a:p>
            <a:endParaRPr lang="en-US" sz="1900" dirty="0"/>
          </a:p>
          <a:p>
            <a:r>
              <a:rPr lang="en-US" sz="1900" dirty="0"/>
              <a:t>	</a:t>
            </a:r>
            <a:r>
              <a:rPr lang="en-US" sz="1900" dirty="0" smtClean="0"/>
              <a:t>           </a:t>
            </a:r>
            <a:r>
              <a:rPr lang="en-US" sz="1900" b="1" dirty="0" smtClean="0"/>
              <a:t>extracted </a:t>
            </a:r>
            <a:r>
              <a:rPr lang="en-US" sz="1900" b="1" dirty="0"/>
              <a:t>bit = 1;</a:t>
            </a:r>
          </a:p>
          <a:p>
            <a:r>
              <a:rPr lang="en-US" sz="1900" dirty="0"/>
              <a:t>	else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           </a:t>
            </a:r>
            <a:r>
              <a:rPr lang="en-US" sz="1900" b="1" dirty="0" smtClean="0"/>
              <a:t>extracted </a:t>
            </a:r>
            <a:r>
              <a:rPr lang="en-US" sz="1900" b="1" dirty="0"/>
              <a:t>bit = 0</a:t>
            </a:r>
            <a:r>
              <a:rPr lang="en-US" sz="1900" b="1" dirty="0" smtClean="0"/>
              <a:t>;</a:t>
            </a:r>
          </a:p>
          <a:p>
            <a:endParaRPr lang="en-US" sz="1900" b="1" dirty="0"/>
          </a:p>
          <a:p>
            <a:pPr>
              <a:buFont typeface="Times New Roman" pitchFamily="18" charset="0"/>
              <a:buChar char="›"/>
            </a:pPr>
            <a:r>
              <a:rPr lang="en-US" sz="1900" dirty="0"/>
              <a:t>The extracted bits are then again </a:t>
            </a:r>
            <a:r>
              <a:rPr lang="en-US" sz="1900" dirty="0" err="1"/>
              <a:t>XORed</a:t>
            </a:r>
            <a:r>
              <a:rPr lang="en-US" sz="1900" dirty="0"/>
              <a:t> with the same pseudo random number with same passkey to get back the original image.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xmlns="" val="28009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smtClean="0"/>
              <a:t>      Actual Processing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During Embedding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During Extraction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50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36563"/>
            <a:ext cx="4419600" cy="436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6483" y="2286001"/>
            <a:ext cx="2000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89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Geometric Attacks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584" y="2420888"/>
            <a:ext cx="7992888" cy="4248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proposed algorithm is Robust against the following attacks: </a:t>
            </a:r>
          </a:p>
          <a:p>
            <a:pPr lvl="1">
              <a:buFont typeface="Times New Roman" pitchFamily="18" charset="0"/>
              <a:buChar char="›"/>
            </a:pPr>
            <a:r>
              <a:rPr lang="en-US" sz="2800" dirty="0" smtClean="0"/>
              <a:t>Rotation</a:t>
            </a:r>
          </a:p>
          <a:p>
            <a:pPr lvl="1">
              <a:buFont typeface="Times New Roman" pitchFamily="18" charset="0"/>
              <a:buChar char="›"/>
            </a:pPr>
            <a:r>
              <a:rPr lang="en-US" sz="2800" dirty="0" smtClean="0"/>
              <a:t>Scaling</a:t>
            </a:r>
            <a:endParaRPr lang="en-US" sz="2800" dirty="0"/>
          </a:p>
          <a:p>
            <a:pPr lvl="1">
              <a:buFont typeface="Times New Roman" pitchFamily="18" charset="0"/>
              <a:buChar char="›"/>
            </a:pPr>
            <a:r>
              <a:rPr lang="en-US" sz="2800" dirty="0" smtClean="0"/>
              <a:t>Translation</a:t>
            </a:r>
          </a:p>
          <a:p>
            <a:pPr lvl="1">
              <a:buFont typeface="Times New Roman" pitchFamily="18" charset="0"/>
              <a:buChar char="›"/>
            </a:pPr>
            <a:r>
              <a:rPr lang="en-US" sz="2800" dirty="0" smtClean="0"/>
              <a:t>Cropping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467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Cropping Attack</a:t>
            </a:r>
            <a:endParaRPr lang="en-IN" dirty="0"/>
          </a:p>
        </p:txBody>
      </p:sp>
      <p:pic>
        <p:nvPicPr>
          <p:cNvPr id="2050" name="Picture 2" descr="C:\Users\HP\Desktop\frame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05418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2125" y="48768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Cropped Frame</a:t>
            </a:r>
            <a:endParaRPr lang="en-IN" dirty="0"/>
          </a:p>
        </p:txBody>
      </p:sp>
      <p:pic>
        <p:nvPicPr>
          <p:cNvPr id="2051" name="Picture 3" descr="C:\Users\HP\Desktop\images\a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4475" y="2617527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487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Extracted  Watermark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638800"/>
            <a:ext cx="625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illustration shows that the proposed algorithm is robust against cropping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13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And Analysis: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Measurement of Quality:</a:t>
            </a:r>
          </a:p>
          <a:p>
            <a:pPr>
              <a:buFont typeface="Times New Roman" pitchFamily="18" charset="0"/>
              <a:buChar char="›"/>
            </a:pPr>
            <a:r>
              <a:rPr lang="en-US" dirty="0" smtClean="0"/>
              <a:t>PSNR:</a:t>
            </a:r>
          </a:p>
          <a:p>
            <a:pPr>
              <a:buFont typeface="Times New Roman" pitchFamily="18" charset="0"/>
              <a:buChar char="›"/>
            </a:pPr>
            <a:endParaRPr lang="en-US" dirty="0" smtClean="0"/>
          </a:p>
          <a:p>
            <a:pPr>
              <a:buFont typeface="Times New Roman" pitchFamily="18" charset="0"/>
              <a:buChar char="›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PSNR = </a:t>
            </a:r>
            <a:r>
              <a:rPr lang="en-US" dirty="0" smtClean="0"/>
              <a:t> </a:t>
            </a:r>
            <a:r>
              <a:rPr lang="en-US" dirty="0" smtClean="0"/>
              <a:t>dB</a:t>
            </a:r>
          </a:p>
          <a:p>
            <a:pPr>
              <a:buFont typeface="Times New Roman" pitchFamily="18" charset="0"/>
              <a:buChar char="›"/>
            </a:pPr>
            <a:r>
              <a:rPr lang="en-US" dirty="0" smtClean="0"/>
              <a:t>NC:</a:t>
            </a:r>
          </a:p>
          <a:p>
            <a:pPr>
              <a:buFont typeface="Times New Roman" pitchFamily="18" charset="0"/>
              <a:buChar char="›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NC = 0.6834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500298" y="2928934"/>
            <a:ext cx="2647850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571876"/>
            <a:ext cx="3214710" cy="78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43108" y="5000636"/>
            <a:ext cx="2786082" cy="785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057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Copyright Protection</a:t>
            </a:r>
          </a:p>
          <a:p>
            <a:r>
              <a:rPr lang="en-US" dirty="0" smtClean="0"/>
              <a:t>Authenticity </a:t>
            </a:r>
          </a:p>
          <a:p>
            <a:r>
              <a:rPr lang="en-US" dirty="0" smtClean="0"/>
              <a:t>Secure &amp; Invisible </a:t>
            </a:r>
          </a:p>
          <a:p>
            <a:pPr>
              <a:buNone/>
            </a:pPr>
            <a:r>
              <a:rPr lang="en-US" dirty="0" smtClean="0"/>
              <a:t>	Communication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438400"/>
            <a:ext cx="327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140968"/>
            <a:ext cx="7924800" cy="1143000"/>
          </a:xfrm>
        </p:spPr>
        <p:txBody>
          <a:bodyPr anchor="ctr"/>
          <a:lstStyle/>
          <a:p>
            <a:pPr algn="ctr"/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xmlns="" val="17231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Watermark of Videos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>
              <a:buFont typeface="Times New Roman" pitchFamily="18" charset="0"/>
              <a:buChar char="›"/>
            </a:pPr>
            <a:r>
              <a:rPr lang="en-US" dirty="0"/>
              <a:t>Embedding watermark image into video to verify authenticity of the owner</a:t>
            </a:r>
            <a:r>
              <a:rPr lang="en-US" dirty="0" smtClean="0"/>
              <a:t>.</a:t>
            </a:r>
          </a:p>
          <a:p>
            <a:pPr>
              <a:buFont typeface="Times New Roman" pitchFamily="18" charset="0"/>
              <a:buChar char="›"/>
            </a:pPr>
            <a:r>
              <a:rPr lang="en-US" dirty="0" smtClean="0"/>
              <a:t>Types of watermark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Invisible watermark.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Visible watermark.</a:t>
            </a:r>
            <a:endParaRPr lang="en-US" dirty="0"/>
          </a:p>
          <a:p>
            <a:pPr>
              <a:buFont typeface="Times New Roman" pitchFamily="18" charset="0"/>
              <a:buChar char="›"/>
            </a:pPr>
            <a:r>
              <a:rPr lang="en-US" dirty="0" smtClean="0"/>
              <a:t>Watermarking Domain:</a:t>
            </a:r>
          </a:p>
          <a:p>
            <a:pPr marL="0" indent="0">
              <a:buNone/>
            </a:pPr>
            <a:r>
              <a:rPr lang="en-US" dirty="0" smtClean="0"/>
              <a:t>            Spatial Domain.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Frequency Domain.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36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 Proposed Algorithm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2133600"/>
            <a:ext cx="7693025" cy="4724400"/>
          </a:xfrm>
        </p:spPr>
        <p:txBody>
          <a:bodyPr/>
          <a:lstStyle/>
          <a:p>
            <a:pPr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Invisible watermark </a:t>
            </a:r>
            <a:r>
              <a:rPr lang="en-US" dirty="0" smtClean="0"/>
              <a:t>: Making subtle changes to original content which are imperceptible to HVS.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Working Domain : Spatial domain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IN" dirty="0" smtClean="0"/>
              <a:t>Watermark embedded by modifying the pixel values of the host image/video directly.</a:t>
            </a:r>
            <a:endParaRPr lang="en-US" dirty="0" smtClean="0"/>
          </a:p>
          <a:p>
            <a:pPr>
              <a:lnSpc>
                <a:spcPct val="150000"/>
              </a:lnSpc>
              <a:buFont typeface="Times New Roman" pitchFamily="18" charset="0"/>
              <a:buChar char="›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45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Properties &amp; 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6781800" cy="4572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Properties :</a:t>
            </a:r>
          </a:p>
          <a:p>
            <a:pPr lvl="1">
              <a:buFont typeface="Times New Roman" pitchFamily="18" charset="0"/>
              <a:buChar char="›"/>
            </a:pPr>
            <a:r>
              <a:rPr lang="en-US" dirty="0" smtClean="0"/>
              <a:t>Robustness</a:t>
            </a:r>
          </a:p>
          <a:p>
            <a:pPr lvl="1">
              <a:buFont typeface="Times New Roman" pitchFamily="18" charset="0"/>
              <a:buChar char="›"/>
            </a:pPr>
            <a:r>
              <a:rPr lang="en-US" dirty="0" smtClean="0"/>
              <a:t>Imperceptibility</a:t>
            </a:r>
            <a:endParaRPr lang="en-US" dirty="0"/>
          </a:p>
          <a:p>
            <a:pPr lvl="1">
              <a:buFont typeface="Times New Roman" pitchFamily="18" charset="0"/>
              <a:buChar char="›"/>
            </a:pPr>
            <a:r>
              <a:rPr lang="en-US" dirty="0" smtClean="0"/>
              <a:t>Security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Requirements :</a:t>
            </a:r>
          </a:p>
          <a:p>
            <a:pPr lvl="1">
              <a:buFont typeface="Times New Roman" pitchFamily="18" charset="0"/>
              <a:buChar char="›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Hardware Requirements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1GB external graphic card.</a:t>
            </a:r>
            <a:r>
              <a:rPr lang="en-IN" sz="1200" dirty="0" smtClean="0"/>
              <a:t> </a:t>
            </a:r>
            <a:endParaRPr lang="en-IN" sz="1200" dirty="0"/>
          </a:p>
          <a:p>
            <a:pPr lvl="1">
              <a:buFont typeface="Times New Roman" pitchFamily="18" charset="0"/>
              <a:buChar char="›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Software Requirements</a:t>
            </a:r>
            <a:r>
              <a:rPr lang="en-US" dirty="0" smtClean="0"/>
              <a:t>: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Windows based having version 2000 or above</a:t>
            </a:r>
            <a:r>
              <a:rPr lang="en-US" dirty="0" smtClean="0"/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MATLAB 2009 or above.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4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Algorithm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3568" y="2276872"/>
            <a:ext cx="4824536" cy="4581128"/>
          </a:xfrm>
        </p:spPr>
        <p:txBody>
          <a:bodyPr/>
          <a:lstStyle/>
          <a:p>
            <a:pPr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IN" sz="2000" dirty="0" smtClean="0"/>
              <a:t>Scheme </a:t>
            </a:r>
            <a:r>
              <a:rPr lang="en-IN" sz="2000" dirty="0"/>
              <a:t>is composed of </a:t>
            </a:r>
            <a:r>
              <a:rPr lang="en-IN" sz="2000" dirty="0" smtClean="0"/>
              <a:t>three </a:t>
            </a:r>
            <a:r>
              <a:rPr lang="en-IN" sz="2000" dirty="0"/>
              <a:t>main </a:t>
            </a:r>
            <a:r>
              <a:rPr lang="en-IN" sz="2000" dirty="0" smtClean="0"/>
              <a:t>components: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/>
              <a:t>W</a:t>
            </a:r>
            <a:r>
              <a:rPr lang="en-IN" sz="2000" dirty="0" smtClean="0"/>
              <a:t>atermark Modulation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Watermark Embedding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Watermark Extraction</a:t>
            </a:r>
            <a:endParaRPr lang="en-IN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743200"/>
            <a:ext cx="2085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22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Watermark Modulation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2209800"/>
            <a:ext cx="4680520" cy="4495800"/>
          </a:xfrm>
        </p:spPr>
        <p:txBody>
          <a:bodyPr/>
          <a:lstStyle/>
          <a:p>
            <a:pPr>
              <a:buFont typeface="Times New Roman" pitchFamily="18" charset="0"/>
              <a:buChar char="›"/>
            </a:pPr>
            <a:r>
              <a:rPr lang="en-IN" sz="2000" dirty="0" smtClean="0"/>
              <a:t>Watermark </a:t>
            </a:r>
            <a:r>
              <a:rPr lang="en-IN" sz="2000" dirty="0"/>
              <a:t>L= </a:t>
            </a:r>
            <a:r>
              <a:rPr lang="en-IN" sz="2000" dirty="0" smtClean="0"/>
              <a:t>[l</a:t>
            </a:r>
            <a:r>
              <a:rPr lang="en-IN" sz="1600" dirty="0" smtClean="0"/>
              <a:t>1</a:t>
            </a:r>
            <a:r>
              <a:rPr lang="en-IN" sz="2000" dirty="0"/>
              <a:t>, </a:t>
            </a:r>
            <a:r>
              <a:rPr lang="en-IN" sz="2000" dirty="0" smtClean="0"/>
              <a:t>1</a:t>
            </a:r>
            <a:r>
              <a:rPr lang="en-IN" sz="1600" dirty="0" smtClean="0"/>
              <a:t>2</a:t>
            </a:r>
            <a:r>
              <a:rPr lang="en-IN" sz="2000" dirty="0" smtClean="0"/>
              <a:t>,..,l</a:t>
            </a:r>
            <a:r>
              <a:rPr lang="en-IN" sz="1600" dirty="0" smtClean="0"/>
              <a:t>N</a:t>
            </a:r>
            <a:r>
              <a:rPr lang="en-IN" sz="2000" dirty="0" smtClean="0"/>
              <a:t>] ;  </a:t>
            </a:r>
            <a:r>
              <a:rPr lang="en-IN" sz="2000" dirty="0" err="1" smtClean="0"/>
              <a:t>li</a:t>
            </a:r>
            <a:r>
              <a:rPr lang="en-IN" sz="2000" dirty="0" smtClean="0"/>
              <a:t> </a:t>
            </a:r>
            <a:r>
              <a:rPr lang="az-Cyrl-AZ" sz="2000" dirty="0" smtClean="0"/>
              <a:t>Є</a:t>
            </a:r>
            <a:r>
              <a:rPr lang="en-IN" sz="2000" dirty="0" smtClean="0"/>
              <a:t> </a:t>
            </a:r>
            <a:r>
              <a:rPr lang="en-IN" sz="2000" dirty="0"/>
              <a:t>{0, </a:t>
            </a:r>
            <a:r>
              <a:rPr lang="en-IN" sz="2000" dirty="0" smtClean="0"/>
              <a:t>1}</a:t>
            </a:r>
          </a:p>
          <a:p>
            <a:pPr marL="0" indent="0">
              <a:buNone/>
            </a:pPr>
            <a:r>
              <a:rPr lang="en-IN" sz="2000" dirty="0" smtClean="0"/>
              <a:t>       is a bit sequence of length N.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Times New Roman" pitchFamily="18" charset="0"/>
              <a:buChar char="›"/>
            </a:pPr>
            <a:r>
              <a:rPr lang="en-IN" sz="2000" dirty="0"/>
              <a:t>W</a:t>
            </a:r>
            <a:r>
              <a:rPr lang="en-IN" sz="2000" dirty="0" smtClean="0"/>
              <a:t>atermark </a:t>
            </a:r>
            <a:r>
              <a:rPr lang="en-IN" sz="2000" dirty="0"/>
              <a:t>is modulated </a:t>
            </a:r>
            <a:r>
              <a:rPr lang="en-IN" sz="2000" dirty="0" smtClean="0"/>
              <a:t>by XOR operation containing </a:t>
            </a:r>
            <a:r>
              <a:rPr lang="en-IN" sz="2000" dirty="0"/>
              <a:t>pseudo-random bit </a:t>
            </a:r>
            <a:r>
              <a:rPr lang="en-IN" sz="2000" dirty="0" smtClean="0"/>
              <a:t>sequence :</a:t>
            </a:r>
          </a:p>
          <a:p>
            <a:pPr>
              <a:buNone/>
            </a:pPr>
            <a:r>
              <a:rPr lang="en-IN" sz="2000" dirty="0" smtClean="0"/>
              <a:t>	s = [s1, s2,…, </a:t>
            </a:r>
            <a:r>
              <a:rPr lang="en-IN" sz="2000" dirty="0" err="1" smtClean="0"/>
              <a:t>sN</a:t>
            </a:r>
            <a:r>
              <a:rPr lang="en-IN" sz="2000" dirty="0" smtClean="0"/>
              <a:t>]     ;  </a:t>
            </a:r>
            <a:r>
              <a:rPr lang="en-IN" sz="2000" dirty="0" err="1" smtClean="0"/>
              <a:t>si</a:t>
            </a:r>
            <a:r>
              <a:rPr lang="en-IN" sz="2000" dirty="0" smtClean="0"/>
              <a:t> </a:t>
            </a:r>
            <a:r>
              <a:rPr lang="az-Cyrl-AZ" sz="2000" dirty="0" smtClean="0"/>
              <a:t>Є</a:t>
            </a:r>
            <a:r>
              <a:rPr lang="en-IN" sz="2000" dirty="0" smtClean="0"/>
              <a:t> {0, 1}</a:t>
            </a:r>
          </a:p>
          <a:p>
            <a:pPr marL="0" indent="0">
              <a:buNone/>
            </a:pPr>
            <a:r>
              <a:rPr lang="en-IN" sz="2000" dirty="0" smtClean="0"/>
              <a:t>     </a:t>
            </a:r>
          </a:p>
          <a:p>
            <a:pPr marL="0" indent="0">
              <a:buNone/>
            </a:pPr>
            <a:r>
              <a:rPr lang="en-IN" sz="2000" dirty="0" smtClean="0"/>
              <a:t>      which </a:t>
            </a:r>
            <a:r>
              <a:rPr lang="en-IN" sz="2000" dirty="0"/>
              <a:t>is </a:t>
            </a:r>
            <a:r>
              <a:rPr lang="en-IN" sz="2000" dirty="0" smtClean="0"/>
              <a:t>multiplied </a:t>
            </a:r>
            <a:r>
              <a:rPr lang="en-IN" sz="2000" dirty="0"/>
              <a:t>by </a:t>
            </a:r>
            <a:r>
              <a:rPr lang="en-IN" sz="2000" dirty="0" smtClean="0"/>
              <a:t>another</a:t>
            </a:r>
          </a:p>
          <a:p>
            <a:pPr marL="0" indent="0">
              <a:buNone/>
            </a:pPr>
            <a:r>
              <a:rPr lang="en-IN" sz="2000" dirty="0" smtClean="0"/>
              <a:t>      pseudo-number </a:t>
            </a:r>
            <a:r>
              <a:rPr lang="en-IN" sz="2000" dirty="0"/>
              <a:t>sequence (0, 1) </a:t>
            </a:r>
            <a:r>
              <a:rPr lang="en-IN" sz="2000" dirty="0" smtClean="0"/>
              <a:t>to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provide </a:t>
            </a:r>
            <a:r>
              <a:rPr lang="en-IN" sz="2000" dirty="0"/>
              <a:t>modulated </a:t>
            </a:r>
            <a:r>
              <a:rPr lang="en-IN" sz="2000" dirty="0" smtClean="0"/>
              <a:t>watermark</a:t>
            </a:r>
          </a:p>
          <a:p>
            <a:pPr marL="0" indent="0">
              <a:buNone/>
            </a:pPr>
            <a:r>
              <a:rPr lang="en-IN" sz="2000" dirty="0" smtClean="0"/>
              <a:t>      sequence </a:t>
            </a:r>
          </a:p>
          <a:p>
            <a:pPr marL="0" indent="0" algn="ctr">
              <a:buNone/>
            </a:pPr>
            <a:r>
              <a:rPr lang="en-IN" sz="2000" dirty="0" smtClean="0"/>
              <a:t>W </a:t>
            </a:r>
            <a:r>
              <a:rPr lang="en-IN" sz="2000" dirty="0"/>
              <a:t>= [w1, w2</a:t>
            </a:r>
            <a:r>
              <a:rPr lang="en-IN" sz="2000" dirty="0" smtClean="0"/>
              <a:t>,…, </a:t>
            </a:r>
            <a:r>
              <a:rPr lang="en-IN" sz="2000" dirty="0" err="1"/>
              <a:t>wN</a:t>
            </a:r>
            <a:r>
              <a:rPr lang="en-IN" sz="2000" dirty="0" smtClean="0"/>
              <a:t>]</a:t>
            </a:r>
            <a:endParaRPr lang="en-I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88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86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5576" y="908720"/>
            <a:ext cx="7924800" cy="1143000"/>
          </a:xfrm>
        </p:spPr>
        <p:txBody>
          <a:bodyPr/>
          <a:lstStyle/>
          <a:p>
            <a:pPr algn="ctr"/>
            <a:r>
              <a:rPr lang="en-IN" sz="4000" dirty="0" smtClean="0"/>
              <a:t>Embedding Watermark into Videos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62000" y="2209800"/>
            <a:ext cx="4191000" cy="4114800"/>
          </a:xfrm>
        </p:spPr>
        <p:txBody>
          <a:bodyPr/>
          <a:lstStyle/>
          <a:p>
            <a:pPr lvl="0"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IN" sz="2400" dirty="0" smtClean="0"/>
              <a:t>Convert file </a:t>
            </a:r>
            <a:r>
              <a:rPr lang="en-IN" sz="2400" dirty="0"/>
              <a:t>into </a:t>
            </a:r>
            <a:r>
              <a:rPr lang="en-IN" sz="2400" dirty="0" smtClean="0"/>
              <a:t>frames and modulate the watermark image.</a:t>
            </a:r>
            <a:endParaRPr lang="en-IN" sz="2400" dirty="0"/>
          </a:p>
          <a:p>
            <a:pPr lvl="0"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IN" sz="2400" dirty="0"/>
              <a:t>Apply </a:t>
            </a:r>
            <a:r>
              <a:rPr lang="en-IN" sz="2400" dirty="0" smtClean="0"/>
              <a:t>watermarking algorithm.</a:t>
            </a:r>
            <a:endParaRPr lang="en-IN" sz="2400" dirty="0"/>
          </a:p>
          <a:p>
            <a:pPr lvl="0">
              <a:lnSpc>
                <a:spcPct val="150000"/>
              </a:lnSpc>
              <a:buFont typeface="Times New Roman" pitchFamily="18" charset="0"/>
              <a:buChar char="›"/>
            </a:pPr>
            <a:r>
              <a:rPr lang="en-IN" sz="2400" dirty="0" smtClean="0"/>
              <a:t>Again convert </a:t>
            </a:r>
            <a:r>
              <a:rPr lang="en-IN" sz="2400" dirty="0"/>
              <a:t>frames into </a:t>
            </a:r>
            <a:r>
              <a:rPr lang="en-IN" sz="2400" dirty="0" smtClean="0"/>
              <a:t>video</a:t>
            </a:r>
            <a:r>
              <a:rPr lang="en-IN" sz="2400" dirty="0"/>
              <a:t>. 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2590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479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Watermark Embedding Process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55576" y="2276872"/>
            <a:ext cx="3960440" cy="4464496"/>
          </a:xfrm>
        </p:spPr>
        <p:txBody>
          <a:bodyPr/>
          <a:lstStyle/>
          <a:p>
            <a:pPr>
              <a:buFont typeface="Times New Roman" pitchFamily="18" charset="0"/>
              <a:buChar char="›"/>
            </a:pPr>
            <a:r>
              <a:rPr lang="en-IN" sz="1800" dirty="0" smtClean="0"/>
              <a:t>Before </a:t>
            </a:r>
            <a:r>
              <a:rPr lang="en-IN" sz="1800" dirty="0"/>
              <a:t>the embedding process the host frame is decomposed into </a:t>
            </a:r>
            <a:r>
              <a:rPr lang="en-IN" sz="1800" dirty="0" err="1"/>
              <a:t>n×n</a:t>
            </a:r>
            <a:r>
              <a:rPr lang="en-IN" sz="1800" dirty="0"/>
              <a:t> </a:t>
            </a:r>
            <a:r>
              <a:rPr lang="en-IN" sz="1800" dirty="0" smtClean="0"/>
              <a:t>blocks.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Embedding Procedure :</a:t>
            </a:r>
          </a:p>
          <a:p>
            <a:pPr lvl="0">
              <a:buFont typeface="+mj-lt"/>
              <a:buAutoNum type="arabicPeriod"/>
            </a:pPr>
            <a:r>
              <a:rPr lang="en-IN" sz="1800" dirty="0" smtClean="0"/>
              <a:t>Calculate mean</a:t>
            </a:r>
            <a:r>
              <a:rPr lang="en-IN" sz="1800" dirty="0"/>
              <a:t>, </a:t>
            </a:r>
            <a:r>
              <a:rPr lang="en-IN" sz="1800" dirty="0" smtClean="0"/>
              <a:t>max &amp; min values of block.</a:t>
            </a:r>
          </a:p>
          <a:p>
            <a:pPr lvl="0">
              <a:buFont typeface="+mj-lt"/>
              <a:buAutoNum type="arabicPeriod"/>
            </a:pPr>
            <a:r>
              <a:rPr lang="en-IN" sz="1800" dirty="0" smtClean="0"/>
              <a:t>Find values above and below mean value of that block.</a:t>
            </a:r>
          </a:p>
          <a:p>
            <a:pPr lvl="0">
              <a:buFont typeface="+mj-lt"/>
              <a:buAutoNum type="arabicPeriod"/>
            </a:pPr>
            <a:r>
              <a:rPr lang="en-IN" sz="1800" dirty="0" smtClean="0"/>
              <a:t>Calculate </a:t>
            </a:r>
            <a:r>
              <a:rPr lang="en-IN" sz="1800" dirty="0"/>
              <a:t>mean values of </a:t>
            </a:r>
            <a:r>
              <a:rPr lang="en-IN" sz="1800" dirty="0" smtClean="0"/>
              <a:t>blocks below mean and above mean value.</a:t>
            </a:r>
          </a:p>
          <a:p>
            <a:pPr lvl="0">
              <a:buFont typeface="+mj-lt"/>
              <a:buAutoNum type="arabicPeriod"/>
            </a:pPr>
            <a:r>
              <a:rPr lang="en-IN" sz="1800" dirty="0" smtClean="0"/>
              <a:t>Calculate new pixels values V` according to the following :      </a:t>
            </a:r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788024" y="2362200"/>
            <a:ext cx="4355976" cy="4307160"/>
          </a:xfrm>
        </p:spPr>
        <p:txBody>
          <a:bodyPr/>
          <a:lstStyle/>
          <a:p>
            <a:pPr marL="0" lvl="0" indent="0">
              <a:buNone/>
            </a:pPr>
            <a:r>
              <a:rPr lang="en-IN" sz="1400" dirty="0" smtClean="0"/>
              <a:t>       </a:t>
            </a:r>
            <a:r>
              <a:rPr lang="en-IN" sz="1400" dirty="0"/>
              <a:t> Inserted bit 0</a:t>
            </a:r>
          </a:p>
          <a:p>
            <a:pPr marL="0" lvl="0" indent="0">
              <a:buNone/>
            </a:pPr>
            <a:r>
              <a:rPr lang="en-IN" sz="1400" dirty="0"/>
              <a:t>	If   V &lt; </a:t>
            </a:r>
            <a:r>
              <a:rPr lang="en-IN" sz="1400" dirty="0" err="1"/>
              <a:t>mlow</a:t>
            </a:r>
            <a:r>
              <a:rPr lang="en-IN" sz="1400" dirty="0"/>
              <a:t>   then</a:t>
            </a:r>
          </a:p>
          <a:p>
            <a:pPr marL="0" indent="0">
              <a:buNone/>
            </a:pPr>
            <a:r>
              <a:rPr lang="en-IN" sz="1400" dirty="0"/>
              <a:t>	      V’ = </a:t>
            </a:r>
            <a:r>
              <a:rPr lang="en-IN" sz="1400" dirty="0" err="1"/>
              <a:t>Vmin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Else If </a:t>
            </a:r>
            <a:r>
              <a:rPr lang="en-IN" sz="1400" dirty="0" err="1"/>
              <a:t>Vmean</a:t>
            </a:r>
            <a:r>
              <a:rPr lang="en-IN" sz="1400" dirty="0"/>
              <a:t> &lt; V &lt; </a:t>
            </a:r>
            <a:r>
              <a:rPr lang="en-IN" sz="1400" dirty="0" err="1"/>
              <a:t>mhigh</a:t>
            </a:r>
            <a:r>
              <a:rPr lang="en-IN" sz="1400" dirty="0"/>
              <a:t>   then</a:t>
            </a:r>
          </a:p>
          <a:p>
            <a:pPr marL="0" indent="0">
              <a:buNone/>
            </a:pPr>
            <a:r>
              <a:rPr lang="en-IN" sz="1400" dirty="0"/>
              <a:t>	      V’ = </a:t>
            </a:r>
            <a:r>
              <a:rPr lang="en-IN" sz="1400" dirty="0" err="1"/>
              <a:t>Vmean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Else</a:t>
            </a:r>
          </a:p>
          <a:p>
            <a:pPr marL="0" indent="0">
              <a:buNone/>
            </a:pPr>
            <a:r>
              <a:rPr lang="en-IN" sz="1400" dirty="0"/>
              <a:t>	      V’ = </a:t>
            </a:r>
            <a:r>
              <a:rPr lang="en-IN" sz="1400" dirty="0" smtClean="0"/>
              <a:t>V-a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Inserted bit &gt; 0</a:t>
            </a:r>
          </a:p>
          <a:p>
            <a:pPr marL="0" indent="0">
              <a:buNone/>
            </a:pPr>
            <a:r>
              <a:rPr lang="en-IN" sz="1400" dirty="0" smtClean="0"/>
              <a:t>	If   </a:t>
            </a:r>
            <a:r>
              <a:rPr lang="en-IN" sz="1400" dirty="0"/>
              <a:t>V </a:t>
            </a:r>
            <a:r>
              <a:rPr lang="en-IN" sz="1400" dirty="0" smtClean="0"/>
              <a:t>&gt; </a:t>
            </a:r>
            <a:r>
              <a:rPr lang="en-IN" sz="1400" dirty="0" err="1"/>
              <a:t>mhigh</a:t>
            </a:r>
            <a:r>
              <a:rPr lang="en-IN" sz="1400" dirty="0"/>
              <a:t>   then</a:t>
            </a:r>
          </a:p>
          <a:p>
            <a:pPr marL="0" indent="0">
              <a:buNone/>
            </a:pPr>
            <a:r>
              <a:rPr lang="en-IN" sz="1400" dirty="0" smtClean="0"/>
              <a:t>	      V</a:t>
            </a:r>
            <a:r>
              <a:rPr lang="en-IN" sz="1400" dirty="0"/>
              <a:t>’ = </a:t>
            </a:r>
            <a:r>
              <a:rPr lang="en-IN" sz="1400" dirty="0" err="1"/>
              <a:t>Vmax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	Else </a:t>
            </a:r>
            <a:r>
              <a:rPr lang="en-IN" sz="1400" dirty="0"/>
              <a:t>If </a:t>
            </a:r>
            <a:r>
              <a:rPr lang="en-IN" sz="1400" dirty="0" err="1"/>
              <a:t>mlow</a:t>
            </a:r>
            <a:r>
              <a:rPr lang="en-IN" sz="1400" dirty="0"/>
              <a:t> &lt; V &lt; </a:t>
            </a:r>
            <a:r>
              <a:rPr lang="en-IN" sz="1400" dirty="0" err="1"/>
              <a:t>Vmean</a:t>
            </a:r>
            <a:r>
              <a:rPr lang="en-IN" sz="1400" dirty="0"/>
              <a:t>   then</a:t>
            </a:r>
          </a:p>
          <a:p>
            <a:pPr marL="0" indent="0">
              <a:buNone/>
            </a:pPr>
            <a:r>
              <a:rPr lang="en-IN" sz="1400" dirty="0" smtClean="0"/>
              <a:t>	      V</a:t>
            </a:r>
            <a:r>
              <a:rPr lang="en-IN" sz="1400" dirty="0"/>
              <a:t>’ = </a:t>
            </a:r>
            <a:r>
              <a:rPr lang="en-IN" sz="1400" dirty="0" err="1"/>
              <a:t>Vmean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	Else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	      V</a:t>
            </a:r>
            <a:r>
              <a:rPr lang="en-IN" sz="1400" dirty="0"/>
              <a:t>’ = </a:t>
            </a:r>
            <a:r>
              <a:rPr lang="en-IN" sz="1400" dirty="0" err="1" smtClean="0"/>
              <a:t>V+a</a:t>
            </a:r>
            <a:r>
              <a:rPr lang="en-IN" sz="1400" dirty="0" smtClean="0"/>
              <a:t>.</a:t>
            </a:r>
            <a:endParaRPr lang="en-IN" sz="1400" dirty="0"/>
          </a:p>
          <a:p>
            <a:pPr lvl="0">
              <a:buFont typeface="Times New Roman" pitchFamily="18" charset="0"/>
              <a:buChar char="›"/>
            </a:pPr>
            <a:r>
              <a:rPr lang="en-IN" sz="1800" dirty="0"/>
              <a:t>Finally the original frame is replaced with the resulting watermarked frame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198" y="2924944"/>
            <a:ext cx="1656184" cy="576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680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914400"/>
          </a:xfrm>
        </p:spPr>
        <p:txBody>
          <a:bodyPr/>
          <a:lstStyle/>
          <a:p>
            <a:pPr algn="ctr"/>
            <a:r>
              <a:rPr lang="en-US" dirty="0" smtClean="0"/>
              <a:t>Block Processing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39623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9200"/>
            <a:ext cx="411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96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proj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440</Words>
  <Application>Microsoft Office PowerPoint</Application>
  <PresentationFormat>On-screen Show (4:3)</PresentationFormat>
  <Paragraphs>131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capsule</vt:lpstr>
      <vt:lpstr>Digital Watermarking of Videos</vt:lpstr>
      <vt:lpstr>Digital Watermark of Videos</vt:lpstr>
      <vt:lpstr> Proposed Algorithm</vt:lpstr>
      <vt:lpstr>Properties &amp; Requirements</vt:lpstr>
      <vt:lpstr>Algorithm</vt:lpstr>
      <vt:lpstr>Watermark Modulation</vt:lpstr>
      <vt:lpstr>Embedding Watermark into Videos</vt:lpstr>
      <vt:lpstr>Watermark Embedding Process</vt:lpstr>
      <vt:lpstr>Block Processing</vt:lpstr>
      <vt:lpstr>Extracting Watermark from Videos</vt:lpstr>
      <vt:lpstr>      Actual Processing </vt:lpstr>
      <vt:lpstr>Geometric Attacks</vt:lpstr>
      <vt:lpstr>Cropping Attack</vt:lpstr>
      <vt:lpstr>Result And Analysis: </vt:lpstr>
      <vt:lpstr>Applications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106</cp:revision>
  <dcterms:created xsi:type="dcterms:W3CDTF">2011-11-10T04:07:02Z</dcterms:created>
  <dcterms:modified xsi:type="dcterms:W3CDTF">2012-04-27T17:13:52Z</dcterms:modified>
</cp:coreProperties>
</file>