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1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E595-7956-4D4A-8254-327EE15BB9D8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2565-0387-40C2-98C4-A19CA88BC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F17D-F3D1-4CCE-9BDA-144A57E2BA6D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BB47-B1C4-403E-9A47-BC5F63F99E3E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52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554-CE71-46BF-8D64-E5F3AA913B09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7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0CDB-96B5-455F-8CA2-D611E26B0A77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66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5FA5-8C2F-4E62-B52D-0B3CE0E45F26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2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07C0-1DA6-4F60-9347-B4E6E61DD1CB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870-2AE4-4EC2-A059-0748CAD5EB71}" type="datetime1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0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EB0-B7AB-4D14-B44A-4EDBD8952A59}" type="datetime1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8A74-1CBA-48F6-BF97-E09E8B7FD562}" type="datetime1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E462-F905-4C98-A117-58A99B339A04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B79E-BF7B-48E9-9DC1-9D163B2ECC0F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6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ACA5-57C2-43E2-8E8E-9DA42904E4C6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3FE0-6450-4AEF-9519-434033360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33045"/>
            <a:ext cx="9144000" cy="5969977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«МИЭТ»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микроприборов и систем управления имени Л.Н. Преснухина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 и вычислительная техника (09.03.01)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домашнее задание по дисциплине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«Интерфейсы вычислительных систем»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Машинка 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радиоуправлении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вычислительных систем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ИВТ-32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Веричев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О.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7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Выбор разъемов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2068" y="1690688"/>
            <a:ext cx="3226093" cy="23227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12877" y="2621248"/>
            <a:ext cx="548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Разъем питания REXANT 2,1 х 5,5 мм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879" y="4723934"/>
            <a:ext cx="548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Разъем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Разъем 1-825437-2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AMPMODU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58" y="4013474"/>
            <a:ext cx="2594511" cy="22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Выбор коннекторов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03" y="2397593"/>
            <a:ext cx="2807282" cy="325185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1067" y="3238689"/>
            <a:ext cx="5477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KLS7-SS-12F19-G5,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ереключатель движковый, необходим для отключения устройства на время зарядки аккумулятора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Выбор обвязки МК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698695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Согласно документации на модуль </a:t>
            </a:r>
            <a:r>
              <a:rPr lang="en-US" sz="2400" dirty="0" smtClean="0"/>
              <a:t>ESP32-S</a:t>
            </a:r>
            <a:r>
              <a:rPr lang="ru-RU" sz="2400" dirty="0" smtClean="0"/>
              <a:t>:</a:t>
            </a:r>
          </a:p>
          <a:p>
            <a:pPr algn="just"/>
            <a:r>
              <a:rPr lang="ru-RU" sz="2400" dirty="0" smtClean="0"/>
              <a:t>Кварцевый генератор </a:t>
            </a:r>
            <a:r>
              <a:rPr lang="en-US" sz="2400" dirty="0" smtClean="0"/>
              <a:t>DSO321SR</a:t>
            </a:r>
            <a:r>
              <a:rPr lang="ru-RU" sz="2400" dirty="0" smtClean="0"/>
              <a:t> </a:t>
            </a:r>
          </a:p>
          <a:p>
            <a:pPr marL="0" indent="0" algn="just">
              <a:buNone/>
            </a:pPr>
            <a:r>
              <a:rPr lang="ru-RU" sz="2400" dirty="0" smtClean="0"/>
              <a:t>  (3</a:t>
            </a:r>
            <a:r>
              <a:rPr lang="en-US" sz="2400" dirty="0" smtClean="0"/>
              <a:t>,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, 40</a:t>
            </a:r>
            <a:r>
              <a:rPr lang="ru-RU" sz="2400" dirty="0" smtClean="0"/>
              <a:t> МГц)</a:t>
            </a:r>
          </a:p>
          <a:p>
            <a:pPr algn="just"/>
            <a:r>
              <a:rPr lang="ru-RU" sz="2400" dirty="0" err="1" smtClean="0"/>
              <a:t>Супрессор</a:t>
            </a:r>
            <a:r>
              <a:rPr lang="ru-RU" sz="2400" dirty="0" smtClean="0"/>
              <a:t> </a:t>
            </a:r>
            <a:r>
              <a:rPr lang="en-US" sz="2400" dirty="0" smtClean="0"/>
              <a:t>PESD3V3L1BA</a:t>
            </a:r>
            <a:r>
              <a:rPr lang="ru-RU" sz="2400" dirty="0" smtClean="0"/>
              <a:t> в цепь питания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err="1" smtClean="0"/>
              <a:t>Uf</a:t>
            </a:r>
            <a:r>
              <a:rPr lang="en-US" sz="2400" dirty="0" smtClean="0"/>
              <a:t> = </a:t>
            </a:r>
            <a:r>
              <a:rPr lang="ru-RU" sz="2400" dirty="0" smtClean="0"/>
              <a:t>3</a:t>
            </a:r>
            <a:r>
              <a:rPr lang="en-US" sz="2400" dirty="0" smtClean="0"/>
              <a:t>,3 </a:t>
            </a:r>
            <a:r>
              <a:rPr lang="ru-RU" sz="2400" dirty="0" smtClean="0"/>
              <a:t>В</a:t>
            </a:r>
            <a:r>
              <a:rPr lang="en-US" sz="2400" dirty="0" smtClean="0"/>
              <a:t>, I = 2 A)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Реактивные элементы для </a:t>
            </a:r>
            <a:r>
              <a:rPr lang="en-US" sz="2400" dirty="0" smtClean="0"/>
              <a:t>PCB-</a:t>
            </a:r>
            <a:r>
              <a:rPr lang="ru-RU" sz="2400" dirty="0" smtClean="0"/>
              <a:t>антенны (подобраны под частоту </a:t>
            </a:r>
            <a:r>
              <a:rPr lang="en-US" sz="2400" dirty="0" smtClean="0"/>
              <a:t>Wi-Fi</a:t>
            </a:r>
            <a:r>
              <a:rPr lang="ru-RU" sz="2400" dirty="0" smtClean="0"/>
              <a:t> 2</a:t>
            </a:r>
            <a:r>
              <a:rPr lang="en-US" sz="2400" dirty="0" smtClean="0"/>
              <a:t>,4</a:t>
            </a:r>
            <a:r>
              <a:rPr lang="ru-RU" sz="2400" dirty="0" smtClean="0"/>
              <a:t>МГц)</a:t>
            </a:r>
            <a:endParaRPr lang="ru-RU" sz="2400" dirty="0"/>
          </a:p>
          <a:p>
            <a:pPr algn="just"/>
            <a:r>
              <a:rPr lang="ru-RU" sz="2400" dirty="0" smtClean="0"/>
              <a:t>Остальные активные и реактивные элементы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59790"/>
            <a:ext cx="2340843" cy="21285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92" y="3693016"/>
            <a:ext cx="1992857" cy="2131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79800" y="3273160"/>
            <a:ext cx="100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DSO321SR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77835" y="5824414"/>
            <a:ext cx="1208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PESD3V3L1BA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74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Обвязка приемника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MX-RM-5V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1785" cy="4351338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 необходимо считывать сигнал приемника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значит необходимо согласовать уровни (5 В на выходе приёмника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 входе МК)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нам необходим делитель с коэффициентом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3,3 = 1,5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Возьмем резисторы номиналом 10 кОм и 20 кОм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849" y="2565243"/>
            <a:ext cx="3518701" cy="28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7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Камера</a:t>
            </a:r>
            <a:r>
              <a:rPr lang="en-US" dirty="0" smtClean="0"/>
              <a:t> OV7670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7060710" cy="4082806"/>
          </a:xfrm>
        </p:spPr>
        <p:txBody>
          <a:bodyPr>
            <a:noAutofit/>
          </a:bodyPr>
          <a:lstStyle/>
          <a:p>
            <a:r>
              <a:rPr lang="ru-RU" sz="1800" dirty="0" smtClean="0"/>
              <a:t>Разрешение </a:t>
            </a:r>
            <a:r>
              <a:rPr lang="en-US" sz="1800" dirty="0" smtClean="0"/>
              <a:t>640x480</a:t>
            </a:r>
            <a:endParaRPr lang="ru-RU" sz="1800" dirty="0" smtClean="0"/>
          </a:p>
          <a:p>
            <a:r>
              <a:rPr lang="ru-RU" sz="1800" dirty="0" smtClean="0"/>
              <a:t>Требуется один источник питания 3</a:t>
            </a:r>
            <a:r>
              <a:rPr lang="en-US" sz="1800" dirty="0" smtClean="0"/>
              <a:t>,3 </a:t>
            </a:r>
            <a:r>
              <a:rPr lang="ru-RU" sz="1800" dirty="0" smtClean="0"/>
              <a:t>В</a:t>
            </a:r>
            <a:endParaRPr lang="en-US" sz="1800" dirty="0" smtClean="0"/>
          </a:p>
          <a:p>
            <a:r>
              <a:rPr lang="ru-RU" sz="1800" dirty="0" smtClean="0"/>
              <a:t>Потребление </a:t>
            </a:r>
            <a:r>
              <a:rPr lang="en-US" sz="1800" dirty="0" smtClean="0"/>
              <a:t>22</a:t>
            </a:r>
            <a:r>
              <a:rPr lang="ru-RU" sz="1800" dirty="0" smtClean="0"/>
              <a:t> мА</a:t>
            </a:r>
          </a:p>
          <a:p>
            <a:r>
              <a:rPr lang="ru-RU" sz="1800" dirty="0" smtClean="0"/>
              <a:t>Пластиковый корпус</a:t>
            </a:r>
          </a:p>
          <a:p>
            <a:r>
              <a:rPr lang="ru-RU" sz="1800" dirty="0" smtClean="0"/>
              <a:t>Интерфейс </a:t>
            </a:r>
            <a:r>
              <a:rPr lang="en-US" sz="1800" dirty="0" smtClean="0"/>
              <a:t>SCCB </a:t>
            </a:r>
            <a:r>
              <a:rPr lang="ru-RU" sz="1800" dirty="0" smtClean="0"/>
              <a:t> (полностью совместим с </a:t>
            </a:r>
            <a:r>
              <a:rPr lang="en-US" sz="1800" dirty="0" smtClean="0"/>
              <a:t>I2S)</a:t>
            </a:r>
            <a:endParaRPr lang="ru-RU" sz="1800" dirty="0" smtClean="0"/>
          </a:p>
          <a:p>
            <a:r>
              <a:rPr lang="ru-RU" sz="1800" dirty="0" smtClean="0"/>
              <a:t>Число выводов: 18</a:t>
            </a:r>
          </a:p>
          <a:p>
            <a:r>
              <a:rPr lang="ru-RU" sz="1800" dirty="0" smtClean="0"/>
              <a:t>Максимальная частота кадров</a:t>
            </a:r>
            <a:r>
              <a:rPr lang="en-US" sz="1800" dirty="0" smtClean="0"/>
              <a:t>:</a:t>
            </a:r>
            <a:r>
              <a:rPr lang="ru-RU" sz="1800" dirty="0" smtClean="0"/>
              <a:t> 30</a:t>
            </a:r>
            <a:r>
              <a:rPr lang="en-US" sz="1800" dirty="0" smtClean="0"/>
              <a:t> fps</a:t>
            </a:r>
            <a:endParaRPr lang="ru-RU" sz="1800" dirty="0" smtClean="0"/>
          </a:p>
          <a:p>
            <a:r>
              <a:rPr lang="ru-RU" sz="1800" dirty="0" smtClean="0"/>
              <a:t>Форматы вывода (1 байт):</a:t>
            </a:r>
          </a:p>
          <a:p>
            <a:pPr lvl="1"/>
            <a:r>
              <a:rPr lang="en-US" sz="1600" dirty="0" smtClean="0"/>
              <a:t>Raw RGB</a:t>
            </a:r>
            <a:endParaRPr lang="ru-RU" sz="1600" dirty="0" smtClean="0"/>
          </a:p>
          <a:p>
            <a:pPr lvl="1"/>
            <a:r>
              <a:rPr lang="en-US" sz="1600" dirty="0" smtClean="0"/>
              <a:t>RGB (GRB 4:2:2, RGB565/555/444)</a:t>
            </a:r>
            <a:endParaRPr lang="ru-RU" sz="1600" dirty="0" smtClean="0"/>
          </a:p>
          <a:p>
            <a:pPr lvl="1"/>
            <a:r>
              <a:rPr lang="en-US" sz="1600" dirty="0" smtClean="0"/>
              <a:t>YUV (4:2:2) </a:t>
            </a:r>
            <a:endParaRPr lang="ru-RU" sz="1600" dirty="0"/>
          </a:p>
          <a:p>
            <a:pPr lvl="1"/>
            <a:r>
              <a:rPr lang="en-US" sz="1600" dirty="0" err="1" smtClean="0"/>
              <a:t>YCbCr</a:t>
            </a:r>
            <a:r>
              <a:rPr lang="en-US" sz="1600" dirty="0" smtClean="0"/>
              <a:t> (4:2:2)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80" y="1690688"/>
            <a:ext cx="4014667" cy="3761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773494"/>
            <a:ext cx="6881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Выбранный нами МК обладает 2МБ ОЗУ, чего достаточно для буферизации изображения, так как модуль задействует:</a:t>
            </a:r>
          </a:p>
          <a:p>
            <a:r>
              <a:rPr lang="ru-RU" sz="1600" dirty="0" smtClean="0"/>
              <a:t>640 * 480 = 307200 Б ≈ 300кБ ОЗУ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1897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0294"/>
            <a:ext cx="10873154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Этап 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Коллекторный двигатель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F130-13180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84" y="2326992"/>
            <a:ext cx="3327005" cy="333724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14235"/>
              </p:ext>
            </p:extLst>
          </p:nvPr>
        </p:nvGraphicFramePr>
        <p:xfrm>
          <a:off x="572284" y="1591761"/>
          <a:ext cx="7666108" cy="4274164"/>
        </p:xfrm>
        <a:graphic>
          <a:graphicData uri="http://schemas.openxmlformats.org/drawingml/2006/table">
            <a:tbl>
              <a:tblPr/>
              <a:tblGrid>
                <a:gridCol w="2663285">
                  <a:extLst>
                    <a:ext uri="{9D8B030D-6E8A-4147-A177-3AD203B41FA5}">
                      <a16:colId xmlns:a16="http://schemas.microsoft.com/office/drawing/2014/main" val="601772885"/>
                    </a:ext>
                  </a:extLst>
                </a:gridCol>
                <a:gridCol w="5002823">
                  <a:extLst>
                    <a:ext uri="{9D8B030D-6E8A-4147-A177-3AD203B41FA5}">
                      <a16:colId xmlns:a16="http://schemas.microsoft.com/office/drawing/2014/main" val="3537532871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Диаметр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Вала - 2 </a:t>
                      </a:r>
                      <a:r>
                        <a:rPr lang="ru-RU" sz="1500" dirty="0"/>
                        <a:t>мм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08226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/>
                        <a:t>Диаметр корпуса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20.4 мм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52635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Диапазон рабочего напряжения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1…6 </a:t>
                      </a:r>
                      <a:r>
                        <a:rPr lang="ru-RU" sz="1500" dirty="0"/>
                        <a:t>В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9972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ru-RU" sz="1500" dirty="0"/>
                        <a:t>Дополнительно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момент </a:t>
                      </a:r>
                      <a:r>
                        <a:rPr lang="ru-RU" sz="1500" dirty="0" smtClean="0"/>
                        <a:t>остановки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-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60 </a:t>
                      </a:r>
                      <a:r>
                        <a:rPr lang="ru-RU" sz="1500" dirty="0" err="1"/>
                        <a:t>гc</a:t>
                      </a:r>
                      <a:r>
                        <a:rPr lang="ru-RU" sz="1500" dirty="0"/>
                        <a:t> см; ток </a:t>
                      </a:r>
                      <a:r>
                        <a:rPr lang="ru-RU" sz="1500" dirty="0" smtClean="0"/>
                        <a:t>остановки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-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0.81 </a:t>
                      </a:r>
                      <a:r>
                        <a:rPr lang="ru-RU" sz="1500" dirty="0"/>
                        <a:t>А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31549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КПД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57.9%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1289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Мощность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0.61 Вт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45585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Номинальное напряжение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5 В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2861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ru-RU" sz="1500"/>
                        <a:t>Под нагрузкой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Скорость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-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4800 </a:t>
                      </a:r>
                      <a:r>
                        <a:rPr lang="ru-RU" sz="1500" dirty="0"/>
                        <a:t>об/мин; </a:t>
                      </a:r>
                      <a:r>
                        <a:rPr lang="ru-RU" sz="1500" dirty="0" smtClean="0"/>
                        <a:t>ток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-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0.211 </a:t>
                      </a:r>
                      <a:r>
                        <a:rPr lang="ru-RU" sz="1500" dirty="0"/>
                        <a:t>А</a:t>
                      </a:r>
                      <a:r>
                        <a:rPr lang="ru-RU" sz="1500" dirty="0" smtClean="0"/>
                        <a:t>;</a:t>
                      </a:r>
                      <a:endParaRPr lang="ru-RU" sz="1500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07687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ru-RU" sz="1500" dirty="0"/>
                        <a:t>Тип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коллекторный электродвигатель постоянного тока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03450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 dirty="0"/>
                        <a:t>Холостой ход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6050 </a:t>
                      </a:r>
                      <a:r>
                        <a:rPr lang="ru-RU" sz="1500" dirty="0"/>
                        <a:t>об/мин; ток </a:t>
                      </a:r>
                      <a:r>
                        <a:rPr lang="ru-RU" sz="1500" dirty="0" err="1"/>
                        <a:t>х.х</a:t>
                      </a:r>
                      <a:r>
                        <a:rPr lang="ru-RU" sz="1500" dirty="0" smtClean="0"/>
                        <a:t>.-</a:t>
                      </a:r>
                      <a:r>
                        <a:rPr lang="en-US" sz="1500" dirty="0" smtClean="0"/>
                        <a:t> </a:t>
                      </a:r>
                      <a:r>
                        <a:rPr lang="ru-RU" sz="1500" dirty="0" smtClean="0"/>
                        <a:t>0.055 </a:t>
                      </a:r>
                      <a:r>
                        <a:rPr lang="ru-RU" sz="1500" dirty="0"/>
                        <a:t>А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07811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ru-RU" sz="1500"/>
                        <a:t>Вес, г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69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9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06751"/>
              </p:ext>
            </p:extLst>
          </p:nvPr>
        </p:nvGraphicFramePr>
        <p:xfrm>
          <a:off x="1093175" y="1690688"/>
          <a:ext cx="4495068" cy="2919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356">
                  <a:extLst>
                    <a:ext uri="{9D8B030D-6E8A-4147-A177-3AD203B41FA5}">
                      <a16:colId xmlns:a16="http://schemas.microsoft.com/office/drawing/2014/main" val="345976102"/>
                    </a:ext>
                  </a:extLst>
                </a:gridCol>
                <a:gridCol w="1498356">
                  <a:extLst>
                    <a:ext uri="{9D8B030D-6E8A-4147-A177-3AD203B41FA5}">
                      <a16:colId xmlns:a16="http://schemas.microsoft.com/office/drawing/2014/main" val="3792844141"/>
                    </a:ext>
                  </a:extLst>
                </a:gridCol>
                <a:gridCol w="1498356">
                  <a:extLst>
                    <a:ext uri="{9D8B030D-6E8A-4147-A177-3AD203B41FA5}">
                      <a16:colId xmlns:a16="http://schemas.microsoft.com/office/drawing/2014/main" val="2891509682"/>
                    </a:ext>
                  </a:extLst>
                </a:gridCol>
              </a:tblGrid>
              <a:tr h="71221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Обозначение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Значение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58814"/>
                  </a:ext>
                </a:extLst>
              </a:tr>
              <a:tr h="470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Us, </a:t>
                      </a:r>
                      <a:r>
                        <a:rPr lang="ru-RU" sz="1200" dirty="0" smtClean="0"/>
                        <a:t>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Напряжение</a:t>
                      </a:r>
                      <a:r>
                        <a:rPr lang="ru-RU" sz="1200" baseline="0" dirty="0" smtClean="0"/>
                        <a:t> питания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 50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83599"/>
                  </a:ext>
                </a:extLst>
              </a:tr>
              <a:tr h="412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Uss</a:t>
                      </a:r>
                      <a:r>
                        <a:rPr lang="en-US" sz="1200" dirty="0" smtClean="0"/>
                        <a:t>, </a:t>
                      </a:r>
                      <a:r>
                        <a:rPr lang="ru-RU" sz="1200" dirty="0" smtClean="0"/>
                        <a:t>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Напряжение</a:t>
                      </a:r>
                      <a:r>
                        <a:rPr lang="ru-RU" sz="1200" baseline="0" dirty="0" smtClean="0"/>
                        <a:t> питание логики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 … 7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54223"/>
                  </a:ext>
                </a:extLst>
              </a:tr>
              <a:tr h="412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Uin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Uen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ru-RU" sz="1200" baseline="0" dirty="0" smtClean="0"/>
                        <a:t>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Входно</a:t>
                      </a:r>
                      <a:r>
                        <a:rPr lang="ru-RU" sz="1200" baseline="0" dirty="0" smtClean="0"/>
                        <a:t>е напряжение, разрешающее напряжение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-0</a:t>
                      </a:r>
                      <a:r>
                        <a:rPr lang="en-US" sz="1200" dirty="0" smtClean="0"/>
                        <a:t>,3 … 7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82435"/>
                  </a:ext>
                </a:extLst>
              </a:tr>
              <a:tr h="4126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Icons, </a:t>
                      </a:r>
                      <a:r>
                        <a:rPr lang="ru-RU" sz="1200" dirty="0" smtClean="0"/>
                        <a:t>мА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Ток потребления (логики)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0 … 36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5742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3"/>
          <a:stretch/>
        </p:blipFill>
        <p:spPr>
          <a:xfrm>
            <a:off x="7717741" y="1690688"/>
            <a:ext cx="3196134" cy="16328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678" y="3604844"/>
            <a:ext cx="3836872" cy="24743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93175" y="4727739"/>
            <a:ext cx="53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Подключение будем осуществлять согласно спецификации. Необходимо использовать указанные реактивные элементы</a:t>
            </a:r>
            <a:r>
              <a:rPr lang="en-US" dirty="0" smtClean="0"/>
              <a:t>,</a:t>
            </a:r>
            <a:r>
              <a:rPr lang="ru-RU" dirty="0" smtClean="0"/>
              <a:t> а так же диоды (</a:t>
            </a:r>
            <a:r>
              <a:rPr lang="en-US" dirty="0" smtClean="0"/>
              <a:t>U</a:t>
            </a:r>
            <a:r>
              <a:rPr lang="ru-RU" dirty="0" err="1" smtClean="0"/>
              <a:t>пр</a:t>
            </a:r>
            <a:r>
              <a:rPr lang="ru-RU" dirty="0" smtClean="0"/>
              <a:t> ≤ 1,2</a:t>
            </a:r>
            <a:r>
              <a:rPr lang="en-US" dirty="0" smtClean="0"/>
              <a:t> , I</a:t>
            </a:r>
            <a:r>
              <a:rPr lang="ru-RU" dirty="0" err="1" smtClean="0"/>
              <a:t>пр</a:t>
            </a:r>
            <a:r>
              <a:rPr lang="ru-RU" dirty="0" smtClean="0"/>
              <a:t> = 2 А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93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MS-1.3-9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его обвязка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1324"/>
            <a:ext cx="7233138" cy="2834299"/>
          </a:xfrm>
        </p:spPr>
        <p:txBody>
          <a:bodyPr>
            <a:noAutofit/>
          </a:bodyPr>
          <a:lstStyle/>
          <a:p>
            <a:r>
              <a:rPr lang="ru-RU" sz="1200" dirty="0" smtClean="0"/>
              <a:t>Диапазон вращения: 180°;</a:t>
            </a:r>
            <a:endParaRPr lang="en-US" sz="1200" dirty="0"/>
          </a:p>
          <a:p>
            <a:r>
              <a:rPr lang="ru-RU" sz="1200" dirty="0" smtClean="0"/>
              <a:t>Напряжение питания: 4</a:t>
            </a:r>
            <a:r>
              <a:rPr lang="en-US" sz="1200" dirty="0" smtClean="0"/>
              <a:t>,</a:t>
            </a:r>
            <a:r>
              <a:rPr lang="ru-RU" sz="1200" dirty="0" smtClean="0"/>
              <a:t>8 … 6 В;</a:t>
            </a:r>
          </a:p>
          <a:p>
            <a:r>
              <a:rPr lang="ru-RU" sz="1200" dirty="0" smtClean="0"/>
              <a:t>Ток потребления: до 0</a:t>
            </a:r>
            <a:r>
              <a:rPr lang="en-US" sz="1200" dirty="0" smtClean="0"/>
              <a:t>,5</a:t>
            </a:r>
            <a:r>
              <a:rPr lang="ru-RU" sz="1200" dirty="0" smtClean="0"/>
              <a:t> А</a:t>
            </a:r>
            <a:endParaRPr lang="en-US" sz="1200" dirty="0"/>
          </a:p>
          <a:p>
            <a:r>
              <a:rPr lang="ru-RU" sz="1200" dirty="0" smtClean="0"/>
              <a:t>Крутящий момент: 1</a:t>
            </a:r>
            <a:r>
              <a:rPr lang="en-US" sz="1200" dirty="0" smtClean="0"/>
              <a:t>,</a:t>
            </a:r>
            <a:r>
              <a:rPr lang="ru-RU" sz="1200" dirty="0" smtClean="0"/>
              <a:t>3 </a:t>
            </a:r>
            <a:r>
              <a:rPr lang="ru-RU" sz="1200" dirty="0" err="1" smtClean="0"/>
              <a:t>кг.см</a:t>
            </a:r>
            <a:r>
              <a:rPr lang="ru-RU" sz="1200" dirty="0" smtClean="0"/>
              <a:t> </a:t>
            </a:r>
            <a:r>
              <a:rPr lang="en-US" sz="1200" dirty="0" smtClean="0"/>
              <a:t>(</a:t>
            </a:r>
            <a:r>
              <a:rPr lang="ru-RU" sz="1200" dirty="0" smtClean="0"/>
              <a:t>4</a:t>
            </a:r>
            <a:r>
              <a:rPr lang="en-US" sz="1200" dirty="0" smtClean="0"/>
              <a:t>,</a:t>
            </a:r>
            <a:r>
              <a:rPr lang="ru-RU" sz="1200" dirty="0" smtClean="0"/>
              <a:t>8 В</a:t>
            </a:r>
            <a:r>
              <a:rPr lang="en-US" sz="1200" dirty="0" smtClean="0"/>
              <a:t>)</a:t>
            </a:r>
            <a:r>
              <a:rPr lang="ru-RU" sz="1200" dirty="0" smtClean="0"/>
              <a:t>;</a:t>
            </a:r>
            <a:endParaRPr lang="en-US" sz="1200" dirty="0"/>
          </a:p>
          <a:p>
            <a:r>
              <a:rPr lang="ru-RU" sz="1200" dirty="0" smtClean="0"/>
              <a:t>Скорость вращения: 60° за 0.12 </a:t>
            </a:r>
            <a:r>
              <a:rPr lang="en-US" sz="1200" dirty="0" smtClean="0"/>
              <a:t>(</a:t>
            </a:r>
            <a:r>
              <a:rPr lang="ru-RU" sz="1200" dirty="0" smtClean="0"/>
              <a:t>4.8 В</a:t>
            </a:r>
            <a:r>
              <a:rPr lang="en-US" sz="1200" dirty="0" smtClean="0"/>
              <a:t>)</a:t>
            </a:r>
            <a:r>
              <a:rPr lang="ru-RU" sz="1200" dirty="0" smtClean="0"/>
              <a:t>;</a:t>
            </a:r>
            <a:endParaRPr lang="en-US" sz="1200" dirty="0"/>
          </a:p>
          <a:p>
            <a:r>
              <a:rPr lang="ru-RU" sz="1200" dirty="0" smtClean="0"/>
              <a:t>Направление: CCW (против часовой</a:t>
            </a:r>
            <a:r>
              <a:rPr lang="en-US" sz="1200" dirty="0" smtClean="0"/>
              <a:t> </a:t>
            </a:r>
            <a:r>
              <a:rPr lang="ru-RU" sz="1200" dirty="0" smtClean="0"/>
              <a:t>стрелки);</a:t>
            </a:r>
            <a:endParaRPr lang="en-US" sz="1200" dirty="0"/>
          </a:p>
          <a:p>
            <a:r>
              <a:rPr lang="ru-RU" sz="1200" dirty="0" smtClean="0"/>
              <a:t>Материал шестерней: нейлон;</a:t>
            </a:r>
            <a:endParaRPr lang="en-US" sz="1200" dirty="0"/>
          </a:p>
          <a:p>
            <a:r>
              <a:rPr lang="ru-RU" sz="1200" dirty="0" smtClean="0"/>
              <a:t>Материал корпуса: пластик;</a:t>
            </a:r>
            <a:endParaRPr lang="en-US" sz="1200" dirty="0"/>
          </a:p>
          <a:p>
            <a:r>
              <a:rPr lang="ru-RU" sz="1200" dirty="0" smtClean="0"/>
              <a:t>Длина проводов: 20 см;</a:t>
            </a:r>
            <a:endParaRPr lang="en-US" sz="1200" dirty="0" smtClean="0"/>
          </a:p>
          <a:p>
            <a:r>
              <a:rPr lang="ru-RU" sz="1200" dirty="0" smtClean="0"/>
              <a:t>Габариты: 23</a:t>
            </a:r>
            <a:r>
              <a:rPr lang="en-US" sz="1200" dirty="0"/>
              <a:t>,</a:t>
            </a:r>
            <a:r>
              <a:rPr lang="ru-RU" sz="1200" dirty="0" smtClean="0"/>
              <a:t>2 x 12</a:t>
            </a:r>
            <a:r>
              <a:rPr lang="en-US" sz="1200" dirty="0" smtClean="0"/>
              <a:t>,</a:t>
            </a:r>
            <a:r>
              <a:rPr lang="ru-RU" sz="1200" dirty="0" smtClean="0"/>
              <a:t>5 x 22 мм;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076" y="2432294"/>
            <a:ext cx="2375270" cy="2544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712676"/>
            <a:ext cx="6626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Для управления двигателем в цепи 5 В будем использовать </a:t>
            </a:r>
            <a:r>
              <a:rPr lang="en-US" sz="1600" dirty="0" smtClean="0"/>
              <a:t>AO3480A N-MOSFET 30</a:t>
            </a:r>
            <a:r>
              <a:rPr lang="ru-RU" sz="1600" dirty="0" smtClean="0"/>
              <a:t>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Пороговое </a:t>
            </a:r>
            <a:r>
              <a:rPr lang="en-US" sz="1600" dirty="0" err="1" smtClean="0"/>
              <a:t>Ug</a:t>
            </a:r>
            <a:r>
              <a:rPr lang="ru-RU" sz="1600" dirty="0" smtClean="0"/>
              <a:t> = 1</a:t>
            </a:r>
            <a:r>
              <a:rPr lang="en-US" sz="1600" dirty="0" smtClean="0"/>
              <a:t>,5 </a:t>
            </a:r>
            <a:r>
              <a:rPr lang="ru-RU" sz="1600" dirty="0" smtClean="0"/>
              <a:t>В ( взято с запасом в 2 раза – 3</a:t>
            </a:r>
            <a:r>
              <a:rPr lang="en-US" sz="1600" dirty="0" smtClean="0"/>
              <a:t>,</a:t>
            </a:r>
            <a:r>
              <a:rPr lang="ru-RU" sz="1600" dirty="0" smtClean="0"/>
              <a:t>3 В на выходе </a:t>
            </a:r>
            <a:r>
              <a:rPr lang="en-US" sz="1600" dirty="0" smtClean="0"/>
              <a:t>GPIO)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аксимальный </a:t>
            </a:r>
            <a:r>
              <a:rPr lang="en-US" sz="1600" dirty="0" smtClean="0"/>
              <a:t>Ids = </a:t>
            </a:r>
            <a:r>
              <a:rPr lang="ru-RU" sz="1600" dirty="0" smtClean="0"/>
              <a:t>5,7 А (взят с запасом 11</a:t>
            </a:r>
            <a:r>
              <a:rPr lang="en-US" sz="1600" dirty="0" smtClean="0"/>
              <a:t>,4</a:t>
            </a:r>
            <a:r>
              <a:rPr lang="ru-RU" sz="1600" dirty="0"/>
              <a:t> </a:t>
            </a:r>
            <a:r>
              <a:rPr lang="ru-RU" sz="1600" dirty="0" smtClean="0"/>
              <a:t>раза, так как</a:t>
            </a:r>
            <a:r>
              <a:rPr lang="en-US" sz="1600" dirty="0" smtClean="0"/>
              <a:t> </a:t>
            </a:r>
            <a:r>
              <a:rPr lang="ru-RU" sz="1600" dirty="0" smtClean="0"/>
              <a:t>максимальный ток в цепи двигателя достигает 0</a:t>
            </a:r>
            <a:r>
              <a:rPr lang="en-US" sz="1600" dirty="0" smtClean="0"/>
              <a:t>,5</a:t>
            </a:r>
            <a:r>
              <a:rPr lang="ru-RU" sz="1600" dirty="0"/>
              <a:t> </a:t>
            </a:r>
            <a:r>
              <a:rPr lang="ru-RU" sz="1600" dirty="0" smtClean="0"/>
              <a:t>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99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Стабилизаторы напряжения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03352"/>
              </p:ext>
            </p:extLst>
          </p:nvPr>
        </p:nvGraphicFramePr>
        <p:xfrm>
          <a:off x="838200" y="1690689"/>
          <a:ext cx="3056792" cy="237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85">
                  <a:extLst>
                    <a:ext uri="{9D8B030D-6E8A-4147-A177-3AD203B41FA5}">
                      <a16:colId xmlns:a16="http://schemas.microsoft.com/office/drawing/2014/main" val="776885190"/>
                    </a:ext>
                  </a:extLst>
                </a:gridCol>
                <a:gridCol w="1362407">
                  <a:extLst>
                    <a:ext uri="{9D8B030D-6E8A-4147-A177-3AD203B41FA5}">
                      <a16:colId xmlns:a16="http://schemas.microsoft.com/office/drawing/2014/main" val="2875020544"/>
                    </a:ext>
                  </a:extLst>
                </a:gridCol>
              </a:tblGrid>
              <a:tr h="4811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TPS54202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58829"/>
                  </a:ext>
                </a:extLst>
              </a:tr>
              <a:tr h="4811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Вх</a:t>
                      </a:r>
                      <a:r>
                        <a:rPr lang="ru-RU" sz="1200" dirty="0" smtClean="0"/>
                        <a:t>. напр., 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4,5 … 28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44533"/>
                  </a:ext>
                </a:extLst>
              </a:tr>
              <a:tr h="4811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Вых</a:t>
                      </a:r>
                      <a:r>
                        <a:rPr lang="ru-RU" sz="1200" dirty="0" smtClean="0"/>
                        <a:t>. напр., В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</a:t>
                      </a:r>
                      <a:r>
                        <a:rPr lang="ru-RU" sz="1200" baseline="0" dirty="0" smtClean="0"/>
                        <a:t> 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9016"/>
                  </a:ext>
                </a:extLst>
              </a:tr>
              <a:tr h="4811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Выходной ток, 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 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0543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КПД, %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90±5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0501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18</a:t>
            </a:fld>
            <a:endParaRPr lang="ru-RU" dirty="0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741967"/>
              </p:ext>
            </p:extLst>
          </p:nvPr>
        </p:nvGraphicFramePr>
        <p:xfrm>
          <a:off x="838200" y="4155893"/>
          <a:ext cx="3056792" cy="237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85">
                  <a:extLst>
                    <a:ext uri="{9D8B030D-6E8A-4147-A177-3AD203B41FA5}">
                      <a16:colId xmlns:a16="http://schemas.microsoft.com/office/drawing/2014/main" val="776885190"/>
                    </a:ext>
                  </a:extLst>
                </a:gridCol>
                <a:gridCol w="1362407">
                  <a:extLst>
                    <a:ext uri="{9D8B030D-6E8A-4147-A177-3AD203B41FA5}">
                      <a16:colId xmlns:a16="http://schemas.microsoft.com/office/drawing/2014/main" val="2875020544"/>
                    </a:ext>
                  </a:extLst>
                </a:gridCol>
              </a:tblGrid>
              <a:tr h="4542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LM317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58829"/>
                  </a:ext>
                </a:extLst>
              </a:tr>
              <a:tr h="56004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Разница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err="1" smtClean="0"/>
                        <a:t>вх</a:t>
                      </a:r>
                      <a:r>
                        <a:rPr lang="ru-RU" sz="1200" baseline="0" dirty="0" smtClean="0"/>
                        <a:t>. и </a:t>
                      </a:r>
                      <a:r>
                        <a:rPr lang="ru-RU" sz="1200" baseline="0" dirty="0" err="1" smtClean="0"/>
                        <a:t>вых</a:t>
                      </a:r>
                      <a:r>
                        <a:rPr lang="ru-RU" sz="1200" baseline="0" dirty="0" smtClean="0"/>
                        <a:t>. Напр.</a:t>
                      </a:r>
                      <a:r>
                        <a:rPr lang="ru-RU" sz="1200" dirty="0" smtClean="0"/>
                        <a:t>, </a:t>
                      </a:r>
                      <a:r>
                        <a:rPr lang="ru-RU" sz="1200" dirty="0" smtClean="0"/>
                        <a:t>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44533"/>
                  </a:ext>
                </a:extLst>
              </a:tr>
              <a:tr h="45426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Вых</a:t>
                      </a:r>
                      <a:r>
                        <a:rPr lang="ru-RU" sz="1200" dirty="0" smtClean="0"/>
                        <a:t>. напр., В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baseline="0" dirty="0" smtClean="0"/>
                        <a:t>2 … 37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9016"/>
                  </a:ext>
                </a:extLst>
              </a:tr>
              <a:tr h="45426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Выходной ток, 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dirty="0" smtClean="0"/>
                        <a:t>2,2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0543"/>
                  </a:ext>
                </a:extLst>
              </a:tr>
              <a:tr h="45426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КПД, %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0501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94" y="1690688"/>
            <a:ext cx="2510811" cy="23770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33" y="4742532"/>
            <a:ext cx="1577731" cy="1203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8231" y="2140573"/>
            <a:ext cx="3745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Данный стабилизатор будет использоваться для питания МК и камеры, поэтому значение допустимого тока нагрузки не превышено (262 мА)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31200" y="4467278"/>
            <a:ext cx="3499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Данный стабилизатор будет использоваться для питания драйвера,  приемника и сервопривода, здесь мы также укладываемся в ограничение тока нагрузки (540 мА)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9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Уточненная структурная схема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603" y="1758156"/>
            <a:ext cx="7372793" cy="45307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1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80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машинку на радиоуправлении, отвечающую следующим требованиям: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3103"/>
              </p:ext>
            </p:extLst>
          </p:nvPr>
        </p:nvGraphicFramePr>
        <p:xfrm>
          <a:off x="1264732" y="3105028"/>
          <a:ext cx="9662536" cy="1524000"/>
        </p:xfrm>
        <a:graphic>
          <a:graphicData uri="http://schemas.openxmlformats.org/drawingml/2006/table">
            <a:tbl>
              <a:tblPr/>
              <a:tblGrid>
                <a:gridCol w="908685">
                  <a:extLst>
                    <a:ext uri="{9D8B030D-6E8A-4147-A177-3AD203B41FA5}">
                      <a16:colId xmlns:a16="http://schemas.microsoft.com/office/drawing/2014/main" val="1978703127"/>
                    </a:ext>
                  </a:extLst>
                </a:gridCol>
                <a:gridCol w="1441276">
                  <a:extLst>
                    <a:ext uri="{9D8B030D-6E8A-4147-A177-3AD203B41FA5}">
                      <a16:colId xmlns:a16="http://schemas.microsoft.com/office/drawing/2014/main" val="2511758156"/>
                    </a:ext>
                  </a:extLst>
                </a:gridCol>
                <a:gridCol w="1714359">
                  <a:extLst>
                    <a:ext uri="{9D8B030D-6E8A-4147-A177-3AD203B41FA5}">
                      <a16:colId xmlns:a16="http://schemas.microsoft.com/office/drawing/2014/main" val="2820771137"/>
                    </a:ext>
                  </a:extLst>
                </a:gridCol>
                <a:gridCol w="1486789">
                  <a:extLst>
                    <a:ext uri="{9D8B030D-6E8A-4147-A177-3AD203B41FA5}">
                      <a16:colId xmlns:a16="http://schemas.microsoft.com/office/drawing/2014/main" val="3207517300"/>
                    </a:ext>
                  </a:extLst>
                </a:gridCol>
                <a:gridCol w="1365419">
                  <a:extLst>
                    <a:ext uri="{9D8B030D-6E8A-4147-A177-3AD203B41FA5}">
                      <a16:colId xmlns:a16="http://schemas.microsoft.com/office/drawing/2014/main" val="702100811"/>
                    </a:ext>
                  </a:extLst>
                </a:gridCol>
                <a:gridCol w="1410932">
                  <a:extLst>
                    <a:ext uri="{9D8B030D-6E8A-4147-A177-3AD203B41FA5}">
                      <a16:colId xmlns:a16="http://schemas.microsoft.com/office/drawing/2014/main" val="436292442"/>
                    </a:ext>
                  </a:extLst>
                </a:gridCol>
                <a:gridCol w="1335076">
                  <a:extLst>
                    <a:ext uri="{9D8B030D-6E8A-4147-A177-3AD203B41FA5}">
                      <a16:colId xmlns:a16="http://schemas.microsoft.com/office/drawing/2014/main" val="837841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Вариант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Серия МК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Привод движения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Привод направления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автономной работы, минимум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Тип радиоканала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Устройство ввода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17097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ESP32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коллекторных двигателя</a:t>
                      </a:r>
                      <a:endParaRPr lang="ru-RU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Сервопривод</a:t>
                      </a:r>
                      <a:endParaRPr lang="ru-RU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минут</a:t>
                      </a:r>
                      <a:endParaRPr lang="ru-RU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Wi-Fi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Камера</a:t>
                      </a:r>
                      <a:endParaRPr lang="ru-RU" sz="24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6494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05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Разработка схемы Э3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Подключение обвязки МК, определение допустимых задействованных </a:t>
            </a:r>
            <a:r>
              <a:rPr lang="ru-RU" dirty="0" err="1" smtClean="0"/>
              <a:t>пинов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Расчет и подключение </a:t>
            </a:r>
            <a:r>
              <a:rPr lang="ru-RU" dirty="0" err="1" smtClean="0"/>
              <a:t>ВИПа</a:t>
            </a:r>
            <a:r>
              <a:rPr lang="ru-RU" dirty="0" smtClean="0"/>
              <a:t> 5 В</a:t>
            </a:r>
          </a:p>
          <a:p>
            <a:r>
              <a:rPr lang="ru-RU" dirty="0" smtClean="0"/>
              <a:t>Расчет и подключение </a:t>
            </a:r>
            <a:r>
              <a:rPr lang="ru-RU" dirty="0" err="1" smtClean="0"/>
              <a:t>ВИПа</a:t>
            </a:r>
            <a:r>
              <a:rPr lang="ru-RU" dirty="0" smtClean="0"/>
              <a:t> 3</a:t>
            </a:r>
            <a:r>
              <a:rPr lang="en-US" dirty="0" smtClean="0"/>
              <a:t>,3 </a:t>
            </a:r>
            <a:r>
              <a:rPr lang="ru-RU" dirty="0" smtClean="0"/>
              <a:t>В</a:t>
            </a:r>
          </a:p>
          <a:p>
            <a:r>
              <a:rPr lang="ru-RU" dirty="0" smtClean="0"/>
              <a:t>Подключение камеры и </a:t>
            </a:r>
            <a:r>
              <a:rPr lang="en-US" dirty="0" smtClean="0"/>
              <a:t>SWD-</a:t>
            </a:r>
            <a:r>
              <a:rPr lang="ru-RU" dirty="0" smtClean="0"/>
              <a:t>разъема</a:t>
            </a:r>
          </a:p>
          <a:p>
            <a:r>
              <a:rPr lang="ru-RU" dirty="0" smtClean="0"/>
              <a:t>Подключение двигателей</a:t>
            </a:r>
          </a:p>
          <a:p>
            <a:r>
              <a:rPr lang="ru-RU" dirty="0" smtClean="0"/>
              <a:t>Подключение ресивера </a:t>
            </a:r>
            <a:r>
              <a:rPr lang="en-US" dirty="0" smtClean="0"/>
              <a:t>MX-RM-5V</a:t>
            </a:r>
            <a:endParaRPr lang="ru-RU" dirty="0" smtClean="0"/>
          </a:p>
          <a:p>
            <a:r>
              <a:rPr lang="ru-RU" dirty="0" smtClean="0"/>
              <a:t>Подключение аккумулятора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74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Этап 3. Подключение обвязки МК, выбор </a:t>
            </a:r>
            <a:r>
              <a:rPr lang="ru-RU" sz="4000" dirty="0" err="1" smtClean="0"/>
              <a:t>пинов</a:t>
            </a:r>
            <a:endParaRPr lang="ru-RU" sz="40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435833"/>
              </p:ext>
            </p:extLst>
          </p:nvPr>
        </p:nvGraphicFramePr>
        <p:xfrm>
          <a:off x="838200" y="1690688"/>
          <a:ext cx="6520571" cy="4476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071">
                  <a:extLst>
                    <a:ext uri="{9D8B030D-6E8A-4147-A177-3AD203B41FA5}">
                      <a16:colId xmlns:a16="http://schemas.microsoft.com/office/drawing/2014/main" val="1190549637"/>
                    </a:ext>
                  </a:extLst>
                </a:gridCol>
                <a:gridCol w="2434356">
                  <a:extLst>
                    <a:ext uri="{9D8B030D-6E8A-4147-A177-3AD203B41FA5}">
                      <a16:colId xmlns:a16="http://schemas.microsoft.com/office/drawing/2014/main" val="1831141941"/>
                    </a:ext>
                  </a:extLst>
                </a:gridCol>
                <a:gridCol w="1913144">
                  <a:extLst>
                    <a:ext uri="{9D8B030D-6E8A-4147-A177-3AD203B41FA5}">
                      <a16:colId xmlns:a16="http://schemas.microsoft.com/office/drawing/2014/main" val="3526664407"/>
                    </a:ext>
                  </a:extLst>
                </a:gridCol>
              </a:tblGrid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u="sng" kern="100" dirty="0">
                          <a:effectLst/>
                        </a:rPr>
                        <a:t>ESP32 pins</a:t>
                      </a:r>
                      <a:endParaRPr lang="ru-RU" sz="1200" u="sng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u="sng" kern="100" dirty="0">
                          <a:effectLst/>
                        </a:rPr>
                        <a:t>Connected Device</a:t>
                      </a:r>
                      <a:endParaRPr lang="ru-RU" sz="1200" u="sng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u="sng" kern="100" dirty="0">
                          <a:effectLst/>
                        </a:rPr>
                        <a:t>Device pins</a:t>
                      </a:r>
                      <a:endParaRPr lang="ru-RU" sz="1200" u="sng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394318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MTDI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SWD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MTDI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203379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MTCK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MTCK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839856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MTMS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MTMS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61348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MTDO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MTDO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763399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GPIO22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rowSpan="1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OV7670 (camera)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SIO C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44615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GPIO21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SIO D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43831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VDET_1 (GPIO34, input-only)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VSYNC (output-only)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747756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VDET_2 (GPIO35, input-only)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HREF (output-only)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644393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32K_XN (GPIO33)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PCLK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430497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32K_XP (GPIO32)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XCLK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8484219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GPIO4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D7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957520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SD_DATA_0 (GPIO7)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D6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378504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SD_DATA_1 (GPIO8)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D5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2091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SD_DATA_2 (GPIO9)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D4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091006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GPIO16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D3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574618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GPIO17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D2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62939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GPIO18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D1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210527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GPIO19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D0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094323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GPIO23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L298N (driver)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IN1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706162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GPIO25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IN2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6827598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GPIO23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IN3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060925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GPIO25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IN4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257279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GPIO26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MS-1.3-9 (servo motor)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CNTRL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092415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GPIO27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 dirty="0">
                          <a:effectLst/>
                        </a:rPr>
                        <a:t>MX-RM-5V (radio-</a:t>
                      </a:r>
                      <a:r>
                        <a:rPr lang="en-US" sz="800" kern="100" dirty="0" err="1">
                          <a:effectLst/>
                        </a:rPr>
                        <a:t>reciever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OUT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6420391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CHIP_PU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ru-RU" sz="800" kern="100">
                          <a:effectLst/>
                        </a:rPr>
                        <a:t>Конфигурационные пины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ru-RU" sz="800" kern="100">
                          <a:effectLst/>
                        </a:rPr>
                        <a:t>+3.3</a:t>
                      </a:r>
                      <a:r>
                        <a:rPr lang="en-US" sz="800" kern="100">
                          <a:effectLst/>
                        </a:rPr>
                        <a:t>V</a:t>
                      </a:r>
                      <a:r>
                        <a:rPr lang="ru-RU" sz="800" kern="100">
                          <a:effectLst/>
                        </a:rPr>
                        <a:t>, кнопка на </a:t>
                      </a:r>
                      <a:r>
                        <a:rPr lang="en-US" sz="800" kern="100">
                          <a:effectLst/>
                        </a:rPr>
                        <a:t>GND</a:t>
                      </a:r>
                      <a:r>
                        <a:rPr lang="ru-RU" sz="800" kern="100">
                          <a:effectLst/>
                        </a:rPr>
                        <a:t> (+джампер)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014098"/>
                  </a:ext>
                </a:extLst>
              </a:tr>
              <a:tr h="171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900" kern="100">
                          <a:effectLst/>
                        </a:rPr>
                        <a:t>GP</a:t>
                      </a:r>
                      <a:r>
                        <a:rPr lang="ru-RU" sz="900" kern="100">
                          <a:effectLst/>
                        </a:rPr>
                        <a:t>IO0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ru-RU" sz="800" kern="100">
                          <a:effectLst/>
                        </a:rPr>
                        <a:t>+3.3</a:t>
                      </a:r>
                      <a:r>
                        <a:rPr lang="en-US" sz="800" kern="100">
                          <a:effectLst/>
                        </a:rPr>
                        <a:t>V</a:t>
                      </a:r>
                      <a:r>
                        <a:rPr lang="ru-RU" sz="800" kern="100">
                          <a:effectLst/>
                        </a:rPr>
                        <a:t>, джампер на </a:t>
                      </a:r>
                      <a:r>
                        <a:rPr lang="en-US" sz="800" kern="100">
                          <a:effectLst/>
                        </a:rPr>
                        <a:t>GND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703498"/>
                  </a:ext>
                </a:extLst>
              </a:tr>
              <a:tr h="171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900" kern="100">
                          <a:effectLst/>
                        </a:rPr>
                        <a:t>GPIO2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GND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7814917"/>
                  </a:ext>
                </a:extLst>
              </a:tr>
              <a:tr h="171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800" kern="100">
                          <a:effectLst/>
                        </a:rPr>
                        <a:t>GPIO5</a:t>
                      </a:r>
                      <a:endParaRPr lang="ru-RU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285"/>
                        </a:spcAft>
                      </a:pPr>
                      <a:r>
                        <a:rPr lang="en-US" sz="900" kern="100" dirty="0">
                          <a:effectLst/>
                        </a:rPr>
                        <a:t>+3.3V</a:t>
                      </a:r>
                      <a:endParaRPr lang="ru-RU" sz="12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027489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420317" y="1690688"/>
            <a:ext cx="459876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 smtClean="0"/>
              <a:t>1)    </a:t>
            </a:r>
            <a:r>
              <a:rPr lang="ru-RU" sz="1400" dirty="0" smtClean="0"/>
              <a:t>Подключим (по спецификации </a:t>
            </a:r>
            <a:r>
              <a:rPr lang="en-US" sz="1400" dirty="0"/>
              <a:t>ESP</a:t>
            </a:r>
            <a:r>
              <a:rPr lang="ru-RU" sz="1400" dirty="0"/>
              <a:t>32-</a:t>
            </a:r>
            <a:r>
              <a:rPr lang="en-US" sz="1400" dirty="0" smtClean="0"/>
              <a:t>S</a:t>
            </a:r>
            <a:r>
              <a:rPr lang="ru-RU" sz="1400" dirty="0" smtClean="0"/>
              <a:t>) кварцевый генератор, антенну </a:t>
            </a:r>
            <a:r>
              <a:rPr lang="ru-RU" sz="1400" dirty="0"/>
              <a:t>(номиналы </a:t>
            </a:r>
            <a:r>
              <a:rPr lang="ru-RU" sz="1400" dirty="0" smtClean="0"/>
              <a:t>элементов подобраны </a:t>
            </a:r>
            <a:r>
              <a:rPr lang="ru-RU" sz="1400" dirty="0"/>
              <a:t>под частоту </a:t>
            </a:r>
            <a:r>
              <a:rPr lang="ru-RU" sz="1400" dirty="0" smtClean="0"/>
              <a:t>2,4 </a:t>
            </a:r>
            <a:r>
              <a:rPr lang="ru-RU" sz="1400" dirty="0"/>
              <a:t>ГГц</a:t>
            </a:r>
            <a:r>
              <a:rPr lang="ru-RU" sz="1400" dirty="0" smtClean="0"/>
              <a:t>), аналогичные </a:t>
            </a:r>
            <a:r>
              <a:rPr lang="ru-RU" sz="1400" dirty="0"/>
              <a:t>реактивные элементы. </a:t>
            </a:r>
            <a:endParaRPr lang="ru-RU" sz="1400" dirty="0" smtClean="0"/>
          </a:p>
          <a:p>
            <a:pPr algn="just"/>
            <a:r>
              <a:rPr lang="ru-RU" sz="1400" b="1" dirty="0" smtClean="0"/>
              <a:t>2)           </a:t>
            </a:r>
            <a:r>
              <a:rPr lang="ru-RU" sz="1400" dirty="0" smtClean="0"/>
              <a:t>Подключим </a:t>
            </a:r>
            <a:r>
              <a:rPr lang="en-US" sz="1400" dirty="0" smtClean="0"/>
              <a:t>SWD </a:t>
            </a:r>
            <a:r>
              <a:rPr lang="ru-RU" sz="1400" dirty="0" smtClean="0"/>
              <a:t>и конфигурационные </a:t>
            </a:r>
            <a:r>
              <a:rPr lang="ru-RU" sz="1400" dirty="0" err="1" smtClean="0"/>
              <a:t>пины</a:t>
            </a:r>
            <a:r>
              <a:rPr lang="ru-RU" sz="1400" dirty="0" smtClean="0"/>
              <a:t> для выбора режима работы МК: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IO</a:t>
            </a:r>
            <a:r>
              <a:rPr lang="ru-RU" sz="1400" b="1" dirty="0" smtClean="0"/>
              <a:t>0</a:t>
            </a:r>
            <a:r>
              <a:rPr lang="ru-RU" sz="1400" dirty="0" smtClean="0"/>
              <a:t> </a:t>
            </a:r>
            <a:r>
              <a:rPr lang="en-US" sz="1400" dirty="0" smtClean="0"/>
              <a:t>low</a:t>
            </a:r>
            <a:r>
              <a:rPr lang="ru-RU" sz="1400" b="1" dirty="0" smtClean="0"/>
              <a:t>(</a:t>
            </a:r>
            <a:r>
              <a:rPr lang="en-US" sz="1400" b="1" dirty="0" smtClean="0"/>
              <a:t>0</a:t>
            </a:r>
            <a:r>
              <a:rPr lang="ru-RU" sz="1400" b="1" dirty="0" smtClean="0"/>
              <a:t>)</a:t>
            </a:r>
            <a:r>
              <a:rPr lang="en-US" sz="1400" dirty="0" smtClean="0"/>
              <a:t>, </a:t>
            </a:r>
            <a:r>
              <a:rPr lang="ru-RU" sz="1400" dirty="0" smtClean="0"/>
              <a:t> </a:t>
            </a:r>
            <a:r>
              <a:rPr lang="en-US" sz="1400" b="1" dirty="0"/>
              <a:t>IO</a:t>
            </a:r>
            <a:r>
              <a:rPr lang="ru-RU" sz="1400" b="1" dirty="0"/>
              <a:t>2 </a:t>
            </a:r>
            <a:r>
              <a:rPr lang="en-US" sz="1400" dirty="0" smtClean="0"/>
              <a:t>low</a:t>
            </a:r>
            <a:r>
              <a:rPr lang="ru-RU" sz="1400" b="1" dirty="0" smtClean="0"/>
              <a:t>(0) </a:t>
            </a:r>
            <a:r>
              <a:rPr lang="ru-RU" sz="1400" dirty="0"/>
              <a:t>– загрузка прошивки.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IO</a:t>
            </a:r>
            <a:r>
              <a:rPr lang="ru-RU" sz="1400" b="1" dirty="0" smtClean="0"/>
              <a:t>0</a:t>
            </a:r>
            <a:r>
              <a:rPr lang="ru-RU" sz="1400" dirty="0" smtClean="0"/>
              <a:t> </a:t>
            </a:r>
            <a:r>
              <a:rPr lang="en-US" sz="1400" dirty="0" smtClean="0"/>
              <a:t>high</a:t>
            </a:r>
            <a:r>
              <a:rPr lang="en-US" sz="1400" b="1" dirty="0" smtClean="0"/>
              <a:t>(1),</a:t>
            </a:r>
            <a:r>
              <a:rPr lang="ru-RU" sz="1400" dirty="0" smtClean="0"/>
              <a:t> </a:t>
            </a:r>
            <a:r>
              <a:rPr lang="en-US" sz="1400" b="1" dirty="0" smtClean="0"/>
              <a:t>IO</a:t>
            </a:r>
            <a:r>
              <a:rPr lang="ru-RU" sz="1400" b="1" dirty="0" smtClean="0"/>
              <a:t>2</a:t>
            </a:r>
            <a:r>
              <a:rPr lang="ru-RU" sz="1400" dirty="0" smtClean="0"/>
              <a:t> </a:t>
            </a:r>
            <a:r>
              <a:rPr lang="en-US" sz="1400" b="1" dirty="0" smtClean="0"/>
              <a:t>any</a:t>
            </a:r>
            <a:r>
              <a:rPr lang="ru-RU" sz="1400" dirty="0" smtClean="0"/>
              <a:t> – использование загруженной прошивки.</a:t>
            </a:r>
          </a:p>
          <a:p>
            <a:pPr algn="just"/>
            <a:r>
              <a:rPr lang="ru-RU" sz="1400" dirty="0" smtClean="0"/>
              <a:t>Т.е. подключим </a:t>
            </a:r>
            <a:r>
              <a:rPr lang="en-US" sz="1400" dirty="0"/>
              <a:t>GPIO</a:t>
            </a:r>
            <a:r>
              <a:rPr lang="ru-RU" sz="1400" dirty="0"/>
              <a:t>0 через кнопку к 3,3 В, поставим </a:t>
            </a:r>
            <a:r>
              <a:rPr lang="ru-RU" sz="1400" dirty="0" err="1"/>
              <a:t>джампер</a:t>
            </a:r>
            <a:r>
              <a:rPr lang="ru-RU" sz="1400" dirty="0"/>
              <a:t> на </a:t>
            </a:r>
            <a:r>
              <a:rPr lang="en-US" sz="1400" dirty="0" smtClean="0"/>
              <a:t>GND</a:t>
            </a:r>
            <a:r>
              <a:rPr lang="ru-RU" sz="1400" dirty="0" smtClean="0"/>
              <a:t>.</a:t>
            </a:r>
            <a:endParaRPr lang="ru-RU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IO5</a:t>
            </a:r>
            <a:r>
              <a:rPr lang="en-US" sz="1400" dirty="0" smtClean="0"/>
              <a:t> high</a:t>
            </a:r>
            <a:r>
              <a:rPr lang="en-US" sz="1400" b="1" dirty="0" smtClean="0"/>
              <a:t>(1)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b="1" dirty="0" smtClean="0"/>
              <a:t>MTDO</a:t>
            </a:r>
            <a:r>
              <a:rPr lang="en-US" sz="1400" dirty="0" smtClean="0"/>
              <a:t> low</a:t>
            </a:r>
            <a:r>
              <a:rPr lang="en-US" sz="1400" b="1" dirty="0" smtClean="0"/>
              <a:t>(0)</a:t>
            </a:r>
            <a:r>
              <a:rPr lang="en-US" sz="1400" dirty="0" smtClean="0"/>
              <a:t> – SDIO fall-in/rise-out</a:t>
            </a:r>
            <a:endParaRPr lang="ru-RU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IO5</a:t>
            </a:r>
            <a:r>
              <a:rPr lang="en-US" sz="1400" dirty="0" smtClean="0"/>
              <a:t> high</a:t>
            </a:r>
            <a:r>
              <a:rPr lang="en-US" sz="1400" b="1" dirty="0" smtClean="0"/>
              <a:t>(1)</a:t>
            </a:r>
            <a:r>
              <a:rPr lang="en-US" sz="1400" dirty="0" smtClean="0"/>
              <a:t> </a:t>
            </a:r>
            <a:r>
              <a:rPr lang="ru-RU" sz="1400" dirty="0"/>
              <a:t>и </a:t>
            </a:r>
            <a:r>
              <a:rPr lang="en-US" sz="1400" b="1" dirty="0"/>
              <a:t>MTDO</a:t>
            </a:r>
            <a:r>
              <a:rPr lang="en-US" sz="1400" dirty="0"/>
              <a:t> </a:t>
            </a:r>
            <a:r>
              <a:rPr lang="en-US" sz="1400" dirty="0" smtClean="0"/>
              <a:t>high</a:t>
            </a:r>
            <a:r>
              <a:rPr lang="en-US" sz="1400" b="1" dirty="0" smtClean="0"/>
              <a:t>(1)</a:t>
            </a:r>
            <a:r>
              <a:rPr lang="en-US" sz="1400" dirty="0" smtClean="0"/>
              <a:t> </a:t>
            </a:r>
            <a:r>
              <a:rPr lang="en-US" sz="1400" dirty="0"/>
              <a:t>– SDIO </a:t>
            </a:r>
            <a:r>
              <a:rPr lang="en-US" sz="1400" dirty="0" smtClean="0"/>
              <a:t>rise-in/rise-out</a:t>
            </a:r>
          </a:p>
          <a:p>
            <a:pPr algn="just"/>
            <a:r>
              <a:rPr lang="ru-RU" sz="1400" dirty="0" smtClean="0"/>
              <a:t>Т.е. подтянем </a:t>
            </a:r>
            <a:r>
              <a:rPr lang="en-US" sz="1400" dirty="0"/>
              <a:t>IO</a:t>
            </a:r>
            <a:r>
              <a:rPr lang="ru-RU" sz="1400" dirty="0"/>
              <a:t>5 к +3,3 </a:t>
            </a:r>
            <a:r>
              <a:rPr lang="ru-RU" sz="1400" dirty="0" smtClean="0"/>
              <a:t>В.</a:t>
            </a:r>
            <a:endParaRPr lang="en-US" sz="1400" dirty="0" smtClean="0"/>
          </a:p>
          <a:p>
            <a:pPr algn="just"/>
            <a:r>
              <a:rPr lang="ru-RU" sz="1400" dirty="0" smtClean="0"/>
              <a:t>Добавим два </a:t>
            </a:r>
            <a:r>
              <a:rPr lang="ru-RU" sz="1400" dirty="0" err="1" smtClean="0"/>
              <a:t>джампера</a:t>
            </a:r>
            <a:r>
              <a:rPr lang="ru-RU" sz="1400" dirty="0" smtClean="0"/>
              <a:t> в цепь </a:t>
            </a:r>
            <a:r>
              <a:rPr lang="en-US" sz="1400" dirty="0" smtClean="0"/>
              <a:t>EN </a:t>
            </a:r>
            <a:r>
              <a:rPr lang="ru-RU" sz="1400" dirty="0" smtClean="0"/>
              <a:t>– один для возможности установки значения с </a:t>
            </a:r>
            <a:r>
              <a:rPr lang="en-US" sz="1400" dirty="0" smtClean="0"/>
              <a:t>SWD</a:t>
            </a:r>
            <a:r>
              <a:rPr lang="ru-RU" sz="1400" dirty="0" smtClean="0"/>
              <a:t>-разъема, другой – для возможности перезагрузки при отладке.</a:t>
            </a:r>
            <a:endParaRPr lang="ru-RU" sz="1400" dirty="0"/>
          </a:p>
          <a:p>
            <a:pPr algn="just"/>
            <a:r>
              <a:rPr lang="en-US" sz="1400" b="1" dirty="0" smtClean="0"/>
              <a:t>3)</a:t>
            </a:r>
            <a:r>
              <a:rPr lang="ru-RU" sz="1400" b="1" dirty="0" smtClean="0"/>
              <a:t>         </a:t>
            </a:r>
            <a:r>
              <a:rPr lang="ru-RU" sz="1400" dirty="0" smtClean="0"/>
              <a:t>Выбираем любые свободные для камеры, сервопривода и двигателей, так как все </a:t>
            </a:r>
            <a:r>
              <a:rPr lang="en-US" sz="1400" dirty="0" smtClean="0"/>
              <a:t>GPIO</a:t>
            </a:r>
            <a:r>
              <a:rPr lang="ru-RU" sz="1400" dirty="0" smtClean="0"/>
              <a:t> поддерживают </a:t>
            </a:r>
            <a:r>
              <a:rPr lang="en-US" sz="1400" dirty="0" smtClean="0"/>
              <a:t>I2S </a:t>
            </a:r>
            <a:r>
              <a:rPr lang="ru-RU" sz="1400" dirty="0" smtClean="0"/>
              <a:t>интерфейс и ШИМ.</a:t>
            </a:r>
          </a:p>
          <a:p>
            <a:pPr marL="342900" indent="-342900">
              <a:buAutoNum type="arabicParenR"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7920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3. Подключение обвязки МК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0" y="1460500"/>
            <a:ext cx="7845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Расчет и подключение </a:t>
            </a:r>
            <a:r>
              <a:rPr lang="ru-RU" dirty="0" err="1" smtClean="0"/>
              <a:t>ВИПа</a:t>
            </a:r>
            <a:r>
              <a:rPr lang="ru-RU" dirty="0" smtClean="0"/>
              <a:t> 5 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52499" y="1576388"/>
                <a:ext cx="9738946" cy="22834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400" dirty="0" err="1"/>
                  <a:t>Uref</a:t>
                </a:r>
                <a:r>
                  <a:rPr lang="ru-RU" sz="1400" dirty="0"/>
                  <a:t> = 0,596 В</a:t>
                </a:r>
              </a:p>
              <a:p>
                <a:r>
                  <a:rPr lang="en-US" sz="1400" dirty="0"/>
                  <a:t>R</a:t>
                </a:r>
                <a:r>
                  <a:rPr lang="ru-RU" sz="1400" dirty="0"/>
                  <a:t>11 = 100 кОм</a:t>
                </a:r>
              </a:p>
              <a:p>
                <a:r>
                  <a:rPr lang="en-US" sz="1400" dirty="0" err="1"/>
                  <a:t>Uin</a:t>
                </a:r>
                <a:r>
                  <a:rPr lang="ru-RU" sz="1400" dirty="0"/>
                  <a:t> = 6 В</a:t>
                </a:r>
              </a:p>
              <a:p>
                <a:r>
                  <a:rPr lang="en-US" sz="1400" dirty="0" err="1"/>
                  <a:t>Uout</a:t>
                </a:r>
                <a:r>
                  <a:rPr lang="ru-RU" sz="1400" dirty="0"/>
                  <a:t> = 3,3 </a:t>
                </a:r>
                <a:r>
                  <a:rPr lang="ru-RU" sz="1400" dirty="0" smtClean="0"/>
                  <a:t>В</a:t>
                </a:r>
              </a:p>
              <a:p>
                <a14:m>
                  <m:oMath xmlns:m="http://schemas.openxmlformats.org/officeDocument/2006/math">
                    <m:r>
                      <a:rPr lang="ru-RU" sz="1600" i="1"/>
                      <m:t>𝑅</m:t>
                    </m:r>
                    <m:r>
                      <a:rPr lang="ru-RU" sz="1600" i="1"/>
                      <m:t>12= </m:t>
                    </m:r>
                    <m:f>
                      <m:fPr>
                        <m:ctrlPr>
                          <a:rPr lang="ru-RU" sz="1600" i="1"/>
                        </m:ctrlPr>
                      </m:fPr>
                      <m:num>
                        <m:r>
                          <a:rPr lang="ru-RU" sz="1600" i="1"/>
                          <m:t>𝑅</m:t>
                        </m:r>
                        <m:r>
                          <a:rPr lang="ru-RU" sz="1600" i="1"/>
                          <m:t>11∗</m:t>
                        </m:r>
                        <m:r>
                          <a:rPr lang="ru-RU" sz="1600" i="1"/>
                          <m:t>𝑈𝑟𝑒𝑓</m:t>
                        </m:r>
                      </m:num>
                      <m:den>
                        <m:r>
                          <a:rPr lang="ru-RU" sz="1600" i="1"/>
                          <m:t>𝑈𝑜𝑢𝑡</m:t>
                        </m:r>
                        <m:r>
                          <a:rPr lang="ru-RU" sz="1600" i="1"/>
                          <m:t>−</m:t>
                        </m:r>
                        <m:r>
                          <a:rPr lang="ru-RU" sz="1600" i="1"/>
                          <m:t>𝑈𝑟𝑒𝑓</m:t>
                        </m:r>
                      </m:den>
                    </m:f>
                    <m:r>
                      <a:rPr lang="ru-RU" sz="1600" i="1"/>
                      <m:t>= </m:t>
                    </m:r>
                    <m:f>
                      <m:fPr>
                        <m:ctrlPr>
                          <a:rPr lang="ru-RU" sz="1600" i="1"/>
                        </m:ctrlPr>
                      </m:fPr>
                      <m:num>
                        <m:r>
                          <a:rPr lang="ru-RU" sz="1600" i="1"/>
                          <m:t>100 ∗</m:t>
                        </m:r>
                        <m:sSup>
                          <m:sSupPr>
                            <m:ctrlPr>
                              <a:rPr lang="ru-RU" sz="1600" i="1"/>
                            </m:ctrlPr>
                          </m:sSupPr>
                          <m:e>
                            <m:r>
                              <a:rPr lang="ru-RU" sz="1600" i="1"/>
                              <m:t> 10</m:t>
                            </m:r>
                          </m:e>
                          <m:sup>
                            <m:r>
                              <a:rPr lang="ru-RU" sz="1600" i="1"/>
                              <m:t>3</m:t>
                            </m:r>
                          </m:sup>
                        </m:sSup>
                        <m:r>
                          <a:rPr lang="ru-RU" sz="1600" i="1"/>
                          <m:t>∗ 0,596</m:t>
                        </m:r>
                      </m:num>
                      <m:den>
                        <m:r>
                          <a:rPr lang="ru-RU" sz="1600" i="1"/>
                          <m:t>3,3−0,596</m:t>
                        </m:r>
                      </m:den>
                    </m:f>
                    <m:r>
                      <a:rPr lang="ru-RU" sz="1600" i="1"/>
                      <m:t>≈21.1 кОм</m:t>
                    </m:r>
                  </m:oMath>
                </a14:m>
                <a:endParaRPr lang="ru-RU" sz="1050" dirty="0" smtClean="0"/>
              </a:p>
              <a:p>
                <a:pPr marL="0" indent="0">
                  <a:buNone/>
                </a:pPr>
                <a:r>
                  <a:rPr lang="ru-RU" sz="1200" dirty="0" smtClean="0"/>
                  <a:t>   (из номиналов Е96)</a:t>
                </a:r>
              </a:p>
              <a:p>
                <a:pPr marL="0" indent="0">
                  <a:buNone/>
                </a:pPr>
                <a:r>
                  <a:rPr lang="ru-RU" sz="1400" dirty="0"/>
                  <a:t>Остальные компоненты выберем согласно пользовательскому сопровождению для выходного напряжения 3,3 В.</a:t>
                </a:r>
              </a:p>
              <a:p>
                <a:pPr marL="0" indent="0">
                  <a:buNone/>
                </a:pPr>
                <a:endParaRPr lang="ru-RU" sz="1200" dirty="0" smtClean="0"/>
              </a:p>
              <a:p>
                <a:pPr marL="0" indent="0">
                  <a:buNone/>
                </a:pPr>
                <a:endParaRPr lang="ru-RU" sz="11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9" y="1576388"/>
                <a:ext cx="9738946" cy="2283435"/>
              </a:xfrm>
              <a:blipFill>
                <a:blip r:embed="rId2"/>
                <a:stretch>
                  <a:fillRect l="-250" t="-2406" b="-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23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9" y="3859823"/>
            <a:ext cx="7047865" cy="23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Расчет и подключение </a:t>
            </a:r>
            <a:r>
              <a:rPr lang="ru-RU" dirty="0" err="1" smtClean="0"/>
              <a:t>ВИПа</a:t>
            </a:r>
            <a:r>
              <a:rPr lang="ru-RU" dirty="0" smtClean="0"/>
              <a:t> 3 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188677" cy="3159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 err="1"/>
                  <a:t>Uref</a:t>
                </a:r>
                <a:r>
                  <a:rPr lang="ru-RU" sz="1600" dirty="0"/>
                  <a:t> = 1,25 В</a:t>
                </a:r>
              </a:p>
              <a:p>
                <a:r>
                  <a:rPr lang="en-US" sz="1600" dirty="0"/>
                  <a:t>R</a:t>
                </a:r>
                <a:r>
                  <a:rPr lang="ru-RU" sz="1600" dirty="0"/>
                  <a:t>1 = 240 Ом</a:t>
                </a:r>
              </a:p>
              <a:p>
                <a:r>
                  <a:rPr lang="en-US" sz="1600" dirty="0" err="1"/>
                  <a:t>Uin</a:t>
                </a:r>
                <a:r>
                  <a:rPr lang="ru-RU" sz="1600" dirty="0"/>
                  <a:t> = 6 В</a:t>
                </a:r>
              </a:p>
              <a:p>
                <a:r>
                  <a:rPr lang="en-US" sz="1600" dirty="0" err="1"/>
                  <a:t>Uout</a:t>
                </a:r>
                <a:r>
                  <a:rPr lang="ru-RU" sz="1600" dirty="0"/>
                  <a:t> = 5 В</a:t>
                </a:r>
              </a:p>
              <a:p>
                <a:r>
                  <a:rPr lang="en-US" sz="1600" dirty="0" err="1"/>
                  <a:t>Iadj</a:t>
                </a:r>
                <a:r>
                  <a:rPr lang="ru-RU" sz="1600" dirty="0"/>
                  <a:t> = 100 </a:t>
                </a:r>
                <a:r>
                  <a:rPr lang="ru-RU" sz="1600" dirty="0" smtClean="0"/>
                  <a:t>мкА</a:t>
                </a:r>
              </a:p>
              <a:p>
                <a14:m>
                  <m:oMath xmlns:m="http://schemas.openxmlformats.org/officeDocument/2006/math">
                    <m:r>
                      <a:rPr lang="en-US" sz="1600" i="1"/>
                      <m:t>𝑈𝑜𝑢𝑡</m:t>
                    </m:r>
                    <m:r>
                      <a:rPr lang="ru-RU" sz="1600" i="1"/>
                      <m:t>= </m:t>
                    </m:r>
                    <m:r>
                      <a:rPr lang="ru-RU" sz="1600" i="1"/>
                      <m:t>𝑈𝑟𝑒𝑓</m:t>
                    </m:r>
                    <m:d>
                      <m:dPr>
                        <m:ctrlPr>
                          <a:rPr lang="ru-RU" sz="1600" i="1"/>
                        </m:ctrlPr>
                      </m:dPr>
                      <m:e>
                        <m:r>
                          <a:rPr lang="ru-RU" sz="1600" i="1"/>
                          <m:t>1+ </m:t>
                        </m:r>
                        <m:f>
                          <m:fPr>
                            <m:ctrlPr>
                              <a:rPr lang="ru-RU" sz="1600" i="1"/>
                            </m:ctrlPr>
                          </m:fPr>
                          <m:num>
                            <m:r>
                              <a:rPr lang="ru-RU" sz="1600" i="1"/>
                              <m:t>𝑅</m:t>
                            </m:r>
                            <m:r>
                              <a:rPr lang="ru-RU" sz="1600" i="1"/>
                              <m:t>2</m:t>
                            </m:r>
                          </m:num>
                          <m:den>
                            <m:r>
                              <a:rPr lang="ru-RU" sz="1600" i="1"/>
                              <m:t>𝑅</m:t>
                            </m:r>
                            <m:r>
                              <a:rPr lang="ru-RU" sz="1600" i="1"/>
                              <m:t>1</m:t>
                            </m:r>
                          </m:den>
                        </m:f>
                      </m:e>
                    </m:d>
                    <m:r>
                      <a:rPr lang="ru-RU" sz="1600" i="1"/>
                      <m:t>+</m:t>
                    </m:r>
                    <m:r>
                      <a:rPr lang="ru-RU" sz="1600" i="1"/>
                      <m:t>𝐼𝑎𝑑𝑗</m:t>
                    </m:r>
                    <m:r>
                      <a:rPr lang="en-US" sz="1600" i="1"/>
                      <m:t>∗</m:t>
                    </m:r>
                    <m:r>
                      <a:rPr lang="en-US" sz="1600" i="1"/>
                      <m:t>𝑅</m:t>
                    </m:r>
                    <m:r>
                      <a:rPr lang="en-US" sz="1600" i="1"/>
                      <m:t>2</m:t>
                    </m:r>
                  </m:oMath>
                </a14:m>
                <a:endParaRPr lang="ru-RU" sz="1600" dirty="0" smtClean="0"/>
              </a:p>
              <a:p>
                <a:r>
                  <a:rPr lang="en-US" sz="1600" dirty="0" smtClean="0"/>
                  <a:t>R</a:t>
                </a:r>
                <a:r>
                  <a:rPr lang="ru-RU" sz="1600" dirty="0"/>
                  <a:t>2 = 715 </a:t>
                </a:r>
                <a:r>
                  <a:rPr lang="ru-RU" sz="1600" dirty="0" smtClean="0"/>
                  <a:t>Ом (из номиналов Е96)</a:t>
                </a:r>
              </a:p>
              <a:p>
                <a:r>
                  <a:rPr lang="ru-RU" sz="1600" dirty="0" smtClean="0"/>
                  <a:t>Для фильтрации конденсаторы</a:t>
                </a:r>
                <a:endParaRPr lang="ru-RU" sz="1600" dirty="0"/>
              </a:p>
              <a:p>
                <a:endParaRPr lang="ru-RU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188677" cy="3159613"/>
              </a:xfrm>
              <a:blipFill>
                <a:blip r:embed="rId2"/>
                <a:stretch>
                  <a:fillRect l="-574" t="-1734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08" y="2206233"/>
            <a:ext cx="5610860" cy="23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Этап 3. Подключение камеры и </a:t>
            </a:r>
            <a:r>
              <a:rPr lang="en-US" sz="4000" dirty="0" smtClean="0"/>
              <a:t>SWD-</a:t>
            </a:r>
            <a:r>
              <a:rPr lang="ru-RU" sz="4000" dirty="0" smtClean="0"/>
              <a:t>разъема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25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0" y="1825625"/>
            <a:ext cx="2972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Подключение двигателей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26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69" y="1825625"/>
            <a:ext cx="5786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Подключение ресивера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27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05" y="2569065"/>
            <a:ext cx="5820587" cy="2600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430542"/>
            <a:ext cx="43258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Подключение ресивера произведем через делитель напряжения для согласования уровня его выходного сигнала с уровнем входного сигнала на </a:t>
            </a:r>
            <a:r>
              <a:rPr lang="en-US" dirty="0" smtClean="0"/>
              <a:t>GPIO </a:t>
            </a:r>
            <a:r>
              <a:rPr lang="ru-RU" dirty="0" smtClean="0"/>
              <a:t>МК:</a:t>
            </a:r>
          </a:p>
          <a:p>
            <a:endParaRPr lang="ru-RU" sz="1600" dirty="0" smtClean="0"/>
          </a:p>
          <a:p>
            <a:r>
              <a:rPr lang="en-US" sz="1600" dirty="0" smtClean="0"/>
              <a:t>U</a:t>
            </a:r>
            <a:r>
              <a:rPr lang="en-US" sz="1600" baseline="-25000" dirty="0" smtClean="0"/>
              <a:t>IO</a:t>
            </a:r>
            <a:r>
              <a:rPr lang="ru-RU" sz="1600" baseline="-25000" dirty="0"/>
              <a:t>27</a:t>
            </a:r>
            <a:r>
              <a:rPr lang="ru-RU" sz="1600" dirty="0"/>
              <a:t> = </a:t>
            </a:r>
            <a:r>
              <a:rPr lang="en-US" sz="1600" dirty="0"/>
              <a:t>U</a:t>
            </a:r>
            <a:r>
              <a:rPr lang="ru-RU" sz="1600" baseline="-25000" dirty="0"/>
              <a:t>пит</a:t>
            </a:r>
            <a:r>
              <a:rPr lang="ru-RU" sz="1600" dirty="0"/>
              <a:t> * </a:t>
            </a:r>
            <a:r>
              <a:rPr lang="en-US" sz="1600" dirty="0"/>
              <a:t>R</a:t>
            </a:r>
            <a:r>
              <a:rPr lang="ru-RU" sz="1600" baseline="-25000" dirty="0"/>
              <a:t>16</a:t>
            </a:r>
            <a:r>
              <a:rPr lang="ru-RU" sz="1600" dirty="0"/>
              <a:t> / (</a:t>
            </a:r>
            <a:r>
              <a:rPr lang="en-US" sz="1600" dirty="0"/>
              <a:t>R</a:t>
            </a:r>
            <a:r>
              <a:rPr lang="ru-RU" sz="1600" baseline="-25000" dirty="0"/>
              <a:t>15</a:t>
            </a:r>
            <a:r>
              <a:rPr lang="ru-RU" sz="1600" dirty="0"/>
              <a:t> + </a:t>
            </a:r>
            <a:r>
              <a:rPr lang="en-US" sz="1600" dirty="0"/>
              <a:t>R</a:t>
            </a:r>
            <a:r>
              <a:rPr lang="ru-RU" sz="1600" baseline="-25000" dirty="0"/>
              <a:t>16</a:t>
            </a:r>
            <a:r>
              <a:rPr lang="ru-RU" sz="1600" dirty="0" smtClean="0"/>
              <a:t>)</a:t>
            </a:r>
          </a:p>
          <a:p>
            <a:endParaRPr lang="ru-RU" sz="1600" dirty="0" smtClean="0"/>
          </a:p>
          <a:p>
            <a:r>
              <a:rPr lang="en-US" sz="1600" dirty="0"/>
              <a:t>U</a:t>
            </a:r>
            <a:r>
              <a:rPr lang="en-US" sz="1600" baseline="-25000" dirty="0"/>
              <a:t>IO</a:t>
            </a:r>
            <a:r>
              <a:rPr lang="ru-RU" sz="1600" baseline="-25000" dirty="0"/>
              <a:t>27</a:t>
            </a:r>
            <a:r>
              <a:rPr lang="ru-RU" sz="1600" dirty="0"/>
              <a:t> = 5 * 20 * 10</a:t>
            </a:r>
            <a:r>
              <a:rPr lang="ru-RU" sz="1600" baseline="30000" dirty="0"/>
              <a:t>3</a:t>
            </a:r>
            <a:r>
              <a:rPr lang="ru-RU" sz="1600" dirty="0"/>
              <a:t> / ((10 + 20) * 10</a:t>
            </a:r>
            <a:r>
              <a:rPr lang="ru-RU" sz="1600" baseline="30000" dirty="0"/>
              <a:t>3</a:t>
            </a:r>
            <a:r>
              <a:rPr lang="ru-RU" sz="1600" dirty="0"/>
              <a:t>) = 3,3 В</a:t>
            </a:r>
            <a:endParaRPr lang="ru-RU" sz="1600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71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Подключение аккумулятора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3323" y="2455862"/>
            <a:ext cx="4832838" cy="210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Аккумулятор подключим через подвижный переключатель, для выбора режима зарядки (устройство отключено) и режима питания устройства (устройство включено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28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584814"/>
            <a:ext cx="419290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65241"/>
            <a:ext cx="4885592" cy="32739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/>
              <a:t>Б</a:t>
            </a:r>
            <a:r>
              <a:rPr lang="ru-RU" sz="1600" dirty="0" smtClean="0"/>
              <a:t>ыло разработано электронное устройство машинка на радиоуправлении, отвечающее всем выдвинутым требованиям.</a:t>
            </a:r>
          </a:p>
          <a:p>
            <a:pPr marL="0" indent="0" algn="just">
              <a:buNone/>
            </a:pPr>
            <a:endParaRPr lang="ru-RU" sz="1600" dirty="0" smtClean="0"/>
          </a:p>
          <a:p>
            <a:pPr marL="0" indent="0" algn="just">
              <a:buNone/>
            </a:pPr>
            <a:r>
              <a:rPr lang="ru-RU" sz="1600" dirty="0" smtClean="0"/>
              <a:t>Характеристики:</a:t>
            </a:r>
          </a:p>
          <a:p>
            <a:pPr algn="just"/>
            <a:r>
              <a:rPr lang="ru-RU" sz="1600" dirty="0" smtClean="0"/>
              <a:t>Время автономной работы до 40 минут</a:t>
            </a:r>
          </a:p>
          <a:p>
            <a:pPr algn="just"/>
            <a:r>
              <a:rPr lang="ru-RU" sz="1600" dirty="0" smtClean="0"/>
              <a:t>Передача изображения по </a:t>
            </a:r>
            <a:r>
              <a:rPr lang="en-US" sz="1600" dirty="0" smtClean="0"/>
              <a:t>Wi-Fi</a:t>
            </a:r>
            <a:r>
              <a:rPr lang="ru-RU" sz="1600" dirty="0" smtClean="0"/>
              <a:t> в разрешении </a:t>
            </a:r>
            <a:r>
              <a:rPr lang="en-US" sz="1600" dirty="0" smtClean="0"/>
              <a:t>640x480 </a:t>
            </a:r>
            <a:r>
              <a:rPr lang="ru-RU" sz="1600" dirty="0" smtClean="0"/>
              <a:t>с частотой до 30 </a:t>
            </a:r>
            <a:r>
              <a:rPr lang="en-US" sz="1600" dirty="0" smtClean="0"/>
              <a:t>fps</a:t>
            </a:r>
            <a:endParaRPr lang="ru-RU" sz="1600" dirty="0" smtClean="0"/>
          </a:p>
          <a:p>
            <a:pPr algn="just"/>
            <a:r>
              <a:rPr lang="ru-RU" sz="1600" dirty="0" smtClean="0"/>
              <a:t>Дальность передачи радиосигнала до 100 м</a:t>
            </a:r>
          </a:p>
          <a:p>
            <a:pPr algn="just"/>
            <a:r>
              <a:rPr lang="ru-RU" sz="1600" dirty="0" smtClean="0"/>
              <a:t>Возможность заряда аккумулятора при исчерпании заряда, отказ от использования щелочных батареек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29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42" y="2311062"/>
            <a:ext cx="3980429" cy="31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поставленного задания и разработка структурной схемы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электронной компонентной базы (ЭКБ)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схемы электрической принципиальной (Э3)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спроектированного устройства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651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5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Анализ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блоки, которые будут составлять устройство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требования, выдвигаемые к ним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параметры аккумулятора (исходя из токов потребления и максимального напряжения)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используемые интерфейсы</a:t>
            </a:r>
          </a:p>
          <a:p>
            <a:pPr algn="just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5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Блоки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управления (МК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ESP32-D0WDQ6-V3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ввода (Камера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OV7670/5642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Приемник радиосигнала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MX-RM-5V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движения (два коллекторных двигателя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F130-13180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драйвер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направления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MS-1.3-9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транзистор)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питания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Рабочие напряжения, выбор аккумулятора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44217"/>
              </p:ext>
            </p:extLst>
          </p:nvPr>
        </p:nvGraphicFramePr>
        <p:xfrm>
          <a:off x="899746" y="1608993"/>
          <a:ext cx="10515601" cy="2202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237831090"/>
                    </a:ext>
                  </a:extLst>
                </a:gridCol>
                <a:gridCol w="1560424">
                  <a:extLst>
                    <a:ext uri="{9D8B030D-6E8A-4147-A177-3AD203B41FA5}">
                      <a16:colId xmlns:a16="http://schemas.microsoft.com/office/drawing/2014/main" val="46114191"/>
                    </a:ext>
                  </a:extLst>
                </a:gridCol>
                <a:gridCol w="1444032">
                  <a:extLst>
                    <a:ext uri="{9D8B030D-6E8A-4147-A177-3AD203B41FA5}">
                      <a16:colId xmlns:a16="http://schemas.microsoft.com/office/drawing/2014/main" val="23659720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886319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581299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236796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00066375"/>
                    </a:ext>
                  </a:extLst>
                </a:gridCol>
              </a:tblGrid>
              <a:tr h="9178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ESP32-D0WDQ6-V3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OV7670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MX-RM-5V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F130-</a:t>
                      </a:r>
                    </a:p>
                    <a:p>
                      <a:pPr algn="ctr"/>
                      <a:r>
                        <a:rPr lang="en-US" dirty="0" smtClean="0"/>
                        <a:t>13180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L298N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MS-1.3-9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55659"/>
                  </a:ext>
                </a:extLst>
              </a:tr>
              <a:tr h="642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ru-RU" dirty="0" smtClean="0"/>
                        <a:t>пит</a:t>
                      </a:r>
                      <a:r>
                        <a:rPr lang="en-US" dirty="0" smtClean="0"/>
                        <a:t>/U</a:t>
                      </a:r>
                      <a:r>
                        <a:rPr lang="ru-RU" dirty="0" err="1" smtClean="0"/>
                        <a:t>вых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2,5</a:t>
                      </a:r>
                      <a:r>
                        <a:rPr lang="en-US" baseline="0" dirty="0" smtClean="0"/>
                        <a:t>…3,3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5…6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38988"/>
                  </a:ext>
                </a:extLst>
              </a:tr>
              <a:tr h="642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Icons, 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мА</a:t>
                      </a:r>
                      <a:r>
                        <a:rPr lang="en-US" dirty="0" smtClean="0"/>
                        <a:t> (max)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914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3965333"/>
                <a:ext cx="10515599" cy="2519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необходим аккумулятор, дающий на выходе напряжение не менее 6 В.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Емкость аккумулятора должна удовлетворять неравенству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Icons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total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время работы (ч),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Icons_total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сумма токов потребления всех устройств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ёмкость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акк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мАч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Icons_total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240 +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 + 4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,5 + (211 * 2) + 36 + 500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1224,5 мА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выдвигается требование к автономности </a:t>
                </a:r>
              </a:p>
              <a:p>
                <a:pPr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0,333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≥0,333 ∗1224,5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407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мАч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5333"/>
                <a:ext cx="10515599" cy="2519921"/>
              </a:xfrm>
              <a:prstGeom prst="rect">
                <a:avLst/>
              </a:prstGeom>
              <a:blipFill>
                <a:blip r:embed="rId2"/>
                <a:stretch>
                  <a:fillRect l="-522" t="-1208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4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Выбор аккумулятор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138" y="1825625"/>
            <a:ext cx="7403124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устройства подойдёт аккумулятор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C60.10BP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имеющий следующие параметры: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 = 6 В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мАч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Ёмкости этого аккумулятора согласно формуле для времени работы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хватит на 48 минут автономной работы устройства, что соответствует предъявляемым требованиям.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потребуются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преобразования напряжения в 5 В, а также в 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В, коллекторные двигатели мы можем питать непосредственно от аккумулятора через драйвер.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716822"/>
            <a:ext cx="2971195" cy="25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Структурная схема</a:t>
            </a:r>
            <a:r>
              <a:rPr lang="en-US" dirty="0" smtClean="0"/>
              <a:t>, </a:t>
            </a:r>
            <a:r>
              <a:rPr lang="ru-RU" dirty="0" smtClean="0"/>
              <a:t>интерфейсы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803" y="1690688"/>
            <a:ext cx="6966394" cy="478852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0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Выбор ЭКБ. Уточнение структурной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Разъёмы и коннекторы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Обвязка МК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Обвязка приемника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Коллекторный двигатель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коллекторных двигателей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Сервопривод, его обвязка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Стабилизаторы напряжения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FE0-6450-4AEF-9519-4340333609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59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 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1557</Words>
  <Application>Microsoft Office PowerPoint</Application>
  <PresentationFormat>Широкоэкранный</PresentationFormat>
  <Paragraphs>357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 Times New Roman</vt:lpstr>
      <vt:lpstr>Arial</vt:lpstr>
      <vt:lpstr>Calibri</vt:lpstr>
      <vt:lpstr>Cambria Math</vt:lpstr>
      <vt:lpstr>Liberation Serif</vt:lpstr>
      <vt:lpstr>Lohit Devanagari</vt:lpstr>
      <vt:lpstr>Noto Serif CJK SC</vt:lpstr>
      <vt:lpstr>Times New Roman</vt:lpstr>
      <vt:lpstr>Тема Office</vt:lpstr>
      <vt:lpstr>Презентация PowerPoint</vt:lpstr>
      <vt:lpstr>Цель задания</vt:lpstr>
      <vt:lpstr>Этапы работы</vt:lpstr>
      <vt:lpstr>Этап 1. Анализ задания</vt:lpstr>
      <vt:lpstr>Этап 1. Блоки устройства</vt:lpstr>
      <vt:lpstr>Этап 1. Рабочие напряжения, выбор аккумулятора</vt:lpstr>
      <vt:lpstr>Этап 1. Выбор аккумулятор</vt:lpstr>
      <vt:lpstr>Этап 1. Структурная схема, интерфейсы</vt:lpstr>
      <vt:lpstr>Этап 2. Выбор ЭКБ. Уточнение структурной схемы</vt:lpstr>
      <vt:lpstr>Этап 2. Выбор разъемов</vt:lpstr>
      <vt:lpstr>Этап 2. Выбор коннекторов</vt:lpstr>
      <vt:lpstr>Этап 2. Выбор обвязки МК</vt:lpstr>
      <vt:lpstr>Этап 2. Обвязка приемника MX-RM-5V</vt:lpstr>
      <vt:lpstr>Этап 2. Камера OV7670</vt:lpstr>
      <vt:lpstr>Этап 2. Коллекторный двигатель F130-13180</vt:lpstr>
      <vt:lpstr>Этап 2. Драйвер L298N</vt:lpstr>
      <vt:lpstr>Этап 2. Сервопривод MS-1.3-9, его обвязка</vt:lpstr>
      <vt:lpstr>Этап 2. Стабилизаторы напряжения</vt:lpstr>
      <vt:lpstr>Этап 2. Уточненная структурная схема</vt:lpstr>
      <vt:lpstr>Этап 3. Разработка схемы Э3</vt:lpstr>
      <vt:lpstr>Этап 3. Подключение обвязки МК, выбор пинов</vt:lpstr>
      <vt:lpstr>Этап 3. Подключение обвязки МК</vt:lpstr>
      <vt:lpstr>Этап 3. Расчет и подключение ВИПа 5 В</vt:lpstr>
      <vt:lpstr>Этап 3. Расчет и подключение ВИПа 3 В</vt:lpstr>
      <vt:lpstr>Этап 3. Подключение камеры и SWD-разъема</vt:lpstr>
      <vt:lpstr>Этап 3. Подключение двигателей</vt:lpstr>
      <vt:lpstr>Этап 3. Подключение ресивера</vt:lpstr>
      <vt:lpstr>Этап 3. Подключение аккумулятора</vt:lpstr>
      <vt:lpstr>Заключение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апвикикаи аавав</dc:creator>
  <cp:lastModifiedBy>апвикикаи аавав</cp:lastModifiedBy>
  <cp:revision>40</cp:revision>
  <dcterms:created xsi:type="dcterms:W3CDTF">2023-12-05T16:59:47Z</dcterms:created>
  <dcterms:modified xsi:type="dcterms:W3CDTF">2023-12-05T22:21:01Z</dcterms:modified>
</cp:coreProperties>
</file>