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6" r:id="rId4"/>
    <p:sldId id="278" r:id="rId5"/>
    <p:sldId id="280" r:id="rId6"/>
    <p:sldId id="281" r:id="rId7"/>
    <p:sldId id="282" r:id="rId8"/>
    <p:sldId id="283" r:id="rId9"/>
    <p:sldId id="285" r:id="rId10"/>
    <p:sldId id="284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作柏" initials="张作柏" lastIdx="1" clrIdx="0">
    <p:extLst>
      <p:ext uri="{19B8F6BF-5375-455C-9EA6-DF929625EA0E}">
        <p15:presenceInfo xmlns:p15="http://schemas.microsoft.com/office/powerpoint/2012/main" userId="S::zhangzuobai@bytedance.com::73f9ac7d-4589-4103-a0f5-96595e2d09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000"/>
    <a:srgbClr val="690202"/>
    <a:srgbClr val="B90B0A"/>
    <a:srgbClr val="96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/>
    <p:restoredTop sz="93085"/>
  </p:normalViewPr>
  <p:slideViewPr>
    <p:cSldViewPr snapToGrid="0" snapToObjects="1">
      <p:cViewPr varScale="1">
        <p:scale>
          <a:sx n="105" d="100"/>
          <a:sy n="105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-10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B243A-DCB3-534B-813F-C6CEE6474C62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6C78-F89C-7140-B2EE-C7BF8EA6D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4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这一页主要是介绍一下我自己，因为我自己提前接到了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，所以实际上没有参加申请，在申请上提供的经验有限。但是可以给大家一些科研和申请暑研的建议。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86C78-F89C-7140-B2EE-C7BF8EA6D17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97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科研，首先最重要的是方向的选择。在座的可能主要都是大二和大三的同学，其中大二的同学有不少都会面临如何选择科研方向的问题。即使对于大三或者想保研的同学，科研方向的选择也是非常重要的。这里我列出了一些常见的方向，从往年的申请情况来看，</a:t>
            </a:r>
            <a:r>
              <a:rPr kumimoji="1" lang="en-US" altLang="zh-CN" dirty="0"/>
              <a:t>cs</a:t>
            </a:r>
            <a:r>
              <a:rPr kumimoji="1" lang="zh-CN" altLang="en-US" dirty="0"/>
              <a:t>的同学主要都会集中于</a:t>
            </a:r>
            <a:r>
              <a:rPr kumimoji="1" lang="en-US" altLang="zh-CN" dirty="0"/>
              <a:t>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sys</a:t>
            </a:r>
            <a:r>
              <a:rPr kumimoji="1" lang="zh-CN" altLang="en-US" dirty="0"/>
              <a:t>方向的申请。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关于</a:t>
            </a:r>
            <a:r>
              <a:rPr kumimoji="1" lang="en-US" altLang="zh-CN" dirty="0"/>
              <a:t>sys</a:t>
            </a:r>
            <a:r>
              <a:rPr kumimoji="1" lang="zh-CN" altLang="en-US" dirty="0"/>
              <a:t>这一方向，就我个人理解，需要非常强的</a:t>
            </a:r>
            <a:r>
              <a:rPr kumimoji="1" lang="en-US" altLang="zh-CN" dirty="0"/>
              <a:t>coding</a:t>
            </a:r>
            <a:r>
              <a:rPr kumimoji="1" lang="zh-CN" altLang="en-US" dirty="0"/>
              <a:t>能力，要处理的细节非常多，所以推荐有强烈兴趣的同学来研究，不然很容易坚持不下去。申请</a:t>
            </a:r>
            <a:r>
              <a:rPr kumimoji="1" lang="en-US" altLang="zh-CN" dirty="0"/>
              <a:t>sys</a:t>
            </a:r>
            <a:r>
              <a:rPr kumimoji="1" lang="zh-CN" altLang="en-US" dirty="0"/>
              <a:t>的一个好处是，池子相对较小，没有</a:t>
            </a:r>
            <a:r>
              <a:rPr kumimoji="1" lang="en-US" altLang="zh-CN" dirty="0"/>
              <a:t>pub</a:t>
            </a:r>
            <a:r>
              <a:rPr kumimoji="1" lang="zh-CN" altLang="en-US" dirty="0"/>
              <a:t>也有机会申请到很好的学校。这时候，主要考察的就是个人做过的项目和对问题的理解能力。当然，对于申请本身而言，还有你自己的背景和你的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，因为同学们在</a:t>
            </a:r>
            <a:r>
              <a:rPr kumimoji="1" lang="en-US" altLang="zh-CN" dirty="0"/>
              <a:t>pub</a:t>
            </a:r>
            <a:r>
              <a:rPr kumimoji="1" lang="zh-CN" altLang="en-US" dirty="0"/>
              <a:t>上往往没有区分度，这时候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就非常重要了。你能否联系上好的暑研，可能会对你的申请结果起到很大的影响。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关于</a:t>
            </a:r>
            <a:r>
              <a:rPr kumimoji="1" lang="en-US" altLang="zh-CN" dirty="0"/>
              <a:t>ml</a:t>
            </a:r>
            <a:r>
              <a:rPr kumimoji="1" lang="zh-CN" altLang="en-US" dirty="0"/>
              <a:t>，这里可以详细谈一谈。</a:t>
            </a:r>
            <a:r>
              <a:rPr kumimoji="1" lang="en-US" altLang="zh-CN" dirty="0" err="1"/>
              <a:t>Ml</a:t>
            </a:r>
            <a:r>
              <a:rPr kumimoji="1" lang="zh-CN" altLang="en-US" dirty="0"/>
              <a:t>的内卷相信大家也都听过，它的特点主要是人特别多，而且好出成果，但相应的</a:t>
            </a:r>
            <a:r>
              <a:rPr kumimoji="1" lang="en-US" altLang="zh-CN" dirty="0"/>
              <a:t>top</a:t>
            </a:r>
            <a:r>
              <a:rPr kumimoji="1" lang="zh-CN" altLang="en-US" dirty="0"/>
              <a:t>学校的坑也会多，作为本科生你在复旦找到导师也更加容易。</a:t>
            </a:r>
            <a:endParaRPr kumimoji="1" lang="en-US" altLang="zh-CN" dirty="0"/>
          </a:p>
          <a:p>
            <a:r>
              <a:rPr kumimoji="1" lang="zh-CN" altLang="en-US" dirty="0"/>
              <a:t>我自己的话本科做的主要是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mining</a:t>
            </a:r>
            <a:r>
              <a:rPr kumimoji="1" lang="zh-CN" altLang="en-US" dirty="0"/>
              <a:t>结合的一些东西，未来也会转到做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上。目前国内</a:t>
            </a:r>
            <a:r>
              <a:rPr kumimoji="1" lang="en-US" altLang="zh-CN" dirty="0"/>
              <a:t>ml</a:t>
            </a:r>
            <a:r>
              <a:rPr kumimoji="1" lang="zh-CN" altLang="en-US" dirty="0"/>
              <a:t>的导师主要关注的点在</a:t>
            </a:r>
            <a:r>
              <a:rPr kumimoji="1" lang="en-US" altLang="zh-CN" dirty="0"/>
              <a:t>cv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nlp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之类的，后两项复旦没有，但其实也有很多重要的问题，比如可解释性、隐私安全、药物发现等等这类方向。如果你有这类背景，那你在申请对口小方向时肯定比其他同学更有优势。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86C78-F89C-7140-B2EE-C7BF8EA6D17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66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那么关于方向的选择，我认为主要考虑的因素有以上几个。</a:t>
            </a:r>
            <a:endParaRPr kumimoji="1" lang="en-US" altLang="zh-CN" dirty="0"/>
          </a:p>
          <a:p>
            <a:r>
              <a:rPr kumimoji="1" lang="zh-CN" altLang="en-US" dirty="0"/>
              <a:t>个人兴趣很重要，这个在</a:t>
            </a:r>
            <a:r>
              <a:rPr kumimoji="1" lang="en-US" altLang="zh-CN" dirty="0"/>
              <a:t>sys</a:t>
            </a:r>
            <a:r>
              <a:rPr kumimoji="1" lang="zh-CN" altLang="en-US" dirty="0"/>
              <a:t>的部分已经谈到了一些。这也会非常影响你未来读博时的状态，如果你不能说服自己读博是一件有意义的事的话，其实蛮难坚持下来的。</a:t>
            </a:r>
            <a:endParaRPr kumimoji="1" lang="en-US" altLang="zh-CN" dirty="0"/>
          </a:p>
          <a:p>
            <a:r>
              <a:rPr kumimoji="1" lang="zh-CN" altLang="en-US" dirty="0"/>
              <a:t>再就是申请难度的问题，我个人其实蛮推荐大家去找一找</a:t>
            </a:r>
            <a:r>
              <a:rPr kumimoji="1" lang="en-US" altLang="zh-CN" dirty="0"/>
              <a:t>ml</a:t>
            </a:r>
            <a:r>
              <a:rPr kumimoji="1" lang="zh-CN" altLang="en-US" dirty="0"/>
              <a:t>里在</a:t>
            </a:r>
            <a:r>
              <a:rPr kumimoji="1" lang="en-US" altLang="zh-CN" dirty="0"/>
              <a:t>cv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nlp</a:t>
            </a:r>
            <a:r>
              <a:rPr kumimoji="1" lang="zh-CN" altLang="en-US" dirty="0"/>
              <a:t>之外的方向的，</a:t>
            </a:r>
            <a:r>
              <a:rPr kumimoji="1" lang="en-US" altLang="zh-CN" dirty="0"/>
              <a:t>ml</a:t>
            </a:r>
            <a:r>
              <a:rPr kumimoji="1" lang="zh-CN" altLang="en-US" dirty="0"/>
              <a:t>其实还有很多有趣的地方，不只是刷点、洗数据集啥的。有不少人说做</a:t>
            </a:r>
            <a:r>
              <a:rPr kumimoji="1" lang="en-US" altLang="zh-CN" dirty="0"/>
              <a:t>dl</a:t>
            </a:r>
            <a:r>
              <a:rPr kumimoji="1" lang="zh-CN" altLang="en-US" dirty="0"/>
              <a:t>做久了人就傻了，我自己在大二时其实蛮信这句话的，但后来慢慢了解</a:t>
            </a:r>
            <a:r>
              <a:rPr kumimoji="1" lang="en-US" altLang="zh-CN" dirty="0"/>
              <a:t>ml</a:t>
            </a:r>
            <a:r>
              <a:rPr kumimoji="1" lang="zh-CN" altLang="en-US" dirty="0"/>
              <a:t>之后态度就发生了转变，很多时候还是自己的眼界不够，推荐大家在读自己领域的文章之外，多读一些</a:t>
            </a:r>
            <a:r>
              <a:rPr kumimoji="1" lang="en-US" altLang="zh-CN" dirty="0" err="1"/>
              <a:t>icml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iclr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neurips</a:t>
            </a:r>
            <a:r>
              <a:rPr kumimoji="1" lang="zh-CN" altLang="en-US" dirty="0"/>
              <a:t>这些会议上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，关注一下这些会议上好的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都在做什么，其实是非常有趣的。这里插一句，如果大家看看过往几年的申请结果，就会发现大陆每年稳定都有</a:t>
            </a:r>
            <a:r>
              <a:rPr kumimoji="1" lang="en-US" altLang="zh-CN" dirty="0"/>
              <a:t>cv</a:t>
            </a:r>
            <a:r>
              <a:rPr kumimoji="1" lang="zh-CN" altLang="en-US" dirty="0"/>
              <a:t>学生能申到四大，但是</a:t>
            </a:r>
            <a:r>
              <a:rPr kumimoji="1" lang="en-US" altLang="zh-CN" dirty="0" err="1"/>
              <a:t>nlp</a:t>
            </a:r>
            <a:r>
              <a:rPr kumimoji="1" lang="zh-CN" altLang="en-US" dirty="0"/>
              <a:t>的学生就非常难，最好的基本是</a:t>
            </a:r>
            <a:r>
              <a:rPr kumimoji="1" lang="en-US" altLang="zh-CN" dirty="0" err="1"/>
              <a:t>uw</a:t>
            </a:r>
            <a:r>
              <a:rPr kumimoji="1" lang="zh-CN" altLang="en-US" dirty="0"/>
              <a:t>和普林了。</a:t>
            </a:r>
            <a:endParaRPr kumimoji="1" lang="en-US" altLang="zh-CN" dirty="0"/>
          </a:p>
          <a:p>
            <a:r>
              <a:rPr kumimoji="1" lang="zh-CN" altLang="en-US" dirty="0"/>
              <a:t>然后是发论文的难度，我们不跨领域对比</a:t>
            </a:r>
            <a:r>
              <a:rPr kumimoji="1" lang="en-US" altLang="zh-CN" dirty="0"/>
              <a:t>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sys</a:t>
            </a:r>
            <a:r>
              <a:rPr kumimoji="1" lang="zh-CN" altLang="en-US" dirty="0"/>
              <a:t>，就单说</a:t>
            </a:r>
            <a:r>
              <a:rPr kumimoji="1" lang="en-US" altLang="zh-CN" dirty="0"/>
              <a:t>ml</a:t>
            </a:r>
            <a:r>
              <a:rPr kumimoji="1" lang="zh-CN" altLang="en-US" dirty="0"/>
              <a:t>的话，这个和你选的方向高度相关的，就比如这两年做</a:t>
            </a:r>
            <a:r>
              <a:rPr kumimoji="1" lang="en-US" altLang="zh-CN" dirty="0"/>
              <a:t>fair</a:t>
            </a:r>
            <a:r>
              <a:rPr kumimoji="1" lang="zh-CN" altLang="en-US" dirty="0"/>
              <a:t>，做</a:t>
            </a:r>
            <a:r>
              <a:rPr kumimoji="1" lang="en-US" altLang="zh-CN" dirty="0"/>
              <a:t>drug</a:t>
            </a:r>
            <a:r>
              <a:rPr kumimoji="1" lang="zh-CN" altLang="en-US" dirty="0"/>
              <a:t>的文章很多方法都非常</a:t>
            </a:r>
            <a:r>
              <a:rPr kumimoji="1" lang="en-US" altLang="zh-CN" dirty="0"/>
              <a:t>trivial</a:t>
            </a:r>
            <a:r>
              <a:rPr kumimoji="1" lang="zh-CN" altLang="en-US" dirty="0"/>
              <a:t>，但是一样三大</a:t>
            </a:r>
            <a:r>
              <a:rPr kumimoji="1" lang="en-US" altLang="zh-CN" dirty="0"/>
              <a:t>ml</a:t>
            </a:r>
            <a:r>
              <a:rPr kumimoji="1" lang="zh-CN" altLang="en-US" dirty="0"/>
              <a:t>会中的飞起，主要还是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选得好。当然这一点对于一个本科生来说还是太难了，要多和别人交流，多和导师交流才行。</a:t>
            </a:r>
            <a:endParaRPr kumimoji="1" lang="en-US" altLang="zh-CN" dirty="0"/>
          </a:p>
          <a:p>
            <a:r>
              <a:rPr kumimoji="1" lang="zh-CN" altLang="en-US" dirty="0"/>
              <a:t>最后一点是能否找到合适的导师，这个既指本科导师也指</a:t>
            </a:r>
            <a:r>
              <a:rPr kumimoji="1" lang="en-US" altLang="zh-CN" dirty="0" err="1"/>
              <a:t>phd</a:t>
            </a:r>
            <a:r>
              <a:rPr kumimoji="1" lang="zh-CN" altLang="en-US" dirty="0"/>
              <a:t>导师，要找到一个工作模式和</a:t>
            </a:r>
            <a:r>
              <a:rPr kumimoji="1" lang="en-US" altLang="zh-CN" dirty="0"/>
              <a:t>taste</a:t>
            </a:r>
            <a:r>
              <a:rPr kumimoji="1" lang="zh-CN" altLang="en-US" dirty="0"/>
              <a:t>和自己都相仿的导师是蛮难的，尤其在复旦，你的选择就及其受限了。我个人非常推荐大家尝试联系复旦外的导师，包括企业里的</a:t>
            </a:r>
            <a:r>
              <a:rPr kumimoji="1" lang="en-US" altLang="zh-CN" dirty="0"/>
              <a:t>lab</a:t>
            </a:r>
            <a:r>
              <a:rPr kumimoji="1" lang="zh-CN" altLang="en-US" dirty="0"/>
              <a:t>有没有好的实习机会等等，之前就有同学成功搭上交大的导师，咱们这个专业远程做科研完全没有问题。然后也可以试着联系联系国外的老师，这个不一定要等到暑研，自己看到感兴趣的老师不妨就问问有没有合作的机会，万一能搭上，就赚大了。</a:t>
            </a:r>
            <a:endParaRPr kumimoji="1" lang="en-US" altLang="zh-CN" dirty="0"/>
          </a:p>
          <a:p>
            <a:r>
              <a:rPr kumimoji="1" lang="zh-CN" altLang="en-US" dirty="0"/>
              <a:t>然后关于</a:t>
            </a:r>
            <a:r>
              <a:rPr kumimoji="1" lang="en-US" altLang="zh-CN"/>
              <a:t>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86C78-F89C-7140-B2EE-C7BF8EA6D17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86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475CD-A8C7-EA4C-A73F-49A4CFB37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6263F-DD16-8640-9955-EA96877F7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9EF7-33BD-CF44-AC3C-3DF471DB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41EAF-EE14-7C49-AF00-14E9AEC1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46BE0-ECA0-374C-A271-E39F30E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1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ADBFE-A3CE-CE44-8B4E-895E092B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CCDFF-8548-E340-BA39-28FA4D0A2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0A0B0-C570-1A42-B10C-4F430EEF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AE163-601E-F14B-86E3-6060D5D9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79C24-E85C-374F-80F6-C4B0F102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45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CA43AE-E483-A141-A085-66D6D0DF5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C1C96-41BC-8B48-A1B2-59BDB448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3BD9D-93E3-B64B-BC6B-94DF1C23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4F64B-4374-6448-A7D9-ECF2A235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4537B-374A-0645-8FDC-6336C5E5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42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325E-0FA2-6F4C-855B-33B14F52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9275-DE5E-9748-BCA6-EE001C8E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91E62-9682-5B49-86CC-63C54B55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EF98E-842C-004B-A74A-1734DE6F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11C6-6FE3-A743-A800-D562D076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2BACD-8EE0-C14E-A69A-DB63798E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66378-17CB-D744-A6A1-A360B4EC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4D24-F0CA-9F48-87AA-5E7F7087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07DBC-44A0-5345-9784-D6DA78B5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B006E-2D89-AF43-ACB9-D5809826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52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B8546-5502-1948-AF45-72322E33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4D3D8-0305-714D-84BE-CAADFF7D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8C56F-E0B5-3C47-9792-187A02FF5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D6F00-BDF6-644A-A713-7508BC0A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3DA05-6C1D-7E4A-A5EB-B90A88DC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FEA6E-B296-454B-9C54-240E789C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C954-F4C9-DA43-99A4-1F7A887E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B6CB5-2866-C547-933A-7847BFED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19F04-5030-3C4F-B08C-681FD345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88B0A4-329C-4C46-AE20-B3AC6724A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E87E3-CFC8-8249-A2A5-A2032BD5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E0058-F4B9-C84C-B2CE-97AB6F28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46B864-CF95-AE46-A2BA-A9F5C160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635E77-5D38-1945-8233-F9CDACF6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84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18A7B-0E67-954D-BA3A-481D9110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74B377-E1DB-3748-805E-892583D2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CDA66-247E-B348-82A8-5A843A5B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841AD-A149-5944-8F45-1D52D30E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95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0F0322-91AE-2D42-9C9D-41214CA8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C33148-D700-8C4E-9045-736F93B2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E0D88-B68B-B64E-86FE-2C62B7B8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01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B6FB7-D9A1-DA46-9BBB-E294260D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ADE62-E651-AE48-AFA7-ADDCB650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D041A-F1EB-2143-9E84-7AA5D35EC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512D0-755E-1D43-9B88-445A1CCE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3E599-8E24-1E4B-8004-37ABBC5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1C704-1D39-9541-B6D0-CD24346D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4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BE94-5032-7545-8172-5116ADF6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2C994B-9C47-9D40-A2F7-CBFF63FA6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D629D-3BAB-1B4E-B3EC-42D3FF99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D0318-56FC-6D43-8CA5-670B90F3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E09C9-4F11-384A-8EF8-FBD2B4CB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83383-0644-884B-989B-F2A4D3D1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D8CC12-EA15-D244-9821-6E0106A6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E8C615-BEEB-8949-A7FA-B7E43FCA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89F11-1089-FD45-9D0D-9D911F6A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1347-3524-5149-999C-BC16F433044B}" type="datetimeFigureOut">
              <a:rPr kumimoji="1" lang="zh-CN" altLang="en-US" smtClean="0"/>
              <a:t>2021/5/9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32D2C-6169-C841-88E0-B9258D4C0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F365D-56C4-3046-A1E6-76220C9CC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55FD-65F4-424D-96A8-BFB1E7E26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47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768203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9F0E210-E609-3249-ABBD-52D5632FB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064"/>
            <a:ext cx="9144000" cy="21451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张作柏</a:t>
            </a:r>
            <a:endParaRPr kumimoji="1" lang="en-US" altLang="zh-CN" sz="2600" b="1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2021.05.11</a:t>
            </a:r>
            <a:endParaRPr kumimoji="1"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C43B3D-899C-EC4A-9DF1-CDFABAAD8097}"/>
              </a:ext>
            </a:extLst>
          </p:cNvPr>
          <p:cNvSpPr/>
          <p:nvPr/>
        </p:nvSpPr>
        <p:spPr>
          <a:xfrm>
            <a:off x="3118267" y="2858162"/>
            <a:ext cx="5955476" cy="86177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zh-CN" altLang="en-US" sz="5000" b="1" cap="none" spc="0" dirty="0">
                <a:ln w="12700">
                  <a:noFill/>
                  <a:prstDash val="solid"/>
                </a:ln>
                <a:solidFill>
                  <a:srgbClr val="69020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科研与博士申请经验</a:t>
            </a:r>
            <a:endParaRPr lang="zh-CN" altLang="en-US" sz="5000" b="1" cap="none" spc="0" dirty="0">
              <a:ln w="12700">
                <a:noFill/>
                <a:prstDash val="solid"/>
              </a:ln>
              <a:solidFill>
                <a:srgbClr val="69020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8CE998-B530-444A-9C36-D3FD093EC2FB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E99CBA-02EA-DD49-BC7D-D36F84036472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A24626-19E8-B940-8253-18ECCF6B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92" y="542909"/>
            <a:ext cx="1811215" cy="18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5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14366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en-US" altLang="zh-CN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TIPS</a:t>
            </a:r>
            <a:endParaRPr kumimoji="1" lang="zh-CN" altLang="en-US" sz="4400" b="1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8C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本科生学术资助计划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FDUROP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并不决定最终申请结果，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social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多逛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hotpot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，积极参与社区建设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30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914EBA-C586-2B4B-AEBD-F3651A6951D9}"/>
              </a:ext>
            </a:extLst>
          </p:cNvPr>
          <p:cNvSpPr/>
          <p:nvPr/>
        </p:nvSpPr>
        <p:spPr>
          <a:xfrm rot="21085474">
            <a:off x="3695349" y="2828836"/>
            <a:ext cx="48013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0"/>
                <a:solidFill>
                  <a:srgbClr val="69020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谢谢大家！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001A07-D2C4-1E4B-9FC9-84ADDDCA6D6F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77E01-1D58-7B47-84CE-BE632885B85E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91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个人经历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大一进入实验室，大一暑假开始科研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大二下参加莙政项目，大三上第一篇一作文章发表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大三下跟随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导师远程暑研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大四上接到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，申请季结束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98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方向选择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可选择的方向：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(CV,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NLP,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DM,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坑多人多，本科容易找导师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(Database,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Networking,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coding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，兴趣驱动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Architecture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Software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30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方向选择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考虑因素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个人兴趣：部分方向极度需要兴趣驱动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申请难度：决定了最终学校排名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发表论文难度：决定毕业难度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有无合适导师：很大程度影响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如何看待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对各个方向的入侵？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zhuanlan.zhihu.com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/p/76820350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09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导师选择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攻略：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https://zhuanlan.zhihu.com/p/76820350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考虑因素：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近年产出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是否在科研一线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组的大小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能否得到足够的指导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学生出路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曲线救国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校外导师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主动申请交流经历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暑研转方向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52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科研机会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大多数同学会在大二到大三上找到导师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科研流程：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背景知识准备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在师兄师姐项目下打杂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拿到具体问题，自行探究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Paper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是否出成果，运气成分非常大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67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暑研申请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如何挑选暑研导师？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出成果的机会大吗？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的概率大吗？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暑研导师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强吗？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对方是否招暑研实习生？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尽可能不要海套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读论文认识学者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关注影响力较大的工作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会议陶瓷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EC50F3-7BFB-934A-BEC2-55D35154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619" y="143859"/>
            <a:ext cx="3942562" cy="65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暑研申请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申请过程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自己套磁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确定候选池，找一封套磁模板信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挑选几个关注重点，读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paper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，在信中聊具体感受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海套，可以多和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phd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交流，询问组里氛围，导师风格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面试（中文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英文）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导师推荐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向导师提前说明，导师帮忙联系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07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0503-8E02-0941-B7CE-6AA1F9F4D8E7}"/>
              </a:ext>
            </a:extLst>
          </p:cNvPr>
          <p:cNvSpPr/>
          <p:nvPr/>
        </p:nvSpPr>
        <p:spPr>
          <a:xfrm>
            <a:off x="449685" y="432150"/>
            <a:ext cx="36231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kumimoji="1" lang="en-US" altLang="zh-CN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PhD</a:t>
            </a:r>
            <a:r>
              <a:rPr kumimoji="1" lang="zh-CN" altLang="en-US" sz="44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8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导师选择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636481-D955-4841-A7D8-23CA8C83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非常非常重要！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本科选择导师时的所有因素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科研：导师的潜力、组的名气、学校的名气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方向：毕业后去向（找工、学界）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氛围：交流氛围、老师是否亲自参与指导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6BFD79-8C1E-2247-AB85-E485C2234C44}"/>
              </a:ext>
            </a:extLst>
          </p:cNvPr>
          <p:cNvSpPr/>
          <p:nvPr/>
        </p:nvSpPr>
        <p:spPr>
          <a:xfrm>
            <a:off x="-11723" y="-10510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F2856-8D12-B145-8C40-3AE39474E913}"/>
              </a:ext>
            </a:extLst>
          </p:cNvPr>
          <p:cNvSpPr/>
          <p:nvPr/>
        </p:nvSpPr>
        <p:spPr>
          <a:xfrm>
            <a:off x="0" y="6740172"/>
            <a:ext cx="12202510" cy="141274"/>
          </a:xfrm>
          <a:prstGeom prst="rect">
            <a:avLst/>
          </a:prstGeom>
          <a:gradFill flip="none" rotWithShape="1">
            <a:gsLst>
              <a:gs pos="0">
                <a:srgbClr val="690202"/>
              </a:gs>
              <a:gs pos="48000">
                <a:srgbClr val="8C0000"/>
              </a:gs>
              <a:gs pos="100000">
                <a:srgbClr val="8C0000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82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1385</Words>
  <Application>Microsoft Macintosh PowerPoint</Application>
  <PresentationFormat>宽屏</PresentationFormat>
  <Paragraphs>97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张作柏</dc:creator>
  <cp:lastModifiedBy>Microsoft Office User</cp:lastModifiedBy>
  <cp:revision>296</cp:revision>
  <dcterms:created xsi:type="dcterms:W3CDTF">2020-09-29T00:16:22Z</dcterms:created>
  <dcterms:modified xsi:type="dcterms:W3CDTF">2021-05-09T13:00:47Z</dcterms:modified>
</cp:coreProperties>
</file>