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DF01E-5BBE-44DB-BCEB-0213116D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F0E7B9-3FB3-4368-A7D3-3E987F1F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BDF72-EAA2-4DE6-830F-FB88EE85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AFE7E-C0F8-418B-AC68-E933236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7F7C4-69CE-4CDD-8D24-2DE26849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494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69CC-32FB-4F59-BA5D-223B6AF2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99524-DF72-42EC-9DE9-2BF62CAD9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B73D0-68A4-42C6-A9DA-1A1FDCC1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65BA5-F734-445B-B7B2-55C659E7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39EA20-80B9-4893-B197-93B1D1F0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448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3E7725-CCD7-4E71-8DC6-93BEB724A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5EF866-948A-479F-8803-867E454A2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597315-3FE0-456E-8912-225D6EA9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638B4-6BB2-4BAD-AEB7-D2EBC2C3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A4402-7EC5-4DFF-8605-65053D1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277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6AB1F-D96A-4043-B780-A335B219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95E3F-B9BB-41C4-85A0-B255D14A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2ACB5-8DAB-40FA-A8D4-99BC3011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A2148-4E93-42C4-A568-FDD8D3F0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C7FEE-5070-4E02-AF46-A4D1B87F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8055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EB596-210B-4A37-B27A-A26E63F1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4B590E-C8E5-4C02-87F7-4F13AB1F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1196A-CFA0-4313-97DB-FA106CFB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AEC93-6A9F-491B-8EE0-EE5493E7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B45E1-6CA2-471A-9DA8-E0014F6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3532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BF68B-FD7E-44D4-AD0B-A76EE2CC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20380-F9F1-4414-942F-69D107FE3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9C8930-7200-4994-9957-15048B6AC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121E95-F6AE-4616-B9AC-8D95CEA6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F7C930-F9AB-430A-A394-792984E6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736C0F-8C45-4FAA-AE32-B75A4A2C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91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E0749-BB1F-4A42-AB5D-DBD5ADEB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D94D78-9900-4939-8BE3-17E18C3A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6F5525-4CF6-4845-8204-6AD09C92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ED43F5-22A7-4286-AAAE-162D20B1D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30BEDB-C243-4731-BD3C-0CCB42988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E6A377-F688-4865-A0D4-F7AAE587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8043B6-493F-4490-B3F4-F01F2402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D8788D-A04E-4463-95F7-9F1BEDE1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4243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CB377-0E69-4B49-9FAB-3C00504F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0402BF-ABED-4AF5-974E-8C0988E8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BFCF11-5E5C-4385-93D6-AF5D1C36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A2EBF2-FC03-4BCA-94FA-CB5D917B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0139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8C8DBB-A93D-4043-877B-88411114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21C982-7666-4599-8D0C-6A0CBE2C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632BBB-5BD5-4822-A38E-93C0B8D0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4623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05BB-E3D9-46F4-87DB-95E16697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BE6112-2936-4025-B89E-54F9C20D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008E45-F8AD-4B63-A3AC-B56F3FD1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BCE193-D4DD-44A1-B6A6-84FFB6FD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DAC014-09DD-4AD8-B79B-CF5DE1BC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20040E-6944-4B20-86E7-A891F3C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8880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B27A1-E650-49BB-9C47-7F3183B6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EF52DD-028F-4FCF-9CC8-5C270A10A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7C8F39-E8CA-43A2-9935-8DA259AEE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AEEFB-9C67-4DD6-9843-B2AF6439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8EDCE2-7D93-4809-AE7E-4B6188E3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97AE12-7E63-4506-8435-4A81A49C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041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F43FC7-3AA8-4F40-890C-B874AF4A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549FFE-E322-4E1B-B16E-F7D7AB35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1074A-ED39-4EA0-B402-CA1063D53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AE48-026F-419F-BD20-3E67DD0C2AF6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2DD17-F8AF-426A-9E2B-217A8DDF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5A2518-DF4F-4C99-81AE-38F8B2F64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723F9-563A-46DF-BF59-C456B0091C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978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E16FA6-E902-462A-82B1-2AA7CB516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9C0603-92BD-4416-9C0B-5EA3DDA7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90059"/>
            <a:ext cx="6206067" cy="3178586"/>
          </a:xfrm>
        </p:spPr>
        <p:txBody>
          <a:bodyPr>
            <a:noAutofit/>
          </a:bodyPr>
          <a:lstStyle/>
          <a:p>
            <a:pPr algn="ctr"/>
            <a:r>
              <a:rPr lang="es-MX" sz="4800" b="1" dirty="0">
                <a:solidFill>
                  <a:schemeClr val="bg1"/>
                </a:solidFill>
              </a:rPr>
              <a:t>Predicción de la Producción de Energía Eólica</a:t>
            </a:r>
            <a:br>
              <a:rPr lang="es-MX" sz="4800" b="1" dirty="0">
                <a:solidFill>
                  <a:schemeClr val="bg1"/>
                </a:solidFill>
              </a:rPr>
            </a:br>
            <a:r>
              <a:rPr lang="es-MX" sz="4800" b="1" dirty="0">
                <a:solidFill>
                  <a:schemeClr val="bg1"/>
                </a:solidFill>
              </a:rPr>
              <a:t>(Modelo Predictivo)</a:t>
            </a:r>
            <a:endParaRPr lang="es-PA" sz="4800" b="1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745072D-BCA9-4053-8509-02453D746659}"/>
              </a:ext>
            </a:extLst>
          </p:cNvPr>
          <p:cNvSpPr txBox="1">
            <a:spLocks/>
          </p:cNvSpPr>
          <p:nvPr/>
        </p:nvSpPr>
        <p:spPr>
          <a:xfrm>
            <a:off x="6883400" y="5926667"/>
            <a:ext cx="5308600" cy="835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>
                <a:solidFill>
                  <a:schemeClr val="bg1"/>
                </a:solidFill>
              </a:rPr>
              <a:t>Por: Jesús González Castillo</a:t>
            </a:r>
            <a:endParaRPr lang="es-P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1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4274F46-8CFA-48FC-BFA4-043C3AB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E00D4-1B83-4B81-8BC5-FB916C0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114867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GRACIAS</a:t>
            </a:r>
            <a:endParaRPr lang="es-PA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A527DD-7CA6-47EE-BFA3-81F143887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30" y="3876675"/>
            <a:ext cx="8343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5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4274F46-8CFA-48FC-BFA4-043C3AB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E00D4-1B83-4B81-8BC5-FB916C0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8731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Selección del Proyecto y Data Set</a:t>
            </a:r>
            <a:endParaRPr lang="es-P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280B5-8A18-46BA-BCE7-B12B1A6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27" y="1104900"/>
            <a:ext cx="7021935" cy="561974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just"/>
            <a:r>
              <a:rPr lang="es-MX" dirty="0"/>
              <a:t>La aplicación de analítica predictiva en este contexto se justifica por el impacto social y ambiental positivo que conlleva el uso de energías renovables en nuestro entorno.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Se seleccionó el </a:t>
            </a:r>
            <a:r>
              <a:rPr lang="es-MX" dirty="0" err="1"/>
              <a:t>dataset</a:t>
            </a:r>
            <a:r>
              <a:rPr lang="es-MX" dirty="0"/>
              <a:t> </a:t>
            </a:r>
            <a:r>
              <a:rPr lang="es-MX" b="1" dirty="0" err="1"/>
              <a:t>Wind</a:t>
            </a:r>
            <a:r>
              <a:rPr lang="es-MX" b="1" dirty="0"/>
              <a:t> Turbine SCADA</a:t>
            </a:r>
            <a:r>
              <a:rPr lang="es-MX" dirty="0"/>
              <a:t> desde </a:t>
            </a:r>
            <a:r>
              <a:rPr lang="es-MX" dirty="0" err="1"/>
              <a:t>Kaggle</a:t>
            </a:r>
            <a:r>
              <a:rPr lang="es-MX" dirty="0"/>
              <a:t> por la relevancia de sus variables para el análisis predictivo en energía eólica.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En este </a:t>
            </a:r>
            <a:r>
              <a:rPr lang="es-MX" dirty="0" err="1"/>
              <a:t>dataset</a:t>
            </a:r>
            <a:r>
              <a:rPr lang="es-MX" dirty="0"/>
              <a:t>, se definió como variable objetivo </a:t>
            </a:r>
            <a:r>
              <a:rPr lang="es-MX" b="1" dirty="0"/>
              <a:t>“LV Active </a:t>
            </a:r>
            <a:r>
              <a:rPr lang="es-MX" b="1" dirty="0" err="1"/>
              <a:t>Power</a:t>
            </a:r>
            <a:r>
              <a:rPr lang="es-MX" b="1" dirty="0"/>
              <a:t> (kW)”</a:t>
            </a:r>
            <a:r>
              <a:rPr lang="es-MX" dirty="0"/>
              <a:t>, mientras que las variables independientes seleccionadas fueron </a:t>
            </a:r>
            <a:r>
              <a:rPr lang="es-MX" b="1" dirty="0"/>
              <a:t>“</a:t>
            </a:r>
            <a:r>
              <a:rPr lang="es-MX" b="1" dirty="0" err="1"/>
              <a:t>Wind</a:t>
            </a:r>
            <a:r>
              <a:rPr lang="es-MX" b="1" dirty="0"/>
              <a:t> </a:t>
            </a:r>
            <a:r>
              <a:rPr lang="es-MX" b="1" dirty="0" err="1"/>
              <a:t>Speed</a:t>
            </a:r>
            <a:r>
              <a:rPr lang="es-MX" b="1" dirty="0"/>
              <a:t> (m/s)”</a:t>
            </a:r>
            <a:r>
              <a:rPr lang="es-MX" dirty="0"/>
              <a:t> y </a:t>
            </a:r>
            <a:r>
              <a:rPr lang="es-MX" b="1" dirty="0"/>
              <a:t>“</a:t>
            </a:r>
            <a:r>
              <a:rPr lang="es-MX" b="1" dirty="0" err="1"/>
              <a:t>Theoretical</a:t>
            </a:r>
            <a:r>
              <a:rPr lang="es-MX" b="1" dirty="0"/>
              <a:t> </a:t>
            </a:r>
            <a:r>
              <a:rPr lang="es-MX" b="1" dirty="0" err="1"/>
              <a:t>Power</a:t>
            </a:r>
            <a:r>
              <a:rPr lang="es-MX" b="1" dirty="0"/>
              <a:t> Curve (kW)”</a:t>
            </a:r>
            <a:r>
              <a:rPr lang="es-MX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1DA86F-88D5-4058-8740-D7C8E4541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602" y="1513682"/>
            <a:ext cx="4800600" cy="27003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D71F96-CBBA-4E0C-AF84-89105AD87E6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395" y="4214020"/>
            <a:ext cx="484060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4274F46-8CFA-48FC-BFA4-043C3AB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E00D4-1B83-4B81-8BC5-FB916C0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8731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Proceso de Limpieza Y EDA</a:t>
            </a:r>
            <a:endParaRPr lang="es-P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280B5-8A18-46BA-BCE7-B12B1A6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7" y="1476376"/>
            <a:ext cx="5116723" cy="463867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b="1" dirty="0"/>
              <a:t>Proceso de Limpieza</a:t>
            </a:r>
          </a:p>
          <a:p>
            <a:pPr lvl="1"/>
            <a:r>
              <a:rPr lang="es-MX" dirty="0"/>
              <a:t>Verificación de valores nulos</a:t>
            </a:r>
          </a:p>
          <a:p>
            <a:pPr lvl="1"/>
            <a:r>
              <a:rPr lang="es-MX" dirty="0"/>
              <a:t>Conversión de formatos de fecha</a:t>
            </a:r>
          </a:p>
          <a:p>
            <a:pPr lvl="1"/>
            <a:r>
              <a:rPr lang="es-MX" dirty="0"/>
              <a:t>Ajuste de unidades</a:t>
            </a:r>
          </a:p>
          <a:p>
            <a:pPr lvl="1"/>
            <a:r>
              <a:rPr lang="es-MX" dirty="0"/>
              <a:t>Tratamiento de </a:t>
            </a:r>
            <a:r>
              <a:rPr lang="es-MX" dirty="0" err="1"/>
              <a:t>outliers</a:t>
            </a:r>
            <a:endParaRPr lang="es-MX" dirty="0"/>
          </a:p>
          <a:p>
            <a:pPr lvl="1"/>
            <a:endParaRPr lang="es-MX" dirty="0"/>
          </a:p>
          <a:p>
            <a:r>
              <a:rPr lang="es-MX" b="1" dirty="0"/>
              <a:t>Análisis Exploratorio (EDA)</a:t>
            </a:r>
          </a:p>
          <a:p>
            <a:pPr lvl="1"/>
            <a:r>
              <a:rPr lang="es-MX" dirty="0"/>
              <a:t>Histogramas </a:t>
            </a:r>
          </a:p>
          <a:p>
            <a:pPr lvl="1"/>
            <a:r>
              <a:rPr lang="es-MX" dirty="0" err="1"/>
              <a:t>Boxplots</a:t>
            </a:r>
            <a:endParaRPr lang="es-MX" dirty="0"/>
          </a:p>
          <a:p>
            <a:pPr lvl="1"/>
            <a:r>
              <a:rPr lang="es-MX" dirty="0"/>
              <a:t>Matriz de correlaciones</a:t>
            </a:r>
          </a:p>
          <a:p>
            <a:pPr lvl="1"/>
            <a:r>
              <a:rPr lang="es-MX" dirty="0"/>
              <a:t>Grafico de Tendencias</a:t>
            </a:r>
          </a:p>
          <a:p>
            <a:pPr marL="457200" lvl="1" indent="0">
              <a:buNone/>
            </a:pPr>
            <a:endParaRPr lang="es-MX" dirty="0"/>
          </a:p>
        </p:txBody>
      </p:sp>
      <p:pic>
        <p:nvPicPr>
          <p:cNvPr id="7" name="Imagen 6" descr="C:\Users\jgonzalezc\AppData\Local\Microsoft\Windows\INetCache\Content.MSO\76155131.tmp">
            <a:extLst>
              <a:ext uri="{FF2B5EF4-FFF2-40B4-BE49-F238E27FC236}">
                <a16:creationId xmlns:a16="http://schemas.microsoft.com/office/drawing/2014/main" id="{3C36D87B-9507-4CC3-8AE5-6DF22678CD8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1448989"/>
            <a:ext cx="5897773" cy="248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C:\Users\jgonzalezc\AppData\Local\Microsoft\Windows\INetCache\Content.MSO\FE1A010D.tmp">
            <a:extLst>
              <a:ext uri="{FF2B5EF4-FFF2-40B4-BE49-F238E27FC236}">
                <a16:creationId xmlns:a16="http://schemas.microsoft.com/office/drawing/2014/main" id="{0A82E0A6-3F57-4A17-888F-8FB382FD09E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38609"/>
            <a:ext cx="6945523" cy="248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4274F46-8CFA-48FC-BFA4-043C3AB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E00D4-1B83-4B81-8BC5-FB916C0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8731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Matriz de Correlación</a:t>
            </a:r>
            <a:endParaRPr lang="es-P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280B5-8A18-46BA-BCE7-B12B1A6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7" y="1009649"/>
            <a:ext cx="6031123" cy="584835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s-MX" sz="2600" b="1" dirty="0"/>
              <a:t>LV </a:t>
            </a:r>
            <a:r>
              <a:rPr lang="es-MX" sz="2600" b="1" dirty="0" err="1"/>
              <a:t>ActivePower</a:t>
            </a:r>
            <a:r>
              <a:rPr lang="es-MX" sz="2600" b="1" dirty="0"/>
              <a:t> (kW) vs </a:t>
            </a:r>
            <a:r>
              <a:rPr lang="es-MX" sz="2600" b="1" dirty="0" err="1"/>
              <a:t>Wind</a:t>
            </a:r>
            <a:r>
              <a:rPr lang="es-MX" sz="2600" b="1" dirty="0"/>
              <a:t> </a:t>
            </a:r>
            <a:r>
              <a:rPr lang="es-MX" sz="2600" b="1" dirty="0" err="1"/>
              <a:t>Speed</a:t>
            </a:r>
            <a:r>
              <a:rPr lang="es-MX" sz="2600" b="1" dirty="0"/>
              <a:t> (m/s)</a:t>
            </a:r>
          </a:p>
          <a:p>
            <a:pPr lvl="1"/>
            <a:r>
              <a:rPr lang="es-MX" dirty="0"/>
              <a:t>Correlación: </a:t>
            </a:r>
            <a:r>
              <a:rPr lang="es-MX" b="1" dirty="0"/>
              <a:t>0.92</a:t>
            </a:r>
            <a:endParaRPr lang="es-MX" dirty="0"/>
          </a:p>
          <a:p>
            <a:pPr lvl="1"/>
            <a:r>
              <a:rPr lang="es-MX" dirty="0"/>
              <a:t>Alta correlación: mayor velocidad del viento → mayor potencia generada</a:t>
            </a:r>
          </a:p>
          <a:p>
            <a:pPr lvl="1"/>
            <a:r>
              <a:rPr lang="es-MX" dirty="0"/>
              <a:t>No es perfecta → influyen otros factores (condiciones del equipo, pérdidas mecánicas)</a:t>
            </a:r>
          </a:p>
          <a:p>
            <a:pPr marL="457200" lvl="1" indent="0">
              <a:buNone/>
            </a:pPr>
            <a:endParaRPr lang="es-MX" dirty="0"/>
          </a:p>
          <a:p>
            <a:r>
              <a:rPr lang="es-MX" sz="2600" b="1" dirty="0"/>
              <a:t>LV </a:t>
            </a:r>
            <a:r>
              <a:rPr lang="es-MX" sz="2600" b="1" dirty="0" err="1"/>
              <a:t>ActivePower</a:t>
            </a:r>
            <a:r>
              <a:rPr lang="es-MX" sz="2600" b="1" dirty="0"/>
              <a:t> (kW) vs </a:t>
            </a:r>
            <a:r>
              <a:rPr lang="es-MX" sz="2600" b="1" dirty="0" err="1"/>
              <a:t>Theoretical_Power_Curve</a:t>
            </a:r>
            <a:r>
              <a:rPr lang="es-MX" sz="2600" b="1" dirty="0"/>
              <a:t> (kW)</a:t>
            </a:r>
          </a:p>
          <a:p>
            <a:pPr lvl="1"/>
            <a:r>
              <a:rPr lang="es-MX" dirty="0"/>
              <a:t>Correlación: </a:t>
            </a:r>
            <a:r>
              <a:rPr lang="es-MX" b="1" dirty="0"/>
              <a:t>0.95</a:t>
            </a:r>
            <a:endParaRPr lang="es-MX" dirty="0"/>
          </a:p>
          <a:p>
            <a:pPr lvl="1"/>
            <a:r>
              <a:rPr lang="es-MX" dirty="0"/>
              <a:t>La potencia real sigue muy de cerca la curva teórica del fabricante</a:t>
            </a:r>
          </a:p>
          <a:p>
            <a:pPr lvl="1"/>
            <a:r>
              <a:rPr lang="es-MX" dirty="0"/>
              <a:t>Diferencias indican posibles </a:t>
            </a:r>
            <a:r>
              <a:rPr lang="es-MX" b="1" dirty="0"/>
              <a:t>pérdidas de eficiencia o desgaste</a:t>
            </a:r>
          </a:p>
          <a:p>
            <a:pPr lvl="1"/>
            <a:endParaRPr lang="es-MX" b="1" dirty="0"/>
          </a:p>
          <a:p>
            <a:r>
              <a:rPr lang="es-MX" sz="2600" b="1" dirty="0" err="1"/>
              <a:t>Wind</a:t>
            </a:r>
            <a:r>
              <a:rPr lang="es-MX" sz="2600" b="1" dirty="0"/>
              <a:t> </a:t>
            </a:r>
            <a:r>
              <a:rPr lang="es-MX" sz="2600" b="1" dirty="0" err="1"/>
              <a:t>Speed</a:t>
            </a:r>
            <a:r>
              <a:rPr lang="es-MX" sz="2600" b="1" dirty="0"/>
              <a:t> (m/s) vs </a:t>
            </a:r>
            <a:r>
              <a:rPr lang="es-MX" sz="2600" b="1" dirty="0" err="1"/>
              <a:t>Theoretical_Power_Curve</a:t>
            </a:r>
            <a:r>
              <a:rPr lang="es-MX" sz="2600" b="1" dirty="0"/>
              <a:t> (kW)</a:t>
            </a:r>
          </a:p>
          <a:p>
            <a:pPr lvl="1"/>
            <a:r>
              <a:rPr lang="es-MX" dirty="0"/>
              <a:t>Correlación: </a:t>
            </a:r>
            <a:r>
              <a:rPr lang="es-MX" b="1" dirty="0"/>
              <a:t>0.95</a:t>
            </a:r>
            <a:endParaRPr lang="es-MX" dirty="0"/>
          </a:p>
          <a:p>
            <a:pPr lvl="1"/>
            <a:r>
              <a:rPr lang="es-MX" dirty="0"/>
              <a:t>Relación esperada: la curva teórica se basa principalmente en la velocidad del viento</a:t>
            </a:r>
          </a:p>
          <a:p>
            <a:pPr lvl="1"/>
            <a:r>
              <a:rPr lang="es-MX" dirty="0"/>
              <a:t>Refleja la coherencia entre el modelo teórico y los datos reales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2F47EA-469F-46AF-91F8-862F36DEF4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34126" y="1306513"/>
            <a:ext cx="5554662" cy="52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4274F46-8CFA-48FC-BFA4-043C3AB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E00D4-1B83-4B81-8BC5-FB916C0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8731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Selección y Evaluación de Modelos</a:t>
            </a:r>
            <a:endParaRPr lang="es-P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280B5-8A18-46BA-BCE7-B12B1A6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2" y="914399"/>
            <a:ext cx="8429518" cy="294132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sz="2000" b="1" dirty="0"/>
              <a:t>Regresión Lineal</a:t>
            </a:r>
          </a:p>
          <a:p>
            <a:pPr lvl="1"/>
            <a:r>
              <a:rPr lang="es-MX" sz="2000" dirty="0"/>
              <a:t>Modelo inicial de referencia para relaciones lineales simples</a:t>
            </a:r>
          </a:p>
          <a:p>
            <a:pPr lvl="1"/>
            <a:r>
              <a:rPr lang="es-MX" sz="2000" b="1" dirty="0"/>
              <a:t>Limitación</a:t>
            </a:r>
            <a:r>
              <a:rPr lang="es-MX" sz="2000" dirty="0"/>
              <a:t>: Relación entre viento y potencia no es completamente lineal.</a:t>
            </a:r>
          </a:p>
          <a:p>
            <a:pPr lvl="1"/>
            <a:endParaRPr lang="es-MX" sz="2000" dirty="0"/>
          </a:p>
          <a:p>
            <a:r>
              <a:rPr lang="es-MX" sz="2000" b="1" dirty="0" err="1"/>
              <a:t>Random</a:t>
            </a:r>
            <a:r>
              <a:rPr lang="es-MX" sz="2000" b="1" dirty="0"/>
              <a:t> Forest </a:t>
            </a:r>
            <a:r>
              <a:rPr lang="es-MX" sz="2000" b="1" dirty="0" err="1"/>
              <a:t>Regressor</a:t>
            </a:r>
            <a:endParaRPr lang="es-MX" sz="2000" b="1" dirty="0"/>
          </a:p>
          <a:p>
            <a:pPr lvl="1"/>
            <a:r>
              <a:rPr lang="es-MX" sz="2000" dirty="0"/>
              <a:t>Algoritmo de ensamble basado en árboles de decisión</a:t>
            </a:r>
          </a:p>
          <a:p>
            <a:pPr lvl="1"/>
            <a:r>
              <a:rPr lang="es-MX" sz="2000" b="1" dirty="0"/>
              <a:t>Ventajas</a:t>
            </a:r>
            <a:r>
              <a:rPr lang="es-MX" sz="2000" dirty="0"/>
              <a:t>:</a:t>
            </a:r>
          </a:p>
          <a:p>
            <a:pPr marL="1200150" lvl="2" indent="-285750"/>
            <a:r>
              <a:rPr lang="es-MX" dirty="0"/>
              <a:t>Capacidad para capturar relaciones no lineales</a:t>
            </a:r>
          </a:p>
          <a:p>
            <a:pPr marL="457200" lvl="1" indent="0">
              <a:buNone/>
            </a:pPr>
            <a:endParaRPr lang="es-MX" sz="12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66F87B0-08AF-4955-813C-741161DEE3F4}"/>
              </a:ext>
            </a:extLst>
          </p:cNvPr>
          <p:cNvSpPr txBox="1">
            <a:spLocks/>
          </p:cNvSpPr>
          <p:nvPr/>
        </p:nvSpPr>
        <p:spPr>
          <a:xfrm>
            <a:off x="264902" y="3855720"/>
            <a:ext cx="8429518" cy="29337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b="1" dirty="0"/>
          </a:p>
          <a:p>
            <a:r>
              <a:rPr lang="es-MX" sz="2000" b="1" dirty="0"/>
              <a:t>Métricas de Evaluación</a:t>
            </a:r>
            <a:endParaRPr lang="es-MX" sz="2000" dirty="0"/>
          </a:p>
          <a:p>
            <a:pPr lvl="1"/>
            <a:r>
              <a:rPr lang="es-PA" sz="2000" b="1" dirty="0"/>
              <a:t>MAE (Error Absoluto Medio)</a:t>
            </a:r>
            <a:r>
              <a:rPr lang="es-PA" sz="2000" dirty="0"/>
              <a:t>: </a:t>
            </a:r>
            <a:r>
              <a:rPr lang="es-MX" sz="2000" dirty="0"/>
              <a:t>Mide el error promedio absoluto.</a:t>
            </a:r>
          </a:p>
          <a:p>
            <a:pPr lvl="1"/>
            <a:r>
              <a:rPr lang="es-PA" sz="2000" b="1" dirty="0"/>
              <a:t>MSE (Error Cuadrático Medio)</a:t>
            </a:r>
            <a:r>
              <a:rPr lang="es-PA" sz="2000" dirty="0"/>
              <a:t>: Penaliza errores grandes.</a:t>
            </a:r>
            <a:endParaRPr lang="es-PA" sz="1600" dirty="0"/>
          </a:p>
          <a:p>
            <a:pPr lvl="1"/>
            <a:r>
              <a:rPr lang="es-PA" sz="2000" b="1" dirty="0"/>
              <a:t>R² (Coeficiente de Determinación)</a:t>
            </a:r>
            <a:r>
              <a:rPr lang="es-PA" sz="2000" dirty="0"/>
              <a:t>: </a:t>
            </a:r>
            <a:r>
              <a:rPr lang="es-MX" sz="2000" dirty="0"/>
              <a:t>Indica la variabilidad explicada por el modelo.</a:t>
            </a:r>
            <a:endParaRPr lang="es-PA" sz="2000" dirty="0"/>
          </a:p>
          <a:p>
            <a:pPr lvl="1"/>
            <a:r>
              <a:rPr lang="es-MX" sz="2000" b="1" dirty="0"/>
              <a:t>RMSE (Raíz Cuadrada del Error Cuadrático Medio)</a:t>
            </a:r>
            <a:r>
              <a:rPr lang="es-MX" sz="2000" dirty="0"/>
              <a:t>: Penaliza más los errores grandes.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MX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7A233F7-A2F3-4A30-9242-46A60133A40D}"/>
                  </a:ext>
                </a:extLst>
              </p:cNvPr>
              <p:cNvSpPr txBox="1"/>
              <p:nvPr/>
            </p:nvSpPr>
            <p:spPr>
              <a:xfrm>
                <a:off x="9465945" y="1045536"/>
                <a:ext cx="253365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𝑴𝑨𝑬</m:t>
                      </m:r>
                      <m:r>
                        <a:rPr lang="es-PA" b="1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1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PA" b="1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PA" b="1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PA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A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PA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PA" b="1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A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PA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PA" b="1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7A233F7-A2F3-4A30-9242-46A60133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945" y="1045536"/>
                <a:ext cx="2533650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D0C1852-CBA6-4C82-8199-374220E67C43}"/>
                  </a:ext>
                </a:extLst>
              </p:cNvPr>
              <p:cNvSpPr txBox="1"/>
              <p:nvPr/>
            </p:nvSpPr>
            <p:spPr>
              <a:xfrm>
                <a:off x="9420225" y="2243075"/>
                <a:ext cx="262509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s-PA" b="1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1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PA" b="1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PA" b="1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s-PA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A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PA" b="1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PA" b="1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PA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D0C1852-CBA6-4C82-8199-374220E6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25" y="2243075"/>
                <a:ext cx="2625090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A2D0361-B6A6-4818-8479-C3025D0BF5AB}"/>
                  </a:ext>
                </a:extLst>
              </p:cNvPr>
              <p:cNvSpPr txBox="1"/>
              <p:nvPr/>
            </p:nvSpPr>
            <p:spPr>
              <a:xfrm>
                <a:off x="9157335" y="3535419"/>
                <a:ext cx="2933700" cy="70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A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s-PA" b="1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PA" b="1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A" b="1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PA" b="1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PA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PA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s-PA" b="1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PA" b="1" i="1">
                                                  <a:solidFill>
                                                    <a:schemeClr val="bg1">
                                                      <a:lumMod val="9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PA" b="1" i="1">
                                                  <a:solidFill>
                                                    <a:schemeClr val="bg1">
                                                      <a:lumMod val="9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PA" b="1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PA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PA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s-PA" b="1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A" b="1" i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A" b="1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PA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A2D0361-B6A6-4818-8479-C3025D0BF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335" y="3535419"/>
                <a:ext cx="2933700" cy="702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AB3292-F082-4003-929E-FD9AA35B5629}"/>
                  </a:ext>
                </a:extLst>
              </p:cNvPr>
              <p:cNvSpPr txBox="1"/>
              <p:nvPr/>
            </p:nvSpPr>
            <p:spPr>
              <a:xfrm>
                <a:off x="9328785" y="4737602"/>
                <a:ext cx="2762250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s-PA" b="1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A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PA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A" b="1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PA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PA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PA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PA" b="1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PA" b="1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PA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PA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A" b="1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s-PA" b="1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PA" b="1" i="1">
                                                  <a:solidFill>
                                                    <a:schemeClr val="bg1">
                                                      <a:lumMod val="9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PA" b="1" i="1">
                                                  <a:solidFill>
                                                    <a:schemeClr val="bg1">
                                                      <a:lumMod val="9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PA" b="1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PA" b="1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PA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AB3292-F082-4003-929E-FD9AA35B5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85" y="4737602"/>
                <a:ext cx="2762250" cy="1169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3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4274F46-8CFA-48FC-BFA4-043C3AB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E00D4-1B83-4B81-8BC5-FB916C0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8731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Resultados del </a:t>
            </a:r>
            <a:r>
              <a:rPr lang="es-MX" b="1" dirty="0" err="1">
                <a:solidFill>
                  <a:schemeClr val="bg1">
                    <a:lumMod val="95000"/>
                  </a:schemeClr>
                </a:solidFill>
              </a:rPr>
              <a:t>Analisis</a:t>
            </a:r>
            <a:endParaRPr lang="es-P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280B5-8A18-46BA-BCE7-B12B1A6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7" y="1009649"/>
            <a:ext cx="6701683" cy="470535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MX" b="1" dirty="0" err="1"/>
              <a:t>LightGBM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Mejor </a:t>
            </a:r>
            <a:r>
              <a:rPr lang="es-MX" b="1" dirty="0"/>
              <a:t>R²</a:t>
            </a:r>
            <a:r>
              <a:rPr lang="es-MX" dirty="0"/>
              <a:t> (0.91) y menores errores en todas las métricas</a:t>
            </a:r>
          </a:p>
          <a:p>
            <a:pPr lvl="1"/>
            <a:r>
              <a:rPr lang="es-MX" dirty="0"/>
              <a:t>Explica el 91% de la variabilidad y tiene mayor precisión</a:t>
            </a:r>
          </a:p>
          <a:p>
            <a:r>
              <a:rPr lang="es-MX" b="1" dirty="0"/>
              <a:t>Regresión Lineal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Buen desempeño, superando a </a:t>
            </a:r>
            <a:r>
              <a:rPr lang="es-MX" dirty="0" err="1"/>
              <a:t>Random</a:t>
            </a:r>
            <a:r>
              <a:rPr lang="es-MX" dirty="0"/>
              <a:t> Forest</a:t>
            </a:r>
          </a:p>
          <a:p>
            <a:pPr lvl="1"/>
            <a:r>
              <a:rPr lang="es-MX" dirty="0"/>
              <a:t>Relación mayormente lineal entre las variables</a:t>
            </a:r>
          </a:p>
          <a:p>
            <a:r>
              <a:rPr lang="es-MX" b="1" dirty="0" err="1"/>
              <a:t>Random</a:t>
            </a:r>
            <a:r>
              <a:rPr lang="es-MX" b="1" dirty="0"/>
              <a:t> Forest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Peor desempeño relativo (menor R² y mayores errores)</a:t>
            </a:r>
          </a:p>
          <a:p>
            <a:pPr lvl="1"/>
            <a:r>
              <a:rPr lang="es-MX" dirty="0"/>
              <a:t>Posibles causas: sobreajuste, parámetros no optimizados, ruido en las variables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E91FFDE-3551-4CC8-967F-90957305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7279"/>
              </p:ext>
            </p:extLst>
          </p:nvPr>
        </p:nvGraphicFramePr>
        <p:xfrm>
          <a:off x="1054945" y="5923534"/>
          <a:ext cx="4454208" cy="72593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16648">
                  <a:extLst>
                    <a:ext uri="{9D8B030D-6E8A-4147-A177-3AD203B41FA5}">
                      <a16:colId xmlns:a16="http://schemas.microsoft.com/office/drawing/2014/main" val="2736092785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2136974600"/>
                    </a:ext>
                  </a:extLst>
                </a:gridCol>
                <a:gridCol w="897636">
                  <a:extLst>
                    <a:ext uri="{9D8B030D-6E8A-4147-A177-3AD203B41FA5}">
                      <a16:colId xmlns:a16="http://schemas.microsoft.com/office/drawing/2014/main" val="1459581650"/>
                    </a:ext>
                  </a:extLst>
                </a:gridCol>
                <a:gridCol w="897636">
                  <a:extLst>
                    <a:ext uri="{9D8B030D-6E8A-4147-A177-3AD203B41FA5}">
                      <a16:colId xmlns:a16="http://schemas.microsoft.com/office/drawing/2014/main" val="40855320"/>
                    </a:ext>
                  </a:extLst>
                </a:gridCol>
                <a:gridCol w="897636">
                  <a:extLst>
                    <a:ext uri="{9D8B030D-6E8A-4147-A177-3AD203B41FA5}">
                      <a16:colId xmlns:a16="http://schemas.microsoft.com/office/drawing/2014/main" val="2021008246"/>
                    </a:ext>
                  </a:extLst>
                </a:gridCol>
              </a:tblGrid>
              <a:tr h="1652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Modelo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R²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MAE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MSE</a:t>
                      </a:r>
                      <a:endParaRPr lang="es-PA" sz="105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RMSE</a:t>
                      </a:r>
                      <a:endParaRPr lang="es-PA" sz="105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017504"/>
                  </a:ext>
                </a:extLst>
              </a:tr>
              <a:tr h="1652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Regresión Lineal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0.90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171.86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162531.30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413.56</a:t>
                      </a:r>
                      <a:endParaRPr lang="es-PA" sz="105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209115"/>
                  </a:ext>
                </a:extLst>
              </a:tr>
              <a:tr h="1652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Random Forest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0.87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201.29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227851.13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477.28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253387"/>
                  </a:ext>
                </a:extLst>
              </a:tr>
              <a:tr h="1652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LightGBM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0.91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166.33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159868.87</a:t>
                      </a:r>
                      <a:endParaRPr lang="es-PA" sz="105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PA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399.83</a:t>
                      </a:r>
                      <a:endParaRPr lang="es-PA" sz="105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958724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4544C99-A9C0-4B77-8E72-1313B253CF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21880" y="866612"/>
            <a:ext cx="4770120" cy="19753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A76CBF-B5C7-4C26-99AA-19D33E7CDA9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21879" y="2841940"/>
            <a:ext cx="4770121" cy="19753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A4BC1BF-6AD3-4CDD-B452-5354D0929BC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421878" y="4804298"/>
            <a:ext cx="4770122" cy="19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4274F46-8CFA-48FC-BFA4-043C3AB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E00D4-1B83-4B81-8BC5-FB916C0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8731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Ampliando el Estudio en un Futuro</a:t>
            </a:r>
            <a:endParaRPr lang="es-P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280B5-8A18-46BA-BCE7-B12B1A6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7" y="1238250"/>
            <a:ext cx="9048643" cy="487680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r>
              <a:rPr lang="es-MX" b="1" dirty="0"/>
              <a:t>Optimización y ajuste de </a:t>
            </a:r>
            <a:r>
              <a:rPr lang="es-MX" b="1" dirty="0" err="1"/>
              <a:t>hiperparámetros</a:t>
            </a:r>
            <a:endParaRPr lang="es-MX" dirty="0"/>
          </a:p>
          <a:p>
            <a:pPr lvl="1"/>
            <a:r>
              <a:rPr lang="es-MX" dirty="0"/>
              <a:t>Mejorar el rendimiento con técnicas como </a:t>
            </a:r>
            <a:r>
              <a:rPr lang="es-MX" b="1" dirty="0" err="1"/>
              <a:t>Grid</a:t>
            </a:r>
            <a:r>
              <a:rPr lang="es-MX" b="1" dirty="0"/>
              <a:t> </a:t>
            </a:r>
            <a:r>
              <a:rPr lang="es-MX" b="1" dirty="0" err="1"/>
              <a:t>Search</a:t>
            </a:r>
            <a:r>
              <a:rPr lang="es-MX" dirty="0"/>
              <a:t> o </a:t>
            </a:r>
            <a:r>
              <a:rPr lang="es-MX" b="1" dirty="0" err="1"/>
              <a:t>Randomized</a:t>
            </a:r>
            <a:r>
              <a:rPr lang="es-MX" b="1" dirty="0"/>
              <a:t> </a:t>
            </a:r>
            <a:r>
              <a:rPr lang="es-MX" b="1" dirty="0" err="1"/>
              <a:t>Search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Ajustar parámetros como el número de estimadores, profundidad de los árboles, tasa de aprendizaje, y fracción de características.</a:t>
            </a:r>
          </a:p>
          <a:p>
            <a:pPr lvl="1"/>
            <a:endParaRPr lang="es-MX" dirty="0"/>
          </a:p>
          <a:p>
            <a:r>
              <a:rPr lang="es-MX" b="1" dirty="0"/>
              <a:t>Exploración de más características o variables</a:t>
            </a:r>
            <a:endParaRPr lang="es-MX" dirty="0"/>
          </a:p>
          <a:p>
            <a:pPr lvl="1"/>
            <a:r>
              <a:rPr lang="es-MX" dirty="0"/>
              <a:t>Incluir variables adicionales como </a:t>
            </a:r>
            <a:r>
              <a:rPr lang="es-MX" b="1" dirty="0"/>
              <a:t>temperatura</a:t>
            </a:r>
            <a:r>
              <a:rPr lang="es-MX" dirty="0"/>
              <a:t>, </a:t>
            </a:r>
            <a:r>
              <a:rPr lang="es-MX" b="1" dirty="0"/>
              <a:t>humedad</a:t>
            </a:r>
            <a:r>
              <a:rPr lang="es-MX" dirty="0"/>
              <a:t> y </a:t>
            </a:r>
            <a:r>
              <a:rPr lang="es-MX" b="1" dirty="0"/>
              <a:t>presión atmosférica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Mejorar la precisión al considerar más factores que afectan la generación de energía.</a:t>
            </a:r>
          </a:p>
          <a:p>
            <a:pPr lvl="1"/>
            <a:endParaRPr lang="es-MX" dirty="0"/>
          </a:p>
          <a:p>
            <a:r>
              <a:rPr lang="es-MX" b="1" dirty="0"/>
              <a:t>Integración de modelos híbridos</a:t>
            </a:r>
            <a:endParaRPr lang="es-MX" dirty="0"/>
          </a:p>
          <a:p>
            <a:pPr lvl="1"/>
            <a:r>
              <a:rPr lang="es-MX" dirty="0"/>
              <a:t>Combinación de </a:t>
            </a:r>
            <a:r>
              <a:rPr lang="es-MX" b="1" dirty="0"/>
              <a:t>Machine </a:t>
            </a:r>
            <a:r>
              <a:rPr lang="es-MX" b="1" dirty="0" err="1"/>
              <a:t>Learning</a:t>
            </a:r>
            <a:r>
              <a:rPr lang="es-MX" dirty="0"/>
              <a:t> con </a:t>
            </a:r>
            <a:r>
              <a:rPr lang="es-MX" b="1" dirty="0"/>
              <a:t>modelos físicos de aerodinámica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Aprovechar tanto algoritmos de Machine </a:t>
            </a:r>
            <a:r>
              <a:rPr lang="es-MX" dirty="0" err="1"/>
              <a:t>Learning</a:t>
            </a:r>
            <a:r>
              <a:rPr lang="es-MX" dirty="0"/>
              <a:t> como las leyes físicas para mejorar la predicción.</a:t>
            </a:r>
          </a:p>
          <a:p>
            <a:pPr marL="457200" lvl="1" indent="0">
              <a:buNone/>
            </a:pPr>
            <a:endParaRPr lang="es-MX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C244D5B-12FD-4DC9-B9E8-B61669E872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8" r="27587"/>
          <a:stretch/>
        </p:blipFill>
        <p:spPr>
          <a:xfrm>
            <a:off x="8995302" y="2211388"/>
            <a:ext cx="3131821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8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4274F46-8CFA-48FC-BFA4-043C3AB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E00D4-1B83-4B81-8BC5-FB916C0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8731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Conclusiones</a:t>
            </a:r>
            <a:endParaRPr lang="es-P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280B5-8A18-46BA-BCE7-B12B1A6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37" y="1070610"/>
            <a:ext cx="11723263" cy="487680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s-MX" b="1" dirty="0"/>
              <a:t>Objetivo alcanzado</a:t>
            </a:r>
            <a:r>
              <a:rPr lang="es-MX" dirty="0"/>
              <a:t>: Se desarrolló un modelo predictivo para estimar la potencia eólica utilizando </a:t>
            </a:r>
            <a:r>
              <a:rPr lang="es-MX" b="1" dirty="0"/>
              <a:t>velocidad del viento</a:t>
            </a:r>
            <a:r>
              <a:rPr lang="es-MX" dirty="0"/>
              <a:t> y </a:t>
            </a:r>
            <a:r>
              <a:rPr lang="es-MX" b="1" dirty="0"/>
              <a:t>curva de potencia teórica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b="1" dirty="0"/>
              <a:t>Modelo seleccionado</a:t>
            </a:r>
            <a:r>
              <a:rPr lang="es-MX" dirty="0"/>
              <a:t>: El modelo </a:t>
            </a:r>
            <a:r>
              <a:rPr lang="es-MX" b="1" dirty="0" err="1"/>
              <a:t>LightGBM</a:t>
            </a:r>
            <a:r>
              <a:rPr lang="es-MX" dirty="0"/>
              <a:t> mostró el mejor rendimiento con un </a:t>
            </a:r>
            <a:r>
              <a:rPr lang="es-MX" b="1" dirty="0"/>
              <a:t>R² de 0.91</a:t>
            </a:r>
            <a:r>
              <a:rPr lang="es-MX" dirty="0"/>
              <a:t>, lo que indica una alta capacidad predictiva.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b="1" dirty="0"/>
              <a:t>Evaluación de modelos</a:t>
            </a:r>
            <a:r>
              <a:rPr lang="es-MX" dirty="0"/>
              <a:t>: Se compararon diferentes modelos como </a:t>
            </a:r>
            <a:r>
              <a:rPr lang="es-MX" b="1" dirty="0"/>
              <a:t>Regresión Lineal</a:t>
            </a:r>
            <a:r>
              <a:rPr lang="es-MX" dirty="0"/>
              <a:t> y </a:t>
            </a:r>
            <a:r>
              <a:rPr lang="es-MX" b="1" dirty="0" err="1"/>
              <a:t>Random</a:t>
            </a:r>
            <a:r>
              <a:rPr lang="es-MX" b="1" dirty="0"/>
              <a:t> Forest</a:t>
            </a:r>
            <a:r>
              <a:rPr lang="es-MX" dirty="0"/>
              <a:t>, destacando la eficiencia de </a:t>
            </a:r>
            <a:r>
              <a:rPr lang="es-MX" dirty="0" err="1"/>
              <a:t>LightGBM</a:t>
            </a:r>
            <a:r>
              <a:rPr lang="es-MX" dirty="0"/>
              <a:t> frente a otros enfoques en este caso.</a:t>
            </a:r>
          </a:p>
          <a:p>
            <a:endParaRPr lang="es-MX" dirty="0"/>
          </a:p>
          <a:p>
            <a:r>
              <a:rPr lang="es-MX" b="1" dirty="0"/>
              <a:t>Impacto</a:t>
            </a:r>
            <a:r>
              <a:rPr lang="es-MX" dirty="0"/>
              <a:t>: Este modelo contribuye a mejorar la toma de decisiones en la </a:t>
            </a:r>
            <a:r>
              <a:rPr lang="es-MX" b="1" dirty="0"/>
              <a:t>gestión de energía eólica</a:t>
            </a:r>
            <a:r>
              <a:rPr lang="es-MX" dirty="0"/>
              <a:t> y optimizar la producción de energía renovable.</a:t>
            </a:r>
          </a:p>
        </p:txBody>
      </p:sp>
    </p:spTree>
    <p:extLst>
      <p:ext uri="{BB962C8B-B14F-4D97-AF65-F5344CB8AC3E}">
        <p14:creationId xmlns:p14="http://schemas.microsoft.com/office/powerpoint/2010/main" val="349663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4274F46-8CFA-48FC-BFA4-043C3AB3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E00D4-1B83-4B81-8BC5-FB916C0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8731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Resumen del Conocimiento Adquirido</a:t>
            </a:r>
            <a:endParaRPr lang="es-P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280B5-8A18-46BA-BCE7-B12B1A6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37" y="1238250"/>
            <a:ext cx="11723263" cy="470916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s-MX" b="1" dirty="0"/>
              <a:t>Importancia del preprocesamiento</a:t>
            </a:r>
            <a:r>
              <a:rPr lang="es-MX" dirty="0"/>
              <a:t>: El éxito del modelo depende en gran medida de la correcta limpieza y preparación de los datos, lo que mejora la precisión de las predicciones.</a:t>
            </a:r>
          </a:p>
          <a:p>
            <a:endParaRPr lang="es-MX" dirty="0"/>
          </a:p>
          <a:p>
            <a:r>
              <a:rPr lang="es-MX" b="1" dirty="0"/>
              <a:t>Modelos más complejos no siempre son mejores</a:t>
            </a:r>
            <a:r>
              <a:rPr lang="es-MX" dirty="0"/>
              <a:t>: A veces, una </a:t>
            </a:r>
            <a:r>
              <a:rPr lang="es-MX" b="1" dirty="0"/>
              <a:t>Regresión Lineal</a:t>
            </a:r>
            <a:r>
              <a:rPr lang="es-MX" dirty="0"/>
              <a:t> simple puede ser más eficiente que modelos más complejos, como </a:t>
            </a:r>
            <a:r>
              <a:rPr lang="es-MX" b="1" dirty="0" err="1"/>
              <a:t>Random</a:t>
            </a:r>
            <a:r>
              <a:rPr lang="es-MX" b="1" dirty="0"/>
              <a:t> Forest</a:t>
            </a:r>
            <a:r>
              <a:rPr lang="es-MX" dirty="0"/>
              <a:t>, dependiendo de las características de los datos.</a:t>
            </a:r>
          </a:p>
          <a:p>
            <a:endParaRPr lang="es-MX" dirty="0"/>
          </a:p>
          <a:p>
            <a:r>
              <a:rPr lang="es-MX" b="1" dirty="0"/>
              <a:t>La relevancia de las variables</a:t>
            </a:r>
            <a:r>
              <a:rPr lang="es-MX" dirty="0"/>
              <a:t>: Variables como </a:t>
            </a:r>
            <a:r>
              <a:rPr lang="es-MX" b="1" dirty="0"/>
              <a:t>la velocidad del viento</a:t>
            </a:r>
            <a:r>
              <a:rPr lang="es-MX" dirty="0"/>
              <a:t> y </a:t>
            </a:r>
            <a:r>
              <a:rPr lang="es-MX" b="1" dirty="0"/>
              <a:t>la curva de potencia teórica</a:t>
            </a:r>
            <a:r>
              <a:rPr lang="es-MX" dirty="0"/>
              <a:t> tienen un impacto significativo en la potencia generada, pero la inclusión de más variables podría mejorar la precisión del modelo.</a:t>
            </a:r>
          </a:p>
          <a:p>
            <a:endParaRPr lang="es-MX" dirty="0"/>
          </a:p>
          <a:p>
            <a:r>
              <a:rPr lang="es-MX" b="1" dirty="0"/>
              <a:t>Aplicación de Machine </a:t>
            </a:r>
            <a:r>
              <a:rPr lang="es-MX" b="1" dirty="0" err="1"/>
              <a:t>Learning</a:t>
            </a:r>
            <a:r>
              <a:rPr lang="es-MX" b="1" dirty="0"/>
              <a:t> en energía</a:t>
            </a:r>
            <a:r>
              <a:rPr lang="es-MX" dirty="0"/>
              <a:t>: El uso de técnicas de Machine </a:t>
            </a:r>
            <a:r>
              <a:rPr lang="es-MX" dirty="0" err="1"/>
              <a:t>Learning</a:t>
            </a:r>
            <a:r>
              <a:rPr lang="es-MX" dirty="0"/>
              <a:t>, como </a:t>
            </a:r>
            <a:r>
              <a:rPr lang="es-MX" b="1" dirty="0" err="1"/>
              <a:t>LightGBM</a:t>
            </a:r>
            <a:r>
              <a:rPr lang="es-MX" dirty="0"/>
              <a:t>, puede revolucionar la </a:t>
            </a:r>
            <a:r>
              <a:rPr lang="es-MX" b="1" dirty="0"/>
              <a:t>predicción de la energía eólica</a:t>
            </a:r>
            <a:r>
              <a:rPr lang="es-MX" dirty="0"/>
              <a:t>, contribuyendo a la optimización de recursos energéticos.</a:t>
            </a:r>
          </a:p>
        </p:txBody>
      </p:sp>
    </p:spTree>
    <p:extLst>
      <p:ext uri="{BB962C8B-B14F-4D97-AF65-F5344CB8AC3E}">
        <p14:creationId xmlns:p14="http://schemas.microsoft.com/office/powerpoint/2010/main" val="3641442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836</Words>
  <Application>Microsoft Office PowerPoint</Application>
  <PresentationFormat>Panorámica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Predicción de la Producción de Energía Eólica (Modelo Predictivo)</vt:lpstr>
      <vt:lpstr>Selección del Proyecto y Data Set</vt:lpstr>
      <vt:lpstr>Proceso de Limpieza Y EDA</vt:lpstr>
      <vt:lpstr>Matriz de Correlación</vt:lpstr>
      <vt:lpstr>Selección y Evaluación de Modelos</vt:lpstr>
      <vt:lpstr>Resultados del Analisis</vt:lpstr>
      <vt:lpstr>Ampliando el Estudio en un Futuro</vt:lpstr>
      <vt:lpstr>Conclusiones</vt:lpstr>
      <vt:lpstr>Resumen del Conocimiento Adquirido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- Јэŝùŝ - Єď Єlяιс -</dc:creator>
  <cp:lastModifiedBy>- Јэŝùŝ - Єď Єlяιс -</cp:lastModifiedBy>
  <cp:revision>13</cp:revision>
  <dcterms:created xsi:type="dcterms:W3CDTF">2025-04-07T06:03:51Z</dcterms:created>
  <dcterms:modified xsi:type="dcterms:W3CDTF">2025-04-09T03:20:52Z</dcterms:modified>
</cp:coreProperties>
</file>