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2" r:id="rId8"/>
    <p:sldId id="265" r:id="rId9"/>
    <p:sldId id="260" r:id="rId10"/>
    <p:sldId id="261"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300CF-48CF-6B8D-948B-32A970878B72}" v="230" dt="2023-04-27T04:08:43.662"/>
    <p1510:client id="{90E6942F-6487-FC88-018B-711F1004F2A1}" v="6" dt="2023-04-26T06:16:40.823"/>
    <p1510:client id="{D52FFB2E-0763-154D-FE58-20BAF2BEE981}" v="16" dt="2023-04-27T16:24:24.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75328" y="3244867"/>
            <a:ext cx="5108784" cy="2656641"/>
          </a:xfrm>
        </p:spPr>
        <p:txBody>
          <a:bodyPr/>
          <a:lstStyle/>
          <a:p>
            <a:r>
              <a:rPr lang="en-US" sz="3200" dirty="0">
                <a:solidFill>
                  <a:srgbClr val="0F1216"/>
                </a:solidFill>
                <a:ea typeface="+mj-lt"/>
                <a:cs typeface="+mj-lt"/>
              </a:rPr>
              <a:t>Test the code in HW 2 (linear classifiers) on </a:t>
            </a:r>
            <a:r>
              <a:rPr lang="en-US" sz="3200" dirty="0" err="1">
                <a:solidFill>
                  <a:srgbClr val="0F1216"/>
                </a:solidFill>
                <a:ea typeface="+mj-lt"/>
                <a:cs typeface="+mj-lt"/>
              </a:rPr>
              <a:t>uci</a:t>
            </a:r>
            <a:r>
              <a:rPr lang="en-US" sz="3200" dirty="0">
                <a:solidFill>
                  <a:srgbClr val="0F1216"/>
                </a:solidFill>
                <a:ea typeface="+mj-lt"/>
                <a:cs typeface="+mj-lt"/>
              </a:rPr>
              <a:t> </a:t>
            </a:r>
            <a:r>
              <a:rPr lang="en-US" sz="3200" dirty="0" err="1">
                <a:solidFill>
                  <a:srgbClr val="0F1216"/>
                </a:solidFill>
                <a:ea typeface="+mj-lt"/>
                <a:cs typeface="+mj-lt"/>
              </a:rPr>
              <a:t>wisconsin</a:t>
            </a:r>
            <a:r>
              <a:rPr lang="en-US" sz="3200" dirty="0">
                <a:solidFill>
                  <a:srgbClr val="0F1216"/>
                </a:solidFill>
                <a:ea typeface="+mj-lt"/>
                <a:cs typeface="+mj-lt"/>
              </a:rPr>
              <a:t> breast cancer dataset</a:t>
            </a:r>
            <a:endParaRPr lang="en-US" sz="3200" dirty="0">
              <a:solidFill>
                <a:srgbClr val="0F1216"/>
              </a:solidFill>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278287" y="5586890"/>
            <a:ext cx="4941770" cy="1064714"/>
          </a:xfrm>
        </p:spPr>
        <p:txBody>
          <a:bodyPr vert="horz" lIns="91440" tIns="45720" rIns="91440" bIns="45720" rtlCol="0" anchor="t">
            <a:normAutofit/>
          </a:bodyPr>
          <a:lstStyle/>
          <a:p>
            <a:r>
              <a:rPr lang="en-US" sz="2800" dirty="0"/>
              <a:t>Jian Sun         </a:t>
            </a:r>
            <a:endParaRPr lang="en-US"/>
          </a:p>
          <a:p>
            <a:r>
              <a:rPr lang="en-US" sz="2800" dirty="0"/>
              <a:t>ID:579423906</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91747" y="571595"/>
            <a:ext cx="2895600" cy="688824"/>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598505"/>
            <a:ext cx="2895600" cy="4262567"/>
          </a:xfrm>
        </p:spPr>
        <p:txBody>
          <a:bodyPr vert="horz" lIns="91440" tIns="45720" rIns="91440" bIns="45720" rtlCol="0" anchor="t">
            <a:normAutofit/>
          </a:bodyPr>
          <a:lstStyle/>
          <a:p>
            <a:r>
              <a:rPr lang="en-US" sz="2400" dirty="0"/>
              <a:t>Background</a:t>
            </a:r>
          </a:p>
          <a:p>
            <a:r>
              <a:rPr lang="en-US" sz="2400" dirty="0"/>
              <a:t>Data set</a:t>
            </a:r>
          </a:p>
          <a:p>
            <a:r>
              <a:rPr lang="en-US" sz="2400" dirty="0"/>
              <a:t>Approach</a:t>
            </a:r>
          </a:p>
          <a:p>
            <a:r>
              <a:rPr lang="en-US" sz="2400" dirty="0"/>
              <a:t>Challenges</a:t>
            </a:r>
          </a:p>
          <a:p>
            <a:r>
              <a:rPr lang="en-US" sz="2400" dirty="0"/>
              <a:t>Results</a:t>
            </a:r>
          </a:p>
          <a:p>
            <a:r>
              <a:rPr lang="en-US" sz="2400" dirty="0"/>
              <a:t>Future work</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0322" y="502543"/>
            <a:ext cx="5111750" cy="1204912"/>
          </a:xfrm>
        </p:spPr>
        <p:txBody>
          <a:bodyPr/>
          <a:lstStyle/>
          <a:p>
            <a:r>
              <a:rPr lang="en-US"/>
              <a:t>Background</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72474"/>
            <a:ext cx="5111750" cy="3467120"/>
          </a:xfrm>
        </p:spPr>
        <p:txBody>
          <a:bodyPr vert="horz" lIns="91440" tIns="45720" rIns="91440" bIns="45720" rtlCol="0" anchor="t">
            <a:normAutofit fontScale="92500" lnSpcReduction="20000"/>
          </a:bodyPr>
          <a:lstStyle/>
          <a:p>
            <a:r>
              <a:rPr lang="en-US" sz="2400" dirty="0">
                <a:latin typeface="Times New Roman"/>
                <a:cs typeface="Times New Roman"/>
              </a:rPr>
              <a:t>How to find the potential patients that will suffer the breast cancer is an important topic in the field of medical because the survival probability for the persons in the early stage of breast cancer is significantly high than their counterparts that in the middle and late stage of this cancer. </a:t>
            </a:r>
            <a:endParaRPr lang="en-US" sz="2400"/>
          </a:p>
          <a:p>
            <a:r>
              <a:rPr lang="en-US" sz="2400" dirty="0">
                <a:latin typeface="Times New Roman"/>
                <a:cs typeface="Times New Roman"/>
              </a:rPr>
              <a:t>This study tries to build a machine learning model to predict whether a person will suffer breast cancer based on the data set provided.</a:t>
            </a:r>
            <a:endParaRPr lang="en-US" sz="1100" dirty="0">
              <a:latin typeface="Times New Roman"/>
              <a:cs typeface="Times New Roman"/>
            </a:endParaRP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343004"/>
            <a:ext cx="4179570" cy="911778"/>
          </a:xfrm>
        </p:spPr>
        <p:txBody>
          <a:bodyPr/>
          <a:lstStyle/>
          <a:p>
            <a:r>
              <a:rPr lang="en-US" dirty="0"/>
              <a:t>Data Set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571621"/>
            <a:ext cx="4534474" cy="4571780"/>
          </a:xfrm>
        </p:spPr>
        <p:txBody>
          <a:bodyPr vert="horz" lIns="91440" tIns="45720" rIns="91440" bIns="45720" rtlCol="0" anchor="t">
            <a:noAutofit/>
          </a:bodyPr>
          <a:lstStyle/>
          <a:p>
            <a:endParaRPr lang="en-US" sz="2000" dirty="0">
              <a:latin typeface="Times New Roman"/>
              <a:cs typeface="Times New Roman"/>
            </a:endParaRPr>
          </a:p>
          <a:p>
            <a:r>
              <a:rPr lang="en-US" sz="2000" dirty="0">
                <a:latin typeface="Times New Roman"/>
                <a:cs typeface="Times New Roman"/>
              </a:rPr>
              <a:t>Containing 699 samples with 11 features, which are ID of the sample, Clump Thickness, Uniformity of Cell Size, Uniformity of Cell Shape, Marginal Adhesion, Single Epithelial Cell Size, Bare Nuclei, Bland Chromatin, Normal Nucleoli, Mitoses, Class. </a:t>
            </a:r>
            <a:endParaRPr lang="en-US" sz="2000"/>
          </a:p>
          <a:p>
            <a:r>
              <a:rPr lang="en-US" sz="2000" dirty="0">
                <a:latin typeface="Times New Roman"/>
                <a:cs typeface="Times New Roman"/>
              </a:rPr>
              <a:t>The feature of Class indicates whether the sample is a benign (Class = 2) or a malignant (Class = 4). The values for other features are all between 1 to 10 except the feature of ID of the sample, which is a useless feature to build the machine learning model.</a:t>
            </a:r>
            <a:endParaRPr lang="en-US" sz="2000" dirty="0"/>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169203" y="2434096"/>
            <a:ext cx="6696075" cy="3308501"/>
          </a:xfrm>
        </p:spPr>
        <p:txBody>
          <a:bodyPr>
            <a:normAutofit fontScale="90000"/>
          </a:bodyPr>
          <a:lstStyle/>
          <a:p>
            <a:pPr algn="just"/>
            <a:br>
              <a:rPr lang="en-US" sz="1800" dirty="0">
                <a:latin typeface="Times New Roman"/>
                <a:cs typeface="Times New Roman"/>
              </a:rPr>
            </a:br>
            <a:br>
              <a:rPr lang="en-US" sz="1800" dirty="0">
                <a:latin typeface="Times New Roman"/>
                <a:cs typeface="Times New Roman"/>
              </a:rPr>
            </a:br>
            <a:br>
              <a:rPr lang="en-US" sz="1800" dirty="0">
                <a:latin typeface="Times New Roman"/>
                <a:cs typeface="Times New Roman"/>
              </a:rPr>
            </a:br>
            <a:r>
              <a:rPr lang="en-US" sz="2400" dirty="0">
                <a:latin typeface="Times New Roman"/>
                <a:cs typeface="Times New Roman"/>
              </a:rPr>
              <a:t>This study uses the Linear Discriminant Analysis (LDA) model to predict whether a sample is the benign or malignant. This study uses 5-fold cross validation to calculate the mean accuracy for the LDA and also tunes the hyperparameters such as solver, shrinkage, and </a:t>
            </a:r>
            <a:r>
              <a:rPr lang="en-US" sz="2400" dirty="0" err="1">
                <a:latin typeface="Times New Roman"/>
                <a:cs typeface="Times New Roman"/>
              </a:rPr>
              <a:t>tol</a:t>
            </a:r>
            <a:r>
              <a:rPr lang="en-US" sz="2400" dirty="0">
                <a:latin typeface="Times New Roman"/>
                <a:cs typeface="Times New Roman"/>
              </a:rPr>
              <a:t> for the model of LDA. </a:t>
            </a:r>
            <a:endParaRPr lang="en-US" sz="2400" dirty="0"/>
          </a:p>
          <a:p>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5221396" y="759515"/>
            <a:ext cx="6696074" cy="1158440"/>
          </a:xfrm>
        </p:spPr>
        <p:txBody>
          <a:bodyPr>
            <a:normAutofit/>
          </a:bodyPr>
          <a:lstStyle/>
          <a:p>
            <a:r>
              <a:rPr lang="en-US" sz="3600" dirty="0"/>
              <a:t>Approach</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Challenge</a:t>
            </a:r>
            <a:endParaRPr lang="en-US" dirty="0"/>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91947" y="3051729"/>
            <a:ext cx="3924300" cy="1997867"/>
          </a:xfrm>
        </p:spPr>
        <p:txBody>
          <a:bodyPr vert="horz" lIns="91440" tIns="45720" rIns="91440" bIns="45720" rtlCol="0" anchor="t">
            <a:normAutofit fontScale="92500" lnSpcReduction="10000"/>
          </a:bodyPr>
          <a:lstStyle/>
          <a:p>
            <a:r>
              <a:rPr lang="en-US" sz="2400" dirty="0">
                <a:latin typeface="Times New Roman"/>
                <a:cs typeface="Times New Roman"/>
              </a:rPr>
              <a:t>The challenge is when this study takes these data set into the model training, there is a value error that could not convert string to float: '?'.</a:t>
            </a:r>
            <a:endParaRPr lang="en-US" sz="2400" dirty="0"/>
          </a:p>
          <a:p>
            <a:r>
              <a:rPr lang="en-US" dirty="0"/>
              <a:t>​</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190968" y="2884716"/>
            <a:ext cx="3943627" cy="2686798"/>
          </a:xfrm>
        </p:spPr>
        <p:txBody>
          <a:bodyPr vert="horz" lIns="91440" tIns="45720" rIns="91440" bIns="45720" rtlCol="0" anchor="t">
            <a:noAutofit/>
          </a:bodyPr>
          <a:lstStyle/>
          <a:p>
            <a:r>
              <a:rPr lang="en-US" sz="2000" dirty="0">
                <a:latin typeface="Times New Roman"/>
                <a:cs typeface="Times New Roman"/>
              </a:rPr>
              <a:t>This study then checks the value for each feature and find that the there is a “?” in the feature of Bare Nuclei. Therefore, this study deletes the samples with the value of “?” in the feature of Bare Nuclei to avoid the error of missing values.</a:t>
            </a:r>
            <a:endParaRPr lang="en-US" sz="2000" dirty="0"/>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516396"/>
            <a:ext cx="8421688" cy="1325563"/>
          </a:xfrm>
        </p:spPr>
        <p:txBody>
          <a:bodyPr>
            <a:normAutofit/>
          </a:bodyPr>
          <a:lstStyle/>
          <a:p>
            <a:r>
              <a:rPr lang="en-US" sz="3200"/>
              <a:t>Result</a:t>
            </a:r>
            <a:endParaRPr lang="en-US" sz="3200"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305734" y="1994059"/>
            <a:ext cx="2882475" cy="823912"/>
          </a:xfrm>
        </p:spPr>
        <p:txBody>
          <a:bodyPr/>
          <a:lstStyle/>
          <a:p>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53542" y="2999538"/>
            <a:ext cx="2882475" cy="3240031"/>
          </a:xfrm>
        </p:spPr>
        <p:txBody>
          <a:bodyPr vert="horz" lIns="91440" tIns="45720" rIns="91440" bIns="45720" rtlCol="0" anchor="t">
            <a:noAutofit/>
          </a:bodyPr>
          <a:lstStyle/>
          <a:p>
            <a:pPr algn="just"/>
            <a:r>
              <a:rPr lang="en-US" sz="2000" dirty="0">
                <a:latin typeface="Times New Roman"/>
                <a:cs typeface="Times New Roman"/>
              </a:rPr>
              <a:t>This result for hyperparameters tuning and cross validation is that the best accuracy for the LDA model is 0.962, and the best value for the hyperparameters of solver, shrinkage and </a:t>
            </a:r>
            <a:r>
              <a:rPr lang="en-US" sz="2000" dirty="0" err="1">
                <a:latin typeface="Times New Roman"/>
                <a:cs typeface="Times New Roman"/>
              </a:rPr>
              <a:t>tol</a:t>
            </a:r>
            <a:r>
              <a:rPr lang="en-US" sz="2000" dirty="0">
                <a:latin typeface="Times New Roman"/>
                <a:cs typeface="Times New Roman"/>
              </a:rPr>
              <a:t> is </a:t>
            </a:r>
            <a:r>
              <a:rPr lang="en-US" sz="2000" dirty="0" err="1">
                <a:latin typeface="Times New Roman"/>
                <a:cs typeface="Times New Roman"/>
              </a:rPr>
              <a:t>lsqr</a:t>
            </a:r>
            <a:r>
              <a:rPr lang="en-US" sz="2000" dirty="0">
                <a:latin typeface="Times New Roman"/>
                <a:cs typeface="Times New Roman"/>
              </a:rPr>
              <a:t>, 0.7 and 1e-05 separately.</a:t>
            </a:r>
            <a:endParaRPr lang="en-US" sz="2000" dirty="0"/>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vert="horz" lIns="91440" tIns="45720" rIns="91440" bIns="45720" rtlCol="0" anchor="t">
            <a:normAutofit/>
          </a:bodyPr>
          <a:lstStyle/>
          <a:p>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998793" y="586049"/>
            <a:ext cx="5111750" cy="1204912"/>
          </a:xfrm>
        </p:spPr>
        <p:txBody>
          <a:bodyPr vert="horz" lIns="91440" tIns="45720" rIns="91440" bIns="45720" rtlCol="0" anchor="ctr">
            <a:normAutofit/>
          </a:bodyPr>
          <a:lstStyle/>
          <a:p>
            <a:pPr algn="ctr"/>
            <a:r>
              <a:rPr lang="en-US"/>
              <a:t>Future work</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101094" y="2032392"/>
            <a:ext cx="6719256" cy="4510956"/>
          </a:xfrm>
        </p:spPr>
        <p:txBody>
          <a:bodyPr vert="horz" lIns="91440" tIns="45720" rIns="91440" bIns="45720" rtlCol="0" anchor="ctr">
            <a:noAutofit/>
          </a:bodyPr>
          <a:lstStyle/>
          <a:p>
            <a:pPr algn="just"/>
            <a:r>
              <a:rPr lang="en-US" sz="2400" dirty="0">
                <a:latin typeface="Times New Roman"/>
                <a:cs typeface="Times New Roman"/>
              </a:rPr>
              <a:t>There are several work that are able to conduct in the future. First is there are much more machine learning models that can be used in this situation, so more models should be fitted and compared with the accuracy. Second, more data sets should be collected to prove the generalization ability of machine learning models. Finally, deep learning and other methods in the field of Artificial Intelligence can also be imported in the field.</a:t>
            </a:r>
            <a:endParaRPr lang="en-US" sz="2400" dirty="0"/>
          </a:p>
          <a:p>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686952"/>
            <a:ext cx="4179570" cy="1371997"/>
          </a:xfrm>
        </p:spPr>
        <p:txBody>
          <a:bodyPr vert="horz" lIns="91440" tIns="45720" rIns="91440" bIns="45720" rtlCol="0" anchor="ctr">
            <a:normAutofit/>
          </a:bodyPr>
          <a:lstStyle/>
          <a:p>
            <a:r>
              <a:rPr lang="en-US" dirty="0"/>
              <a:t>Jian Sun</a:t>
            </a:r>
            <a:endParaRPr lang="en-US"/>
          </a:p>
          <a:p>
            <a:r>
              <a:rPr lang="en-US" dirty="0"/>
              <a:t>jsun29@iastate.edu</a:t>
            </a:r>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Test the code in HW 2 (linear classifiers) on uci wisconsin breast cancer dataset</vt:lpstr>
      <vt:lpstr>AGENDA</vt:lpstr>
      <vt:lpstr>Background</vt:lpstr>
      <vt:lpstr>Data Set</vt:lpstr>
      <vt:lpstr>   This study uses the Linear Discriminant Analysis (LDA) model to predict whether a sample is the benign or malignant. This study uses 5-fold cross validation to calculate the mean accuracy for the LDA and also tunes the hyperparameters such as solver, shrinkage, and tol for the model of LDA.  </vt:lpstr>
      <vt:lpstr>Challenge</vt:lpstr>
      <vt:lpstr>Result</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140</cp:revision>
  <dcterms:created xsi:type="dcterms:W3CDTF">2023-04-26T03:01:29Z</dcterms:created>
  <dcterms:modified xsi:type="dcterms:W3CDTF">2023-04-27T16:39:24Z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