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7" r:id="rId3"/>
    <p:sldId id="273" r:id="rId4"/>
    <p:sldId id="260" r:id="rId5"/>
    <p:sldId id="258" r:id="rId6"/>
    <p:sldId id="261" r:id="rId7"/>
    <p:sldId id="265" r:id="rId8"/>
    <p:sldId id="267" r:id="rId9"/>
    <p:sldId id="269" r:id="rId10"/>
    <p:sldId id="262" r:id="rId11"/>
    <p:sldId id="263" r:id="rId12"/>
    <p:sldId id="264" r:id="rId13"/>
    <p:sldId id="270" r:id="rId14"/>
    <p:sldId id="271" r:id="rId15"/>
    <p:sldId id="272" r:id="rId16"/>
    <p:sldId id="25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161" autoAdjust="0"/>
  </p:normalViewPr>
  <p:slideViewPr>
    <p:cSldViewPr snapToGrid="0">
      <p:cViewPr>
        <p:scale>
          <a:sx n="77" d="100"/>
          <a:sy n="77" d="100"/>
        </p:scale>
        <p:origin x="-288"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6T07:04:21.091" idx="2">
    <p:pos x="3664" y="1141"/>
    <p:text>Es necesario abreviar, podria ser: Sistema para gestión de logìstica de eventos... algo asi.</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26T07:07:46.657" idx="3">
    <p:pos x="3620" y="1133"/>
    <p:text>no se pueden concentrar en la falta de publicidad como problema principal,  deben enfocarse en la lògistica inicialmente, por qué es un problema, luego la atención  oportuna y por último, si la pulicidad, se debe mencionar la causa y las consecuencias.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26T07:11:24.393" idx="4">
    <p:pos x="1561" y="884"/>
    <p:text>No centrar los textos. pàrrafo muy grande, dividir en 2</p:text>
    <p:extLst>
      <p:ext uri="{C676402C-5697-4E1C-873F-D02D1690AC5C}">
        <p15:threadingInfo xmlns:p15="http://schemas.microsoft.com/office/powerpoint/2012/main" timeZoneBias="300"/>
      </p:ext>
    </p:extLst>
  </p:cm>
  <p:cm authorId="1" dt="2019-06-26T07:12:13.230" idx="5">
    <p:pos x="3342" y="1165"/>
    <p:text>se debe aclarar que es mejor organizacion, y rendimiento?</p:text>
    <p:extLst>
      <p:ext uri="{C676402C-5697-4E1C-873F-D02D1690AC5C}">
        <p15:threadingInfo xmlns:p15="http://schemas.microsoft.com/office/powerpoint/2012/main" timeZoneBias="300"/>
      </p:ext>
    </p:extLst>
  </p:cm>
  <p:cm authorId="1" dt="2019-06-26T07:17:20.241" idx="6">
    <p:pos x="3416" y="1969"/>
    <p:text>estan describiendo como se haria, no porque es necesario desarrollar la aplicación.</p:text>
    <p:extLst>
      <p:ext uri="{C676402C-5697-4E1C-873F-D02D1690AC5C}">
        <p15:threadingInfo xmlns:p15="http://schemas.microsoft.com/office/powerpoint/2012/main" timeZoneBias="300"/>
      </p:ext>
    </p:extLst>
  </p:cm>
  <p:cm authorId="1" dt="2019-06-26T07:18:37.181" idx="7">
    <p:pos x="3416" y="2065"/>
    <p:text>No han justificado como se apoya la planeacion de la logistica</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26T07:19:12.350" idx="8">
    <p:pos x="2492" y="255"/>
    <p:text>Debe ser màs especifico, tengan en cuenta la presentaciòn y el titulo del proyecto.</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6-26T07:19:53.250" idx="9">
    <p:pos x="5244" y="964"/>
    <p:text>no lo habian mencionado</p:text>
    <p:extLst>
      <p:ext uri="{C676402C-5697-4E1C-873F-D02D1690AC5C}">
        <p15:threadingInfo xmlns:p15="http://schemas.microsoft.com/office/powerpoint/2012/main" timeZoneBias="300"/>
      </p:ext>
    </p:extLst>
  </p:cm>
  <p:cm authorId="1" dt="2019-06-26T07:20:50.084" idx="12">
    <p:pos x="1507" y="1728"/>
    <p:text>modificar la redacciòn</p:text>
    <p:extLst>
      <p:ext uri="{C676402C-5697-4E1C-873F-D02D1690AC5C}">
        <p15:threadingInfo xmlns:p15="http://schemas.microsoft.com/office/powerpoint/2012/main" timeZoneBias="300"/>
      </p:ext>
    </p:extLst>
  </p:cm>
  <p:cm authorId="1" dt="2019-06-26T07:21:06.990" idx="13">
    <p:pos x="2056" y="255"/>
    <p:text>se deben redactar todos iniciando con verbo</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6-26T07:21:35.466" idx="14">
    <p:pos x="3865" y="1179"/>
    <p:text>demasiado general, es una promesa que no se puede validar</p:text>
    <p:extLst>
      <p:ext uri="{C676402C-5697-4E1C-873F-D02D1690AC5C}">
        <p15:threadingInfo xmlns:p15="http://schemas.microsoft.com/office/powerpoint/2012/main" timeZoneBias="300"/>
      </p:ext>
    </p:extLst>
  </p:cm>
  <p:cm authorId="1" dt="2019-06-26T07:22:25.061" idx="15">
    <p:pos x="1320" y="1527"/>
    <p:text>cual es el area operativa?</p:text>
    <p:extLst>
      <p:ext uri="{C676402C-5697-4E1C-873F-D02D1690AC5C}">
        <p15:threadingInfo xmlns:p15="http://schemas.microsoft.com/office/powerpoint/2012/main" timeZoneBias="300"/>
      </p:ext>
    </p:extLst>
  </p:cm>
  <p:cm authorId="1" dt="2019-06-26T07:23:27.879" idx="16">
    <p:pos x="3416" y="1849"/>
    <p:text>esto no lo mencionaron antes  qué es un mejor cronograma?</p:text>
    <p:extLst>
      <p:ext uri="{C676402C-5697-4E1C-873F-D02D1690AC5C}">
        <p15:threadingInfo xmlns:p15="http://schemas.microsoft.com/office/powerpoint/2012/main" timeZoneBias="300"/>
      </p:ext>
    </p:extLst>
  </p:cm>
  <p:cm authorId="1" dt="2019-06-26T07:25:15.867" idx="17">
    <p:pos x="3416" y="1945"/>
    <p:text>Se debe ser muy claro en la lista de lo que va a hacer el sistema.</p:text>
    <p:extLst>
      <p:ext uri="{C676402C-5697-4E1C-873F-D02D1690AC5C}">
        <p15:threadingInfo xmlns:p15="http://schemas.microsoft.com/office/powerpoint/2012/main" timeZoneBias="300">
          <p15:parentCm authorId="1" idx="1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7</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10</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2325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779093" y="3884867"/>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dirty="0">
                <a:solidFill>
                  <a:schemeClr val="bg1">
                    <a:lumMod val="95000"/>
                  </a:schemeClr>
                </a:solidFill>
              </a:rPr>
              <a:t>Joan Morales</a:t>
            </a: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1723804179"/>
              </p:ext>
            </p:extLst>
          </p:nvPr>
        </p:nvGraphicFramePr>
        <p:xfrm>
          <a:off x="-110168" y="1052197"/>
          <a:ext cx="8923662" cy="3257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202466">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505868">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p>
                      <a:endParaRPr lang="es-CO" sz="1200" dirty="0"/>
                    </a:p>
                  </a:txBody>
                  <a:tcPr/>
                </a:tc>
                <a:extLst>
                  <a:ext uri="{0D108BD9-81ED-4DB2-BD59-A6C34878D82A}">
                    <a16:rowId xmlns:a16="http://schemas.microsoft.com/office/drawing/2014/main" val="370239830"/>
                  </a:ext>
                </a:extLst>
              </a:tr>
              <a:tr h="474006">
                <a:tc>
                  <a:txBody>
                    <a:bodyPr/>
                    <a:lstStyle/>
                    <a:p>
                      <a:r>
                        <a:rPr lang="es-US" sz="1200" dirty="0"/>
                        <a:t>RF002</a:t>
                      </a:r>
                      <a:endParaRPr lang="es-CO" sz="1200" dirty="0"/>
                    </a:p>
                  </a:txBody>
                  <a:tcPr/>
                </a:tc>
                <a:tc>
                  <a:txBody>
                    <a:bodyPr/>
                    <a:lstStyle/>
                    <a:p>
                      <a:r>
                        <a:rPr lang="es-ES_tradnl" sz="1200" dirty="0"/>
                        <a:t> 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246982">
                <a:tc>
                  <a:txBody>
                    <a:bodyPr/>
                    <a:lstStyle/>
                    <a:p>
                      <a:r>
                        <a:rPr lang="es-US" sz="1200" dirty="0"/>
                        <a:t>RF003</a:t>
                      </a:r>
                      <a:endParaRPr lang="es-CO" sz="1200" dirty="0"/>
                    </a:p>
                  </a:txBody>
                  <a:tcPr/>
                </a:tc>
                <a:tc>
                  <a:txBody>
                    <a:bodyPr/>
                    <a:lstStyle/>
                    <a:p>
                      <a:r>
                        <a:rPr lang="es-ES_tradnl" sz="1200" dirty="0"/>
                        <a:t>El sistema permitirá hacer un contrato.</a:t>
                      </a:r>
                      <a:endParaRPr lang="es-CO" sz="1200" dirty="0"/>
                    </a:p>
                  </a:txBody>
                  <a:tcPr/>
                </a:tc>
                <a:extLst>
                  <a:ext uri="{0D108BD9-81ED-4DB2-BD59-A6C34878D82A}">
                    <a16:rowId xmlns:a16="http://schemas.microsoft.com/office/drawing/2014/main" val="2842679119"/>
                  </a:ext>
                </a:extLst>
              </a:tr>
              <a:tr h="432218">
                <a:tc>
                  <a:txBody>
                    <a:bodyPr/>
                    <a:lstStyle/>
                    <a:p>
                      <a:r>
                        <a:rPr lang="es-US" sz="1200" dirty="0"/>
                        <a:t>RF004</a:t>
                      </a:r>
                      <a:endParaRPr lang="es-CO" sz="1200" dirty="0"/>
                    </a:p>
                  </a:txBody>
                  <a:tcPr/>
                </a:tc>
                <a:tc>
                  <a:txBody>
                    <a:bodyPr/>
                    <a:lstStyle/>
                    <a:p>
                      <a:r>
                        <a:rPr lang="es-ES_tradnl" sz="1200" dirty="0"/>
                        <a:t>el sistema permitirá hacer el pago en línea del cliente.</a:t>
                      </a:r>
                      <a:endParaRPr lang="es-CO" sz="1200" dirty="0"/>
                    </a:p>
                  </a:txBody>
                  <a:tcPr/>
                </a:tc>
                <a:extLst>
                  <a:ext uri="{0D108BD9-81ED-4DB2-BD59-A6C34878D82A}">
                    <a16:rowId xmlns:a16="http://schemas.microsoft.com/office/drawing/2014/main" val="2238617081"/>
                  </a:ext>
                </a:extLst>
              </a:tr>
              <a:tr h="432218">
                <a:tc>
                  <a:txBody>
                    <a:bodyPr/>
                    <a:lstStyle/>
                    <a:p>
                      <a:r>
                        <a:rPr lang="es-US" sz="1200" dirty="0"/>
                        <a:t>RF005</a:t>
                      </a:r>
                      <a:endParaRPr lang="es-CO" sz="1200" dirty="0"/>
                    </a:p>
                  </a:txBody>
                  <a:tcPr/>
                </a:tc>
                <a:tc>
                  <a:txBody>
                    <a:bodyPr/>
                    <a:lstStyle/>
                    <a:p>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088643416"/>
                  </a:ext>
                </a:extLst>
              </a:tr>
              <a:tr h="432218">
                <a:tc>
                  <a:txBody>
                    <a:bodyPr/>
                    <a:lstStyle/>
                    <a:p>
                      <a:r>
                        <a:rPr lang="es-US" sz="1200" dirty="0"/>
                        <a:t>RF006</a:t>
                      </a:r>
                      <a:endParaRPr lang="es-CO" sz="1200" dirty="0"/>
                    </a:p>
                  </a:txBody>
                  <a:tcPr/>
                </a:tc>
                <a:tc>
                  <a:txBody>
                    <a:bodyPr/>
                    <a:lstStyle/>
                    <a:p>
                      <a:r>
                        <a:rPr lang="es-ES_tradnl" sz="1200" dirty="0"/>
                        <a:t>El sistema permitirá al cliente crear los PQR de los eventos. realizados.</a:t>
                      </a:r>
                      <a:endParaRPr lang="es-CO" sz="1200" dirty="0"/>
                    </a:p>
                  </a:txBody>
                  <a:tcPr/>
                </a:tc>
                <a:extLst>
                  <a:ext uri="{0D108BD9-81ED-4DB2-BD59-A6C34878D82A}">
                    <a16:rowId xmlns:a16="http://schemas.microsoft.com/office/drawing/2014/main" val="1622627092"/>
                  </a:ext>
                </a:extLst>
              </a:tr>
              <a:tr h="432218">
                <a:tc>
                  <a:txBody>
                    <a:bodyPr/>
                    <a:lstStyle/>
                    <a:p>
                      <a:r>
                        <a:rPr lang="es-US" sz="1200" dirty="0"/>
                        <a:t>RF007</a:t>
                      </a:r>
                      <a:endParaRPr lang="es-CO" sz="1200" dirty="0"/>
                    </a:p>
                  </a:txBody>
                  <a:tcPr/>
                </a:tc>
                <a:tc>
                  <a:txBody>
                    <a:bodyPr/>
                    <a:lstStyle/>
                    <a:p>
                      <a:r>
                        <a:rPr lang="es-ES_tradnl" sz="1200" dirty="0"/>
                        <a:t>El sistema permitirá hacer una cotización final .</a:t>
                      </a:r>
                      <a:endParaRPr lang="es-CO" sz="1200" dirty="0"/>
                    </a:p>
                  </a:txBody>
                  <a:tcPr/>
                </a:tc>
                <a:extLst>
                  <a:ext uri="{0D108BD9-81ED-4DB2-BD59-A6C34878D82A}">
                    <a16:rowId xmlns:a16="http://schemas.microsoft.com/office/drawing/2014/main" val="1051369986"/>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F19EE2F-E63F-42A8-8CF0-DDA07AF9E80A}"/>
              </a:ext>
            </a:extLst>
          </p:cNvPr>
          <p:cNvGraphicFramePr>
            <a:graphicFrameLocks noGrp="1"/>
          </p:cNvGraphicFramePr>
          <p:nvPr>
            <p:extLst>
              <p:ext uri="{D42A27DB-BD31-4B8C-83A1-F6EECF244321}">
                <p14:modId xmlns:p14="http://schemas.microsoft.com/office/powerpoint/2010/main" val="444411126"/>
              </p:ext>
            </p:extLst>
          </p:nvPr>
        </p:nvGraphicFramePr>
        <p:xfrm>
          <a:off x="276154" y="1303561"/>
          <a:ext cx="8415422" cy="2714681"/>
        </p:xfrm>
        <a:graphic>
          <a:graphicData uri="http://schemas.openxmlformats.org/drawingml/2006/table">
            <a:tbl>
              <a:tblPr firstRow="1" bandRow="1">
                <a:tableStyleId>{5C22544A-7EE6-4342-B048-85BDC9FD1C3A}</a:tableStyleId>
              </a:tblPr>
              <a:tblGrid>
                <a:gridCol w="2037388">
                  <a:extLst>
                    <a:ext uri="{9D8B030D-6E8A-4147-A177-3AD203B41FA5}">
                      <a16:colId xmlns:a16="http://schemas.microsoft.com/office/drawing/2014/main" val="3778043434"/>
                    </a:ext>
                  </a:extLst>
                </a:gridCol>
                <a:gridCol w="6378034">
                  <a:extLst>
                    <a:ext uri="{9D8B030D-6E8A-4147-A177-3AD203B41FA5}">
                      <a16:colId xmlns:a16="http://schemas.microsoft.com/office/drawing/2014/main" val="3588589223"/>
                    </a:ext>
                  </a:extLst>
                </a:gridCol>
              </a:tblGrid>
              <a:tr h="370840">
                <a:tc gridSpan="2">
                  <a:txBody>
                    <a:bodyPr/>
                    <a:lstStyle/>
                    <a:p>
                      <a:pPr algn="ctr"/>
                      <a:r>
                        <a:rPr lang="es-US" dirty="0"/>
                        <a:t>Requisitos no funcionales</a:t>
                      </a:r>
                      <a:endParaRPr lang="es-CO" dirty="0"/>
                    </a:p>
                  </a:txBody>
                  <a:tcPr anchor="ctr"/>
                </a:tc>
                <a:tc hMerge="1">
                  <a:txBody>
                    <a:bodyPr/>
                    <a:lstStyle/>
                    <a:p>
                      <a:endParaRPr lang="es-CO" dirty="0"/>
                    </a:p>
                  </a:txBody>
                  <a:tcPr/>
                </a:tc>
                <a:extLst>
                  <a:ext uri="{0D108BD9-81ED-4DB2-BD59-A6C34878D82A}">
                    <a16:rowId xmlns:a16="http://schemas.microsoft.com/office/drawing/2014/main" val="1387898031"/>
                  </a:ext>
                </a:extLst>
              </a:tr>
              <a:tr h="370840">
                <a:tc>
                  <a:txBody>
                    <a:bodyPr/>
                    <a:lstStyle/>
                    <a:p>
                      <a:r>
                        <a:rPr lang="es-US" dirty="0"/>
                        <a:t>RNF001</a:t>
                      </a:r>
                      <a:endParaRPr lang="es-CO" dirty="0"/>
                    </a:p>
                  </a:txBody>
                  <a:tcPr/>
                </a:tc>
                <a:tc>
                  <a:txBody>
                    <a:bodyPr/>
                    <a:lstStyle/>
                    <a:p>
                      <a:r>
                        <a:rPr lang="es-US" dirty="0"/>
                        <a:t>El sistema permitirá hacer uso de correos electrónicos para hacer algún tipo de notificación .</a:t>
                      </a:r>
                      <a:endParaRPr lang="es-CO" dirty="0"/>
                    </a:p>
                  </a:txBody>
                  <a:tcPr/>
                </a:tc>
                <a:extLst>
                  <a:ext uri="{0D108BD9-81ED-4DB2-BD59-A6C34878D82A}">
                    <a16:rowId xmlns:a16="http://schemas.microsoft.com/office/drawing/2014/main" val="2366413579"/>
                  </a:ext>
                </a:extLst>
              </a:tr>
              <a:tr h="304167">
                <a:tc>
                  <a:txBody>
                    <a:bodyPr/>
                    <a:lstStyle/>
                    <a:p>
                      <a:r>
                        <a:rPr lang="es-US" dirty="0"/>
                        <a:t>RNF002</a:t>
                      </a:r>
                      <a:endParaRPr lang="es-CO" dirty="0"/>
                    </a:p>
                  </a:txBody>
                  <a:tcPr/>
                </a:tc>
                <a:tc>
                  <a:txBody>
                    <a:bodyPr/>
                    <a:lstStyle/>
                    <a:p>
                      <a:r>
                        <a:rPr lang="es-US" dirty="0">
                          <a:solidFill>
                            <a:schemeClr val="tx1"/>
                          </a:solidFill>
                        </a:rPr>
                        <a:t>El sistema deberá interactuar con una pasarela de pagos</a:t>
                      </a:r>
                      <a:endParaRPr lang="es-CO" dirty="0">
                        <a:solidFill>
                          <a:schemeClr val="tx1"/>
                        </a:solidFill>
                      </a:endParaRPr>
                    </a:p>
                  </a:txBody>
                  <a:tcPr/>
                </a:tc>
                <a:extLst>
                  <a:ext uri="{0D108BD9-81ED-4DB2-BD59-A6C34878D82A}">
                    <a16:rowId xmlns:a16="http://schemas.microsoft.com/office/drawing/2014/main" val="2725215457"/>
                  </a:ext>
                </a:extLst>
              </a:tr>
              <a:tr h="418521">
                <a:tc>
                  <a:txBody>
                    <a:bodyPr/>
                    <a:lstStyle/>
                    <a:p>
                      <a:r>
                        <a:rPr lang="es-US" dirty="0"/>
                        <a:t>RNF003</a:t>
                      </a:r>
                      <a:endParaRPr lang="es-CO" dirty="0"/>
                    </a:p>
                  </a:txBody>
                  <a:tcPr/>
                </a:tc>
                <a:tc>
                  <a:txBody>
                    <a:bodyPr/>
                    <a:lstStyle/>
                    <a:p>
                      <a:r>
                        <a:rPr lang="es-US" dirty="0">
                          <a:solidFill>
                            <a:schemeClr val="tx1"/>
                          </a:solidFill>
                        </a:rPr>
                        <a:t>El diseño debe ser lo mas sencillo posible y lo mejor entendible.</a:t>
                      </a:r>
                      <a:endParaRPr lang="es-CO" dirty="0">
                        <a:solidFill>
                          <a:schemeClr val="tx1"/>
                        </a:solidFill>
                      </a:endParaRPr>
                    </a:p>
                  </a:txBody>
                  <a:tcPr/>
                </a:tc>
                <a:extLst>
                  <a:ext uri="{0D108BD9-81ED-4DB2-BD59-A6C34878D82A}">
                    <a16:rowId xmlns:a16="http://schemas.microsoft.com/office/drawing/2014/main" val="453405729"/>
                  </a:ext>
                </a:extLst>
              </a:tr>
              <a:tr h="370840">
                <a:tc>
                  <a:txBody>
                    <a:bodyPr/>
                    <a:lstStyle/>
                    <a:p>
                      <a:r>
                        <a:rPr lang="es-US" dirty="0"/>
                        <a:t>RNF004</a:t>
                      </a:r>
                      <a:endParaRPr lang="es-CO" dirty="0"/>
                    </a:p>
                  </a:txBody>
                  <a:tcPr/>
                </a:tc>
                <a:tc>
                  <a:txBody>
                    <a:bodyPr/>
                    <a:lstStyle/>
                    <a:p>
                      <a:r>
                        <a:rPr lang="es-US" dirty="0"/>
                        <a:t>El sistema contará con </a:t>
                      </a:r>
                      <a:r>
                        <a:rPr lang="es-US" dirty="0">
                          <a:solidFill>
                            <a:schemeClr val="tx1"/>
                          </a:solidFill>
                        </a:rPr>
                        <a:t>seguridad para los datos </a:t>
                      </a:r>
                    </a:p>
                  </a:txBody>
                  <a:tcPr/>
                </a:tc>
                <a:extLst>
                  <a:ext uri="{0D108BD9-81ED-4DB2-BD59-A6C34878D82A}">
                    <a16:rowId xmlns:a16="http://schemas.microsoft.com/office/drawing/2014/main" val="31394699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RNF005</a:t>
                      </a:r>
                      <a:endParaRPr lang="es-CO" dirty="0"/>
                    </a:p>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Se establecerá un formato de contrato de forma predeterminada dependiendo de los requerimientos del clientes.</a:t>
                      </a:r>
                    </a:p>
                    <a:p>
                      <a:endParaRPr lang="es-US" dirty="0"/>
                    </a:p>
                  </a:txBody>
                  <a:tcPr/>
                </a:tc>
                <a:extLst>
                  <a:ext uri="{0D108BD9-81ED-4DB2-BD59-A6C34878D82A}">
                    <a16:rowId xmlns:a16="http://schemas.microsoft.com/office/drawing/2014/main" val="3256966199"/>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031325"/>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Restaurar contraseña.</a:t>
            </a:r>
          </a:p>
          <a:p>
            <a:r>
              <a:rPr lang="es-US" dirty="0"/>
              <a:t>CU004: cambiar contraseña. </a:t>
            </a:r>
          </a:p>
          <a:p>
            <a:r>
              <a:rPr lang="es-US" dirty="0"/>
              <a:t>CU005: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462213"/>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CU006: Registrar solicitud de evento.</a:t>
            </a:r>
          </a:p>
          <a:p>
            <a:r>
              <a:rPr lang="es-CO" dirty="0"/>
              <a:t>CU007: Notificar confirmación de evento.</a:t>
            </a:r>
            <a:endParaRPr lang="es-US" dirty="0"/>
          </a:p>
          <a:p>
            <a:r>
              <a:rPr lang="es-US" dirty="0"/>
              <a:t>CU008: Registrar tipo de evento.</a:t>
            </a:r>
          </a:p>
          <a:p>
            <a:r>
              <a:rPr lang="es-US" dirty="0"/>
              <a:t>CU009: Seleccionar tipo de paquete.</a:t>
            </a:r>
          </a:p>
          <a:p>
            <a:r>
              <a:rPr lang="es-US" dirty="0"/>
              <a:t>CU010: Personalizar paquete.</a:t>
            </a:r>
          </a:p>
          <a:p>
            <a:r>
              <a:rPr lang="es-US" dirty="0"/>
              <a:t>CU011: Consultar presupuesto.</a:t>
            </a:r>
          </a:p>
          <a:p>
            <a:r>
              <a:rPr lang="es-US" dirty="0"/>
              <a:t>CU012: Cancelar evento</a:t>
            </a:r>
          </a:p>
          <a:p>
            <a:endParaRPr lang="es-US" dirty="0"/>
          </a:p>
        </p:txBody>
      </p:sp>
    </p:spTree>
    <p:extLst>
      <p:ext uri="{BB962C8B-B14F-4D97-AF65-F5344CB8AC3E}">
        <p14:creationId xmlns:p14="http://schemas.microsoft.com/office/powerpoint/2010/main" val="384858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1A9E88-234B-4E1F-9F93-855C3CADCBF8}"/>
              </a:ext>
            </a:extLst>
          </p:cNvPr>
          <p:cNvSpPr/>
          <p:nvPr/>
        </p:nvSpPr>
        <p:spPr>
          <a:xfrm>
            <a:off x="50257" y="1433703"/>
            <a:ext cx="3794629" cy="1815882"/>
          </a:xfrm>
          <a:prstGeom prst="rect">
            <a:avLst/>
          </a:prstGeom>
        </p:spPr>
        <p:txBody>
          <a:bodyPr wrap="none">
            <a:spAutoFit/>
          </a:bodyPr>
          <a:lstStyle/>
          <a:p>
            <a:r>
              <a:rPr lang="es-ES_tradnl" b="1" dirty="0"/>
              <a:t>RF004:</a:t>
            </a:r>
            <a:r>
              <a:rPr lang="es-ES_tradnl" dirty="0"/>
              <a:t>El sistema permitirá hacer un contrato</a:t>
            </a:r>
          </a:p>
          <a:p>
            <a:endParaRPr lang="es-ES_tradnl" dirty="0"/>
          </a:p>
          <a:p>
            <a:r>
              <a:rPr lang="es-ES_tradnl" dirty="0"/>
              <a:t>CU013: Registrar datos del contrato</a:t>
            </a:r>
          </a:p>
          <a:p>
            <a:r>
              <a:rPr lang="es-ES_tradnl" dirty="0"/>
              <a:t>CU014: Consultar contrato</a:t>
            </a:r>
          </a:p>
          <a:p>
            <a:r>
              <a:rPr lang="es-ES_tradnl" dirty="0"/>
              <a:t>CU015: Actualizar contrato.</a:t>
            </a:r>
          </a:p>
          <a:p>
            <a:r>
              <a:rPr lang="es-ES_tradnl" dirty="0"/>
              <a:t>CU016: Asignar cierre de contrato.</a:t>
            </a:r>
          </a:p>
          <a:p>
            <a:endParaRPr lang="es-ES_tradnl" dirty="0"/>
          </a:p>
          <a:p>
            <a:endParaRPr lang="es-ES_tradnl" dirty="0"/>
          </a:p>
        </p:txBody>
      </p:sp>
      <p:sp>
        <p:nvSpPr>
          <p:cNvPr id="5" name="Rectángulo 4">
            <a:extLst>
              <a:ext uri="{FF2B5EF4-FFF2-40B4-BE49-F238E27FC236}">
                <a16:creationId xmlns:a16="http://schemas.microsoft.com/office/drawing/2014/main" id="{E11C1E11-53ED-4CEA-9B95-B6521B95B564}"/>
              </a:ext>
            </a:extLst>
          </p:cNvPr>
          <p:cNvSpPr/>
          <p:nvPr/>
        </p:nvSpPr>
        <p:spPr>
          <a:xfrm>
            <a:off x="4064802" y="1433703"/>
            <a:ext cx="5028941" cy="1384995"/>
          </a:xfrm>
          <a:prstGeom prst="rect">
            <a:avLst/>
          </a:prstGeom>
        </p:spPr>
        <p:txBody>
          <a:bodyPr wrap="none">
            <a:spAutoFit/>
          </a:bodyPr>
          <a:lstStyle/>
          <a:p>
            <a:r>
              <a:rPr lang="es-ES_tradnl" b="1" dirty="0">
                <a:solidFill>
                  <a:schemeClr val="tx1"/>
                </a:solidFill>
              </a:rPr>
              <a:t>RF005:</a:t>
            </a:r>
            <a:r>
              <a:rPr lang="es-ES_tradnl" dirty="0"/>
              <a:t>El sistema permitirá hacer el pago en línea del cliente</a:t>
            </a:r>
            <a:endParaRPr lang="es-CO" dirty="0"/>
          </a:p>
          <a:p>
            <a:endParaRPr lang="es-ES_tradnl" dirty="0"/>
          </a:p>
          <a:p>
            <a:r>
              <a:rPr lang="es-ES_tradnl" dirty="0"/>
              <a:t>CU017:consultar factura.</a:t>
            </a:r>
          </a:p>
          <a:p>
            <a:r>
              <a:rPr lang="es-ES_tradnl" dirty="0"/>
              <a:t>CU018: consultar pagos</a:t>
            </a:r>
          </a:p>
          <a:p>
            <a:r>
              <a:rPr lang="es-ES_tradnl" dirty="0"/>
              <a:t>CU019: Generar soporte de pago</a:t>
            </a:r>
          </a:p>
          <a:p>
            <a:endParaRPr lang="es-ES_tradnl" dirty="0"/>
          </a:p>
        </p:txBody>
      </p:sp>
      <p:sp>
        <p:nvSpPr>
          <p:cNvPr id="6" name="Rectángulo 5">
            <a:extLst>
              <a:ext uri="{FF2B5EF4-FFF2-40B4-BE49-F238E27FC236}">
                <a16:creationId xmlns:a16="http://schemas.microsoft.com/office/drawing/2014/main" id="{EFF131DE-3F6C-4532-BABB-09A6A2C53DD6}"/>
              </a:ext>
            </a:extLst>
          </p:cNvPr>
          <p:cNvSpPr/>
          <p:nvPr/>
        </p:nvSpPr>
        <p:spPr>
          <a:xfrm>
            <a:off x="2286000" y="3163384"/>
            <a:ext cx="4572000" cy="1815882"/>
          </a:xfrm>
          <a:prstGeom prst="rect">
            <a:avLst/>
          </a:prstGeom>
        </p:spPr>
        <p:txBody>
          <a:bodyPr>
            <a:spAutoFit/>
          </a:bodyPr>
          <a:lstStyle/>
          <a:p>
            <a:r>
              <a:rPr lang="es-ES_tradnl" b="1" dirty="0"/>
              <a:t>RF006</a:t>
            </a:r>
            <a:r>
              <a:rPr lang="es-ES_tradnl" dirty="0"/>
              <a:t>:El sistema permitirá asociar las personas y elementos requeridos para el evento.</a:t>
            </a:r>
          </a:p>
          <a:p>
            <a:endParaRPr lang="es-ES_tradnl" dirty="0"/>
          </a:p>
          <a:p>
            <a:r>
              <a:rPr lang="es-ES_tradnl" dirty="0"/>
              <a:t>CU020: registrar personal de logística. </a:t>
            </a:r>
          </a:p>
          <a:p>
            <a:r>
              <a:rPr lang="es-ES_tradnl" dirty="0"/>
              <a:t>CU021: Registrar proveedores.</a:t>
            </a:r>
          </a:p>
          <a:p>
            <a:r>
              <a:rPr lang="es-ES_tradnl" dirty="0"/>
              <a:t>CU022: Consultar personal disponible</a:t>
            </a:r>
          </a:p>
          <a:p>
            <a:r>
              <a:rPr lang="es-ES_tradnl" dirty="0"/>
              <a:t>CU023: Registrar Elementos requeridos</a:t>
            </a:r>
          </a:p>
          <a:p>
            <a:r>
              <a:rPr lang="es-ES_tradnl" dirty="0"/>
              <a:t>CU024: </a:t>
            </a:r>
            <a:r>
              <a:rPr lang="es-CO" dirty="0"/>
              <a:t>Asociar personal a evento.</a:t>
            </a:r>
          </a:p>
        </p:txBody>
      </p:sp>
    </p:spTree>
    <p:extLst>
      <p:ext uri="{BB962C8B-B14F-4D97-AF65-F5344CB8AC3E}">
        <p14:creationId xmlns:p14="http://schemas.microsoft.com/office/powerpoint/2010/main" val="106076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4461831" y="1582818"/>
            <a:ext cx="4572000" cy="1815882"/>
          </a:xfrm>
          <a:prstGeom prst="rect">
            <a:avLst/>
          </a:prstGeom>
        </p:spPr>
        <p:txBody>
          <a:bodyPr>
            <a:spAutoFit/>
          </a:bodyPr>
          <a:lstStyle/>
          <a:p>
            <a:r>
              <a:rPr lang="es-ES_tradnl" b="1" dirty="0"/>
              <a:t>RF007:</a:t>
            </a:r>
            <a:r>
              <a:rPr lang="es-ES_tradnl" dirty="0"/>
              <a:t>El sistema permitirá al cliente crear los PQR de los eventos realizados.</a:t>
            </a:r>
          </a:p>
          <a:p>
            <a:endParaRPr lang="es-ES_tradnl" dirty="0"/>
          </a:p>
          <a:p>
            <a:r>
              <a:rPr lang="es-ES_tradnl" dirty="0"/>
              <a:t>CU027: Registrar el incidente del evento.</a:t>
            </a:r>
          </a:p>
          <a:p>
            <a:r>
              <a:rPr lang="es-ES_tradnl" dirty="0"/>
              <a:t>CU028: Enviar el PQR .</a:t>
            </a:r>
          </a:p>
          <a:p>
            <a:r>
              <a:rPr lang="es-ES_tradnl" dirty="0"/>
              <a:t>CU029: Notificar sugerencias del cliente. </a:t>
            </a:r>
          </a:p>
          <a:p>
            <a:r>
              <a:rPr lang="es-ES_tradnl" dirty="0"/>
              <a:t>CU030: Ingresar recomendaciones.</a:t>
            </a:r>
          </a:p>
          <a:p>
            <a:r>
              <a:rPr lang="es-ES_tradnl" dirty="0"/>
              <a:t> </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110169" y="1582818"/>
            <a:ext cx="4044697" cy="1384995"/>
          </a:xfrm>
          <a:prstGeom prst="rect">
            <a:avLst/>
          </a:prstGeom>
        </p:spPr>
        <p:txBody>
          <a:bodyPr wrap="none">
            <a:spAutoFit/>
          </a:bodyPr>
          <a:lstStyle/>
          <a:p>
            <a:r>
              <a:rPr lang="es-ES_tradnl" b="1" dirty="0"/>
              <a:t>RF008</a:t>
            </a:r>
            <a:r>
              <a:rPr lang="es-ES_tradnl" dirty="0"/>
              <a:t>: El sistema permitirá hacer una </a:t>
            </a:r>
          </a:p>
          <a:p>
            <a:r>
              <a:rPr lang="es-ES_tradnl" dirty="0"/>
              <a:t>cotización final.</a:t>
            </a:r>
          </a:p>
          <a:p>
            <a:endParaRPr lang="es-ES_tradnl" dirty="0"/>
          </a:p>
          <a:p>
            <a:r>
              <a:rPr lang="es-ES_tradnl" dirty="0"/>
              <a:t>CU025: Registrar el presupuesto final del evento</a:t>
            </a:r>
          </a:p>
          <a:p>
            <a:r>
              <a:rPr lang="es-ES_tradnl" dirty="0"/>
              <a:t>CU026: Consultar tipo de evento.</a:t>
            </a:r>
          </a:p>
          <a:p>
            <a:r>
              <a:rPr lang="es-ES_tradnl" dirty="0"/>
              <a:t> </a:t>
            </a:r>
            <a:endParaRPr lang="es-CO" dirty="0"/>
          </a:p>
        </p:txBody>
      </p:sp>
      <p:sp>
        <p:nvSpPr>
          <p:cNvPr id="6" name="Rectángulo 5">
            <a:extLst>
              <a:ext uri="{FF2B5EF4-FFF2-40B4-BE49-F238E27FC236}">
                <a16:creationId xmlns:a16="http://schemas.microsoft.com/office/drawing/2014/main" id="{BDA72CBB-F57F-4EB8-B6F6-26BAA321D409}"/>
              </a:ext>
            </a:extLst>
          </p:cNvPr>
          <p:cNvSpPr/>
          <p:nvPr/>
        </p:nvSpPr>
        <p:spPr>
          <a:xfrm>
            <a:off x="5339567" y="3196310"/>
            <a:ext cx="4572000" cy="738664"/>
          </a:xfrm>
          <a:prstGeom prst="rect">
            <a:avLst/>
          </a:prstGeom>
        </p:spPr>
        <p:txBody>
          <a:bodyPr>
            <a:spAutoFit/>
          </a:bodyPr>
          <a:lstStyle/>
          <a:p>
            <a:endParaRPr lang="es-US" dirty="0"/>
          </a:p>
          <a:p>
            <a:endParaRPr lang="es-US" dirty="0"/>
          </a:p>
          <a:p>
            <a:endParaRPr lang="es-US" dirty="0"/>
          </a:p>
        </p:txBody>
      </p:sp>
    </p:spTree>
    <p:extLst>
      <p:ext uri="{BB962C8B-B14F-4D97-AF65-F5344CB8AC3E}">
        <p14:creationId xmlns:p14="http://schemas.microsoft.com/office/powerpoint/2010/main" val="333399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092881"/>
          </a:xfrm>
          <a:prstGeom prst="rect">
            <a:avLst/>
          </a:prstGeom>
        </p:spPr>
        <p:txBody>
          <a:bodyPr wrap="square">
            <a:spAutoFit/>
          </a:bodyPr>
          <a:lstStyle/>
          <a:p>
            <a:pPr algn="ctr"/>
            <a:r>
              <a:rPr lang="es-US" sz="1300" dirty="0">
                <a:latin typeface="Times New Roman" panose="02020603050405020304" pitchFamily="18" charset="0"/>
                <a:cs typeface="Times New Roman" panose="02020603050405020304" pitchFamily="18" charset="0"/>
              </a:rPr>
              <a:t>La casa de eventos </a:t>
            </a:r>
            <a:r>
              <a:rPr lang="es-US" sz="1300" dirty="0" err="1">
                <a:latin typeface="Times New Roman" panose="02020603050405020304" pitchFamily="18" charset="0"/>
                <a:cs typeface="Times New Roman" panose="02020603050405020304" pitchFamily="18" charset="0"/>
              </a:rPr>
              <a:t>EuroBodas</a:t>
            </a:r>
            <a:r>
              <a:rPr lang="es-US" sz="1300" dirty="0">
                <a:latin typeface="Times New Roman" panose="02020603050405020304" pitchFamily="18" charset="0"/>
                <a:cs typeface="Times New Roman" panose="02020603050405020304" pitchFamily="18" charset="0"/>
              </a:rPr>
              <a:t> es una organización, la cual se encarga de hacer cualquier tipo de evento social o empresarial según la petición del cliente. </a:t>
            </a:r>
          </a:p>
          <a:p>
            <a:r>
              <a:rPr lang="es-US" sz="1300" dirty="0">
                <a:latin typeface="Times New Roman" panose="02020603050405020304" pitchFamily="18" charset="0"/>
                <a:cs typeface="Times New Roman" panose="02020603050405020304" pitchFamily="18" charset="0"/>
              </a:rPr>
              <a:t>Al hacer un levantamiento de información sobre la empresa como resultado </a:t>
            </a:r>
            <a:r>
              <a:rPr lang="es-US" sz="1300" dirty="0">
                <a:solidFill>
                  <a:schemeClr val="tx1"/>
                </a:solidFill>
                <a:latin typeface="Times New Roman" panose="02020603050405020304" pitchFamily="18" charset="0"/>
                <a:cs typeface="Times New Roman" panose="02020603050405020304" pitchFamily="18" charset="0"/>
              </a:rPr>
              <a:t>salió</a:t>
            </a:r>
            <a:r>
              <a:rPr lang="es-US" sz="1300" dirty="0">
                <a:latin typeface="Times New Roman" panose="02020603050405020304" pitchFamily="18" charset="0"/>
                <a:cs typeface="Times New Roman" panose="02020603050405020304" pitchFamily="18" charset="0"/>
              </a:rPr>
              <a:t> que no cuentan con  algún tipo de método para poder mostrar de los servicios que prestan a los clientes y la falta de información oportuna a los clientes sobre el estado de la disponibilidad de los servicios prestados, además la logística también presenta algún tipo de falencia ya que no se presenta le mejor organización. </a:t>
            </a:r>
            <a:br>
              <a:rPr lang="es-US" sz="13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1316747" y="48647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12651" y="1402199"/>
            <a:ext cx="4572000" cy="1169551"/>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Cuando un cliente hace una solicitud de un evento la empresa ya tiene unos paquetes fijos lo que se hará es que el cliente pueda modificar el paquete según sus gustos, también no llevan un control eficiente en la facturación de los ingresos ya que hacen uso de una plataforma sencilla .</a:t>
            </a:r>
            <a:endParaRPr lang="es-CO" dirty="0"/>
          </a:p>
        </p:txBody>
      </p:sp>
      <p:sp>
        <p:nvSpPr>
          <p:cNvPr id="3" name="Rectángulo 2">
            <a:extLst>
              <a:ext uri="{FF2B5EF4-FFF2-40B4-BE49-F238E27FC236}">
                <a16:creationId xmlns:a16="http://schemas.microsoft.com/office/drawing/2014/main" id="{72D455B7-4F5B-47B0-9E10-6858BCAD86FB}"/>
              </a:ext>
            </a:extLst>
          </p:cNvPr>
          <p:cNvSpPr/>
          <p:nvPr/>
        </p:nvSpPr>
        <p:spPr>
          <a:xfrm>
            <a:off x="871870" y="2808473"/>
            <a:ext cx="4572000" cy="523220"/>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¿Cómo un aplicativo web hará mas eficiente la logística de un evento y apartar un evento de la manera mas sencilla? </a:t>
            </a:r>
            <a:endParaRPr lang="es-CO" dirty="0"/>
          </a:p>
        </p:txBody>
      </p:sp>
    </p:spTree>
    <p:extLst>
      <p:ext uri="{BB962C8B-B14F-4D97-AF65-F5344CB8AC3E}">
        <p14:creationId xmlns:p14="http://schemas.microsoft.com/office/powerpoint/2010/main" val="131030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59489" y="1595312"/>
            <a:ext cx="5337544" cy="97643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dirty="0">
                <a:latin typeface="Times New Roman" panose="02020603050405020304" pitchFamily="18" charset="0"/>
                <a:cs typeface="Times New Roman" panose="02020603050405020304" pitchFamily="18" charset="0"/>
              </a:rPr>
              <a:t>Al analizar la situación de la casa de eventos, en la relación del cronograma de cada evento se es necesario </a:t>
            </a:r>
            <a:r>
              <a:rPr lang="es-US" dirty="0">
                <a:solidFill>
                  <a:srgbClr val="FF0000"/>
                </a:solidFill>
                <a:latin typeface="Times New Roman" panose="02020603050405020304" pitchFamily="18" charset="0"/>
                <a:cs typeface="Times New Roman" panose="02020603050405020304" pitchFamily="18" charset="0"/>
              </a:rPr>
              <a:t>hacer una aplicativo para tener una mejor organización y poder tener un mejor rendimiento; </a:t>
            </a:r>
            <a:r>
              <a:rPr lang="es-US" dirty="0">
                <a:latin typeface="Times New Roman" panose="02020603050405020304" pitchFamily="18" charset="0"/>
                <a:cs typeface="Times New Roman" panose="02020603050405020304" pitchFamily="18" charset="0"/>
              </a:rPr>
              <a:t>además, con el poco conocimiento de las personas que hacen uso de estos tipos de servicios, para que las personas puedan conocer a cerca de lo que se basa la empresa y puedan solicitar uno de los servicios </a:t>
            </a:r>
            <a:r>
              <a:rPr lang="es-US" dirty="0">
                <a:solidFill>
                  <a:srgbClr val="FF0000"/>
                </a:solidFill>
                <a:latin typeface="Times New Roman" panose="02020603050405020304" pitchFamily="18" charset="0"/>
                <a:cs typeface="Times New Roman" panose="02020603050405020304" pitchFamily="18" charset="0"/>
              </a:rPr>
              <a:t>deseaos</a:t>
            </a:r>
            <a:r>
              <a:rPr lang="es-US" dirty="0">
                <a:latin typeface="Times New Roman" panose="02020603050405020304" pitchFamily="18" charset="0"/>
                <a:cs typeface="Times New Roman" panose="02020603050405020304" pitchFamily="18" charset="0"/>
              </a:rPr>
              <a:t> y ya cuando hayan tomado la decisión los clientes podrán modificar que es lo que desean para su evento, las actividades de apartar las fechas y lo que se va utilizar en un evento y los procesos que allí se realizan, que son escoger la fecha y el tipo de evento y un abono de dinero que se va realizar</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
        <p:nvSpPr>
          <p:cNvPr id="15" name="Rectángulo 14">
            <a:extLst>
              <a:ext uri="{FF2B5EF4-FFF2-40B4-BE49-F238E27FC236}">
                <a16:creationId xmlns:a16="http://schemas.microsoft.com/office/drawing/2014/main" id="{D75D26A7-FE08-4CF8-B49C-15309B54DB34}"/>
              </a:ext>
            </a:extLst>
          </p:cNvPr>
          <p:cNvSpPr/>
          <p:nvPr/>
        </p:nvSpPr>
        <p:spPr>
          <a:xfrm>
            <a:off x="2402958" y="504137"/>
            <a:ext cx="2753509" cy="400110"/>
          </a:xfrm>
          <a:prstGeom prst="rect">
            <a:avLst/>
          </a:prstGeom>
        </p:spPr>
        <p:txBody>
          <a:bodyPr wrap="square">
            <a:spAutoFit/>
          </a:bodyPr>
          <a:lstStyle/>
          <a:p>
            <a:r>
              <a:rPr lang="es-US" sz="2000" b="1" dirty="0">
                <a:latin typeface="Comic Sans MS" panose="030F0702030302020204" pitchFamily="66" charset="0"/>
              </a:rPr>
              <a:t>JUSTIFICACION</a:t>
            </a:r>
            <a:endParaRPr lang="es-CO" sz="18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2800" b="1" dirty="0">
                <a:latin typeface="Comic Sans MS" panose="030F0702030302020204" pitchFamily="66" charset="0"/>
              </a:rPr>
              <a:t>Objetivo</a:t>
            </a:r>
            <a:r>
              <a:rPr lang="es-US" sz="2400" b="1" dirty="0">
                <a:latin typeface="Comic Sans MS" panose="030F0702030302020204" pitchFamily="66" charset="0"/>
              </a:rPr>
              <a:t> general</a:t>
            </a:r>
            <a:endParaRPr lang="es-CO" sz="24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511669" y="169068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73866"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2400" b="1" dirty="0">
                <a:latin typeface="Comic Sans MS" panose="030F0702030302020204" pitchFamily="66" charset="0"/>
              </a:rPr>
              <a:t>Objetivos Específicos</a:t>
            </a:r>
            <a:endParaRPr lang="es-CO" sz="24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295941" y="1489117"/>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la oportunidad al cliente de personalizar al paquete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endParaRPr lang="es-US" sz="1600" dirty="0"/>
          </a:p>
          <a:p>
            <a:pPr marL="285750" indent="-285750">
              <a:buFont typeface="Arial" panose="020B0604020202020204" pitchFamily="34" charset="0"/>
              <a:buChar char="•"/>
            </a:pP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095153" y="1616149"/>
            <a:ext cx="5178056" cy="2031325"/>
          </a:xfrm>
          <a:prstGeom prst="rect">
            <a:avLst/>
          </a:prstGeom>
          <a:noFill/>
        </p:spPr>
        <p:txBody>
          <a:bodyPr wrap="square" rtlCol="0">
            <a:spAutoFit/>
          </a:bodyPr>
          <a:lstStyle/>
          <a:p>
            <a:r>
              <a:rPr lang="es-US" dirty="0"/>
              <a:t>Se hará un sistema de información para la casa de eventos EURO BODAS, </a:t>
            </a:r>
            <a:r>
              <a:rPr lang="es-US" dirty="0">
                <a:solidFill>
                  <a:srgbClr val="FF0000"/>
                </a:solidFill>
              </a:rPr>
              <a:t>para suplir las necesidades que este presenta </a:t>
            </a:r>
            <a:r>
              <a:rPr lang="es-US" dirty="0"/>
              <a:t>y esto se lograra aproximadamente en un tiempo de un año. </a:t>
            </a:r>
            <a:r>
              <a:rPr lang="es-US" dirty="0">
                <a:solidFill>
                  <a:srgbClr val="FF0000"/>
                </a:solidFill>
              </a:rPr>
              <a:t>La</a:t>
            </a:r>
            <a:r>
              <a:rPr lang="es-US" dirty="0"/>
              <a:t> </a:t>
            </a:r>
            <a:r>
              <a:rPr lang="es-US" dirty="0">
                <a:solidFill>
                  <a:srgbClr val="FF0000"/>
                </a:solidFill>
              </a:rPr>
              <a:t>área beneficiada seria la operativa</a:t>
            </a:r>
          </a:p>
          <a:p>
            <a:r>
              <a:rPr lang="es-US" dirty="0"/>
              <a:t>El sistema permitirá escoger o personalizar los paquetes para los  eventos, permitir que haya un mejor cronograma  y que permita tener una mejor organización en el evento </a:t>
            </a:r>
            <a:br>
              <a:rPr lang="es-US" dirty="0"/>
            </a:br>
            <a:r>
              <a:rPr lang="es-CO" dirty="0"/>
              <a:t>el área involucrada es la operativa .</a:t>
            </a:r>
          </a:p>
          <a:p>
            <a:endParaRPr lang="es-CO" dirty="0"/>
          </a:p>
        </p:txBody>
      </p:sp>
    </p:spTree>
    <p:extLst>
      <p:ext uri="{BB962C8B-B14F-4D97-AF65-F5344CB8AC3E}">
        <p14:creationId xmlns:p14="http://schemas.microsoft.com/office/powerpoint/2010/main" val="43224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901</Words>
  <Application>Microsoft Office PowerPoint</Application>
  <PresentationFormat>Presentación en pantalla (16:9)</PresentationFormat>
  <Paragraphs>119</Paragraphs>
  <Slides>16</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Comic Sans MS</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Joan Morales</cp:lastModifiedBy>
  <cp:revision>61</cp:revision>
  <dcterms:modified xsi:type="dcterms:W3CDTF">2019-06-28T03:11:59Z</dcterms:modified>
</cp:coreProperties>
</file>