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360" r:id="rId4"/>
    <p:sldId id="361" r:id="rId5"/>
    <p:sldId id="362" r:id="rId6"/>
    <p:sldId id="363" r:id="rId7"/>
    <p:sldId id="365" r:id="rId8"/>
    <p:sldId id="364" r:id="rId9"/>
    <p:sldId id="366" r:id="rId10"/>
    <p:sldId id="367" r:id="rId11"/>
    <p:sldId id="370" r:id="rId12"/>
    <p:sldId id="369" r:id="rId13"/>
    <p:sldId id="368" r:id="rId14"/>
    <p:sldId id="372" r:id="rId15"/>
    <p:sldId id="373" r:id="rId16"/>
    <p:sldId id="371" r:id="rId17"/>
    <p:sldId id="375" r:id="rId18"/>
    <p:sldId id="374" r:id="rId19"/>
    <p:sldId id="390" r:id="rId20"/>
    <p:sldId id="392" r:id="rId21"/>
    <p:sldId id="393" r:id="rId22"/>
    <p:sldId id="394" r:id="rId23"/>
    <p:sldId id="395" r:id="rId24"/>
    <p:sldId id="391" r:id="rId25"/>
    <p:sldId id="397" r:id="rId26"/>
    <p:sldId id="396" r:id="rId27"/>
    <p:sldId id="398" r:id="rId28"/>
    <p:sldId id="388" r:id="rId29"/>
    <p:sldId id="400" r:id="rId30"/>
    <p:sldId id="399" r:id="rId31"/>
    <p:sldId id="401" r:id="rId32"/>
    <p:sldId id="402" r:id="rId33"/>
    <p:sldId id="403" r:id="rId34"/>
    <p:sldId id="406" r:id="rId35"/>
    <p:sldId id="407" r:id="rId36"/>
    <p:sldId id="408" r:id="rId37"/>
    <p:sldId id="409" r:id="rId38"/>
    <p:sldId id="389" r:id="rId39"/>
    <p:sldId id="413" r:id="rId40"/>
    <p:sldId id="411" r:id="rId41"/>
    <p:sldId id="412" r:id="rId42"/>
    <p:sldId id="415" r:id="rId43"/>
    <p:sldId id="414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6" r:id="rId52"/>
    <p:sldId id="410" r:id="rId53"/>
    <p:sldId id="424" r:id="rId54"/>
    <p:sldId id="427" r:id="rId55"/>
    <p:sldId id="428" r:id="rId56"/>
    <p:sldId id="425" r:id="rId57"/>
    <p:sldId id="430" r:id="rId58"/>
    <p:sldId id="429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9" r:id="rId67"/>
    <p:sldId id="442" r:id="rId68"/>
    <p:sldId id="444" r:id="rId69"/>
    <p:sldId id="443" r:id="rId70"/>
    <p:sldId id="445" r:id="rId71"/>
    <p:sldId id="447" r:id="rId72"/>
    <p:sldId id="446" r:id="rId73"/>
    <p:sldId id="448" r:id="rId74"/>
    <p:sldId id="438" r:id="rId75"/>
    <p:sldId id="449" r:id="rId76"/>
    <p:sldId id="450" r:id="rId77"/>
    <p:sldId id="451" r:id="rId78"/>
    <p:sldId id="452" r:id="rId79"/>
    <p:sldId id="456" r:id="rId80"/>
    <p:sldId id="453" r:id="rId81"/>
    <p:sldId id="461" r:id="rId82"/>
    <p:sldId id="455" r:id="rId83"/>
    <p:sldId id="457" r:id="rId84"/>
    <p:sldId id="458" r:id="rId85"/>
    <p:sldId id="459" r:id="rId86"/>
    <p:sldId id="462" r:id="rId87"/>
    <p:sldId id="460" r:id="rId88"/>
    <p:sldId id="463" r:id="rId89"/>
    <p:sldId id="464" r:id="rId90"/>
    <p:sldId id="440" r:id="rId91"/>
    <p:sldId id="466" r:id="rId92"/>
    <p:sldId id="465" r:id="rId93"/>
    <p:sldId id="467" r:id="rId94"/>
    <p:sldId id="468" r:id="rId95"/>
    <p:sldId id="469" r:id="rId96"/>
    <p:sldId id="441" r:id="rId97"/>
    <p:sldId id="470" r:id="rId98"/>
    <p:sldId id="471" r:id="rId99"/>
    <p:sldId id="472" r:id="rId100"/>
    <p:sldId id="473" r:id="rId101"/>
    <p:sldId id="474" r:id="rId102"/>
    <p:sldId id="475" r:id="rId103"/>
    <p:sldId id="477" r:id="rId104"/>
    <p:sldId id="478" r:id="rId105"/>
    <p:sldId id="480" r:id="rId106"/>
    <p:sldId id="476" r:id="rId107"/>
    <p:sldId id="479" r:id="rId108"/>
    <p:sldId id="481" r:id="rId109"/>
    <p:sldId id="482" r:id="rId110"/>
    <p:sldId id="483" r:id="rId111"/>
    <p:sldId id="484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1810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076396" y="335130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674819" y="261978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07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8448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359036" y="331462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940809" y="27352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64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7517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3092971" y="3011264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6341359" y="313752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55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8068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89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63895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35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7624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798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25495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6820" y="289917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1492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6867" y="306327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58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03944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94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159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1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16046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1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53238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49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01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82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>
                <a:solidFill>
                  <a:schemeClr val="bg1"/>
                </a:solidFill>
              </a:rPr>
              <a:t>Low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i="1" dirty="0" err="1" smtClean="0">
                <a:solidFill>
                  <a:schemeClr val="bg1"/>
                </a:solidFill>
              </a:rPr>
              <a:t>Tick</a:t>
            </a:r>
            <a:r>
              <a:rPr lang="es-ES" sz="1100" dirty="0" smtClean="0">
                <a:solidFill>
                  <a:schemeClr val="bg1"/>
                </a:solidFill>
              </a:rPr>
              <a:t> –</a:t>
            </a:r>
            <a:r>
              <a:rPr lang="es-ES" sz="1100" dirty="0" smtClean="0"/>
              <a:t> 0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chemeClr val="bg1"/>
                </a:solidFill>
              </a:rPr>
              <a:t>High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i="1" dirty="0" err="1" smtClean="0">
                <a:solidFill>
                  <a:schemeClr val="bg1"/>
                </a:solidFill>
              </a:rPr>
              <a:t>Tock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dirty="0" smtClean="0"/>
              <a:t>1 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15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71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41" name="Right Brace 40"/>
          <p:cNvSpPr/>
          <p:nvPr/>
        </p:nvSpPr>
        <p:spPr>
          <a:xfrm rot="10800000" flipV="1">
            <a:off x="2682000" y="4570363"/>
            <a:ext cx="121110" cy="961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dirty="0" err="1" smtClean="0"/>
                  <a:t>Represented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binary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siignal</a:t>
                </a:r>
                <a:r>
                  <a:rPr lang="es-ES" sz="1200" dirty="0" smtClean="0"/>
                  <a:t> </a:t>
                </a:r>
              </a:p>
              <a:p>
                <a:endParaRPr lang="es-E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s-ES" sz="12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circuitry simultaneously broadcasts to every sequential chip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  <a:blipFill>
                <a:blip r:embed="rId3"/>
                <a:stretch>
                  <a:fillRect l="-394" t="-405" r="-394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2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41" name="Right Brace 40"/>
          <p:cNvSpPr/>
          <p:nvPr/>
        </p:nvSpPr>
        <p:spPr>
          <a:xfrm rot="10800000" flipV="1">
            <a:off x="2682000" y="4570363"/>
            <a:ext cx="121110" cy="961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dirty="0" err="1" smtClean="0"/>
                  <a:t>Represented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binary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siignal</a:t>
                </a:r>
                <a:r>
                  <a:rPr lang="es-ES" sz="1200" dirty="0" smtClean="0"/>
                  <a:t> </a:t>
                </a:r>
              </a:p>
              <a:p>
                <a:endParaRPr lang="es-E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s-ES" sz="12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circuitry simultaneously broadcasts to every sequential chip</a:t>
                </a:r>
                <a:endParaRPr lang="en-US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  <a:blipFill>
                <a:blip r:embed="rId3"/>
                <a:stretch>
                  <a:fillRect l="-394" t="-405" r="-394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39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s-ES" dirty="0" err="1">
                    <a:solidFill>
                      <a:schemeClr val="bg1"/>
                    </a:solidFill>
                  </a:rPr>
                  <a:t>consider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them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primitive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outputs </a:t>
                </a:r>
                <a:r>
                  <a:rPr lang="es-ES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important for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 ALU, but…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i="1" dirty="0" err="1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outputs </a:t>
                </a:r>
                <a:r>
                  <a:rPr lang="es-ES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1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9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/>
                  <a:t>	</a:t>
                </a:r>
                <a:r>
                  <a:rPr lang="es-ES" sz="1600" dirty="0" err="1"/>
                  <a:t>Beginning</a:t>
                </a:r>
                <a:r>
                  <a:rPr lang="es-ES" sz="1600" dirty="0"/>
                  <a:t> of </a:t>
                </a:r>
                <a:r>
                  <a:rPr lang="es-ES" sz="1600" dirty="0" err="1"/>
                  <a:t>clock</a:t>
                </a:r>
                <a:r>
                  <a:rPr lang="es-ES" sz="1600" dirty="0"/>
                  <a:t> </a:t>
                </a:r>
                <a:r>
                  <a:rPr lang="es-ES" sz="1600" dirty="0" err="1"/>
                  <a:t>cycle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all</a:t>
                </a:r>
                <a:r>
                  <a:rPr lang="es-ES" sz="1600" dirty="0"/>
                  <a:t> </a:t>
                </a:r>
                <a:r>
                  <a:rPr lang="es-ES" sz="1600" dirty="0" err="1"/>
                  <a:t>the</a:t>
                </a:r>
                <a:r>
                  <a:rPr lang="es-ES" sz="1600" dirty="0"/>
                  <a:t> </a:t>
                </a:r>
                <a:r>
                  <a:rPr lang="es-ES" sz="1600" dirty="0" err="1"/>
                  <a:t>DFFs</a:t>
                </a:r>
                <a:r>
                  <a:rPr lang="es-ES" sz="1600" dirty="0"/>
                  <a:t> output </a:t>
                </a:r>
                <a:r>
                  <a:rPr lang="es-ES" sz="1600" dirty="0" err="1"/>
                  <a:t>previous</a:t>
                </a:r>
                <a:r>
                  <a:rPr lang="es-ES" sz="1600" dirty="0"/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8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/>
                  <a:t>	</a:t>
                </a:r>
                <a:r>
                  <a:rPr lang="es-ES" sz="1600" dirty="0" err="1"/>
                  <a:t>Beginning</a:t>
                </a:r>
                <a:r>
                  <a:rPr lang="es-ES" sz="1600" dirty="0"/>
                  <a:t> of </a:t>
                </a:r>
                <a:r>
                  <a:rPr lang="es-ES" sz="1600" dirty="0" err="1"/>
                  <a:t>clock</a:t>
                </a:r>
                <a:r>
                  <a:rPr lang="es-ES" sz="1600" dirty="0"/>
                  <a:t> </a:t>
                </a:r>
                <a:r>
                  <a:rPr lang="es-ES" sz="1600" dirty="0" err="1"/>
                  <a:t>cycle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all</a:t>
                </a:r>
                <a:r>
                  <a:rPr lang="es-ES" sz="1600" dirty="0"/>
                  <a:t> </a:t>
                </a:r>
                <a:r>
                  <a:rPr lang="es-ES" sz="1600" dirty="0" err="1"/>
                  <a:t>the</a:t>
                </a:r>
                <a:r>
                  <a:rPr lang="es-ES" sz="1600" dirty="0"/>
                  <a:t> </a:t>
                </a:r>
                <a:r>
                  <a:rPr lang="es-ES" sz="1600" dirty="0" err="1"/>
                  <a:t>DFFs</a:t>
                </a:r>
                <a:r>
                  <a:rPr lang="es-ES" sz="1600" dirty="0"/>
                  <a:t> output </a:t>
                </a:r>
                <a:r>
                  <a:rPr lang="es-ES" sz="1600" dirty="0" err="1"/>
                  <a:t>previous</a:t>
                </a:r>
                <a:r>
                  <a:rPr lang="es-ES" sz="1600" dirty="0"/>
                  <a:t> input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err="1"/>
                  <a:t>Latched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changes</a:t>
                </a:r>
                <a:r>
                  <a:rPr lang="es-ES" sz="1600" dirty="0"/>
                  <a:t> in </a:t>
                </a:r>
                <a:r>
                  <a:rPr lang="es-ES" sz="1600" dirty="0" err="1"/>
                  <a:t>their</a:t>
                </a:r>
                <a:r>
                  <a:rPr lang="es-ES" sz="1600" dirty="0"/>
                  <a:t> inputs </a:t>
                </a:r>
                <a:r>
                  <a:rPr lang="es-ES" sz="1600" dirty="0" err="1"/>
                  <a:t>don’t</a:t>
                </a:r>
                <a:r>
                  <a:rPr lang="es-ES" sz="1600" dirty="0"/>
                  <a:t> </a:t>
                </a:r>
                <a:r>
                  <a:rPr lang="es-ES" sz="1600" dirty="0" err="1"/>
                  <a:t>immediately</a:t>
                </a:r>
                <a:r>
                  <a:rPr lang="es-ES" sz="1600" dirty="0"/>
                  <a:t> </a:t>
                </a:r>
                <a:r>
                  <a:rPr lang="es-ES" sz="1600" dirty="0" err="1"/>
                  <a:t>affect</a:t>
                </a:r>
                <a:r>
                  <a:rPr lang="es-ES" sz="1600" dirty="0"/>
                  <a:t> output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278094"/>
              </a:xfrm>
              <a:prstGeom prst="rect">
                <a:avLst/>
              </a:prstGeom>
              <a:blipFill>
                <a:blip r:embed="rId2"/>
                <a:stretch>
                  <a:fillRect l="-636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3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In </a:t>
                </a:r>
                <a:r>
                  <a:rPr lang="es-ES" dirty="0" err="1" smtClean="0"/>
                  <a:t>this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book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we</a:t>
                </a:r>
                <a:r>
                  <a:rPr lang="es-ES" dirty="0" smtClean="0"/>
                  <a:t> use data </a:t>
                </a:r>
                <a:r>
                  <a:rPr lang="es-ES" dirty="0" err="1" smtClean="0"/>
                  <a:t>flip-flops</a:t>
                </a:r>
                <a:r>
                  <a:rPr lang="es-ES" dirty="0" smtClean="0"/>
                  <a:t> (DFF) and </a:t>
                </a:r>
                <a:r>
                  <a:rPr lang="es-ES" dirty="0" err="1" smtClean="0"/>
                  <a:t>consider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them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primitive</a:t>
                </a:r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 smtClean="0"/>
                  <a:t>: outputs </a:t>
                </a:r>
                <a:r>
                  <a:rPr lang="es-ES" dirty="0" err="1" smtClean="0"/>
                  <a:t>previous</a:t>
                </a:r>
                <a:r>
                  <a:rPr lang="es-ES" dirty="0" smtClean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 smtClean="0"/>
                  <a:t>Basis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cells</a:t>
                </a:r>
                <a:r>
                  <a:rPr lang="es-ES" dirty="0" smtClean="0"/>
                  <a:t>,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 smtClean="0"/>
                  <a:t>All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DFFs</a:t>
                </a:r>
                <a:r>
                  <a:rPr lang="es-ES" dirty="0" smtClean="0"/>
                  <a:t> are </a:t>
                </a:r>
                <a:r>
                  <a:rPr lang="es-ES" dirty="0" err="1" smtClean="0"/>
                  <a:t>connected</a:t>
                </a:r>
                <a:r>
                  <a:rPr lang="es-ES" dirty="0" smtClean="0"/>
                  <a:t> to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same</a:t>
                </a:r>
                <a:r>
                  <a:rPr lang="es-ES" dirty="0" smtClean="0"/>
                  <a:t> master </a:t>
                </a:r>
                <a:r>
                  <a:rPr lang="es-ES" dirty="0" err="1" smtClean="0"/>
                  <a:t>clock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“</a:t>
                </a:r>
                <a:r>
                  <a:rPr lang="es-ES" dirty="0" err="1" smtClean="0"/>
                  <a:t>chorus</a:t>
                </a:r>
                <a:r>
                  <a:rPr lang="es-ES" dirty="0" smtClean="0"/>
                  <a:t>” </a:t>
                </a:r>
              </a:p>
              <a:p>
                <a:endParaRPr lang="es-ES" dirty="0"/>
              </a:p>
              <a:p>
                <a:r>
                  <a:rPr lang="es-ES" dirty="0" smtClean="0"/>
                  <a:t>	</a:t>
                </a:r>
                <a:r>
                  <a:rPr lang="es-ES" sz="1600" dirty="0" err="1" smtClean="0"/>
                  <a:t>Beginning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cycle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all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the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 output </a:t>
                </a:r>
                <a:r>
                  <a:rPr lang="es-ES" sz="1600" dirty="0" err="1" smtClean="0"/>
                  <a:t>previous</a:t>
                </a:r>
                <a:r>
                  <a:rPr lang="es-ES" sz="1600" dirty="0" smtClean="0"/>
                  <a:t> input</a:t>
                </a:r>
              </a:p>
              <a:p>
                <a:endParaRPr lang="es-ES" sz="1600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Latched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changes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their</a:t>
                </a:r>
                <a:r>
                  <a:rPr lang="es-ES" sz="1600" dirty="0" smtClean="0"/>
                  <a:t> inputs </a:t>
                </a:r>
                <a:r>
                  <a:rPr lang="es-ES" sz="1600" dirty="0" err="1" smtClean="0"/>
                  <a:t>don’t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immediately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affect</a:t>
                </a:r>
                <a:r>
                  <a:rPr lang="es-ES" sz="1600" dirty="0" smtClean="0"/>
                  <a:t> output</a:t>
                </a:r>
              </a:p>
              <a:p>
                <a:endParaRPr lang="es-ES" sz="1600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affected</a:t>
                </a:r>
                <a:r>
                  <a:rPr lang="es-ES" sz="1600" dirty="0" smtClean="0"/>
                  <a:t> a </a:t>
                </a:r>
                <a:r>
                  <a:rPr lang="es-ES" sz="1600" dirty="0" err="1" smtClean="0"/>
                  <a:t>billion</a:t>
                </a:r>
                <a:r>
                  <a:rPr lang="es-ES" sz="1600" dirty="0" smtClean="0"/>
                  <a:t> times per </a:t>
                </a:r>
                <a:r>
                  <a:rPr lang="es-ES" sz="1600" dirty="0" err="1" smtClean="0"/>
                  <a:t>second</a:t>
                </a:r>
                <a:r>
                  <a:rPr lang="es-ES" sz="1600" dirty="0" smtClean="0"/>
                  <a:t> (</a:t>
                </a:r>
                <a:r>
                  <a:rPr lang="es-ES" sz="1600" dirty="0" err="1" smtClean="0"/>
                  <a:t>computer´s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frequency</a:t>
                </a:r>
                <a:r>
                  <a:rPr lang="es-ES" sz="1600" dirty="0" smtClean="0"/>
                  <a:t>) 	</a:t>
                </a:r>
                <a:r>
                  <a:rPr lang="es-ES" sz="1600" dirty="0" err="1" smtClean="0"/>
                  <a:t>simultaneaously</a:t>
                </a:r>
                <a:r>
                  <a:rPr lang="es-ES" sz="1600" dirty="0" smtClean="0"/>
                  <a:t> (</a:t>
                </a:r>
                <a:r>
                  <a:rPr lang="es-ES" sz="1600" dirty="0" err="1" smtClean="0"/>
                  <a:t>feeding</a:t>
                </a:r>
                <a:r>
                  <a:rPr lang="es-ES" sz="1600" dirty="0" smtClean="0"/>
                  <a:t> master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all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Single-bit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/ bit /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binary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cell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stores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0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depends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on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load bit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keep current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depends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on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load bit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keep current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i="1" dirty="0" err="1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/>
                  <a:t> depends </a:t>
                </a:r>
                <a:r>
                  <a:rPr lang="es-ES" dirty="0" err="1"/>
                  <a:t>on</a:t>
                </a:r>
                <a:r>
                  <a:rPr lang="es-ES" dirty="0"/>
                  <a:t> load bit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keep current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keep current 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load new value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write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keep current 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load new 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write</a:t>
                </a:r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keep current 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load new 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write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Multiple 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969" y="3942471"/>
            <a:ext cx="60096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1-bit register: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else out does not change (out[t+1] = out[t])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CHIP Bit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in, load;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b=in,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=load, out=o2);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DFF(in=o2, out=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“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9" y="2596993"/>
            <a:ext cx="60096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16-bit register: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out does not change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Register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Bit(in=in[0], load=load, out=out[0]);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Bit(in=in[1], load=load, out=out[1]);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Bit(in=in[2], load=load, out=out[2]);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Bit(in=in[3], load=load, out=out[3]);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Bit(in=in[4], load=load, out=out[4]);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Bit(in=in[5], load=load, out=out[5]);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Bit(in=in[6], load=load, out=out[6]);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Bit(in=in[7], load=load, out=out[7]);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Bit(in=in[8], load=load, out=out[8]);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Bit(in=in[9], load=load, out=out[9]);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Bit(in=in[10], load=load, out=out[10]);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Bit(in=in[11], load=load, out=out[11]);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Bit(in=in[12], load=load, out=out[12]);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Bit(in=in[13], load=load, out=out[13]);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Bit(in=in[14], load=load, out=out[14]);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Bit(in=in[15], load=load, out=out[15]);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6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969" y="2596993"/>
            <a:ext cx="60096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16-bit register: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out does not change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Register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Bit(in=in[0], load=load, out=out[0]);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Bit(in=in[1], load=load, out=out[1]);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Bit(in=in[2], load=load, out=out[2]);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Bit(in=in[3], load=load, out=out[3]);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Bit(in=in[4], load=load, out=out[4]);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Bit(in=in[5], load=load, out=out[5]);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Bit(in=in[6], load=load, out=out[6]);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Bit(in=in[7], load=load, out=out[7]);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Bit(in=in[8], load=load, out=out[8]);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Bit(in=in[9], load=load, out=out[9]);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Bit(in=in[10], load=load, out=out[10]);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Bit(in=in[11], load=load, out=out[11]);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Bit(in=in[12], load=load, out=out[12]);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Bit(in=in[13], load=load, out=out[13]);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Bit(in=in[14], load=load, out=out[14]);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Bit(in=in[15], load=load, out=out[15]);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56" y="2057196"/>
            <a:ext cx="3520490" cy="1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Stack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Access Memory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Directly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16" y="3265676"/>
            <a:ext cx="3236235" cy="318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19" y="3049902"/>
            <a:ext cx="3186129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Access Memory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Directly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16" y="3265676"/>
            <a:ext cx="3236235" cy="318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19" y="3049902"/>
            <a:ext cx="3186129" cy="3470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778" t="16685" r="30104" b="35292"/>
          <a:stretch/>
        </p:blipFill>
        <p:spPr>
          <a:xfrm>
            <a:off x="9415463" y="3719513"/>
            <a:ext cx="1109662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Directly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Directly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Directly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</a:p>
              <a:p>
                <a:endParaRPr lang="es-ES" sz="1600" i="1" dirty="0"/>
              </a:p>
              <a:p>
                <a:r>
                  <a:rPr lang="es-ES" dirty="0" smtClean="0"/>
                  <a:t>3 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bit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</a:p>
              <a:p>
                <a:endParaRPr lang="es-ES" sz="1600" i="1" dirty="0"/>
              </a:p>
              <a:p>
                <a:r>
                  <a:rPr lang="es-ES" dirty="0" smtClean="0"/>
                  <a:t>3 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bit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read: RAM outputs value of selected register</a:t>
                </a:r>
                <a:endParaRPr lang="en-US" sz="1600" dirty="0"/>
              </a:p>
              <a:p>
                <a:r>
                  <a:rPr lang="es-ES" sz="1600" dirty="0"/>
                  <a:t>	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/>
                  <a:t> RAM </a:t>
                </a:r>
                <a:r>
                  <a:rPr lang="es-ES" sz="1600" dirty="0" err="1" smtClean="0"/>
                  <a:t>will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start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 </a:t>
                </a:r>
                <a:r>
                  <a:rPr lang="es-ES" sz="1600" dirty="0" smtClean="0"/>
                  <a:t>                                                                               </a:t>
                </a:r>
                <a:r>
                  <a:rPr lang="es-ES" sz="1600" dirty="0" err="1" smtClean="0"/>
                  <a:t>emitting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next</a:t>
                </a:r>
                <a:r>
                  <a:rPr lang="es-ES" sz="1600" dirty="0" smtClean="0"/>
                  <a:t> time </a:t>
                </a:r>
                <a:r>
                  <a:rPr lang="es-ES" sz="1600" dirty="0" err="1" smtClean="0"/>
                  <a:t>unit</a:t>
                </a:r>
                <a:endParaRPr lang="es-ES" sz="1600" dirty="0" smtClean="0"/>
              </a:p>
              <a:p>
                <a:endParaRPr lang="es-ES" dirty="0" smtClean="0"/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</a:p>
              <a:p>
                <a:endParaRPr lang="es-ES" sz="1600" i="1" dirty="0"/>
              </a:p>
              <a:p>
                <a:r>
                  <a:rPr lang="es-ES" dirty="0" smtClean="0"/>
                  <a:t>3 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bit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read: RAM outputs value of selected register</a:t>
                </a:r>
                <a:endParaRPr lang="en-U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tx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unit</a:t>
                </a:r>
                <a:endParaRPr lang="es-ES" sz="1600" dirty="0" smtClean="0">
                  <a:solidFill>
                    <a:schemeClr val="tx1"/>
                  </a:solidFill>
                </a:endParaRPr>
              </a:p>
              <a:p>
                <a:endParaRPr lang="es-ES" dirty="0" smtClean="0">
                  <a:solidFill>
                    <a:schemeClr val="tx1"/>
                  </a:solidFill>
                </a:endParaRPr>
              </a:p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RAM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design</a:t>
                </a:r>
                <a:endParaRPr lang="es-ES" dirty="0" smtClean="0">
                  <a:solidFill>
                    <a:schemeClr val="tx1"/>
                  </a:solidFill>
                </a:endParaRPr>
              </a:p>
              <a:p>
                <a:endParaRPr lang="es-ES" sz="1600" dirty="0">
                  <a:solidFill>
                    <a:schemeClr val="tx1"/>
                  </a:solidFill>
                </a:endParaRPr>
              </a:p>
              <a:p>
                <a:r>
                  <a:rPr lang="es-ES" sz="1600" dirty="0" smtClean="0">
                    <a:solidFill>
                      <a:schemeClr val="tx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. 32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millions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Build </a:t>
            </a:r>
            <a:r>
              <a:rPr lang="en-US" sz="1600" dirty="0">
                <a:solidFill>
                  <a:schemeClr val="bg1"/>
                </a:solidFill>
              </a:rPr>
              <a:t>combinational logic that, given a certain address value, takes the RAM8’s in input and loads it into the selected </a:t>
            </a:r>
            <a:r>
              <a:rPr lang="en-US" sz="1600" dirty="0" smtClean="0">
                <a:solidFill>
                  <a:schemeClr val="bg1"/>
                </a:solidFill>
              </a:rPr>
              <a:t>register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Line </a:t>
            </a:r>
            <a:r>
              <a:rPr lang="en-US" sz="1600" dirty="0">
                <a:solidFill>
                  <a:schemeClr val="bg1"/>
                </a:solidFill>
              </a:rPr>
              <a:t>up an array of eight </a:t>
            </a:r>
            <a:r>
              <a:rPr lang="en-US" sz="1600" dirty="0" smtClean="0">
                <a:solidFill>
                  <a:schemeClr val="bg1"/>
                </a:solidFill>
              </a:rPr>
              <a:t>registers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Line </a:t>
            </a:r>
            <a:r>
              <a:rPr lang="en-US" sz="1600" dirty="0">
                <a:solidFill>
                  <a:schemeClr val="bg1"/>
                </a:solidFill>
              </a:rPr>
              <a:t>up an array of eight </a:t>
            </a:r>
            <a:r>
              <a:rPr lang="en-US" sz="1600" dirty="0" smtClean="0">
                <a:solidFill>
                  <a:schemeClr val="bg1"/>
                </a:solidFill>
              </a:rPr>
              <a:t>registers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RAM										          </a:t>
            </a:r>
            <a:r>
              <a:rPr lang="es-ES" sz="240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12" name="Picture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4" y="1272300"/>
            <a:ext cx="352425" cy="149927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83" y="1242449"/>
            <a:ext cx="2203067" cy="1441122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422227"/>
            <a:ext cx="352425" cy="149927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572154"/>
            <a:ext cx="352425" cy="149927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722081"/>
            <a:ext cx="352425" cy="149927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1872008"/>
            <a:ext cx="352425" cy="149927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021935"/>
            <a:ext cx="352425" cy="149927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181293"/>
            <a:ext cx="352425" cy="149927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331220"/>
            <a:ext cx="352425" cy="149927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4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259" y="1263887"/>
            <a:ext cx="2284272" cy="13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</a:t>
            </a:r>
            <a:r>
              <a:rPr lang="en-US" sz="1600" dirty="0">
                <a:solidFill>
                  <a:srgbClr val="0070C0"/>
                </a:solidFill>
              </a:rPr>
              <a:t>given a certain address value, takes the RAM8’s in input and loads it into the selected </a:t>
            </a:r>
            <a:r>
              <a:rPr lang="en-US" sz="1600" dirty="0" smtClean="0">
                <a:solidFill>
                  <a:srgbClr val="0070C0"/>
                </a:solidFill>
              </a:rPr>
              <a:t>register</a:t>
            </a:r>
            <a:endParaRPr lang="es-E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12" name="Picture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4" y="1272300"/>
            <a:ext cx="352425" cy="149927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83" y="1242449"/>
            <a:ext cx="2203067" cy="1441122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422227"/>
            <a:ext cx="352425" cy="149927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572154"/>
            <a:ext cx="352425" cy="149927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722081"/>
            <a:ext cx="352425" cy="149927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1872008"/>
            <a:ext cx="352425" cy="149927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021935"/>
            <a:ext cx="352425" cy="149927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181293"/>
            <a:ext cx="352425" cy="149927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331220"/>
            <a:ext cx="352425" cy="149927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4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259" y="1263887"/>
            <a:ext cx="2284272" cy="139338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7"/>
          <a:srcRect l="1" r="54804"/>
          <a:stretch/>
        </p:blipFill>
        <p:spPr>
          <a:xfrm>
            <a:off x="4491897" y="5221762"/>
            <a:ext cx="1482660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>
                <a:solidFill>
                  <a:srgbClr val="0070C0"/>
                </a:solidFill>
              </a:rPr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Register(in=in, load=load0, out=o0);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43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440" name="Picture 439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441" name="Picture 440"/>
          <p:cNvPicPr>
            <a:picLocks noChangeAspect="1"/>
          </p:cNvPicPr>
          <p:nvPr/>
        </p:nvPicPr>
        <p:blipFill rotWithShape="1">
          <a:blip r:embed="rId4"/>
          <a:srcRect l="1" r="46892"/>
          <a:stretch/>
        </p:blipFill>
        <p:spPr>
          <a:xfrm>
            <a:off x="4491896" y="5221762"/>
            <a:ext cx="1742217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</a:t>
            </a:r>
            <a:r>
              <a:rPr lang="en-US" sz="1600" dirty="0">
                <a:solidFill>
                  <a:srgbClr val="0070C0"/>
                </a:solidFill>
              </a:rPr>
              <a:t>given a certain address value, selects the right register and pipes its out value to the RAM8’s </a:t>
            </a:r>
            <a:r>
              <a:rPr lang="en-US" sz="1600" dirty="0" smtClean="0">
                <a:solidFill>
                  <a:srgbClr val="0070C0"/>
                </a:solidFill>
              </a:rPr>
              <a:t>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896" y="5221762"/>
            <a:ext cx="3280504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 smtClean="0">
                <a:solidFill>
                  <a:schemeClr val="bg1"/>
                </a:solidFill>
              </a:rPr>
              <a:t>. 64-register </a:t>
            </a:r>
            <a:r>
              <a:rPr lang="en-US" sz="1600" dirty="0">
                <a:solidFill>
                  <a:schemeClr val="bg1"/>
                </a:solidFill>
              </a:rPr>
              <a:t>RAM can be built from an array of eight 8-register RAM </a:t>
            </a:r>
            <a:r>
              <a:rPr lang="en-US" sz="1600" dirty="0" smtClean="0">
                <a:solidFill>
                  <a:schemeClr val="bg1"/>
                </a:solidFill>
              </a:rPr>
              <a:t>chips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RAM64, </a:t>
            </a:r>
            <a:r>
              <a:rPr lang="en-US" dirty="0">
                <a:solidFill>
                  <a:schemeClr val="bg1"/>
                </a:solidFill>
              </a:rPr>
              <a:t>we use a 6-bit </a:t>
            </a: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 err="1" smtClean="0">
                <a:solidFill>
                  <a:schemeClr val="bg1"/>
                </a:solidFill>
              </a:rPr>
              <a:t>xxxyyy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In RAM64, </a:t>
            </a:r>
            <a:r>
              <a:rPr lang="en-US" dirty="0">
                <a:solidFill>
                  <a:schemeClr val="bg1"/>
                </a:solidFill>
              </a:rPr>
              <a:t>we use a 6-bit </a:t>
            </a: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 err="1" smtClean="0">
                <a:solidFill>
                  <a:schemeClr val="bg1"/>
                </a:solidFill>
              </a:rPr>
              <a:t>xxxyyy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address=address[3..5],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8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RAM8(in=in, load=load0, address=address[3..5], out=o0);	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>
                <a:solidFill>
                  <a:srgbClr val="0070C0"/>
                </a:solidFill>
              </a:rPr>
              <a:t>built recursively from smaller memory </a:t>
            </a:r>
            <a:r>
              <a:rPr lang="en-US" dirty="0" smtClean="0">
                <a:solidFill>
                  <a:srgbClr val="0070C0"/>
                </a:solidFill>
              </a:rPr>
              <a:t>units </a:t>
            </a:r>
            <a:r>
              <a:rPr lang="en-US" dirty="0" smtClean="0"/>
              <a:t>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</a:t>
            </a:r>
            <a:r>
              <a:rPr lang="en-US" sz="1600" dirty="0">
                <a:solidFill>
                  <a:srgbClr val="0070C0"/>
                </a:solidFill>
              </a:rPr>
              <a:t>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3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</a:t>
            </a:r>
            <a:r>
              <a:rPr lang="en-US" dirty="0">
                <a:solidFill>
                  <a:srgbClr val="0070C0"/>
                </a:solidFill>
              </a:rPr>
              <a:t>6-bit </a:t>
            </a:r>
            <a:r>
              <a:rPr lang="en-US" dirty="0" smtClean="0">
                <a:solidFill>
                  <a:srgbClr val="0070C0"/>
                </a:solidFill>
              </a:rPr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6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address=address[3..5],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>
                <a:solidFill>
                  <a:srgbClr val="0070C0"/>
                </a:solidFill>
              </a:rPr>
              <a:t>MSB xxx bits select one of the RAM8 chips</a:t>
            </a:r>
            <a:r>
              <a:rPr lang="en-US" sz="1600" dirty="0"/>
              <a:t>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02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</a:t>
            </a:r>
            <a:r>
              <a:rPr lang="en-US" sz="1600" dirty="0">
                <a:solidFill>
                  <a:srgbClr val="0070C0"/>
                </a:solidFill>
              </a:rPr>
              <a:t>LSB 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 bits select one of the registers</a:t>
            </a:r>
            <a:r>
              <a:rPr lang="en-US" sz="1600" dirty="0"/>
              <a:t>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8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1759789"/>
            <a:ext cx="103043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512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RAM512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address[9];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load=load0, address=address[3..8],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load=load1, address=address[3..8],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load=load2, address=address[3..8],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load=load3, address=address[3..8],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load=load4, address=address[3..8], out=o4);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load=load5, address=address[3..8], out=o5);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load=load6, address=address[3..8], out=o6);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load=load7, address=address[3..8], out=o7);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</a:t>
            </a:r>
            <a:r>
              <a:rPr lang="es-ES" sz="2400" dirty="0" smtClean="0"/>
              <a:t>ram512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32303"/>
          <a:stretch/>
        </p:blipFill>
        <p:spPr>
          <a:xfrm>
            <a:off x="6361774" y="3412755"/>
            <a:ext cx="1506634" cy="664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RAM512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1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ram4k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17207"/>
          <a:stretch/>
        </p:blipFill>
        <p:spPr>
          <a:xfrm>
            <a:off x="6361774" y="3412755"/>
            <a:ext cx="1506634" cy="813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RAM4K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967" y="1759789"/>
            <a:ext cx="103043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4K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RAM4K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address[12];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load=load0, address=address[3..11],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load=load1, address=address[3..11],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load=load2, address=address[3..11],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load=load3, address=address[3..11],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load=load4, address=address[3..11], out=o4);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load=load5, address=address[3..11], out=o5);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load=load6, address=address[3..11], out=o6);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load=load7, address=address[3..11], out=o7);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3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</a:t>
            </a:r>
            <a:r>
              <a:rPr lang="es-ES" sz="2400" dirty="0" smtClean="0"/>
              <a:t>ram16k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1378"/>
          <a:stretch/>
        </p:blipFill>
        <p:spPr>
          <a:xfrm>
            <a:off x="6361774" y="3412754"/>
            <a:ext cx="1506634" cy="968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RAM512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967" y="1759789"/>
            <a:ext cx="103043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16K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RAM16K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address[14];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DMux4Way(in=load,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=address[0..1], a=load0, b=load1, c=load2, d=load3);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load=load0, address=address[2..13],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load=load1, address=address[2..13],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load=load2, address=address[2..13],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load=load3, address=address[2..13],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Mux4Way16(a=o0, b=o1, c=o2, d=o3,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=address[0..1],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8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	where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usually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dirty="0">
                    <a:solidFill>
                      <a:schemeClr val="bg1"/>
                    </a:solidFill>
                  </a:rPr>
                  <a:t>program counter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outputs the address </a:t>
                </a:r>
                <a:r>
                  <a:rPr lang="en-US" dirty="0">
                    <a:solidFill>
                      <a:schemeClr val="bg1"/>
                    </a:solidFill>
                  </a:rPr>
                  <a:t>of the instruction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 </a:t>
                </a:r>
                <a:r>
                  <a:rPr lang="en-US" dirty="0">
                    <a:solidFill>
                      <a:schemeClr val="bg1"/>
                    </a:solidFill>
                  </a:rPr>
                  <a:t>the 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dirty="0">
                    <a:solidFill>
                      <a:schemeClr val="bg1"/>
                    </a:solidFill>
                  </a:rPr>
                  <a:t>program counter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outputs the address </a:t>
                </a:r>
                <a:r>
                  <a:rPr lang="en-US" dirty="0">
                    <a:solidFill>
                      <a:schemeClr val="bg1"/>
                    </a:solidFill>
                  </a:rPr>
                  <a:t>of the instruction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 </a:t>
                </a:r>
                <a:r>
                  <a:rPr lang="en-US" dirty="0">
                    <a:solidFill>
                      <a:schemeClr val="bg1"/>
                    </a:solidFill>
                  </a:rPr>
                  <a:t>the 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1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1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Resetting to 0 restarts the program</a:t>
                </a:r>
              </a:p>
              <a:p>
                <a:endParaRPr lang="en-US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Resetting to 0 restarts the program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Also, allow for decrementing instead of incrementing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The combinational logic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Computes </a:t>
            </a:r>
            <a:r>
              <a:rPr lang="en-US" sz="1600" dirty="0">
                <a:solidFill>
                  <a:schemeClr val="bg1"/>
                </a:solidFill>
              </a:rPr>
              <a:t>the counting </a:t>
            </a:r>
            <a:r>
              <a:rPr lang="en-US" sz="1600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71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Computes </a:t>
            </a:r>
            <a:r>
              <a:rPr lang="en-US" sz="1600" dirty="0">
                <a:solidFill>
                  <a:schemeClr val="bg1"/>
                </a:solidFill>
              </a:rPr>
              <a:t>the counting </a:t>
            </a:r>
            <a:r>
              <a:rPr lang="en-US" sz="1600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73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71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52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32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sp>
        <p:nvSpPr>
          <p:cNvPr id="2" name="Right Brace 1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Remembering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24: out = 0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24: out = 0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2900" y="4477778"/>
            <a:ext cx="3683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reset = 1, the counter resets </a:t>
            </a:r>
            <a:r>
              <a:rPr lang="en-US" sz="1600" dirty="0">
                <a:solidFill>
                  <a:srgbClr val="0070C0"/>
                </a:solidFill>
              </a:rPr>
              <a:t>to 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1200" y="4477778"/>
            <a:ext cx="7366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85100" y="4477778"/>
            <a:ext cx="3683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7797800" y="4477778"/>
            <a:ext cx="6985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6300" y="4477778"/>
            <a:ext cx="11049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If load = </a:t>
            </a:r>
            <a:r>
              <a:rPr lang="en-US" sz="1600" dirty="0" smtClean="0">
                <a:solidFill>
                  <a:srgbClr val="0070C0"/>
                </a:solidFill>
              </a:rPr>
              <a:t>1 and input = </a:t>
            </a:r>
            <a:r>
              <a:rPr lang="en-US" sz="1600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>
                <a:solidFill>
                  <a:srgbClr val="0070C0"/>
                </a:solidFill>
              </a:rPr>
              <a:t>, the counter is initialized to counting base </a:t>
            </a:r>
            <a:r>
              <a:rPr lang="en-US" sz="1600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>
                <a:solidFill>
                  <a:srgbClr val="0070C0"/>
                </a:solidFill>
              </a:rPr>
              <a:t>	(</a:t>
            </a:r>
            <a:r>
              <a:rPr lang="en-US" sz="1600" dirty="0">
                <a:solidFill>
                  <a:srgbClr val="0070C0"/>
                </a:solidFill>
              </a:rPr>
              <a:t>most of this logic was built in </a:t>
            </a:r>
            <a:r>
              <a:rPr lang="en-US" sz="1600" dirty="0" err="1">
                <a:solidFill>
                  <a:srgbClr val="0070C0"/>
                </a:solidFill>
              </a:rPr>
              <a:t>Ch</a:t>
            </a:r>
            <a:r>
              <a:rPr lang="en-US" sz="1600" dirty="0">
                <a:solidFill>
                  <a:srgbClr val="0070C0"/>
                </a:solidFill>
              </a:rPr>
              <a:t> 2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45600" y="4477778"/>
            <a:ext cx="7366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since still </a:t>
                </a:r>
                <a:r>
                  <a:rPr lang="en-US" sz="1100" dirty="0" err="1" smtClean="0">
                    <a:solidFill>
                      <a:srgbClr val="0070C0"/>
                    </a:solidFill>
                  </a:rPr>
                  <a:t>inc</a:t>
                </a:r>
                <a:r>
                  <a:rPr lang="en-US" sz="1100" dirty="0" smtClean="0">
                    <a:solidFill>
                      <a:srgbClr val="0070C0"/>
                    </a:solidFill>
                  </a:rPr>
                  <a:t> = 1</a:t>
                </a:r>
                <a:r>
                  <a:rPr lang="en-US" sz="1100" dirty="0" smtClean="0"/>
                  <a:t>, regular incrementing until </a:t>
                </a:r>
                <a:r>
                  <a:rPr lang="en-US" sz="1100" dirty="0" err="1" smtClean="0"/>
                  <a:t>inc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= 0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477778"/>
            <a:ext cx="10922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since still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1, regular incrementing until </a:t>
                </a:r>
                <a:r>
                  <a:rPr lang="en-US" sz="1100" dirty="0" err="1" smtClean="0">
                    <a:solidFill>
                      <a:srgbClr val="0070C0"/>
                    </a:solidFill>
                  </a:rPr>
                  <a:t>inc</a:t>
                </a:r>
                <a:r>
                  <a:rPr lang="en-US" sz="1100" dirty="0">
                    <a:solidFill>
                      <a:srgbClr val="0070C0"/>
                    </a:solidFill>
                  </a:rPr>
                  <a:t> </a:t>
                </a:r>
                <a:r>
                  <a:rPr lang="en-US" sz="1100" dirty="0" smtClean="0">
                    <a:solidFill>
                      <a:srgbClr val="0070C0"/>
                    </a:solidFill>
                  </a:rPr>
                  <a:t>= 0</a:t>
                </a:r>
                <a:r>
                  <a:rPr lang="en-US" sz="1100" dirty="0" smtClean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10693400" y="4477778"/>
            <a:ext cx="7239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63192" y="2712042"/>
            <a:ext cx="7715707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 16-bit counter with load and reset control bits.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if      (reset[t] == 1) out[t+1] =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if (load[t] == 1)  out[t+1] = in[t]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[t] == 1)   out[t+1] = out[t] + 1  (integer addition)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                   out[t+1] = out[t]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CHIP PC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load,inc,reset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Inc16(in=o, out=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Mux4Way16(a=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b=in, c=false, d=false,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]=load,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[1]=reset, out=o1);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Or8Way(in[0]=load, in[1]=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in[2]=reset,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in[3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..7]=false, out=or); 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Register(in=o1, load=or, out=o, out=out);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272781" y="17399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Remembering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16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 output would depend on the input, which itself would depend on the output,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thus the output would depend on itself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Sequential chips require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Sequential chips require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/>
                  <a:t>DFFs </a:t>
                </a:r>
                <a:r>
                  <a:rPr lang="en-US" sz="1600" dirty="0"/>
                  <a:t>h</a:t>
                </a:r>
                <a:r>
                  <a:rPr lang="en-US" sz="1600" dirty="0" smtClean="0"/>
                  <a:t>ave </a:t>
                </a:r>
                <a:r>
                  <a:rPr lang="en-US" sz="1600" dirty="0"/>
                  <a:t>inherent time </a:t>
                </a:r>
                <a:r>
                  <a:rPr lang="en-US" sz="1600" dirty="0" smtClean="0"/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the 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) does </a:t>
                </a:r>
                <a:r>
                  <a:rPr lang="en-US" sz="1600" dirty="0"/>
                  <a:t>not depend on itself,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but </a:t>
                </a:r>
                <a:r>
                  <a:rPr lang="en-US" sz="1600" dirty="0"/>
                  <a:t>rather on </a:t>
                </a:r>
                <a:r>
                  <a:rPr lang="en-US" sz="1600" dirty="0" smtClean="0"/>
                  <a:t>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guarded </a:t>
                </a:r>
                <a:r>
                  <a:rPr lang="en-US" sz="1600" dirty="0"/>
                  <a:t>against </a:t>
                </a:r>
                <a:r>
                  <a:rPr lang="en-US" sz="1600" dirty="0" smtClean="0"/>
                  <a:t>uncontrolled </a:t>
                </a:r>
                <a:r>
                  <a:rPr lang="en-US" sz="1600" dirty="0"/>
                  <a:t>‘‘data races</a:t>
                </a:r>
                <a:r>
                  <a:rPr lang="en-US" sz="1600" dirty="0" smtClean="0"/>
                  <a:t>’’</a:t>
                </a:r>
                <a:endParaRPr lang="es-ES" dirty="0" smtClean="0"/>
              </a:p>
              <a:p>
                <a:endParaRPr lang="es-ES" dirty="0" smtClean="0"/>
              </a:p>
              <a:p>
                <a:r>
                  <a:rPr lang="en-US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/>
                  <a:t>DFFs </a:t>
                </a:r>
                <a:r>
                  <a:rPr lang="en-US" sz="1600" dirty="0"/>
                  <a:t>h</a:t>
                </a:r>
                <a:r>
                  <a:rPr lang="en-US" sz="1600" dirty="0" smtClean="0"/>
                  <a:t>ave </a:t>
                </a:r>
                <a:r>
                  <a:rPr lang="en-US" sz="1600" dirty="0"/>
                  <a:t>inherent time </a:t>
                </a:r>
                <a:r>
                  <a:rPr lang="en-US" sz="1600" dirty="0" smtClean="0"/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the 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) does </a:t>
                </a:r>
                <a:r>
                  <a:rPr lang="en-US" sz="1600" dirty="0"/>
                  <a:t>not depend on itself,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but </a:t>
                </a:r>
                <a:r>
                  <a:rPr lang="en-US" sz="1600" dirty="0"/>
                  <a:t>rather on </a:t>
                </a:r>
                <a:r>
                  <a:rPr lang="en-US" sz="1600" dirty="0" smtClean="0"/>
                  <a:t>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guarded </a:t>
                </a:r>
                <a:r>
                  <a:rPr lang="en-US" sz="1600" dirty="0"/>
                  <a:t>against </a:t>
                </a:r>
                <a:r>
                  <a:rPr lang="en-US" sz="1600" dirty="0" smtClean="0"/>
                  <a:t>uncontrolled </a:t>
                </a:r>
                <a:r>
                  <a:rPr lang="en-US" sz="1600" dirty="0"/>
                  <a:t>‘‘data races</a:t>
                </a:r>
                <a:r>
                  <a:rPr lang="en-US" sz="1600" dirty="0" smtClean="0"/>
                  <a:t>’’</a:t>
                </a:r>
                <a:endParaRPr lang="es-ES" dirty="0" smtClean="0"/>
              </a:p>
              <a:p>
                <a:endParaRPr lang="es-ES" dirty="0" smtClean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Their </a:t>
                </a:r>
                <a:r>
                  <a:rPr lang="en-US" sz="1600" dirty="0"/>
                  <a:t>outputs change only </a:t>
                </a:r>
                <a:r>
                  <a:rPr lang="en-US" sz="1600" dirty="0" smtClean="0"/>
                  <a:t>during the </a:t>
                </a:r>
                <a:r>
                  <a:rPr lang="en-US" sz="1600" dirty="0"/>
                  <a:t>transition </a:t>
                </a:r>
                <a:r>
                  <a:rPr lang="en-US" sz="1600" dirty="0" smtClean="0"/>
                  <a:t>between a </a:t>
                </a:r>
                <a:r>
                  <a:rPr lang="en-US" sz="1600" dirty="0"/>
                  <a:t>clock cycle to the next,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not within the cycle </a:t>
                </a:r>
                <a:r>
                  <a:rPr lang="en-US" sz="1600" dirty="0" smtClean="0"/>
                  <a:t>itself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(in fact, they might be </a:t>
                </a:r>
                <a:r>
                  <a:rPr lang="en-US" sz="1600" dirty="0"/>
                  <a:t>unstable states during clock </a:t>
                </a:r>
                <a:r>
                  <a:rPr lang="en-US" sz="1600" dirty="0" smtClean="0"/>
                  <a:t>cycles but we don’t care)</a:t>
                </a:r>
              </a:p>
              <a:p>
                <a:endParaRPr lang="es-ES" sz="16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 smtClean="0">
                <a:solidFill>
                  <a:schemeClr val="bg1"/>
                </a:solidFill>
              </a:rPr>
              <a:t>. You tell the ALU to </a:t>
            </a:r>
            <a:r>
              <a:rPr lang="en-US" sz="1600" dirty="0">
                <a:solidFill>
                  <a:schemeClr val="bg1"/>
                </a:solidFill>
              </a:rPr>
              <a:t>compute </a:t>
            </a:r>
            <a:r>
              <a:rPr lang="en-US" sz="1600" i="1" dirty="0" err="1" smtClean="0">
                <a:solidFill>
                  <a:schemeClr val="bg1"/>
                </a:solidFill>
              </a:rPr>
              <a:t>x</a:t>
            </a:r>
            <a:r>
              <a:rPr lang="en-US" sz="1600" dirty="0" err="1" smtClean="0">
                <a:solidFill>
                  <a:schemeClr val="bg1"/>
                </a:solidFill>
              </a:rPr>
              <a:t>+</a:t>
            </a:r>
            <a:r>
              <a:rPr lang="en-US" sz="1600" i="1" dirty="0" err="1" smtClean="0">
                <a:solidFill>
                  <a:schemeClr val="bg1"/>
                </a:solidFill>
              </a:rPr>
              <a:t>y</a:t>
            </a:r>
            <a:endParaRPr lang="en-US" sz="1600" i="1" dirty="0" smtClean="0">
              <a:solidFill>
                <a:schemeClr val="bg1"/>
              </a:solidFill>
            </a:endParaRPr>
          </a:p>
          <a:p>
            <a:endParaRPr lang="en-US" sz="1600" i="1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730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32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4060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 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076396" y="335130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674819" y="261978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95553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input 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input 1</a:t>
            </a:r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28745</TotalTime>
  <Words>6664</Words>
  <Application>Microsoft Office PowerPoint</Application>
  <PresentationFormat>Widescreen</PresentationFormat>
  <Paragraphs>2620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Courier New</vt:lpstr>
      <vt:lpstr>Office Theme</vt:lpstr>
      <vt:lpstr>Sequential Logic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DFF</vt:lpstr>
      <vt:lpstr>DFF</vt:lpstr>
      <vt:lpstr>DFF</vt:lpstr>
      <vt:lpstr>DFF</vt:lpstr>
      <vt:lpstr>DFF</vt:lpstr>
      <vt:lpstr>DFF</vt:lpstr>
      <vt:lpstr>DFF</vt:lpstr>
      <vt:lpstr>DFF</vt:lpstr>
      <vt:lpstr>DFF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   multi-bit register</vt:lpstr>
      <vt:lpstr>Registers               multi-bit register</vt:lpstr>
      <vt:lpstr>Registers               multi-bit register</vt:lpstr>
      <vt:lpstr>Registers               multi-bit register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ram8</vt:lpstr>
      <vt:lpstr>PowerPoint Presentation</vt:lpstr>
      <vt:lpstr>RAM                    ram8</vt:lpstr>
      <vt:lpstr>RAM                    ram8</vt:lpstr>
      <vt:lpstr>RAM                    ram8</vt:lpstr>
      <vt:lpstr>RAM                    ram8</vt:lpstr>
      <vt:lpstr>RAM                    ram8</vt:lpstr>
      <vt:lpstr>RAM                    ram8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ram512</vt:lpstr>
      <vt:lpstr>RAM                   ram4k</vt:lpstr>
      <vt:lpstr>RAM                  ram16k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136</cp:revision>
  <dcterms:created xsi:type="dcterms:W3CDTF">2018-02-26T00:59:39Z</dcterms:created>
  <dcterms:modified xsi:type="dcterms:W3CDTF">2018-04-23T18:18:32Z</dcterms:modified>
</cp:coreProperties>
</file>