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7"/>
  </p:notesMasterIdLst>
  <p:sldIdLst>
    <p:sldId id="256" r:id="rId2"/>
    <p:sldId id="257" r:id="rId3"/>
    <p:sldId id="487" r:id="rId4"/>
    <p:sldId id="489" r:id="rId5"/>
    <p:sldId id="488" r:id="rId6"/>
    <p:sldId id="492" r:id="rId7"/>
    <p:sldId id="491" r:id="rId8"/>
    <p:sldId id="493" r:id="rId9"/>
    <p:sldId id="494" r:id="rId10"/>
    <p:sldId id="495" r:id="rId11"/>
    <p:sldId id="496" r:id="rId12"/>
    <p:sldId id="497" r:id="rId13"/>
    <p:sldId id="486" r:id="rId14"/>
    <p:sldId id="498" r:id="rId15"/>
    <p:sldId id="499" r:id="rId16"/>
    <p:sldId id="500" r:id="rId17"/>
    <p:sldId id="501" r:id="rId18"/>
    <p:sldId id="502" r:id="rId19"/>
    <p:sldId id="503" r:id="rId20"/>
    <p:sldId id="509" r:id="rId21"/>
    <p:sldId id="504" r:id="rId22"/>
    <p:sldId id="510" r:id="rId23"/>
    <p:sldId id="511" r:id="rId24"/>
    <p:sldId id="512" r:id="rId25"/>
    <p:sldId id="513" r:id="rId26"/>
    <p:sldId id="508" r:id="rId27"/>
    <p:sldId id="514" r:id="rId28"/>
    <p:sldId id="515" r:id="rId29"/>
    <p:sldId id="516" r:id="rId30"/>
    <p:sldId id="517" r:id="rId31"/>
    <p:sldId id="518" r:id="rId32"/>
    <p:sldId id="505" r:id="rId33"/>
    <p:sldId id="506" r:id="rId34"/>
    <p:sldId id="519" r:id="rId35"/>
    <p:sldId id="520" r:id="rId36"/>
    <p:sldId id="521" r:id="rId37"/>
    <p:sldId id="523" r:id="rId38"/>
    <p:sldId id="522" r:id="rId39"/>
    <p:sldId id="507" r:id="rId40"/>
    <p:sldId id="524" r:id="rId41"/>
    <p:sldId id="526" r:id="rId42"/>
    <p:sldId id="527" r:id="rId43"/>
    <p:sldId id="525" r:id="rId44"/>
    <p:sldId id="529" r:id="rId45"/>
    <p:sldId id="528" r:id="rId46"/>
    <p:sldId id="530" r:id="rId47"/>
    <p:sldId id="532" r:id="rId48"/>
    <p:sldId id="531" r:id="rId49"/>
    <p:sldId id="533" r:id="rId50"/>
    <p:sldId id="534" r:id="rId51"/>
    <p:sldId id="536" r:id="rId52"/>
    <p:sldId id="537" r:id="rId53"/>
    <p:sldId id="535" r:id="rId54"/>
    <p:sldId id="538" r:id="rId55"/>
    <p:sldId id="540" r:id="rId56"/>
    <p:sldId id="539" r:id="rId57"/>
    <p:sldId id="541" r:id="rId58"/>
    <p:sldId id="542" r:id="rId59"/>
    <p:sldId id="545" r:id="rId60"/>
    <p:sldId id="546" r:id="rId61"/>
    <p:sldId id="548" r:id="rId62"/>
    <p:sldId id="544" r:id="rId63"/>
    <p:sldId id="549" r:id="rId64"/>
    <p:sldId id="550" r:id="rId65"/>
    <p:sldId id="551" r:id="rId66"/>
    <p:sldId id="553" r:id="rId67"/>
    <p:sldId id="552" r:id="rId68"/>
    <p:sldId id="554" r:id="rId69"/>
    <p:sldId id="556" r:id="rId70"/>
    <p:sldId id="557" r:id="rId71"/>
    <p:sldId id="558" r:id="rId72"/>
    <p:sldId id="555" r:id="rId73"/>
    <p:sldId id="543" r:id="rId74"/>
    <p:sldId id="559" r:id="rId75"/>
    <p:sldId id="560" r:id="rId76"/>
    <p:sldId id="561" r:id="rId77"/>
    <p:sldId id="562" r:id="rId78"/>
    <p:sldId id="563" r:id="rId79"/>
    <p:sldId id="576" r:id="rId80"/>
    <p:sldId id="565" r:id="rId81"/>
    <p:sldId id="577" r:id="rId82"/>
    <p:sldId id="566" r:id="rId83"/>
    <p:sldId id="567" r:id="rId84"/>
    <p:sldId id="568" r:id="rId85"/>
    <p:sldId id="578" r:id="rId86"/>
    <p:sldId id="569" r:id="rId87"/>
    <p:sldId id="570" r:id="rId88"/>
    <p:sldId id="571" r:id="rId89"/>
    <p:sldId id="572" r:id="rId90"/>
    <p:sldId id="564" r:id="rId91"/>
    <p:sldId id="573" r:id="rId92"/>
    <p:sldId id="579" r:id="rId93"/>
    <p:sldId id="574" r:id="rId94"/>
    <p:sldId id="575" r:id="rId95"/>
    <p:sldId id="580" r:id="rId96"/>
    <p:sldId id="647" r:id="rId97"/>
    <p:sldId id="582" r:id="rId98"/>
    <p:sldId id="583" r:id="rId99"/>
    <p:sldId id="584" r:id="rId100"/>
    <p:sldId id="585" r:id="rId101"/>
    <p:sldId id="586" r:id="rId102"/>
    <p:sldId id="602" r:id="rId103"/>
    <p:sldId id="587" r:id="rId104"/>
    <p:sldId id="588" r:id="rId105"/>
    <p:sldId id="589" r:id="rId106"/>
    <p:sldId id="581" r:id="rId107"/>
    <p:sldId id="590" r:id="rId108"/>
    <p:sldId id="592" r:id="rId109"/>
    <p:sldId id="593" r:id="rId110"/>
    <p:sldId id="594" r:id="rId111"/>
    <p:sldId id="595" r:id="rId112"/>
    <p:sldId id="596" r:id="rId113"/>
    <p:sldId id="597" r:id="rId114"/>
    <p:sldId id="598" r:id="rId115"/>
    <p:sldId id="599" r:id="rId116"/>
    <p:sldId id="600" r:id="rId117"/>
    <p:sldId id="601" r:id="rId118"/>
    <p:sldId id="591" r:id="rId119"/>
    <p:sldId id="604" r:id="rId120"/>
    <p:sldId id="605" r:id="rId121"/>
    <p:sldId id="606" r:id="rId122"/>
    <p:sldId id="607" r:id="rId123"/>
    <p:sldId id="603" r:id="rId124"/>
    <p:sldId id="612" r:id="rId125"/>
    <p:sldId id="608" r:id="rId126"/>
    <p:sldId id="618" r:id="rId127"/>
    <p:sldId id="620" r:id="rId128"/>
    <p:sldId id="621" r:id="rId129"/>
    <p:sldId id="622" r:id="rId130"/>
    <p:sldId id="619" r:id="rId131"/>
    <p:sldId id="624" r:id="rId132"/>
    <p:sldId id="625" r:id="rId133"/>
    <p:sldId id="626" r:id="rId134"/>
    <p:sldId id="613" r:id="rId135"/>
    <p:sldId id="614" r:id="rId136"/>
    <p:sldId id="615" r:id="rId137"/>
    <p:sldId id="616" r:id="rId138"/>
    <p:sldId id="617" r:id="rId139"/>
    <p:sldId id="610" r:id="rId140"/>
    <p:sldId id="611" r:id="rId141"/>
    <p:sldId id="628" r:id="rId142"/>
    <p:sldId id="629" r:id="rId143"/>
    <p:sldId id="630" r:id="rId144"/>
    <p:sldId id="627" r:id="rId145"/>
    <p:sldId id="609" r:id="rId146"/>
    <p:sldId id="632" r:id="rId147"/>
    <p:sldId id="633" r:id="rId148"/>
    <p:sldId id="634" r:id="rId149"/>
    <p:sldId id="635" r:id="rId150"/>
    <p:sldId id="636" r:id="rId151"/>
    <p:sldId id="631" r:id="rId152"/>
    <p:sldId id="637" r:id="rId153"/>
    <p:sldId id="639" r:id="rId154"/>
    <p:sldId id="640" r:id="rId155"/>
    <p:sldId id="638" r:id="rId156"/>
    <p:sldId id="641" r:id="rId157"/>
    <p:sldId id="642" r:id="rId158"/>
    <p:sldId id="643" r:id="rId159"/>
    <p:sldId id="651" r:id="rId160"/>
    <p:sldId id="644" r:id="rId161"/>
    <p:sldId id="645" r:id="rId162"/>
    <p:sldId id="646" r:id="rId163"/>
    <p:sldId id="652" r:id="rId164"/>
    <p:sldId id="653" r:id="rId165"/>
    <p:sldId id="654" r:id="rId1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BE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>
        <p:scale>
          <a:sx n="66" d="100"/>
          <a:sy n="66" d="100"/>
        </p:scale>
        <p:origin x="124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EDBEF-8EAC-408E-9FAD-478407AAF8A1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86FF-8AAA-42C5-ADBA-5CDC794C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E962-E5BD-491F-9D29-200F965DAFFB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types of commands: operations and access</a:t>
            </a:r>
          </a:p>
          <a:p>
            <a:endParaRPr lang="en-US" sz="1600" dirty="0" smtClean="0"/>
          </a:p>
          <a:p>
            <a:r>
              <a:rPr lang="en-US" dirty="0" smtClean="0"/>
              <a:t>Operations: arithmetic and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	</a:t>
            </a:r>
            <a:r>
              <a:rPr lang="en-US" sz="1600" dirty="0" smtClean="0"/>
              <a:t>Arithmetic</a:t>
            </a:r>
          </a:p>
          <a:p>
            <a:endParaRPr lang="en-US" sz="1400" dirty="0"/>
          </a:p>
          <a:p>
            <a:r>
              <a:rPr lang="en-US" sz="1600" dirty="0" smtClean="0"/>
              <a:t>		</a:t>
            </a:r>
            <a:r>
              <a:rPr lang="en-US" sz="1600" dirty="0" err="1"/>
              <a:t>Eg</a:t>
            </a:r>
            <a:r>
              <a:rPr lang="en-US" sz="1600" dirty="0"/>
              <a:t>. Set </a:t>
            </a:r>
            <a:r>
              <a:rPr lang="en-US" sz="1600" dirty="0" smtClean="0"/>
              <a:t>R2 </a:t>
            </a:r>
            <a:r>
              <a:rPr lang="en-US" sz="1600" dirty="0"/>
              <a:t>to R1 + </a:t>
            </a:r>
            <a:r>
              <a:rPr lang="en-US" sz="1600" dirty="0" smtClean="0"/>
              <a:t>R3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		1010001100011001 	(this 16-bit </a:t>
            </a:r>
            <a:r>
              <a:rPr lang="en-US" sz="1400" dirty="0"/>
              <a:t>computer has four 4-bit </a:t>
            </a:r>
            <a:r>
              <a:rPr lang="en-US" sz="1400" dirty="0" smtClean="0"/>
              <a:t>fields)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Boolean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Set R1 to the result of a bit wise And of R1 and R2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625" b="23489"/>
          <a:stretch/>
        </p:blipFill>
        <p:spPr>
          <a:xfrm>
            <a:off x="2248461" y="4849637"/>
            <a:ext cx="6648450" cy="90170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3339237" y="3870282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3701187" y="3870281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4068459" y="3870280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4434930" y="3870280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5266" y="4135310"/>
            <a:ext cx="1860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ADD   R2,   R1,    R3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85217"/>
          <a:stretch/>
        </p:blipFill>
        <p:spPr>
          <a:xfrm>
            <a:off x="2248461" y="3204488"/>
            <a:ext cx="6648450" cy="25204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</a:t>
            </a:r>
            <a:r>
              <a:rPr lang="es-ES" sz="2400" dirty="0" err="1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I/O pointers: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,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RAM </a:t>
            </a:r>
            <a:r>
              <a:rPr lang="es-ES" sz="1400" dirty="0" err="1" smtClean="0">
                <a:solidFill>
                  <a:schemeClr val="bg1"/>
                </a:solidFill>
              </a:rPr>
              <a:t>addresses</a:t>
            </a:r>
            <a:r>
              <a:rPr lang="es-ES" sz="1400" dirty="0" smtClean="0">
                <a:solidFill>
                  <a:schemeClr val="bg1"/>
                </a:solidFill>
              </a:rPr>
              <a:t> 16384 (0x4000) and 24576 (0x6000), 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	 base </a:t>
            </a:r>
            <a:r>
              <a:rPr lang="es-ES" sz="1400" dirty="0" err="1" smtClean="0">
                <a:solidFill>
                  <a:schemeClr val="bg1"/>
                </a:solidFill>
              </a:rPr>
              <a:t>address</a:t>
            </a:r>
            <a:r>
              <a:rPr lang="es-ES" sz="1400" dirty="0" smtClean="0">
                <a:solidFill>
                  <a:schemeClr val="bg1"/>
                </a:solidFill>
              </a:rPr>
              <a:t> of </a:t>
            </a:r>
            <a:r>
              <a:rPr lang="es-ES" sz="1400" dirty="0" err="1" smtClean="0">
                <a:solidFill>
                  <a:schemeClr val="bg1"/>
                </a:solidFill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 and </a:t>
            </a:r>
            <a:r>
              <a:rPr lang="es-ES" sz="1400" dirty="0" err="1" smtClean="0">
                <a:solidFill>
                  <a:schemeClr val="bg1"/>
                </a:solidFill>
              </a:rPr>
              <a:t>keyboard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maps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err="1" smtClean="0">
                <a:solidFill>
                  <a:schemeClr val="bg1"/>
                </a:solidFill>
              </a:rPr>
              <a:t>Label</a:t>
            </a:r>
            <a:r>
              <a:rPr lang="es-ES" sz="1600" dirty="0" smtClean="0">
                <a:solidFill>
                  <a:schemeClr val="bg1"/>
                </a:solidFill>
              </a:rPr>
              <a:t> symbols: </a:t>
            </a:r>
            <a:r>
              <a:rPr lang="es-ES" sz="1600" dirty="0" err="1" smtClean="0">
                <a:solidFill>
                  <a:schemeClr val="bg1"/>
                </a:solidFill>
              </a:rPr>
              <a:t>destinations</a:t>
            </a:r>
            <a:r>
              <a:rPr lang="es-ES" sz="1600" dirty="0" smtClean="0">
                <a:solidFill>
                  <a:schemeClr val="bg1"/>
                </a:solidFill>
              </a:rPr>
              <a:t> of </a:t>
            </a:r>
            <a:r>
              <a:rPr lang="es-ES" sz="1600" dirty="0" err="1" smtClean="0">
                <a:solidFill>
                  <a:schemeClr val="bg1"/>
                </a:solidFill>
              </a:rPr>
              <a:t>goto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commands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defines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symbol </a:t>
            </a:r>
            <a:r>
              <a:rPr lang="es-E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instruction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location</a:t>
            </a:r>
            <a:r>
              <a:rPr lang="es-ES" sz="1400" dirty="0" smtClean="0">
                <a:solidFill>
                  <a:schemeClr val="bg1"/>
                </a:solidFill>
              </a:rPr>
              <a:t> holding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next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command</a:t>
            </a:r>
            <a:endParaRPr lang="es-E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Variable symbols: </a:t>
            </a:r>
            <a:r>
              <a:rPr lang="es-ES" sz="1600" dirty="0" err="1" smtClean="0">
                <a:solidFill>
                  <a:schemeClr val="bg1"/>
                </a:solidFill>
              </a:rPr>
              <a:t>any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user-defined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Xxx</a:t>
            </a:r>
            <a:r>
              <a:rPr lang="es-ES" sz="1600" dirty="0" smtClean="0">
                <a:solidFill>
                  <a:schemeClr val="bg1"/>
                </a:solidFill>
              </a:rPr>
              <a:t> symbol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created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considered</a:t>
            </a:r>
            <a:r>
              <a:rPr lang="es-ES" dirty="0" smtClean="0">
                <a:solidFill>
                  <a:schemeClr val="bg1"/>
                </a:solidFill>
              </a:rPr>
              <a:t> a variable and </a:t>
            </a:r>
            <a:r>
              <a:rPr lang="es-ES" dirty="0" err="1" smtClean="0">
                <a:solidFill>
                  <a:schemeClr val="bg1"/>
                </a:solidFill>
              </a:rPr>
              <a:t>assigned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starting</a:t>
            </a:r>
            <a:r>
              <a:rPr lang="es-ES" dirty="0" smtClean="0">
                <a:solidFill>
                  <a:schemeClr val="bg1"/>
                </a:solidFill>
              </a:rPr>
              <a:t> at RAM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16 (0x0010)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33937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453439" y="3232443"/>
            <a:ext cx="114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Variables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2650" y="5724696"/>
            <a:ext cx="126955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Labels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</a:t>
            </a:r>
            <a:r>
              <a:rPr lang="es-ES" sz="1400" dirty="0" smtClean="0">
                <a:solidFill>
                  <a:schemeClr val="bg1"/>
                </a:solidFill>
              </a:rPr>
              <a:t>), 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	 base </a:t>
            </a:r>
            <a:r>
              <a:rPr lang="es-ES" sz="1400" dirty="0" err="1" smtClean="0">
                <a:solidFill>
                  <a:schemeClr val="bg1"/>
                </a:solidFill>
              </a:rPr>
              <a:t>addresses</a:t>
            </a:r>
            <a:r>
              <a:rPr lang="es-ES" sz="1400" dirty="0" smtClean="0">
                <a:solidFill>
                  <a:schemeClr val="bg1"/>
                </a:solidFill>
              </a:rPr>
              <a:t> of </a:t>
            </a:r>
            <a:r>
              <a:rPr lang="es-ES" sz="1400" dirty="0" err="1" smtClean="0">
                <a:solidFill>
                  <a:schemeClr val="bg1"/>
                </a:solidFill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 and </a:t>
            </a:r>
            <a:r>
              <a:rPr lang="es-ES" sz="1400" dirty="0" err="1" smtClean="0">
                <a:solidFill>
                  <a:schemeClr val="bg1"/>
                </a:solidFill>
              </a:rPr>
              <a:t>keyboard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maps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err="1" smtClean="0">
                <a:solidFill>
                  <a:schemeClr val="bg1"/>
                </a:solidFill>
              </a:rPr>
              <a:t>Label</a:t>
            </a:r>
            <a:r>
              <a:rPr lang="es-ES" sz="1600" dirty="0" smtClean="0">
                <a:solidFill>
                  <a:schemeClr val="bg1"/>
                </a:solidFill>
              </a:rPr>
              <a:t> symbols: </a:t>
            </a:r>
            <a:r>
              <a:rPr lang="es-ES" sz="1600" dirty="0" err="1" smtClean="0">
                <a:solidFill>
                  <a:schemeClr val="bg1"/>
                </a:solidFill>
              </a:rPr>
              <a:t>destinations</a:t>
            </a:r>
            <a:r>
              <a:rPr lang="es-ES" sz="1600" dirty="0" smtClean="0">
                <a:solidFill>
                  <a:schemeClr val="bg1"/>
                </a:solidFill>
              </a:rPr>
              <a:t> of </a:t>
            </a:r>
            <a:r>
              <a:rPr lang="es-ES" sz="1600" dirty="0" err="1" smtClean="0">
                <a:solidFill>
                  <a:schemeClr val="bg1"/>
                </a:solidFill>
              </a:rPr>
              <a:t>goto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commands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defines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symbol </a:t>
            </a:r>
            <a:r>
              <a:rPr lang="es-E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instruction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location</a:t>
            </a:r>
            <a:r>
              <a:rPr lang="es-ES" sz="1400" dirty="0" smtClean="0">
                <a:solidFill>
                  <a:schemeClr val="bg1"/>
                </a:solidFill>
              </a:rPr>
              <a:t> holding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next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command</a:t>
            </a:r>
            <a:endParaRPr lang="es-E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Variable symbols: </a:t>
            </a:r>
            <a:r>
              <a:rPr lang="es-ES" sz="1600" dirty="0" err="1" smtClean="0">
                <a:solidFill>
                  <a:schemeClr val="bg1"/>
                </a:solidFill>
              </a:rPr>
              <a:t>any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user-defined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Xxx</a:t>
            </a:r>
            <a:r>
              <a:rPr lang="es-ES" sz="1600" dirty="0" smtClean="0">
                <a:solidFill>
                  <a:schemeClr val="bg1"/>
                </a:solidFill>
              </a:rPr>
              <a:t> symbol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created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considered</a:t>
            </a:r>
            <a:r>
              <a:rPr lang="es-ES" dirty="0" smtClean="0">
                <a:solidFill>
                  <a:schemeClr val="bg1"/>
                </a:solidFill>
              </a:rPr>
              <a:t> a variable and </a:t>
            </a:r>
            <a:r>
              <a:rPr lang="es-ES" dirty="0" err="1" smtClean="0">
                <a:solidFill>
                  <a:schemeClr val="bg1"/>
                </a:solidFill>
              </a:rPr>
              <a:t>assigned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starting</a:t>
            </a:r>
            <a:r>
              <a:rPr lang="es-ES" dirty="0" smtClean="0">
                <a:solidFill>
                  <a:schemeClr val="bg1"/>
                </a:solidFill>
              </a:rPr>
              <a:t> at RAM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16 (0x0010)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33937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453439" y="3232443"/>
            <a:ext cx="114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Variables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2650" y="5724696"/>
            <a:ext cx="126955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Labels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n-US" sz="1600" dirty="0" smtClean="0"/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err="1" smtClean="0">
                <a:solidFill>
                  <a:schemeClr val="bg1"/>
                </a:solidFill>
              </a:rPr>
              <a:t>Label</a:t>
            </a:r>
            <a:r>
              <a:rPr lang="es-ES" sz="1600" dirty="0" smtClean="0">
                <a:solidFill>
                  <a:schemeClr val="bg1"/>
                </a:solidFill>
              </a:rPr>
              <a:t> symbols: </a:t>
            </a:r>
            <a:r>
              <a:rPr lang="es-ES" sz="1600" dirty="0" err="1" smtClean="0">
                <a:solidFill>
                  <a:schemeClr val="bg1"/>
                </a:solidFill>
              </a:rPr>
              <a:t>destinations</a:t>
            </a:r>
            <a:r>
              <a:rPr lang="es-ES" sz="1600" dirty="0" smtClean="0">
                <a:solidFill>
                  <a:schemeClr val="bg1"/>
                </a:solidFill>
              </a:rPr>
              <a:t> of </a:t>
            </a:r>
            <a:r>
              <a:rPr lang="es-ES" sz="1600" dirty="0" err="1" smtClean="0">
                <a:solidFill>
                  <a:schemeClr val="bg1"/>
                </a:solidFill>
              </a:rPr>
              <a:t>goto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commands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defines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symbol </a:t>
            </a:r>
            <a:r>
              <a:rPr lang="es-E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instruction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location</a:t>
            </a:r>
            <a:r>
              <a:rPr lang="es-ES" sz="1400" dirty="0" smtClean="0">
                <a:solidFill>
                  <a:schemeClr val="bg1"/>
                </a:solidFill>
              </a:rPr>
              <a:t> holding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next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command</a:t>
            </a:r>
            <a:endParaRPr lang="es-E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Variable symbols: </a:t>
            </a:r>
            <a:r>
              <a:rPr lang="es-ES" sz="1600" dirty="0" err="1" smtClean="0">
                <a:solidFill>
                  <a:schemeClr val="bg1"/>
                </a:solidFill>
              </a:rPr>
              <a:t>any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user-defined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Xxx</a:t>
            </a:r>
            <a:r>
              <a:rPr lang="es-ES" sz="1600" dirty="0" smtClean="0">
                <a:solidFill>
                  <a:schemeClr val="bg1"/>
                </a:solidFill>
              </a:rPr>
              <a:t> symbol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created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considered</a:t>
            </a:r>
            <a:r>
              <a:rPr lang="es-ES" dirty="0" smtClean="0">
                <a:solidFill>
                  <a:schemeClr val="bg1"/>
                </a:solidFill>
              </a:rPr>
              <a:t> a variable and </a:t>
            </a:r>
            <a:r>
              <a:rPr lang="es-ES" dirty="0" err="1" smtClean="0">
                <a:solidFill>
                  <a:schemeClr val="bg1"/>
                </a:solidFill>
              </a:rPr>
              <a:t>assigned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starting</a:t>
            </a:r>
            <a:r>
              <a:rPr lang="es-ES" dirty="0" smtClean="0">
                <a:solidFill>
                  <a:schemeClr val="bg1"/>
                </a:solidFill>
              </a:rPr>
              <a:t> at RAM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16 (0x0010)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01491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453439" y="3232443"/>
            <a:ext cx="114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Variables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2650" y="5724696"/>
            <a:ext cx="126955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Labels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n-US" sz="1600" dirty="0" smtClean="0"/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/>
          </a:p>
          <a:p>
            <a:r>
              <a:rPr lang="es-ES" sz="1600" dirty="0" err="1" smtClean="0"/>
              <a:t>Label</a:t>
            </a:r>
            <a:r>
              <a:rPr lang="es-ES" sz="1600" dirty="0" smtClean="0"/>
              <a:t> symbols: </a:t>
            </a:r>
            <a:r>
              <a:rPr lang="es-ES" sz="1600" dirty="0" err="1" smtClean="0"/>
              <a:t>destinations</a:t>
            </a:r>
            <a:r>
              <a:rPr lang="es-ES" sz="1600" dirty="0" smtClean="0"/>
              <a:t> of </a:t>
            </a:r>
            <a:r>
              <a:rPr lang="es-ES" sz="1600" dirty="0" err="1" smtClean="0"/>
              <a:t>goto</a:t>
            </a:r>
            <a:r>
              <a:rPr lang="es-ES" sz="1600" dirty="0" smtClean="0"/>
              <a:t> </a:t>
            </a:r>
            <a:r>
              <a:rPr lang="es-ES" sz="1600" dirty="0" err="1" smtClean="0"/>
              <a:t>commands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defines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symbol </a:t>
            </a:r>
            <a:r>
              <a:rPr lang="es-E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instruction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location</a:t>
            </a:r>
            <a:r>
              <a:rPr lang="es-ES" sz="1400" dirty="0" smtClean="0">
                <a:solidFill>
                  <a:schemeClr val="bg1"/>
                </a:solidFill>
              </a:rPr>
              <a:t> holding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next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command</a:t>
            </a:r>
            <a:endParaRPr lang="es-E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Variable symbols: </a:t>
            </a:r>
            <a:r>
              <a:rPr lang="es-ES" sz="1600" dirty="0" err="1" smtClean="0">
                <a:solidFill>
                  <a:schemeClr val="bg1"/>
                </a:solidFill>
              </a:rPr>
              <a:t>any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user-defined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Xxx</a:t>
            </a:r>
            <a:r>
              <a:rPr lang="es-ES" sz="1600" dirty="0" smtClean="0">
                <a:solidFill>
                  <a:schemeClr val="bg1"/>
                </a:solidFill>
              </a:rPr>
              <a:t> symbol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created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considered</a:t>
            </a:r>
            <a:r>
              <a:rPr lang="es-ES" dirty="0" smtClean="0">
                <a:solidFill>
                  <a:schemeClr val="bg1"/>
                </a:solidFill>
              </a:rPr>
              <a:t> a variable and </a:t>
            </a:r>
            <a:r>
              <a:rPr lang="es-ES" dirty="0" err="1" smtClean="0">
                <a:solidFill>
                  <a:schemeClr val="bg1"/>
                </a:solidFill>
              </a:rPr>
              <a:t>assigned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starting</a:t>
            </a:r>
            <a:r>
              <a:rPr lang="es-ES" dirty="0" smtClean="0">
                <a:solidFill>
                  <a:schemeClr val="bg1"/>
                </a:solidFill>
              </a:rPr>
              <a:t> at RAM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16 (0x0010)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00358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453439" y="3232443"/>
            <a:ext cx="114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Variables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n-US" sz="1600" dirty="0" smtClean="0"/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/>
          </a:p>
          <a:p>
            <a:r>
              <a:rPr lang="es-ES" sz="1600" dirty="0" err="1" smtClean="0"/>
              <a:t>Label</a:t>
            </a:r>
            <a:r>
              <a:rPr lang="es-ES" sz="1600" dirty="0" smtClean="0"/>
              <a:t> symbols: </a:t>
            </a:r>
            <a:r>
              <a:rPr lang="es-ES" sz="1600" dirty="0" err="1" smtClean="0"/>
              <a:t>destinations</a:t>
            </a:r>
            <a:r>
              <a:rPr lang="es-ES" sz="1600" dirty="0" smtClean="0"/>
              <a:t> of </a:t>
            </a:r>
            <a:r>
              <a:rPr lang="es-ES" sz="1600" dirty="0" err="1" smtClean="0"/>
              <a:t>goto</a:t>
            </a:r>
            <a:r>
              <a:rPr lang="es-ES" sz="1600" dirty="0" smtClean="0"/>
              <a:t> </a:t>
            </a:r>
            <a:r>
              <a:rPr lang="es-ES" sz="1600" dirty="0" err="1" smtClean="0"/>
              <a:t>commands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/>
              <a:t> </a:t>
            </a:r>
            <a:r>
              <a:rPr lang="es-ES" sz="1400" dirty="0" smtClean="0"/>
              <a:t>defines </a:t>
            </a:r>
            <a:r>
              <a:rPr lang="es-ES" sz="1400" dirty="0" err="1" smtClean="0"/>
              <a:t>the</a:t>
            </a:r>
            <a:r>
              <a:rPr lang="es-ES" sz="1400" dirty="0" smtClean="0"/>
              <a:t> symbol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/>
              <a:t> to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instruction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location</a:t>
            </a:r>
            <a:r>
              <a:rPr lang="es-ES" sz="1400" dirty="0" smtClean="0"/>
              <a:t> holding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next</a:t>
            </a:r>
            <a:r>
              <a:rPr lang="es-ES" sz="1400" dirty="0" smtClean="0"/>
              <a:t> </a:t>
            </a:r>
            <a:r>
              <a:rPr lang="es-ES" sz="1400" dirty="0" err="1" smtClean="0"/>
              <a:t>command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/>
          </a:p>
          <a:p>
            <a:r>
              <a:rPr lang="es-ES" sz="1600" dirty="0" smtClean="0">
                <a:solidFill>
                  <a:schemeClr val="bg1"/>
                </a:solidFill>
              </a:rPr>
              <a:t>Variable symbols: </a:t>
            </a:r>
            <a:r>
              <a:rPr lang="es-ES" sz="1600" dirty="0" err="1" smtClean="0">
                <a:solidFill>
                  <a:schemeClr val="bg1"/>
                </a:solidFill>
              </a:rPr>
              <a:t>any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user-defined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Xxx</a:t>
            </a:r>
            <a:r>
              <a:rPr lang="es-ES" sz="1600" dirty="0" smtClean="0">
                <a:solidFill>
                  <a:schemeClr val="bg1"/>
                </a:solidFill>
              </a:rPr>
              <a:t> symbol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created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considered</a:t>
            </a:r>
            <a:r>
              <a:rPr lang="es-ES" dirty="0" smtClean="0">
                <a:solidFill>
                  <a:schemeClr val="bg1"/>
                </a:solidFill>
              </a:rPr>
              <a:t> a variable and </a:t>
            </a:r>
            <a:r>
              <a:rPr lang="es-ES" dirty="0" err="1" smtClean="0">
                <a:solidFill>
                  <a:schemeClr val="bg1"/>
                </a:solidFill>
              </a:rPr>
              <a:t>assigned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starting</a:t>
            </a:r>
            <a:r>
              <a:rPr lang="es-ES" dirty="0" smtClean="0">
                <a:solidFill>
                  <a:schemeClr val="bg1"/>
                </a:solidFill>
              </a:rPr>
              <a:t> at RAM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16 (0x0010)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3242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453439" y="3232443"/>
            <a:ext cx="114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Variables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n-US" sz="1600" dirty="0" smtClean="0"/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/>
          </a:p>
          <a:p>
            <a:r>
              <a:rPr lang="es-ES" sz="1600" dirty="0" err="1" smtClean="0"/>
              <a:t>Label</a:t>
            </a:r>
            <a:r>
              <a:rPr lang="es-ES" sz="1600" dirty="0" smtClean="0"/>
              <a:t> symbols: </a:t>
            </a:r>
            <a:r>
              <a:rPr lang="es-ES" sz="1600" dirty="0" err="1" smtClean="0"/>
              <a:t>destinations</a:t>
            </a:r>
            <a:r>
              <a:rPr lang="es-ES" sz="1600" dirty="0" smtClean="0"/>
              <a:t> of </a:t>
            </a:r>
            <a:r>
              <a:rPr lang="es-ES" sz="1600" dirty="0" err="1" smtClean="0"/>
              <a:t>goto</a:t>
            </a:r>
            <a:r>
              <a:rPr lang="es-ES" sz="1600" dirty="0" smtClean="0"/>
              <a:t> </a:t>
            </a:r>
            <a:r>
              <a:rPr lang="es-ES" sz="1600" dirty="0" err="1" smtClean="0"/>
              <a:t>commands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/>
              <a:t> </a:t>
            </a:r>
            <a:r>
              <a:rPr lang="es-ES" sz="1400" dirty="0" smtClean="0"/>
              <a:t>defines </a:t>
            </a:r>
            <a:r>
              <a:rPr lang="es-ES" sz="1400" dirty="0" err="1" smtClean="0"/>
              <a:t>the</a:t>
            </a:r>
            <a:r>
              <a:rPr lang="es-ES" sz="1400" dirty="0" smtClean="0"/>
              <a:t> symbol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/>
              <a:t> to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instruction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location</a:t>
            </a:r>
            <a:r>
              <a:rPr lang="es-ES" sz="1400" dirty="0" smtClean="0"/>
              <a:t> holding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next</a:t>
            </a:r>
            <a:r>
              <a:rPr lang="es-ES" sz="1400" dirty="0" smtClean="0"/>
              <a:t> </a:t>
            </a:r>
            <a:r>
              <a:rPr lang="es-ES" sz="1400" dirty="0" err="1" smtClean="0"/>
              <a:t>command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/>
          </a:p>
          <a:p>
            <a:r>
              <a:rPr lang="es-ES" sz="1600" dirty="0" smtClean="0"/>
              <a:t>Variable symbols: </a:t>
            </a:r>
            <a:r>
              <a:rPr lang="es-ES" sz="1600" dirty="0" err="1" smtClean="0"/>
              <a:t>any</a:t>
            </a:r>
            <a:r>
              <a:rPr lang="es-ES" sz="1600" dirty="0" smtClean="0"/>
              <a:t> </a:t>
            </a:r>
            <a:r>
              <a:rPr lang="es-ES" sz="1600" dirty="0" err="1" smtClean="0"/>
              <a:t>user-defined</a:t>
            </a:r>
            <a:r>
              <a:rPr lang="es-ES" sz="1600" dirty="0" smtClean="0"/>
              <a:t> </a:t>
            </a:r>
            <a:r>
              <a:rPr lang="es-ES" sz="1600" dirty="0" err="1" smtClean="0"/>
              <a:t>Xxx</a:t>
            </a:r>
            <a:r>
              <a:rPr lang="es-ES" sz="1600" dirty="0" smtClean="0"/>
              <a:t> symbol </a:t>
            </a:r>
            <a:r>
              <a:rPr lang="es-ES" sz="1600" dirty="0" err="1" smtClean="0"/>
              <a:t>not</a:t>
            </a:r>
            <a:r>
              <a:rPr lang="es-ES" sz="1600" dirty="0" smtClean="0"/>
              <a:t> </a:t>
            </a:r>
            <a:r>
              <a:rPr lang="es-ES" sz="1600" dirty="0" err="1" smtClean="0"/>
              <a:t>created</a:t>
            </a:r>
            <a:r>
              <a:rPr lang="es-ES" sz="1600" dirty="0" smtClean="0"/>
              <a:t>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considered</a:t>
            </a:r>
            <a:r>
              <a:rPr lang="es-ES" dirty="0" smtClean="0">
                <a:solidFill>
                  <a:schemeClr val="bg1"/>
                </a:solidFill>
              </a:rPr>
              <a:t> a variable and </a:t>
            </a:r>
            <a:r>
              <a:rPr lang="es-ES" dirty="0" err="1" smtClean="0">
                <a:solidFill>
                  <a:schemeClr val="bg1"/>
                </a:solidFill>
              </a:rPr>
              <a:t>assigned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starting</a:t>
            </a:r>
            <a:r>
              <a:rPr lang="es-ES" dirty="0" smtClean="0">
                <a:solidFill>
                  <a:schemeClr val="bg1"/>
                </a:solidFill>
              </a:rPr>
              <a:t> at RAM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16 (0x0010)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38454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0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n-US" sz="1600" dirty="0" smtClean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 err="1" smtClean="0"/>
              <a:t>Label</a:t>
            </a:r>
            <a:r>
              <a:rPr lang="es-ES" sz="1600" dirty="0" smtClean="0"/>
              <a:t> symbols: </a:t>
            </a:r>
            <a:r>
              <a:rPr lang="es-ES" sz="1600" dirty="0" err="1" smtClean="0"/>
              <a:t>destinations</a:t>
            </a:r>
            <a:r>
              <a:rPr lang="es-ES" sz="1600" dirty="0" smtClean="0"/>
              <a:t> of </a:t>
            </a:r>
            <a:r>
              <a:rPr lang="es-ES" sz="1600" dirty="0" err="1" smtClean="0"/>
              <a:t>goto</a:t>
            </a:r>
            <a:r>
              <a:rPr lang="es-ES" sz="1600" dirty="0" smtClean="0"/>
              <a:t> </a:t>
            </a:r>
            <a:r>
              <a:rPr lang="es-ES" sz="1600" dirty="0" err="1" smtClean="0"/>
              <a:t>commands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	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/>
              <a:t> </a:t>
            </a:r>
            <a:r>
              <a:rPr lang="es-ES" sz="1400" dirty="0" smtClean="0"/>
              <a:t>defines </a:t>
            </a:r>
            <a:r>
              <a:rPr lang="es-ES" sz="1400" dirty="0" err="1" smtClean="0"/>
              <a:t>the</a:t>
            </a:r>
            <a:r>
              <a:rPr lang="es-ES" sz="1400" dirty="0" smtClean="0"/>
              <a:t> symbol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/>
              <a:t> to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instruction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location</a:t>
            </a:r>
            <a:r>
              <a:rPr lang="es-ES" sz="1400" dirty="0" smtClean="0"/>
              <a:t> holding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next</a:t>
            </a:r>
            <a:r>
              <a:rPr lang="es-ES" sz="1400" dirty="0" smtClean="0"/>
              <a:t> </a:t>
            </a:r>
            <a:r>
              <a:rPr lang="es-ES" sz="1400" dirty="0" err="1" smtClean="0"/>
              <a:t>command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/>
          </a:p>
          <a:p>
            <a:r>
              <a:rPr lang="es-ES" sz="1600" dirty="0" smtClean="0"/>
              <a:t>Variable symbols: </a:t>
            </a:r>
            <a:r>
              <a:rPr lang="es-ES" sz="1600" dirty="0" err="1" smtClean="0"/>
              <a:t>any</a:t>
            </a:r>
            <a:r>
              <a:rPr lang="es-ES" sz="1600" dirty="0" smtClean="0"/>
              <a:t> </a:t>
            </a:r>
            <a:r>
              <a:rPr lang="es-ES" sz="1600" dirty="0" err="1" smtClean="0"/>
              <a:t>user-defined</a:t>
            </a:r>
            <a:r>
              <a:rPr lang="es-ES" sz="1600" dirty="0" smtClean="0"/>
              <a:t> </a:t>
            </a:r>
            <a:r>
              <a:rPr lang="es-ES" sz="1600" dirty="0" err="1" smtClean="0"/>
              <a:t>Xxx</a:t>
            </a:r>
            <a:r>
              <a:rPr lang="es-ES" sz="1600" dirty="0" smtClean="0"/>
              <a:t> symbol </a:t>
            </a:r>
            <a:r>
              <a:rPr lang="es-ES" sz="1600" dirty="0" err="1" smtClean="0"/>
              <a:t>not</a:t>
            </a:r>
            <a:r>
              <a:rPr lang="es-ES" sz="1600" dirty="0" smtClean="0"/>
              <a:t> </a:t>
            </a:r>
            <a:r>
              <a:rPr lang="es-ES" sz="1600" dirty="0" err="1" smtClean="0"/>
              <a:t>created</a:t>
            </a:r>
            <a:r>
              <a:rPr lang="es-ES" sz="1600" dirty="0" smtClean="0"/>
              <a:t>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sz="1600" dirty="0" smtClean="0"/>
              <a:t>            </a:t>
            </a:r>
            <a:r>
              <a:rPr lang="es-ES" sz="1600" dirty="0" err="1" smtClean="0"/>
              <a:t>is</a:t>
            </a:r>
            <a:r>
              <a:rPr lang="es-ES" sz="1600" dirty="0" smtClean="0"/>
              <a:t> </a:t>
            </a:r>
            <a:r>
              <a:rPr lang="es-ES" sz="1600" dirty="0" err="1" smtClean="0"/>
              <a:t>considered</a:t>
            </a:r>
            <a:r>
              <a:rPr lang="es-ES" sz="1600" dirty="0" smtClean="0"/>
              <a:t> a variable and </a:t>
            </a:r>
            <a:r>
              <a:rPr lang="es-ES" sz="1600" dirty="0" err="1" smtClean="0"/>
              <a:t>assigned</a:t>
            </a:r>
            <a:r>
              <a:rPr lang="es-ES" sz="1600" dirty="0" smtClean="0"/>
              <a:t> </a:t>
            </a:r>
            <a:r>
              <a:rPr lang="es-ES" sz="1600" dirty="0" err="1" smtClean="0"/>
              <a:t>an</a:t>
            </a:r>
            <a:r>
              <a:rPr lang="es-ES" sz="1600" dirty="0" smtClean="0"/>
              <a:t> </a:t>
            </a:r>
            <a:r>
              <a:rPr lang="es-ES" sz="1600" dirty="0" err="1" smtClean="0"/>
              <a:t>address</a:t>
            </a:r>
            <a:r>
              <a:rPr lang="es-ES" sz="1600" dirty="0" smtClean="0"/>
              <a:t> </a:t>
            </a:r>
          </a:p>
          <a:p>
            <a:r>
              <a:rPr lang="es-ES" sz="1600" dirty="0"/>
              <a:t>	</a:t>
            </a:r>
            <a:r>
              <a:rPr lang="es-ES" sz="1600" dirty="0" smtClean="0"/>
              <a:t>            </a:t>
            </a:r>
            <a:r>
              <a:rPr lang="es-ES" sz="1600" dirty="0" err="1" smtClean="0"/>
              <a:t>starting</a:t>
            </a:r>
            <a:r>
              <a:rPr lang="es-ES" sz="1600" dirty="0" smtClean="0"/>
              <a:t> at RAM </a:t>
            </a:r>
            <a:r>
              <a:rPr lang="es-ES" sz="1600" dirty="0" err="1" smtClean="0"/>
              <a:t>address</a:t>
            </a:r>
            <a:r>
              <a:rPr lang="es-ES" sz="1600" dirty="0" smtClean="0"/>
              <a:t> 16 (0x0010)</a:t>
            </a:r>
            <a:endParaRPr lang="en-US" sz="1600" dirty="0" smtClean="0"/>
          </a:p>
          <a:p>
            <a:endParaRPr lang="en-US" sz="1400" dirty="0"/>
          </a:p>
          <a:p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38454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0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n-US" sz="1400" dirty="0" smtClean="0"/>
              <a:t>		Black-and-white screen: contents represented in RAM[16384] through RAM[24575]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1 row = 32 consecutive words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	32 words/row x 16 bits/word x 1 pixel/bit= 512 pixels/row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		256 rows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		Pixel at row </a:t>
            </a:r>
            <a:r>
              <a:rPr lang="en-US" sz="1400" i="1" dirty="0" smtClean="0">
                <a:solidFill>
                  <a:schemeClr val="bg1"/>
                </a:solidFill>
              </a:rPr>
              <a:t>r</a:t>
            </a:r>
            <a:r>
              <a:rPr lang="en-US" sz="1400" dirty="0" smtClean="0">
                <a:solidFill>
                  <a:schemeClr val="bg1"/>
                </a:solidFill>
              </a:rPr>
              <a:t> from the top and column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 from the left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	</a:t>
            </a:r>
            <a:r>
              <a:rPr lang="en-US" sz="1400" i="1" dirty="0" smtClean="0">
                <a:solidFill>
                  <a:schemeClr val="bg1"/>
                </a:solidFill>
              </a:rPr>
              <a:t>		</a:t>
            </a:r>
            <a:r>
              <a:rPr lang="en-US" sz="1400" dirty="0" smtClean="0">
                <a:solidFill>
                  <a:schemeClr val="bg1"/>
                </a:solidFill>
              </a:rPr>
              <a:t>mapped on the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%16 bit of the word at RAM[16384 + 32</a:t>
            </a:r>
            <a:r>
              <a:rPr lang="en-US" sz="1400" i="1" dirty="0" smtClean="0">
                <a:solidFill>
                  <a:schemeClr val="bg1"/>
                </a:solidFill>
              </a:rPr>
              <a:t>r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/16]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Draw a single black dot at the screen’s top left corner. :</a:t>
            </a:r>
          </a:p>
          <a:p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A register to point to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memory word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is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 to 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left-most pixels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screen. 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M=1 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Blacken the left-most pixel.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/>
              <a:t>		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65134"/>
              </p:ext>
            </p:extLst>
          </p:nvPr>
        </p:nvGraphicFramePr>
        <p:xfrm>
          <a:off x="-283799" y="3543633"/>
          <a:ext cx="2969193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2">
                  <a:extLst>
                    <a:ext uri="{9D8B030D-6E8A-4147-A177-3AD203B41FA5}">
                      <a16:colId xmlns:a16="http://schemas.microsoft.com/office/drawing/2014/main" val="18900234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8943351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39845832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391399604"/>
                    </a:ext>
                  </a:extLst>
                </a:gridCol>
              </a:tblGrid>
              <a:tr h="250257">
                <a:tc>
                  <a:txBody>
                    <a:bodyPr/>
                    <a:lstStyle/>
                    <a:p>
                      <a:pPr algn="r"/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n-US" sz="400" baseline="0" dirty="0" smtClean="0">
                          <a:solidFill>
                            <a:schemeClr val="bg1"/>
                          </a:solidFill>
                        </a:rPr>
                        <a:t> 0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 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 511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</a:t>
                      </a:r>
                      <a:r>
                        <a:rPr lang="en-US" sz="400" baseline="0" dirty="0" smtClean="0">
                          <a:solidFill>
                            <a:schemeClr val="bg1"/>
                          </a:solidFill>
                        </a:rPr>
                        <a:t>w 0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Pixel 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Pixel 511</a:t>
                      </a:r>
                    </a:p>
                    <a:p>
                      <a:pPr algn="ctr"/>
                      <a:r>
                        <a:rPr lang="en-US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Row 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512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513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1023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64680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48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Row 255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130560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Pixel 130561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131071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93002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03846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6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n-US" sz="1400" dirty="0" smtClean="0"/>
              <a:t>		Black-and-white screen: contents represented in RAM[16384] through RAM[24575]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 smtClean="0">
                <a:solidFill>
                  <a:schemeClr val="bg1"/>
                </a:solidFill>
              </a:rPr>
              <a:t>1 row = 32 consecutive words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			32 words/row x 16 bits/word x 1 pixel/bit= 512 pixels/row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		256 rows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		Pixel at row </a:t>
            </a:r>
            <a:r>
              <a:rPr lang="en-US" sz="1400" i="1" dirty="0" smtClean="0">
                <a:solidFill>
                  <a:schemeClr val="bg1"/>
                </a:solidFill>
              </a:rPr>
              <a:t>r</a:t>
            </a:r>
            <a:r>
              <a:rPr lang="en-US" sz="1400" dirty="0" smtClean="0">
                <a:solidFill>
                  <a:schemeClr val="bg1"/>
                </a:solidFill>
              </a:rPr>
              <a:t> from the top and column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 from the left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	</a:t>
            </a:r>
            <a:r>
              <a:rPr lang="en-US" sz="1400" i="1" dirty="0" smtClean="0">
                <a:solidFill>
                  <a:schemeClr val="bg1"/>
                </a:solidFill>
              </a:rPr>
              <a:t>		</a:t>
            </a:r>
            <a:r>
              <a:rPr lang="en-US" sz="1400" dirty="0" smtClean="0">
                <a:solidFill>
                  <a:schemeClr val="bg1"/>
                </a:solidFill>
              </a:rPr>
              <a:t>mapped on the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%16 bit of the word at RAM[16384 + 32</a:t>
            </a:r>
            <a:r>
              <a:rPr lang="en-US" sz="1400" i="1" dirty="0" smtClean="0">
                <a:solidFill>
                  <a:schemeClr val="bg1"/>
                </a:solidFill>
              </a:rPr>
              <a:t>r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/16]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Draw a single black dot at the screen’s top left corner. :</a:t>
            </a:r>
          </a:p>
          <a:p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A register to point to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memory word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is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 to 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left-most pixels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screen. 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M=1 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Blacken the left-most pixel.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/>
              <a:t>		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52952"/>
              </p:ext>
            </p:extLst>
          </p:nvPr>
        </p:nvGraphicFramePr>
        <p:xfrm>
          <a:off x="-283799" y="3543633"/>
          <a:ext cx="2969193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2">
                  <a:extLst>
                    <a:ext uri="{9D8B030D-6E8A-4147-A177-3AD203B41FA5}">
                      <a16:colId xmlns:a16="http://schemas.microsoft.com/office/drawing/2014/main" val="18900234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8943351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39845832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391399604"/>
                    </a:ext>
                  </a:extLst>
                </a:gridCol>
              </a:tblGrid>
              <a:tr h="250257">
                <a:tc>
                  <a:txBody>
                    <a:bodyPr/>
                    <a:lstStyle/>
                    <a:p>
                      <a:pPr algn="r"/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n-US" sz="400" baseline="0" dirty="0" smtClean="0">
                          <a:solidFill>
                            <a:schemeClr val="bg1"/>
                          </a:solidFill>
                        </a:rPr>
                        <a:t> 0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 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 511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</a:t>
                      </a:r>
                      <a:r>
                        <a:rPr lang="en-US" sz="400" baseline="0" dirty="0" smtClean="0">
                          <a:solidFill>
                            <a:schemeClr val="bg1"/>
                          </a:solidFill>
                        </a:rPr>
                        <a:t>w 0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Pixel 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Pixel 511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Row 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512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513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1023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64680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48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Row 255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130560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Pixel 130561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131071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93002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4325" y="3790950"/>
            <a:ext cx="2371069" cy="10761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73907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2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n-US" sz="1400" dirty="0" smtClean="0"/>
              <a:t>		Black-and-white screen: contents represented in RAM[16384] through RAM[24575]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1 row = 32 consecutive words </a:t>
            </a:r>
          </a:p>
          <a:p>
            <a:r>
              <a:rPr lang="en-US" sz="1400" dirty="0" smtClean="0"/>
              <a:t>				</a:t>
            </a:r>
            <a:r>
              <a:rPr lang="en-US" sz="1400" dirty="0" smtClean="0">
                <a:solidFill>
                  <a:schemeClr val="bg1"/>
                </a:solidFill>
              </a:rPr>
              <a:t>32 words/row x 16 bits/word x 1 pixel/bit= 512 pixels/row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		256 rows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		Pixel at row </a:t>
            </a:r>
            <a:r>
              <a:rPr lang="en-US" sz="1400" i="1" dirty="0" smtClean="0">
                <a:solidFill>
                  <a:schemeClr val="bg1"/>
                </a:solidFill>
              </a:rPr>
              <a:t>r</a:t>
            </a:r>
            <a:r>
              <a:rPr lang="en-US" sz="1400" dirty="0" smtClean="0">
                <a:solidFill>
                  <a:schemeClr val="bg1"/>
                </a:solidFill>
              </a:rPr>
              <a:t> from the top and column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 from the left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	</a:t>
            </a:r>
            <a:r>
              <a:rPr lang="en-US" sz="1400" i="1" dirty="0" smtClean="0">
                <a:solidFill>
                  <a:schemeClr val="bg1"/>
                </a:solidFill>
              </a:rPr>
              <a:t>		</a:t>
            </a:r>
            <a:r>
              <a:rPr lang="en-US" sz="1400" dirty="0" smtClean="0">
                <a:solidFill>
                  <a:schemeClr val="bg1"/>
                </a:solidFill>
              </a:rPr>
              <a:t>mapped on the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%16 bit of the word at RAM[16384 + 32</a:t>
            </a:r>
            <a:r>
              <a:rPr lang="en-US" sz="1400" i="1" dirty="0" smtClean="0">
                <a:solidFill>
                  <a:schemeClr val="bg1"/>
                </a:solidFill>
              </a:rPr>
              <a:t>r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/16]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Draw a single black dot at the screen’s top left corner. :</a:t>
            </a:r>
          </a:p>
          <a:p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A register to point to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memory word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is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 to 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left-most pixels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screen. 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M=1 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Blacken the left-most pixel.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	</a:t>
            </a:r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6485"/>
              </p:ext>
            </p:extLst>
          </p:nvPr>
        </p:nvGraphicFramePr>
        <p:xfrm>
          <a:off x="-283799" y="3543633"/>
          <a:ext cx="2969193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2">
                  <a:extLst>
                    <a:ext uri="{9D8B030D-6E8A-4147-A177-3AD203B41FA5}">
                      <a16:colId xmlns:a16="http://schemas.microsoft.com/office/drawing/2014/main" val="18900234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8943351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39845832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391399604"/>
                    </a:ext>
                  </a:extLst>
                </a:gridCol>
              </a:tblGrid>
              <a:tr h="250257">
                <a:tc>
                  <a:txBody>
                    <a:bodyPr/>
                    <a:lstStyle/>
                    <a:p>
                      <a:pPr algn="r"/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n-US" sz="400" baseline="0" dirty="0" smtClean="0">
                          <a:solidFill>
                            <a:schemeClr val="bg1"/>
                          </a:solidFill>
                        </a:rPr>
                        <a:t> 0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 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 511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rgbClr val="0070C0"/>
                          </a:solidFill>
                        </a:rPr>
                        <a:t>Ro</a:t>
                      </a:r>
                      <a:r>
                        <a:rPr lang="en-US" sz="400" baseline="0" dirty="0" smtClean="0">
                          <a:solidFill>
                            <a:srgbClr val="0070C0"/>
                          </a:solidFill>
                        </a:rPr>
                        <a:t>w 0</a:t>
                      </a:r>
                      <a:endParaRPr lang="en-US" sz="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rgbClr val="0070C0"/>
                          </a:solidFill>
                        </a:rPr>
                        <a:t>Pixel 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rgbClr val="0070C0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rgbClr val="0070C0"/>
                          </a:solidFill>
                        </a:rPr>
                        <a:t> 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rgbClr val="0070C0"/>
                          </a:solidFill>
                        </a:rPr>
                        <a:t>Pixel 511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Row 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512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513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1023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64680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48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Row 255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130560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130561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131071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300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87857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2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types of commands: operations and access</a:t>
            </a:r>
          </a:p>
          <a:p>
            <a:endParaRPr lang="en-US" sz="1600" dirty="0" smtClean="0"/>
          </a:p>
          <a:p>
            <a:r>
              <a:rPr lang="en-US" dirty="0" smtClean="0"/>
              <a:t>Operations: arithmetic and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	</a:t>
            </a:r>
            <a:r>
              <a:rPr lang="en-US" sz="1600" dirty="0" smtClean="0"/>
              <a:t>Arithmetic</a:t>
            </a:r>
          </a:p>
          <a:p>
            <a:endParaRPr lang="en-US" sz="1400" dirty="0"/>
          </a:p>
          <a:p>
            <a:r>
              <a:rPr lang="en-US" sz="1600" dirty="0" smtClean="0"/>
              <a:t>		</a:t>
            </a:r>
            <a:r>
              <a:rPr lang="en-US" sz="1600" dirty="0" err="1"/>
              <a:t>Eg</a:t>
            </a:r>
            <a:r>
              <a:rPr lang="en-US" sz="1600" dirty="0"/>
              <a:t>. Set </a:t>
            </a:r>
            <a:r>
              <a:rPr lang="en-US" sz="1600" dirty="0" smtClean="0"/>
              <a:t>R2 </a:t>
            </a:r>
            <a:r>
              <a:rPr lang="en-US" sz="1600" dirty="0"/>
              <a:t>to R1 + </a:t>
            </a:r>
            <a:r>
              <a:rPr lang="en-US" sz="1600" dirty="0" smtClean="0"/>
              <a:t>R3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		1010001100011001 	(this 16-bit </a:t>
            </a:r>
            <a:r>
              <a:rPr lang="en-US" sz="1400" dirty="0"/>
              <a:t>computer has four 4-bit </a:t>
            </a:r>
            <a:r>
              <a:rPr lang="en-US" sz="1400" dirty="0" smtClean="0"/>
              <a:t>fields)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600" dirty="0" smtClean="0"/>
              <a:t>Boolean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Eg</a:t>
            </a:r>
            <a:r>
              <a:rPr lang="en-US" sz="1600" dirty="0"/>
              <a:t>. </a:t>
            </a:r>
            <a:r>
              <a:rPr lang="en-US" sz="1600" dirty="0" smtClean="0"/>
              <a:t>Set R1 to the result of a bit wise And of R1 and R2</a:t>
            </a:r>
            <a:endParaRPr lang="en-US" sz="16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625" b="23489"/>
          <a:stretch/>
        </p:blipFill>
        <p:spPr>
          <a:xfrm>
            <a:off x="2248461" y="4849637"/>
            <a:ext cx="6648450" cy="90170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3339237" y="3870282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3701187" y="3870281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4068459" y="3870280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4434930" y="3870280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5266" y="4135310"/>
            <a:ext cx="1860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ADD   R2,   R1,    R3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85217"/>
          <a:stretch/>
        </p:blipFill>
        <p:spPr>
          <a:xfrm>
            <a:off x="2248461" y="3204488"/>
            <a:ext cx="6648450" cy="25204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</a:t>
            </a:r>
            <a:r>
              <a:rPr lang="es-ES" sz="2400" dirty="0" err="1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n-US" sz="1400" dirty="0" smtClean="0"/>
              <a:t>		Black-and-white screen: contents represented in RAM[16384] through RAM[24575]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1 row = 32 consecutive words </a:t>
            </a:r>
          </a:p>
          <a:p>
            <a:r>
              <a:rPr lang="en-US" sz="1400" dirty="0" smtClean="0"/>
              <a:t>				32 words/row x 16 bits/word x 1 pixel/bit= 512 pixels/row</a:t>
            </a:r>
            <a:endParaRPr lang="en-US" sz="1400" dirty="0"/>
          </a:p>
          <a:p>
            <a:r>
              <a:rPr lang="en-US" sz="1400" dirty="0" smtClean="0"/>
              <a:t>			</a:t>
            </a:r>
            <a:r>
              <a:rPr lang="en-US" sz="1400" dirty="0" smtClean="0">
                <a:solidFill>
                  <a:schemeClr val="bg1"/>
                </a:solidFill>
              </a:rPr>
              <a:t>256 rows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		Pixel at row </a:t>
            </a:r>
            <a:r>
              <a:rPr lang="en-US" sz="1400" i="1" dirty="0" smtClean="0">
                <a:solidFill>
                  <a:schemeClr val="bg1"/>
                </a:solidFill>
              </a:rPr>
              <a:t>r</a:t>
            </a:r>
            <a:r>
              <a:rPr lang="en-US" sz="1400" dirty="0" smtClean="0">
                <a:solidFill>
                  <a:schemeClr val="bg1"/>
                </a:solidFill>
              </a:rPr>
              <a:t> from the top and column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 from the left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	</a:t>
            </a:r>
            <a:r>
              <a:rPr lang="en-US" sz="1400" i="1" dirty="0" smtClean="0">
                <a:solidFill>
                  <a:schemeClr val="bg1"/>
                </a:solidFill>
              </a:rPr>
              <a:t>		</a:t>
            </a:r>
            <a:r>
              <a:rPr lang="en-US" sz="1400" dirty="0" smtClean="0">
                <a:solidFill>
                  <a:schemeClr val="bg1"/>
                </a:solidFill>
              </a:rPr>
              <a:t>mapped on the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%16 bit of the word at RAM[16384 + 32</a:t>
            </a:r>
            <a:r>
              <a:rPr lang="en-US" sz="1400" i="1" dirty="0" smtClean="0">
                <a:solidFill>
                  <a:schemeClr val="bg1"/>
                </a:solidFill>
              </a:rPr>
              <a:t>r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/16]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Draw a single black dot at the screen’s top left corner. :</a:t>
            </a:r>
          </a:p>
          <a:p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A register to point to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memory word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is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 to 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left-most pixels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screen. 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M=1 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Blacken the left-most pixel.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/>
              <a:t>		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83167"/>
              </p:ext>
            </p:extLst>
          </p:nvPr>
        </p:nvGraphicFramePr>
        <p:xfrm>
          <a:off x="-283799" y="3543633"/>
          <a:ext cx="2969193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2">
                  <a:extLst>
                    <a:ext uri="{9D8B030D-6E8A-4147-A177-3AD203B41FA5}">
                      <a16:colId xmlns:a16="http://schemas.microsoft.com/office/drawing/2014/main" val="18900234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8943351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39845832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391399604"/>
                    </a:ext>
                  </a:extLst>
                </a:gridCol>
              </a:tblGrid>
              <a:tr h="250257">
                <a:tc>
                  <a:txBody>
                    <a:bodyPr/>
                    <a:lstStyle/>
                    <a:p>
                      <a:pPr algn="r"/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rgbClr val="0070C0"/>
                          </a:solidFill>
                        </a:rPr>
                        <a:t>Column</a:t>
                      </a:r>
                      <a:r>
                        <a:rPr lang="en-US" sz="400" baseline="0" dirty="0" smtClean="0">
                          <a:solidFill>
                            <a:srgbClr val="0070C0"/>
                          </a:solidFill>
                        </a:rPr>
                        <a:t> 0</a:t>
                      </a:r>
                      <a:endParaRPr lang="en-US" sz="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rgbClr val="0070C0"/>
                          </a:solidFill>
                        </a:rPr>
                        <a:t>Column 1</a:t>
                      </a:r>
                      <a:endParaRPr lang="en-US" sz="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rgbClr val="0070C0"/>
                          </a:solidFill>
                        </a:rPr>
                        <a:t>Column 511</a:t>
                      </a:r>
                      <a:endParaRPr lang="en-US" sz="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</a:t>
                      </a:r>
                      <a:r>
                        <a:rPr lang="en-US" sz="400" baseline="0" dirty="0" smtClean="0"/>
                        <a:t>w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rgbClr val="0070C0"/>
                          </a:solidFill>
                        </a:rPr>
                        <a:t>Pixel 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rgbClr val="0070C0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rgbClr val="0070C0"/>
                          </a:solidFill>
                        </a:rPr>
                        <a:t> 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rgbClr val="0070C0"/>
                          </a:solidFill>
                        </a:rPr>
                        <a:t>Pixel 511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Row 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512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513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1023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64680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48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Row 255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130560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130561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131071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300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32004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n-US" sz="1400" dirty="0" smtClean="0"/>
              <a:t>		Black-and-white screen: contents represented in RAM[16384] through RAM[24575]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1 row = 32 consecutive words </a:t>
            </a:r>
          </a:p>
          <a:p>
            <a:r>
              <a:rPr lang="en-US" sz="1400" dirty="0" smtClean="0"/>
              <a:t>				32 words/row x 16 bits/word x 1 pixel/bit= 512 pixels/row</a:t>
            </a:r>
            <a:endParaRPr lang="en-US" sz="1400" dirty="0"/>
          </a:p>
          <a:p>
            <a:r>
              <a:rPr lang="en-US" sz="1400" dirty="0" smtClean="0"/>
              <a:t>			256 rows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endParaRPr lang="en-US" sz="1400" dirty="0"/>
          </a:p>
          <a:p>
            <a:r>
              <a:rPr lang="en-US" sz="1400" dirty="0" smtClean="0"/>
              <a:t>			</a:t>
            </a:r>
            <a:r>
              <a:rPr lang="en-US" sz="1400" dirty="0" smtClean="0">
                <a:solidFill>
                  <a:schemeClr val="bg1"/>
                </a:solidFill>
              </a:rPr>
              <a:t>Pixel at row </a:t>
            </a:r>
            <a:r>
              <a:rPr lang="en-US" sz="1400" i="1" dirty="0" smtClean="0">
                <a:solidFill>
                  <a:schemeClr val="bg1"/>
                </a:solidFill>
              </a:rPr>
              <a:t>r</a:t>
            </a:r>
            <a:r>
              <a:rPr lang="en-US" sz="1400" dirty="0" smtClean="0">
                <a:solidFill>
                  <a:schemeClr val="bg1"/>
                </a:solidFill>
              </a:rPr>
              <a:t> from the top and column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 from the left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	</a:t>
            </a:r>
            <a:r>
              <a:rPr lang="en-US" sz="1400" i="1" dirty="0" smtClean="0">
                <a:solidFill>
                  <a:schemeClr val="bg1"/>
                </a:solidFill>
              </a:rPr>
              <a:t>		</a:t>
            </a:r>
            <a:r>
              <a:rPr lang="en-US" sz="1400" dirty="0" smtClean="0">
                <a:solidFill>
                  <a:schemeClr val="bg1"/>
                </a:solidFill>
              </a:rPr>
              <a:t>mapped on the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%16 bit of the word at RAM[16384 + 32</a:t>
            </a:r>
            <a:r>
              <a:rPr lang="en-US" sz="1400" i="1" dirty="0" smtClean="0">
                <a:solidFill>
                  <a:schemeClr val="bg1"/>
                </a:solidFill>
              </a:rPr>
              <a:t>r</a:t>
            </a:r>
            <a:r>
              <a:rPr lang="en-US" sz="1400" dirty="0" smtClean="0">
                <a:solidFill>
                  <a:schemeClr val="bg1"/>
                </a:solidFill>
              </a:rPr>
              <a:t> + </a:t>
            </a:r>
            <a:r>
              <a:rPr lang="en-US" sz="1400" i="1" dirty="0" smtClean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/16]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Draw a single black dot at the screen’s top left corner. :</a:t>
            </a:r>
          </a:p>
          <a:p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A register to point to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memory word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is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 to 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left-most pixels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screen. 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M=1 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Blacken the left-most pixel.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/>
              <a:t>		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73878"/>
              </p:ext>
            </p:extLst>
          </p:nvPr>
        </p:nvGraphicFramePr>
        <p:xfrm>
          <a:off x="-283799" y="3543633"/>
          <a:ext cx="2969193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2">
                  <a:extLst>
                    <a:ext uri="{9D8B030D-6E8A-4147-A177-3AD203B41FA5}">
                      <a16:colId xmlns:a16="http://schemas.microsoft.com/office/drawing/2014/main" val="18900234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8943351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39845832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391399604"/>
                    </a:ext>
                  </a:extLst>
                </a:gridCol>
              </a:tblGrid>
              <a:tr h="250257">
                <a:tc>
                  <a:txBody>
                    <a:bodyPr/>
                    <a:lstStyle/>
                    <a:p>
                      <a:pPr algn="r"/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</a:t>
                      </a:r>
                      <a:r>
                        <a:rPr lang="en-US" sz="400" baseline="0" dirty="0" smtClean="0"/>
                        <a:t>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 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…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 511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</a:t>
                      </a:r>
                      <a:r>
                        <a:rPr lang="en-US" sz="400" baseline="0" dirty="0" smtClean="0"/>
                        <a:t>w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511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Row 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512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513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1023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64680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…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48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Row 255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131071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3002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02264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1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n-US" sz="1400" dirty="0" smtClean="0"/>
              <a:t>		Black-and-white screen: contents represented in RAM[16384] through RAM[24575]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1 row = 32 consecutive words </a:t>
            </a:r>
          </a:p>
          <a:p>
            <a:r>
              <a:rPr lang="en-US" sz="1400" dirty="0" smtClean="0"/>
              <a:t>				32 words/row x 16 bits/word x 1 pixel/bit= 512 pixels/row</a:t>
            </a:r>
            <a:endParaRPr lang="en-US" sz="1400" dirty="0"/>
          </a:p>
          <a:p>
            <a:r>
              <a:rPr lang="en-US" sz="1400" dirty="0" smtClean="0"/>
              <a:t>			256 rows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endParaRPr lang="en-US" sz="1400" dirty="0"/>
          </a:p>
          <a:p>
            <a:r>
              <a:rPr lang="en-US" sz="1400" dirty="0" smtClean="0"/>
              <a:t>			Pixel at row </a:t>
            </a:r>
            <a:r>
              <a:rPr lang="en-US" sz="1400" i="1" dirty="0" smtClean="0"/>
              <a:t>r</a:t>
            </a:r>
            <a:r>
              <a:rPr lang="en-US" sz="1400" dirty="0" smtClean="0"/>
              <a:t> from the top and column </a:t>
            </a:r>
            <a:r>
              <a:rPr lang="en-US" sz="1400" i="1" dirty="0" smtClean="0"/>
              <a:t>c</a:t>
            </a:r>
            <a:r>
              <a:rPr lang="en-US" sz="1400" dirty="0" smtClean="0"/>
              <a:t> from the left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		</a:t>
            </a:r>
            <a:r>
              <a:rPr lang="en-US" sz="1400" dirty="0" smtClean="0"/>
              <a:t>mapped on the </a:t>
            </a:r>
            <a:r>
              <a:rPr lang="en-US" sz="1400" i="1" dirty="0" smtClean="0"/>
              <a:t>c</a:t>
            </a:r>
            <a:r>
              <a:rPr lang="en-US" sz="1400" dirty="0" smtClean="0"/>
              <a:t>%16 bit of the word at RAM[16384 + 32</a:t>
            </a:r>
            <a:r>
              <a:rPr lang="en-US" sz="1400" i="1" dirty="0" smtClean="0"/>
              <a:t>r</a:t>
            </a:r>
            <a:r>
              <a:rPr lang="en-US" sz="1400" dirty="0" smtClean="0"/>
              <a:t> + </a:t>
            </a:r>
            <a:r>
              <a:rPr lang="en-US" sz="1400" i="1" dirty="0" smtClean="0"/>
              <a:t>c</a:t>
            </a:r>
            <a:r>
              <a:rPr lang="en-US" sz="1400" dirty="0" smtClean="0"/>
              <a:t>/16]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Draw a single black dot at the screen’s top left corner. :</a:t>
            </a:r>
          </a:p>
          <a:p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A register to point to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memory word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is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 to 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left-most pixels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screen. 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M=1 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Blacken the left-most pixel.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/>
              <a:t>		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83155"/>
              </p:ext>
            </p:extLst>
          </p:nvPr>
        </p:nvGraphicFramePr>
        <p:xfrm>
          <a:off x="-283799" y="3543633"/>
          <a:ext cx="2969193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2">
                  <a:extLst>
                    <a:ext uri="{9D8B030D-6E8A-4147-A177-3AD203B41FA5}">
                      <a16:colId xmlns:a16="http://schemas.microsoft.com/office/drawing/2014/main" val="18900234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8943351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39845832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391399604"/>
                    </a:ext>
                  </a:extLst>
                </a:gridCol>
              </a:tblGrid>
              <a:tr h="250257">
                <a:tc>
                  <a:txBody>
                    <a:bodyPr/>
                    <a:lstStyle/>
                    <a:p>
                      <a:pPr algn="r"/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</a:t>
                      </a:r>
                      <a:r>
                        <a:rPr lang="en-US" sz="400" baseline="0" dirty="0" smtClean="0"/>
                        <a:t>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 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…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 511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</a:t>
                      </a:r>
                      <a:r>
                        <a:rPr lang="en-US" sz="400" baseline="0" dirty="0" smtClean="0"/>
                        <a:t>w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511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Row 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512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513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1023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64680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…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48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Row 255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131071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3002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02264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n-US" sz="1400" dirty="0" smtClean="0"/>
              <a:t>		Black-and-white screen: contents represented in RAM[16384] through RAM[24575]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1 row = 32 consecutive words </a:t>
            </a:r>
          </a:p>
          <a:p>
            <a:r>
              <a:rPr lang="en-US" sz="1400" dirty="0" smtClean="0"/>
              <a:t>				32 words/row x 16 bits/word x 1 pixel/bit= 512 pixels/row</a:t>
            </a:r>
            <a:endParaRPr lang="en-US" sz="1400" dirty="0"/>
          </a:p>
          <a:p>
            <a:r>
              <a:rPr lang="en-US" sz="1400" dirty="0" smtClean="0"/>
              <a:t>			256 rows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endParaRPr lang="en-US" sz="1400" dirty="0"/>
          </a:p>
          <a:p>
            <a:r>
              <a:rPr lang="en-US" sz="1400" dirty="0" smtClean="0"/>
              <a:t>			Pixel at row </a:t>
            </a:r>
            <a:r>
              <a:rPr lang="en-US" sz="1400" i="1" dirty="0" smtClean="0"/>
              <a:t>r</a:t>
            </a:r>
            <a:r>
              <a:rPr lang="en-US" sz="1400" dirty="0" smtClean="0"/>
              <a:t> from the top and column </a:t>
            </a:r>
            <a:r>
              <a:rPr lang="en-US" sz="1400" i="1" dirty="0" smtClean="0"/>
              <a:t>c</a:t>
            </a:r>
            <a:r>
              <a:rPr lang="en-US" sz="1400" dirty="0" smtClean="0"/>
              <a:t> from the left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		</a:t>
            </a:r>
            <a:r>
              <a:rPr lang="en-US" sz="1400" dirty="0" smtClean="0"/>
              <a:t>mapped on the </a:t>
            </a:r>
            <a:r>
              <a:rPr lang="en-US" sz="1400" i="1" dirty="0" smtClean="0"/>
              <a:t>c</a:t>
            </a:r>
            <a:r>
              <a:rPr lang="en-US" sz="1400" dirty="0" smtClean="0"/>
              <a:t>%16 bit of the word at RAM[16384 + 32</a:t>
            </a:r>
            <a:r>
              <a:rPr lang="en-US" sz="1400" i="1" dirty="0" smtClean="0"/>
              <a:t>r</a:t>
            </a:r>
            <a:r>
              <a:rPr lang="en-US" sz="1400" dirty="0" smtClean="0"/>
              <a:t> + </a:t>
            </a:r>
            <a:r>
              <a:rPr lang="en-US" sz="1400" i="1" dirty="0" smtClean="0"/>
              <a:t>c</a:t>
            </a:r>
            <a:r>
              <a:rPr lang="en-US" sz="1400" dirty="0" smtClean="0"/>
              <a:t>/16]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Draw a single black dot at the screen’s top left corner: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A register to point to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memory word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is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 to the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left-most pixels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screen. 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M=1 		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Blacken the left-most pixel.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/>
              <a:t>		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75765"/>
              </p:ext>
            </p:extLst>
          </p:nvPr>
        </p:nvGraphicFramePr>
        <p:xfrm>
          <a:off x="-283799" y="3543633"/>
          <a:ext cx="2969193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2">
                  <a:extLst>
                    <a:ext uri="{9D8B030D-6E8A-4147-A177-3AD203B41FA5}">
                      <a16:colId xmlns:a16="http://schemas.microsoft.com/office/drawing/2014/main" val="18900234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8943351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39845832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391399604"/>
                    </a:ext>
                  </a:extLst>
                </a:gridCol>
              </a:tblGrid>
              <a:tr h="250257">
                <a:tc>
                  <a:txBody>
                    <a:bodyPr/>
                    <a:lstStyle/>
                    <a:p>
                      <a:pPr algn="r"/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</a:t>
                      </a:r>
                      <a:r>
                        <a:rPr lang="en-US" sz="400" baseline="0" dirty="0" smtClean="0"/>
                        <a:t>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 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…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 511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</a:t>
                      </a:r>
                      <a:r>
                        <a:rPr lang="en-US" sz="400" baseline="0" dirty="0" smtClean="0"/>
                        <a:t>w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0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511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Row 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512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513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1023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64680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…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48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Row 255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130560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131071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300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02264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3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n-US" sz="1400" dirty="0" smtClean="0"/>
              <a:t>		Black-and-white screen: contents represented in RAM[16384] through RAM[24575]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1 row = 32 consecutive words </a:t>
            </a:r>
          </a:p>
          <a:p>
            <a:r>
              <a:rPr lang="en-US" sz="1400" dirty="0" smtClean="0"/>
              <a:t>				32 words/row x 16 bits/word x 1 pixel/bit= 512 pixels/row</a:t>
            </a:r>
            <a:endParaRPr lang="en-US" sz="1400" dirty="0"/>
          </a:p>
          <a:p>
            <a:r>
              <a:rPr lang="en-US" sz="1400" dirty="0" smtClean="0"/>
              <a:t>			256 rows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endParaRPr lang="en-US" sz="1400" dirty="0"/>
          </a:p>
          <a:p>
            <a:r>
              <a:rPr lang="en-US" sz="1400" dirty="0" smtClean="0"/>
              <a:t>			Pixel at row </a:t>
            </a:r>
            <a:r>
              <a:rPr lang="en-US" sz="1400" i="1" dirty="0" smtClean="0"/>
              <a:t>r</a:t>
            </a:r>
            <a:r>
              <a:rPr lang="en-US" sz="1400" dirty="0" smtClean="0"/>
              <a:t> from the top and column </a:t>
            </a:r>
            <a:r>
              <a:rPr lang="en-US" sz="1400" i="1" dirty="0" smtClean="0"/>
              <a:t>c</a:t>
            </a:r>
            <a:r>
              <a:rPr lang="en-US" sz="1400" dirty="0" smtClean="0"/>
              <a:t> from the left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		</a:t>
            </a:r>
            <a:r>
              <a:rPr lang="en-US" sz="1400" dirty="0" smtClean="0"/>
              <a:t>mapped on the </a:t>
            </a:r>
            <a:r>
              <a:rPr lang="en-US" sz="1400" i="1" dirty="0" smtClean="0"/>
              <a:t>c</a:t>
            </a:r>
            <a:r>
              <a:rPr lang="en-US" sz="1400" dirty="0" smtClean="0"/>
              <a:t>%16 bit of the word at RAM[16384 + 32</a:t>
            </a:r>
            <a:r>
              <a:rPr lang="en-US" sz="1400" i="1" dirty="0" smtClean="0"/>
              <a:t>r</a:t>
            </a:r>
            <a:r>
              <a:rPr lang="en-US" sz="1400" dirty="0" smtClean="0"/>
              <a:t> + </a:t>
            </a:r>
            <a:r>
              <a:rPr lang="en-US" sz="1400" i="1" dirty="0" smtClean="0"/>
              <a:t>c</a:t>
            </a:r>
            <a:r>
              <a:rPr lang="en-US" sz="1400" dirty="0" smtClean="0"/>
              <a:t>/16]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Draw a single black dot at the screen’s top left corner. :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the A register to point to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 memory word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that is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mapped to the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 left-most pixels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top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screen.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M=1 		//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Blacken the left-most pixel.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/>
              <a:t>		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75765"/>
              </p:ext>
            </p:extLst>
          </p:nvPr>
        </p:nvGraphicFramePr>
        <p:xfrm>
          <a:off x="-283799" y="3543633"/>
          <a:ext cx="2969193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2">
                  <a:extLst>
                    <a:ext uri="{9D8B030D-6E8A-4147-A177-3AD203B41FA5}">
                      <a16:colId xmlns:a16="http://schemas.microsoft.com/office/drawing/2014/main" val="18900234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8943351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39845832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391399604"/>
                    </a:ext>
                  </a:extLst>
                </a:gridCol>
              </a:tblGrid>
              <a:tr h="250257">
                <a:tc>
                  <a:txBody>
                    <a:bodyPr/>
                    <a:lstStyle/>
                    <a:p>
                      <a:pPr algn="r"/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</a:t>
                      </a:r>
                      <a:r>
                        <a:rPr lang="en-US" sz="400" baseline="0" dirty="0" smtClean="0"/>
                        <a:t>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 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…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 511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</a:t>
                      </a:r>
                      <a:r>
                        <a:rPr lang="en-US" sz="400" baseline="0" dirty="0" smtClean="0"/>
                        <a:t>w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0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511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Row 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512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513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1023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64680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…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48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Row 255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130560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131071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300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02264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9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n-US" sz="1400" dirty="0" smtClean="0"/>
              <a:t>		Black-and-white screen: contents represented in RAM[16384] through RAM[24575]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1 row = 32 consecutive words </a:t>
            </a:r>
          </a:p>
          <a:p>
            <a:r>
              <a:rPr lang="en-US" sz="1400" dirty="0" smtClean="0"/>
              <a:t>				32 words/row x 16 bits/word x 1 pixel/bit= 512 pixels/row</a:t>
            </a:r>
            <a:endParaRPr lang="en-US" sz="1400" dirty="0"/>
          </a:p>
          <a:p>
            <a:r>
              <a:rPr lang="en-US" sz="1400" dirty="0" smtClean="0"/>
              <a:t>			256 rows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endParaRPr lang="en-US" sz="1400" dirty="0"/>
          </a:p>
          <a:p>
            <a:r>
              <a:rPr lang="en-US" sz="1400" dirty="0" smtClean="0"/>
              <a:t>			Pixel at row </a:t>
            </a:r>
            <a:r>
              <a:rPr lang="en-US" sz="1400" i="1" dirty="0" smtClean="0"/>
              <a:t>r</a:t>
            </a:r>
            <a:r>
              <a:rPr lang="en-US" sz="1400" dirty="0" smtClean="0"/>
              <a:t> from the top and column </a:t>
            </a:r>
            <a:r>
              <a:rPr lang="en-US" sz="1400" i="1" dirty="0" smtClean="0"/>
              <a:t>c</a:t>
            </a:r>
            <a:r>
              <a:rPr lang="en-US" sz="1400" dirty="0" smtClean="0"/>
              <a:t> from the left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		</a:t>
            </a:r>
            <a:r>
              <a:rPr lang="en-US" sz="1400" dirty="0" smtClean="0"/>
              <a:t>mapped on the </a:t>
            </a:r>
            <a:r>
              <a:rPr lang="en-US" sz="1400" i="1" dirty="0" smtClean="0"/>
              <a:t>c</a:t>
            </a:r>
            <a:r>
              <a:rPr lang="en-US" sz="1400" dirty="0" smtClean="0"/>
              <a:t>%16 bit of the word at RAM[16384 + 32</a:t>
            </a:r>
            <a:r>
              <a:rPr lang="en-US" sz="1400" i="1" dirty="0" smtClean="0"/>
              <a:t>r</a:t>
            </a:r>
            <a:r>
              <a:rPr lang="en-US" sz="1400" dirty="0" smtClean="0"/>
              <a:t> + </a:t>
            </a:r>
            <a:r>
              <a:rPr lang="en-US" sz="1400" i="1" dirty="0" smtClean="0"/>
              <a:t>c</a:t>
            </a:r>
            <a:r>
              <a:rPr lang="en-US" sz="1400" dirty="0" smtClean="0"/>
              <a:t>/16]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Draw a single black dot at the screen’s top left corner. :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A register to point to 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memory word </a:t>
            </a: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is 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 to the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left-most pixels </a:t>
            </a: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</a:t>
            </a: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screen. </a:t>
            </a:r>
            <a:endParaRPr lang="en-US" sz="11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M=1 		//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Blacken the left-most pixel.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/>
              <a:t>		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80053"/>
              </p:ext>
            </p:extLst>
          </p:nvPr>
        </p:nvGraphicFramePr>
        <p:xfrm>
          <a:off x="-283799" y="3543633"/>
          <a:ext cx="2969193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2">
                  <a:extLst>
                    <a:ext uri="{9D8B030D-6E8A-4147-A177-3AD203B41FA5}">
                      <a16:colId xmlns:a16="http://schemas.microsoft.com/office/drawing/2014/main" val="18900234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8943351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39845832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391399604"/>
                    </a:ext>
                  </a:extLst>
                </a:gridCol>
              </a:tblGrid>
              <a:tr h="250257">
                <a:tc>
                  <a:txBody>
                    <a:bodyPr/>
                    <a:lstStyle/>
                    <a:p>
                      <a:pPr algn="r"/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rgbClr val="0070C0"/>
                          </a:solidFill>
                        </a:rPr>
                        <a:t>Column</a:t>
                      </a:r>
                      <a:r>
                        <a:rPr lang="en-US" sz="400" baseline="0" dirty="0" smtClean="0">
                          <a:solidFill>
                            <a:srgbClr val="0070C0"/>
                          </a:solidFill>
                        </a:rPr>
                        <a:t> 0</a:t>
                      </a:r>
                      <a:endParaRPr lang="en-US" sz="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rgbClr val="0070C0"/>
                          </a:solidFill>
                        </a:rPr>
                        <a:t>Column 1</a:t>
                      </a:r>
                      <a:endParaRPr lang="en-US" sz="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 511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rgbClr val="0070C0"/>
                          </a:solidFill>
                        </a:rPr>
                        <a:t>Ro</a:t>
                      </a:r>
                      <a:r>
                        <a:rPr lang="en-US" sz="400" baseline="0" dirty="0" smtClean="0">
                          <a:solidFill>
                            <a:srgbClr val="0070C0"/>
                          </a:solidFill>
                        </a:rPr>
                        <a:t>w 0</a:t>
                      </a:r>
                      <a:endParaRPr lang="en-US" sz="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rgbClr val="0070C0"/>
                          </a:solidFill>
                        </a:rPr>
                        <a:t>Pixel 0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rgbClr val="0070C0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rgbClr val="0070C0"/>
                          </a:solidFill>
                        </a:rPr>
                        <a:t> 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511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Row 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512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513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1023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64680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…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48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Row 255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130560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131071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300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02264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n-US" sz="1400" dirty="0" smtClean="0"/>
              <a:t>		Black-and-white screen: contents represented in RAM[16384] through RAM[24575]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1 row = 32 consecutive words </a:t>
            </a:r>
          </a:p>
          <a:p>
            <a:r>
              <a:rPr lang="en-US" sz="1400" dirty="0" smtClean="0"/>
              <a:t>				32 words/row x 16 bits/word x 1 pixel/bit= 512 pixels/row</a:t>
            </a:r>
            <a:endParaRPr lang="en-US" sz="1400" dirty="0"/>
          </a:p>
          <a:p>
            <a:r>
              <a:rPr lang="en-US" sz="1400" dirty="0" smtClean="0"/>
              <a:t>			256 rows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endParaRPr lang="en-US" sz="1400" dirty="0"/>
          </a:p>
          <a:p>
            <a:r>
              <a:rPr lang="en-US" sz="1400" dirty="0" smtClean="0"/>
              <a:t>			Pixel at row </a:t>
            </a:r>
            <a:r>
              <a:rPr lang="en-US" sz="1400" i="1" dirty="0" smtClean="0"/>
              <a:t>r</a:t>
            </a:r>
            <a:r>
              <a:rPr lang="en-US" sz="1400" dirty="0" smtClean="0"/>
              <a:t> from the top and column </a:t>
            </a:r>
            <a:r>
              <a:rPr lang="en-US" sz="1400" i="1" dirty="0" smtClean="0"/>
              <a:t>c</a:t>
            </a:r>
            <a:r>
              <a:rPr lang="en-US" sz="1400" dirty="0" smtClean="0"/>
              <a:t> from the left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		</a:t>
            </a:r>
            <a:r>
              <a:rPr lang="en-US" sz="1400" dirty="0" smtClean="0"/>
              <a:t>mapped on the </a:t>
            </a:r>
            <a:r>
              <a:rPr lang="en-US" sz="1400" i="1" dirty="0" smtClean="0"/>
              <a:t>c</a:t>
            </a:r>
            <a:r>
              <a:rPr lang="en-US" sz="1400" dirty="0" smtClean="0"/>
              <a:t>%16 bit of the word at RAM[16384 + 32</a:t>
            </a:r>
            <a:r>
              <a:rPr lang="en-US" sz="1400" i="1" dirty="0" smtClean="0"/>
              <a:t>r</a:t>
            </a:r>
            <a:r>
              <a:rPr lang="en-US" sz="1400" dirty="0" smtClean="0"/>
              <a:t> + </a:t>
            </a:r>
            <a:r>
              <a:rPr lang="en-US" sz="1400" i="1" dirty="0" smtClean="0"/>
              <a:t>c</a:t>
            </a:r>
            <a:r>
              <a:rPr lang="en-US" sz="1400" dirty="0" smtClean="0"/>
              <a:t>/16]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Draw a single black dot at the screen’s top left corner. :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the A register to point to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 memory word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that is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mapped to the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 left-most pixels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top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screen.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M=1 		// </a:t>
            </a: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Blacken the left-most pixel.</a:t>
            </a:r>
            <a:endParaRPr lang="en-US" sz="11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/>
              <a:t>		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31323"/>
              </p:ext>
            </p:extLst>
          </p:nvPr>
        </p:nvGraphicFramePr>
        <p:xfrm>
          <a:off x="-283799" y="3543633"/>
          <a:ext cx="2969193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2">
                  <a:extLst>
                    <a:ext uri="{9D8B030D-6E8A-4147-A177-3AD203B41FA5}">
                      <a16:colId xmlns:a16="http://schemas.microsoft.com/office/drawing/2014/main" val="18900234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8943351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39845832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391399604"/>
                    </a:ext>
                  </a:extLst>
                </a:gridCol>
              </a:tblGrid>
              <a:tr h="250257">
                <a:tc>
                  <a:txBody>
                    <a:bodyPr/>
                    <a:lstStyle/>
                    <a:p>
                      <a:pPr algn="r"/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en-US" sz="40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tx1"/>
                          </a:solidFill>
                        </a:rPr>
                        <a:t>Column 1</a:t>
                      </a:r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…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Column 511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tx1"/>
                          </a:solidFill>
                        </a:rPr>
                        <a:t>Ro</a:t>
                      </a:r>
                      <a:r>
                        <a:rPr lang="en-US" sz="400" baseline="0" dirty="0" smtClean="0">
                          <a:solidFill>
                            <a:schemeClr val="tx1"/>
                          </a:solidFill>
                        </a:rPr>
                        <a:t>w 0</a:t>
                      </a:r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/>
                          </a:solidFill>
                        </a:rPr>
                        <a:t>Pixel 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511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tx1"/>
                          </a:solidFill>
                        </a:rPr>
                        <a:t>Row 1</a:t>
                      </a:r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tx1"/>
                          </a:solidFill>
                        </a:rPr>
                        <a:t> 512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tx1"/>
                          </a:solidFill>
                        </a:rPr>
                        <a:t> 513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</a:t>
                      </a:r>
                      <a:r>
                        <a:rPr lang="en-US" sz="600" i="1" baseline="0" dirty="0" smtClean="0"/>
                        <a:t> 1023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64680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48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/>
                        <a:t>Row 255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130560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130561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/>
                        <a:t>Pixel 131071</a:t>
                      </a:r>
                    </a:p>
                    <a:p>
                      <a:pPr algn="ctr"/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300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02264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7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	Black-</a:t>
            </a:r>
            <a:r>
              <a:rPr lang="en-US" sz="1400" dirty="0" smtClean="0"/>
              <a:t>and-white screen: contents represented </a:t>
            </a:r>
            <a:r>
              <a:rPr lang="en-US" sz="1400" dirty="0"/>
              <a:t>in </a:t>
            </a:r>
            <a:r>
              <a:rPr lang="en-US" sz="1400" dirty="0" smtClean="0"/>
              <a:t>RAM[16384] through RAM[24575]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1 row = 32 consecutive words </a:t>
            </a:r>
          </a:p>
          <a:p>
            <a:r>
              <a:rPr lang="en-US" sz="1400" dirty="0" smtClean="0"/>
              <a:t>				32 words/row x 16 bits/word x 1 pixel/bit= 512 pixels/row</a:t>
            </a:r>
            <a:endParaRPr lang="en-US" sz="1400" dirty="0"/>
          </a:p>
          <a:p>
            <a:r>
              <a:rPr lang="en-US" sz="1400" dirty="0" smtClean="0"/>
              <a:t>			256 rows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endParaRPr lang="en-US" sz="1400" dirty="0"/>
          </a:p>
          <a:p>
            <a:r>
              <a:rPr lang="en-US" sz="1400" dirty="0" smtClean="0"/>
              <a:t>			Pixel at row </a:t>
            </a:r>
            <a:r>
              <a:rPr lang="en-US" sz="1400" i="1" dirty="0" smtClean="0"/>
              <a:t>r</a:t>
            </a:r>
            <a:r>
              <a:rPr lang="en-US" sz="1400" dirty="0" smtClean="0"/>
              <a:t> from the top and column </a:t>
            </a:r>
            <a:r>
              <a:rPr lang="en-US" sz="1400" i="1" dirty="0" smtClean="0"/>
              <a:t>c</a:t>
            </a:r>
            <a:r>
              <a:rPr lang="en-US" sz="1400" dirty="0" smtClean="0"/>
              <a:t> from the left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		</a:t>
            </a:r>
            <a:r>
              <a:rPr lang="en-US" sz="1400" dirty="0" smtClean="0"/>
              <a:t>mapped on the </a:t>
            </a:r>
            <a:r>
              <a:rPr lang="en-US" sz="1400" i="1" dirty="0" smtClean="0"/>
              <a:t>c</a:t>
            </a:r>
            <a:r>
              <a:rPr lang="en-US" sz="1400" dirty="0" smtClean="0"/>
              <a:t>%16 bit of the word at RAM[16384 + 32</a:t>
            </a:r>
            <a:r>
              <a:rPr lang="en-US" sz="1400" i="1" dirty="0" smtClean="0"/>
              <a:t>r</a:t>
            </a:r>
            <a:r>
              <a:rPr lang="en-US" sz="1400" dirty="0" smtClean="0"/>
              <a:t> + </a:t>
            </a:r>
            <a:r>
              <a:rPr lang="en-US" sz="1400" i="1" dirty="0" smtClean="0"/>
              <a:t>c</a:t>
            </a:r>
            <a:r>
              <a:rPr lang="en-US" sz="1400" dirty="0" smtClean="0"/>
              <a:t>/16]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Draw a single black dot at the screen’s top left corner. :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SCREEN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the A register to point to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 memory word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that is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mapped to the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 left-most pixels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top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screen.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M=1 		//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Blacken the left-most pixel.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smtClean="0"/>
              <a:t>		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20677"/>
              </p:ext>
            </p:extLst>
          </p:nvPr>
        </p:nvGraphicFramePr>
        <p:xfrm>
          <a:off x="-283799" y="3543633"/>
          <a:ext cx="2969193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2">
                  <a:extLst>
                    <a:ext uri="{9D8B030D-6E8A-4147-A177-3AD203B41FA5}">
                      <a16:colId xmlns:a16="http://schemas.microsoft.com/office/drawing/2014/main" val="189002348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38943351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39845832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391399604"/>
                    </a:ext>
                  </a:extLst>
                </a:gridCol>
              </a:tblGrid>
              <a:tr h="250257">
                <a:tc>
                  <a:txBody>
                    <a:bodyPr/>
                    <a:lstStyle/>
                    <a:p>
                      <a:pPr algn="r"/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</a:t>
                      </a:r>
                      <a:r>
                        <a:rPr lang="en-US" sz="400" baseline="0" dirty="0" smtClean="0">
                          <a:solidFill>
                            <a:schemeClr val="bg1"/>
                          </a:solidFill>
                        </a:rPr>
                        <a:t> 0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 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Column 511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</a:t>
                      </a:r>
                      <a:r>
                        <a:rPr lang="en-US" sz="400" baseline="0" dirty="0" smtClean="0">
                          <a:solidFill>
                            <a:schemeClr val="bg1"/>
                          </a:solidFill>
                        </a:rPr>
                        <a:t>w 0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Pixel 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smtClean="0">
                          <a:solidFill>
                            <a:schemeClr val="bg1"/>
                          </a:solidFill>
                        </a:rPr>
                        <a:t>Pixel 511</a:t>
                      </a:r>
                    </a:p>
                    <a:p>
                      <a:pPr algn="ctr"/>
                      <a:r>
                        <a:rPr lang="en-US" sz="60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Row 1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512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513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</a:t>
                      </a:r>
                      <a:r>
                        <a:rPr lang="en-US" sz="600" i="1" baseline="0" dirty="0" smtClean="0">
                          <a:solidFill>
                            <a:schemeClr val="bg1"/>
                          </a:solidFill>
                        </a:rPr>
                        <a:t> 1023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64680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48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r"/>
                      <a:r>
                        <a:rPr lang="en-US" sz="400" dirty="0" smtClean="0">
                          <a:solidFill>
                            <a:schemeClr val="bg1"/>
                          </a:solidFill>
                        </a:rPr>
                        <a:t>Row 255</a:t>
                      </a:r>
                      <a:endParaRPr lang="en-US" sz="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130560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130561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 smtClean="0">
                          <a:solidFill>
                            <a:schemeClr val="bg1"/>
                          </a:solidFill>
                        </a:rPr>
                        <a:t>Pixel 131071</a:t>
                      </a:r>
                    </a:p>
                    <a:p>
                      <a:pPr algn="ctr"/>
                      <a:r>
                        <a:rPr lang="en-US" sz="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93002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61458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	</a:t>
            </a:r>
            <a:r>
              <a:rPr lang="es-ES" sz="1400" dirty="0" err="1" smtClean="0"/>
              <a:t>Keyboard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a </a:t>
            </a:r>
            <a:r>
              <a:rPr lang="en-US" sz="1400" dirty="0">
                <a:solidFill>
                  <a:schemeClr val="bg1"/>
                </a:solidFill>
              </a:rPr>
              <a:t>single-word memory map located in RAM address 24576 (0x6000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Whenever </a:t>
            </a:r>
            <a:r>
              <a:rPr lang="en-US" sz="1400" dirty="0">
                <a:solidFill>
                  <a:schemeClr val="bg1"/>
                </a:solidFill>
              </a:rPr>
              <a:t>a key is </a:t>
            </a:r>
            <a:r>
              <a:rPr lang="en-US" sz="1400" dirty="0" smtClean="0">
                <a:solidFill>
                  <a:schemeClr val="bg1"/>
                </a:solidFill>
              </a:rPr>
              <a:t>pressed, its </a:t>
            </a:r>
            <a:r>
              <a:rPr lang="en-US" sz="1400" dirty="0">
                <a:solidFill>
                  <a:schemeClr val="bg1"/>
                </a:solidFill>
              </a:rPr>
              <a:t>16-bit ASCII code </a:t>
            </a:r>
            <a:r>
              <a:rPr lang="en-US" sz="1400" dirty="0" smtClean="0">
                <a:solidFill>
                  <a:schemeClr val="bg1"/>
                </a:solidFill>
              </a:rPr>
              <a:t>appears </a:t>
            </a:r>
            <a:r>
              <a:rPr lang="en-US" sz="1400" dirty="0">
                <a:solidFill>
                  <a:schemeClr val="bg1"/>
                </a:solidFill>
              </a:rPr>
              <a:t>in RAM[24576</a:t>
            </a:r>
            <a:r>
              <a:rPr lang="en-US" sz="14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When </a:t>
            </a:r>
            <a:r>
              <a:rPr lang="en-US" sz="1400" dirty="0">
                <a:solidFill>
                  <a:schemeClr val="bg1"/>
                </a:solidFill>
              </a:rPr>
              <a:t>no key is pressed, the code 0 appears in this </a:t>
            </a:r>
            <a:r>
              <a:rPr lang="en-US" sz="1400" dirty="0" smtClean="0">
                <a:solidFill>
                  <a:schemeClr val="bg1"/>
                </a:solidFill>
              </a:rPr>
              <a:t>location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In </a:t>
            </a:r>
            <a:r>
              <a:rPr lang="en-US" sz="1400" dirty="0">
                <a:solidFill>
                  <a:schemeClr val="bg1"/>
                </a:solidFill>
              </a:rPr>
              <a:t>addition to the usual ASCII codes, the Hack keyboard </a:t>
            </a:r>
            <a:r>
              <a:rPr lang="en-US" sz="1400" dirty="0" smtClean="0">
                <a:solidFill>
                  <a:schemeClr val="bg1"/>
                </a:solidFill>
              </a:rPr>
              <a:t>recognizes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82424"/>
              </p:ext>
            </p:extLst>
          </p:nvPr>
        </p:nvGraphicFramePr>
        <p:xfrm>
          <a:off x="977693" y="3789667"/>
          <a:ext cx="1206323" cy="52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323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</a:tblGrid>
              <a:tr h="214141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Word</a:t>
                      </a:r>
                      <a:r>
                        <a:rPr lang="en-US" sz="400" baseline="0" dirty="0" smtClean="0"/>
                        <a:t>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3129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0000000000000000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</a:tbl>
          </a:graphicData>
        </a:graphic>
      </p:graphicFrame>
      <p:pic>
        <p:nvPicPr>
          <p:cNvPr id="1028" name="Picture 4" descr="Image result for key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8" y="5000625"/>
            <a:ext cx="2863698" cy="107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61458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6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	</a:t>
            </a:r>
            <a:r>
              <a:rPr lang="es-ES" sz="1400" dirty="0" err="1" smtClean="0"/>
              <a:t>Keyboard</a:t>
            </a:r>
            <a:r>
              <a:rPr lang="en-US" sz="1400" dirty="0"/>
              <a:t>: </a:t>
            </a:r>
            <a:r>
              <a:rPr lang="en-US" sz="1400" dirty="0" smtClean="0"/>
              <a:t>a </a:t>
            </a:r>
            <a:r>
              <a:rPr lang="en-US" sz="1400" dirty="0"/>
              <a:t>single-word memory map located in RAM address 24576 (0x6000</a:t>
            </a:r>
            <a:r>
              <a:rPr lang="en-US" sz="1400" dirty="0" smtClean="0"/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Whenever </a:t>
            </a:r>
            <a:r>
              <a:rPr lang="en-US" sz="1400" dirty="0">
                <a:solidFill>
                  <a:schemeClr val="bg1"/>
                </a:solidFill>
              </a:rPr>
              <a:t>a key is </a:t>
            </a:r>
            <a:r>
              <a:rPr lang="en-US" sz="1400" dirty="0" smtClean="0">
                <a:solidFill>
                  <a:schemeClr val="bg1"/>
                </a:solidFill>
              </a:rPr>
              <a:t>pressed, its </a:t>
            </a:r>
            <a:r>
              <a:rPr lang="en-US" sz="1400" dirty="0">
                <a:solidFill>
                  <a:schemeClr val="bg1"/>
                </a:solidFill>
              </a:rPr>
              <a:t>16-bit ASCII code </a:t>
            </a:r>
            <a:r>
              <a:rPr lang="en-US" sz="1400" dirty="0" smtClean="0">
                <a:solidFill>
                  <a:schemeClr val="bg1"/>
                </a:solidFill>
              </a:rPr>
              <a:t>appears </a:t>
            </a:r>
            <a:r>
              <a:rPr lang="en-US" sz="1400" dirty="0">
                <a:solidFill>
                  <a:schemeClr val="bg1"/>
                </a:solidFill>
              </a:rPr>
              <a:t>in RAM[24576</a:t>
            </a:r>
            <a:r>
              <a:rPr lang="en-US" sz="14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When </a:t>
            </a:r>
            <a:r>
              <a:rPr lang="en-US" sz="1400" dirty="0">
                <a:solidFill>
                  <a:schemeClr val="bg1"/>
                </a:solidFill>
              </a:rPr>
              <a:t>no key is pressed, the code 0 appears in this </a:t>
            </a:r>
            <a:r>
              <a:rPr lang="en-US" sz="1400" dirty="0" smtClean="0">
                <a:solidFill>
                  <a:schemeClr val="bg1"/>
                </a:solidFill>
              </a:rPr>
              <a:t>location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In </a:t>
            </a:r>
            <a:r>
              <a:rPr lang="en-US" sz="1400" dirty="0">
                <a:solidFill>
                  <a:schemeClr val="bg1"/>
                </a:solidFill>
              </a:rPr>
              <a:t>addition to the usual ASCII codes, the Hack keyboard </a:t>
            </a:r>
            <a:r>
              <a:rPr lang="en-US" sz="1400" dirty="0" smtClean="0">
                <a:solidFill>
                  <a:schemeClr val="bg1"/>
                </a:solidFill>
              </a:rPr>
              <a:t>recognizes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82424"/>
              </p:ext>
            </p:extLst>
          </p:nvPr>
        </p:nvGraphicFramePr>
        <p:xfrm>
          <a:off x="977693" y="3789667"/>
          <a:ext cx="1206323" cy="52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323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</a:tblGrid>
              <a:tr h="214141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Word</a:t>
                      </a:r>
                      <a:r>
                        <a:rPr lang="en-US" sz="400" baseline="0" dirty="0" smtClean="0"/>
                        <a:t>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3129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0000000000000000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</a:tbl>
          </a:graphicData>
        </a:graphic>
      </p:graphicFrame>
      <p:pic>
        <p:nvPicPr>
          <p:cNvPr id="1028" name="Picture 4" descr="Image result for key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8" y="5000625"/>
            <a:ext cx="2863698" cy="107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77692" y="4001246"/>
            <a:ext cx="1206324" cy="32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61458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types of commands: operations and access</a:t>
            </a:r>
          </a:p>
          <a:p>
            <a:endParaRPr lang="en-US" sz="1600" dirty="0" smtClean="0"/>
          </a:p>
          <a:p>
            <a:r>
              <a:rPr lang="en-US" dirty="0" smtClean="0"/>
              <a:t>Operations: arithmetic and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	</a:t>
            </a:r>
            <a:r>
              <a:rPr lang="en-US" sz="1600" dirty="0" smtClean="0"/>
              <a:t>Arithmetic</a:t>
            </a:r>
          </a:p>
          <a:p>
            <a:endParaRPr lang="en-US" sz="1400" dirty="0"/>
          </a:p>
          <a:p>
            <a:r>
              <a:rPr lang="en-US" sz="1600" dirty="0" smtClean="0"/>
              <a:t>		</a:t>
            </a:r>
            <a:r>
              <a:rPr lang="en-US" sz="1600" dirty="0" err="1"/>
              <a:t>Eg</a:t>
            </a:r>
            <a:r>
              <a:rPr lang="en-US" sz="1600" dirty="0"/>
              <a:t>. Set </a:t>
            </a:r>
            <a:r>
              <a:rPr lang="en-US" sz="1600" dirty="0" smtClean="0"/>
              <a:t>R2 </a:t>
            </a:r>
            <a:r>
              <a:rPr lang="en-US" sz="1600" dirty="0"/>
              <a:t>to R1 + </a:t>
            </a:r>
            <a:r>
              <a:rPr lang="en-US" sz="1600" dirty="0" smtClean="0"/>
              <a:t>R3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		1010001100011001 	(this 16-bit </a:t>
            </a:r>
            <a:r>
              <a:rPr lang="en-US" sz="1400" dirty="0"/>
              <a:t>computer has four 4-bit </a:t>
            </a:r>
            <a:r>
              <a:rPr lang="en-US" sz="1400" dirty="0" smtClean="0"/>
              <a:t>fields)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600" dirty="0" smtClean="0"/>
              <a:t>Boolean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Eg</a:t>
            </a:r>
            <a:r>
              <a:rPr lang="en-US" sz="1600" dirty="0"/>
              <a:t>. </a:t>
            </a:r>
            <a:r>
              <a:rPr lang="en-US" sz="1600" dirty="0" smtClean="0"/>
              <a:t>Set R1 to the result of a bit wise And of R1 and R2</a:t>
            </a:r>
            <a:endParaRPr lang="en-US" sz="16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625" b="23489"/>
          <a:stretch/>
        </p:blipFill>
        <p:spPr>
          <a:xfrm>
            <a:off x="2248461" y="4849637"/>
            <a:ext cx="6648450" cy="90170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3339237" y="3870282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3701187" y="3870281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4068459" y="3870280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4434930" y="3870280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5266" y="4135310"/>
            <a:ext cx="1860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ADD   R2,   R1,    R3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86199"/>
          <a:stretch/>
        </p:blipFill>
        <p:spPr>
          <a:xfrm>
            <a:off x="2248461" y="6481653"/>
            <a:ext cx="6648450" cy="2352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85217"/>
          <a:stretch/>
        </p:blipFill>
        <p:spPr>
          <a:xfrm>
            <a:off x="2248461" y="3204488"/>
            <a:ext cx="6648450" cy="25204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</a:t>
            </a:r>
            <a:r>
              <a:rPr lang="es-ES" sz="2400" dirty="0" err="1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	</a:t>
            </a:r>
            <a:r>
              <a:rPr lang="es-ES" sz="1400" dirty="0" err="1" smtClean="0"/>
              <a:t>Keyboard</a:t>
            </a:r>
            <a:r>
              <a:rPr lang="en-US" sz="1400" dirty="0"/>
              <a:t>: </a:t>
            </a:r>
            <a:r>
              <a:rPr lang="en-US" sz="1400" dirty="0" smtClean="0"/>
              <a:t>a </a:t>
            </a:r>
            <a:r>
              <a:rPr lang="en-US" sz="1400" dirty="0"/>
              <a:t>single-word memory map located in RAM address 24576 (0x6000</a:t>
            </a:r>
            <a:r>
              <a:rPr lang="en-US" sz="1400" dirty="0" smtClean="0"/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/>
              <a:t>	</a:t>
            </a:r>
            <a:r>
              <a:rPr lang="en-US" sz="1400" dirty="0" smtClean="0"/>
              <a:t>Whenever </a:t>
            </a:r>
            <a:r>
              <a:rPr lang="en-US" sz="1400" dirty="0"/>
              <a:t>a key is </a:t>
            </a:r>
            <a:r>
              <a:rPr lang="en-US" sz="1400" dirty="0" smtClean="0"/>
              <a:t>pressed, its </a:t>
            </a:r>
            <a:r>
              <a:rPr lang="en-US" sz="1400" dirty="0"/>
              <a:t>16-bit ASCII code </a:t>
            </a:r>
            <a:r>
              <a:rPr lang="en-US" sz="1400" dirty="0" smtClean="0"/>
              <a:t>appears </a:t>
            </a:r>
            <a:r>
              <a:rPr lang="en-US" sz="1400" dirty="0"/>
              <a:t>in RAM[24576</a:t>
            </a:r>
            <a:r>
              <a:rPr lang="en-US" sz="1400" dirty="0" smtClean="0"/>
              <a:t>]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When </a:t>
            </a:r>
            <a:r>
              <a:rPr lang="en-US" sz="1400" dirty="0">
                <a:solidFill>
                  <a:schemeClr val="bg1"/>
                </a:solidFill>
              </a:rPr>
              <a:t>no key is pressed, the code 0 appears in this </a:t>
            </a:r>
            <a:r>
              <a:rPr lang="en-US" sz="1400" dirty="0" smtClean="0">
                <a:solidFill>
                  <a:schemeClr val="bg1"/>
                </a:solidFill>
              </a:rPr>
              <a:t>location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In </a:t>
            </a:r>
            <a:r>
              <a:rPr lang="en-US" sz="1400" dirty="0">
                <a:solidFill>
                  <a:schemeClr val="bg1"/>
                </a:solidFill>
              </a:rPr>
              <a:t>addition to the usual ASCII codes, the Hack keyboard </a:t>
            </a:r>
            <a:r>
              <a:rPr lang="en-US" sz="1400" dirty="0" smtClean="0">
                <a:solidFill>
                  <a:schemeClr val="bg1"/>
                </a:solidFill>
              </a:rPr>
              <a:t>recognizes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82424"/>
              </p:ext>
            </p:extLst>
          </p:nvPr>
        </p:nvGraphicFramePr>
        <p:xfrm>
          <a:off x="977693" y="3789667"/>
          <a:ext cx="1206323" cy="52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323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</a:tblGrid>
              <a:tr h="214141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Word</a:t>
                      </a:r>
                      <a:r>
                        <a:rPr lang="en-US" sz="400" baseline="0" dirty="0" smtClean="0"/>
                        <a:t>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3129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0000000000000000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</a:tbl>
          </a:graphicData>
        </a:graphic>
      </p:graphicFrame>
      <p:pic>
        <p:nvPicPr>
          <p:cNvPr id="1028" name="Picture 4" descr="Image result for key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8" y="5000625"/>
            <a:ext cx="2863698" cy="107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11884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1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	</a:t>
            </a:r>
            <a:r>
              <a:rPr lang="es-ES" sz="1400" dirty="0" err="1" smtClean="0"/>
              <a:t>Keyboard</a:t>
            </a:r>
            <a:r>
              <a:rPr lang="en-US" sz="1400" dirty="0"/>
              <a:t>: </a:t>
            </a:r>
            <a:r>
              <a:rPr lang="en-US" sz="1400" dirty="0" smtClean="0"/>
              <a:t>a </a:t>
            </a:r>
            <a:r>
              <a:rPr lang="en-US" sz="1400" dirty="0"/>
              <a:t>single-word memory map located in RAM address 24576 (0x6000</a:t>
            </a:r>
            <a:r>
              <a:rPr lang="en-US" sz="1400" dirty="0" smtClean="0"/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/>
              <a:t>	</a:t>
            </a:r>
            <a:r>
              <a:rPr lang="en-US" sz="1400" dirty="0" smtClean="0"/>
              <a:t>Whenever </a:t>
            </a:r>
            <a:r>
              <a:rPr lang="en-US" sz="1400" dirty="0"/>
              <a:t>a key is </a:t>
            </a:r>
            <a:r>
              <a:rPr lang="en-US" sz="1400" dirty="0" smtClean="0"/>
              <a:t>pressed, its </a:t>
            </a:r>
            <a:r>
              <a:rPr lang="en-US" sz="1400" dirty="0"/>
              <a:t>16-bit ASCII code </a:t>
            </a:r>
            <a:r>
              <a:rPr lang="en-US" sz="1400" dirty="0" smtClean="0"/>
              <a:t>appears </a:t>
            </a:r>
            <a:r>
              <a:rPr lang="en-US" sz="1400" dirty="0"/>
              <a:t>in RAM[24576</a:t>
            </a:r>
            <a:r>
              <a:rPr lang="en-US" sz="1400" dirty="0" smtClean="0"/>
              <a:t>]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r>
              <a:rPr lang="en-US" sz="1400" dirty="0" smtClean="0"/>
              <a:t>When </a:t>
            </a:r>
            <a:r>
              <a:rPr lang="en-US" sz="1400" dirty="0"/>
              <a:t>no key is pressed, the code 0 appears in this </a:t>
            </a:r>
            <a:r>
              <a:rPr lang="en-US" sz="1400" dirty="0" smtClean="0"/>
              <a:t>location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In </a:t>
            </a:r>
            <a:r>
              <a:rPr lang="en-US" sz="1400" dirty="0">
                <a:solidFill>
                  <a:schemeClr val="bg1"/>
                </a:solidFill>
              </a:rPr>
              <a:t>addition to the usual ASCII codes, the Hack keyboard </a:t>
            </a:r>
            <a:r>
              <a:rPr lang="en-US" sz="1400" dirty="0" smtClean="0">
                <a:solidFill>
                  <a:schemeClr val="bg1"/>
                </a:solidFill>
              </a:rPr>
              <a:t>recognizes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82424"/>
              </p:ext>
            </p:extLst>
          </p:nvPr>
        </p:nvGraphicFramePr>
        <p:xfrm>
          <a:off x="977693" y="3789667"/>
          <a:ext cx="1206323" cy="52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323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</a:tblGrid>
              <a:tr h="214141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Word</a:t>
                      </a:r>
                      <a:r>
                        <a:rPr lang="en-US" sz="400" baseline="0" dirty="0" smtClean="0"/>
                        <a:t>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3129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0000000000000000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</a:tbl>
          </a:graphicData>
        </a:graphic>
      </p:graphicFrame>
      <p:pic>
        <p:nvPicPr>
          <p:cNvPr id="1028" name="Picture 4" descr="Image result for key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8" y="5000625"/>
            <a:ext cx="2863698" cy="107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61458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	</a:t>
            </a:r>
            <a:r>
              <a:rPr lang="es-ES" sz="1400" dirty="0" err="1" smtClean="0"/>
              <a:t>Keyboard</a:t>
            </a:r>
            <a:r>
              <a:rPr lang="en-US" sz="1400" dirty="0"/>
              <a:t>: </a:t>
            </a:r>
            <a:r>
              <a:rPr lang="en-US" sz="1400" dirty="0" smtClean="0"/>
              <a:t>a </a:t>
            </a:r>
            <a:r>
              <a:rPr lang="en-US" sz="1400" dirty="0"/>
              <a:t>single-word memory map located in RAM address 24576 (0x6000</a:t>
            </a:r>
            <a:r>
              <a:rPr lang="en-US" sz="1400" dirty="0" smtClean="0"/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/>
              <a:t>	</a:t>
            </a:r>
            <a:r>
              <a:rPr lang="en-US" sz="1400" dirty="0" smtClean="0"/>
              <a:t>Whenever </a:t>
            </a:r>
            <a:r>
              <a:rPr lang="en-US" sz="1400" dirty="0"/>
              <a:t>a key is </a:t>
            </a:r>
            <a:r>
              <a:rPr lang="en-US" sz="1400" dirty="0" smtClean="0"/>
              <a:t>pressed, its </a:t>
            </a:r>
            <a:r>
              <a:rPr lang="en-US" sz="1400" dirty="0"/>
              <a:t>16-bit ASCII code </a:t>
            </a:r>
            <a:r>
              <a:rPr lang="en-US" sz="1400" dirty="0" smtClean="0"/>
              <a:t>appears </a:t>
            </a:r>
            <a:r>
              <a:rPr lang="en-US" sz="1400" dirty="0"/>
              <a:t>in RAM[24576</a:t>
            </a:r>
            <a:r>
              <a:rPr lang="en-US" sz="1400" dirty="0" smtClean="0"/>
              <a:t>]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r>
              <a:rPr lang="en-US" sz="1400" dirty="0" smtClean="0"/>
              <a:t>When </a:t>
            </a:r>
            <a:r>
              <a:rPr lang="en-US" sz="1400" dirty="0"/>
              <a:t>no key is pressed, the code 0 appears in this </a:t>
            </a:r>
            <a:r>
              <a:rPr lang="en-US" sz="1400" dirty="0" smtClean="0"/>
              <a:t>location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</a:t>
            </a:r>
            <a:r>
              <a:rPr lang="en-US" sz="1400" dirty="0" smtClean="0"/>
              <a:t>In </a:t>
            </a:r>
            <a:r>
              <a:rPr lang="en-US" sz="1400" dirty="0"/>
              <a:t>addition to the usual ASCII codes, the Hack keyboard </a:t>
            </a:r>
            <a:r>
              <a:rPr lang="en-US" sz="1400" dirty="0" smtClean="0"/>
              <a:t>recognizes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82424"/>
              </p:ext>
            </p:extLst>
          </p:nvPr>
        </p:nvGraphicFramePr>
        <p:xfrm>
          <a:off x="977693" y="3789667"/>
          <a:ext cx="1206323" cy="52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323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</a:tblGrid>
              <a:tr h="214141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Word</a:t>
                      </a:r>
                      <a:r>
                        <a:rPr lang="en-US" sz="400" baseline="0" dirty="0" smtClean="0"/>
                        <a:t>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3129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0000000000000000</a:t>
                      </a:r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</a:tbl>
          </a:graphicData>
        </a:graphic>
      </p:graphicFrame>
      <p:pic>
        <p:nvPicPr>
          <p:cNvPr id="1028" name="Picture 4" descr="Image result for key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8" y="5000625"/>
            <a:ext cx="2863698" cy="107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496" y="4316783"/>
            <a:ext cx="4305374" cy="194718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61458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6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/>
          </a:p>
          <a:p>
            <a:r>
              <a:rPr lang="en-US" sz="1400" dirty="0" smtClean="0"/>
              <a:t>	Predefined pointers: SP, LCL, ARG, THIS, THAT refer to RAM addresses 0-4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I/O pointers: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/>
              <a:t> </a:t>
            </a:r>
            <a:r>
              <a:rPr lang="es-ES" sz="1400" dirty="0" smtClean="0"/>
              <a:t>and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16384 (0x4000) and 24576 (0x6000), 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 base </a:t>
            </a:r>
            <a:r>
              <a:rPr lang="es-ES" sz="1400" dirty="0" err="1" smtClean="0"/>
              <a:t>addresses</a:t>
            </a:r>
            <a:r>
              <a:rPr lang="es-ES" sz="1400" dirty="0" smtClean="0"/>
              <a:t> of </a:t>
            </a:r>
            <a:r>
              <a:rPr lang="es-ES" sz="1400" dirty="0" err="1" smtClean="0"/>
              <a:t>screen</a:t>
            </a:r>
            <a:r>
              <a:rPr lang="es-ES" sz="1400" dirty="0" smtClean="0"/>
              <a:t> and </a:t>
            </a:r>
            <a:r>
              <a:rPr lang="es-ES" sz="1400" dirty="0" err="1" smtClean="0"/>
              <a:t>keyboard</a:t>
            </a:r>
            <a:r>
              <a:rPr lang="es-ES" sz="1400" dirty="0" smtClean="0"/>
              <a:t> </a:t>
            </a:r>
            <a:r>
              <a:rPr lang="es-ES" sz="1400" dirty="0" err="1" smtClean="0"/>
              <a:t>memory</a:t>
            </a:r>
            <a:r>
              <a:rPr lang="es-ES" sz="1400" dirty="0" smtClean="0"/>
              <a:t> </a:t>
            </a:r>
            <a:r>
              <a:rPr lang="es-ES" sz="1400" dirty="0" err="1" smtClean="0"/>
              <a:t>maps</a:t>
            </a:r>
            <a:endParaRPr lang="es-ES" sz="1400" dirty="0" smtClean="0"/>
          </a:p>
          <a:p>
            <a:endParaRPr lang="es-ES" sz="1400" dirty="0"/>
          </a:p>
          <a:p>
            <a:r>
              <a:rPr lang="es-ES" sz="1400" dirty="0" smtClean="0"/>
              <a:t>		</a:t>
            </a:r>
            <a:r>
              <a:rPr lang="es-ES" sz="1400" dirty="0" err="1" smtClean="0"/>
              <a:t>Keyboard</a:t>
            </a:r>
            <a:r>
              <a:rPr lang="en-US" sz="1400" dirty="0"/>
              <a:t>: </a:t>
            </a:r>
            <a:r>
              <a:rPr lang="en-US" sz="1400" dirty="0" smtClean="0"/>
              <a:t>a </a:t>
            </a:r>
            <a:r>
              <a:rPr lang="en-US" sz="1400" dirty="0"/>
              <a:t>single-word memory map located in RAM address 24576 (0x6000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dirty="0" smtClean="0"/>
              <a:t>Whenever </a:t>
            </a:r>
            <a:r>
              <a:rPr lang="en-US" sz="1400" dirty="0"/>
              <a:t>a key is </a:t>
            </a:r>
            <a:r>
              <a:rPr lang="en-US" sz="1400" dirty="0" smtClean="0"/>
              <a:t>pressed, its </a:t>
            </a:r>
            <a:r>
              <a:rPr lang="en-US" sz="1400" dirty="0"/>
              <a:t>16-bit ASCII code </a:t>
            </a:r>
            <a:r>
              <a:rPr lang="en-US" sz="1400" dirty="0" smtClean="0"/>
              <a:t>appears </a:t>
            </a:r>
            <a:r>
              <a:rPr lang="en-US" sz="1400" dirty="0"/>
              <a:t>in RAM[24576</a:t>
            </a:r>
            <a:r>
              <a:rPr lang="en-US" sz="1400" dirty="0" smtClean="0"/>
              <a:t>]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When </a:t>
            </a:r>
            <a:r>
              <a:rPr lang="en-US" sz="1400" dirty="0"/>
              <a:t>no key is pressed, the code 0 appears in this </a:t>
            </a:r>
            <a:r>
              <a:rPr lang="en-US" sz="1400" dirty="0" smtClean="0"/>
              <a:t>location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In </a:t>
            </a:r>
            <a:r>
              <a:rPr lang="en-US" sz="1400" dirty="0"/>
              <a:t>addition to the usual ASCII codes, the Hack keyboard </a:t>
            </a:r>
            <a:r>
              <a:rPr lang="en-US" sz="1400" dirty="0" smtClean="0"/>
              <a:t>recognizes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96" y="4316783"/>
            <a:ext cx="4305374" cy="1947188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07663"/>
              </p:ext>
            </p:extLst>
          </p:nvPr>
        </p:nvGraphicFramePr>
        <p:xfrm>
          <a:off x="977693" y="3789667"/>
          <a:ext cx="1206323" cy="52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323">
                  <a:extLst>
                    <a:ext uri="{9D8B030D-6E8A-4147-A177-3AD203B41FA5}">
                      <a16:colId xmlns:a16="http://schemas.microsoft.com/office/drawing/2014/main" val="3988739714"/>
                    </a:ext>
                  </a:extLst>
                </a:gridCol>
              </a:tblGrid>
              <a:tr h="214141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Word</a:t>
                      </a:r>
                      <a:r>
                        <a:rPr lang="en-US" sz="400" baseline="0" dirty="0" smtClean="0"/>
                        <a:t> 0</a:t>
                      </a:r>
                      <a:endParaRPr lang="en-US" sz="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5015742"/>
                  </a:ext>
                </a:extLst>
              </a:tr>
              <a:tr h="3129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0070C0"/>
                          </a:solidFill>
                        </a:rPr>
                        <a:t>0000000010000101</a:t>
                      </a:r>
                      <a:endParaRPr lang="en-US" sz="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977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55893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  <p:pic>
        <p:nvPicPr>
          <p:cNvPr id="1028" name="Picture 4" descr="Image result for key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8" y="5000625"/>
            <a:ext cx="2863698" cy="107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164966" y="5762625"/>
            <a:ext cx="127384" cy="14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57496" y="5737911"/>
            <a:ext cx="1995882" cy="3083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>
                <a:solidFill>
                  <a:schemeClr val="bg1"/>
                </a:solidFill>
              </a:rPr>
              <a:t>	0 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3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4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0000000000010000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			6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							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</p:spTree>
    <p:extLst>
      <p:ext uri="{BB962C8B-B14F-4D97-AF65-F5344CB8AC3E}">
        <p14:creationId xmlns:p14="http://schemas.microsoft.com/office/powerpoint/2010/main" val="15074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</p:spTree>
    <p:extLst>
      <p:ext uri="{BB962C8B-B14F-4D97-AF65-F5344CB8AC3E}">
        <p14:creationId xmlns:p14="http://schemas.microsoft.com/office/powerpoint/2010/main" val="552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>
                <a:solidFill>
                  <a:schemeClr val="bg1"/>
                </a:solidFill>
              </a:rPr>
              <a:t>Constants: non-negative, decimal notation</a:t>
            </a:r>
          </a:p>
          <a:p>
            <a:endParaRPr lang="en-US" sz="1100" dirty="0" smtClean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Symbols: any sequence of a-Z, 0-9, _ , . , $ , :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cannot begin with a digit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Comments: text between // and end of line is ignored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White space: spaces and empty lines ignored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Case: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	</a:t>
            </a:r>
            <a:r>
              <a:rPr lang="en-US" sz="1100" dirty="0" smtClean="0">
                <a:solidFill>
                  <a:schemeClr val="bg1"/>
                </a:solidFill>
              </a:rPr>
              <a:t>All assembly mnemonics in uppercase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User-defined labels in uppercase	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Variables in lowercase		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Symbols: any sequence of a-Z, 0-9, _ , . , $ , :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cannot begin with a digit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Comments: text between // and end of line is ignored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White space: spaces and empty lines ignored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Case: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	</a:t>
            </a:r>
            <a:r>
              <a:rPr lang="en-US" sz="1100" dirty="0" smtClean="0">
                <a:solidFill>
                  <a:schemeClr val="bg1"/>
                </a:solidFill>
              </a:rPr>
              <a:t>All assembly mnemonics in uppercase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User-defined labels in uppercase	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Variables in lowercase		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</a:t>
            </a:r>
            <a:r>
              <a:rPr lang="en-US" sz="1100" dirty="0" smtClean="0">
                <a:solidFill>
                  <a:schemeClr val="bg1"/>
                </a:solidFill>
              </a:rPr>
              <a:t>cannot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begin with a digit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Comments: text between // and end of line is ignored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White space: spaces and empty lines ignored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Case: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	</a:t>
            </a:r>
            <a:r>
              <a:rPr lang="en-US" sz="1100" dirty="0" smtClean="0">
                <a:solidFill>
                  <a:schemeClr val="bg1"/>
                </a:solidFill>
              </a:rPr>
              <a:t>All assembly mnemonics in uppercase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User-defined labels in uppercase	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Variables in lowercase		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Comments: text between // and end of line is ignored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White space: spaces and empty lines ignored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Case: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	</a:t>
            </a:r>
            <a:r>
              <a:rPr lang="en-US" sz="1100" dirty="0" smtClean="0">
                <a:solidFill>
                  <a:schemeClr val="bg1"/>
                </a:solidFill>
              </a:rPr>
              <a:t>All assembly mnemonics in uppercase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User-defined labels in uppercase	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Variables in lowercase		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 types of commands: operations and access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Access: loading and storing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3 addressing modes: direct, immediate, or indirect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Direct: express a specific address</a:t>
                </a: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Immediate: load constant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Indirect: specify memory location that holds the address you want (pointer)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Accessing memory is slow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keep some registers close to the processor for high-speed local memory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  <a:blipFill>
                <a:blip r:embed="rId2"/>
                <a:stretch>
                  <a:fillRect l="-555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	 </a:t>
            </a:r>
            <a:r>
              <a:rPr lang="es-ES" sz="2400" dirty="0" err="1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>
                <a:solidFill>
                  <a:schemeClr val="bg1"/>
                </a:solidFill>
              </a:rPr>
              <a:t>White space: spaces and empty lines ignored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Case: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	</a:t>
            </a:r>
            <a:r>
              <a:rPr lang="en-US" sz="1100" dirty="0" smtClean="0">
                <a:solidFill>
                  <a:schemeClr val="bg1"/>
                </a:solidFill>
              </a:rPr>
              <a:t>All assembly mnemonics in uppercase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User-defined labels in uppercase	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Variables in lowercase	</a:t>
            </a:r>
            <a:r>
              <a:rPr lang="en-US" sz="1100" dirty="0" smtClean="0"/>
              <a:t>	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85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>
                <a:solidFill>
                  <a:schemeClr val="bg1"/>
                </a:solidFill>
              </a:rPr>
              <a:t>Case: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	</a:t>
            </a:r>
            <a:r>
              <a:rPr lang="en-US" sz="1100" dirty="0" smtClean="0">
                <a:solidFill>
                  <a:schemeClr val="bg1"/>
                </a:solidFill>
              </a:rPr>
              <a:t>All assembly mnemonics in uppercase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User-defined labels in uppercase	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	Variables in lowercase	</a:t>
            </a:r>
            <a:r>
              <a:rPr lang="en-US" sz="1100" dirty="0" smtClean="0"/>
              <a:t>	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63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12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11" name="Right Brace 10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8745" y="2673312"/>
            <a:ext cx="31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Assembler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 flipH="1">
            <a:off x="3108875" y="3409064"/>
            <a:ext cx="2278743" cy="203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13" name="Right Brace 12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8745" y="2673312"/>
            <a:ext cx="31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Assembler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 flipH="1">
            <a:off x="3108875" y="3409064"/>
            <a:ext cx="2278743" cy="203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0673" y="2962570"/>
            <a:ext cx="250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manages </a:t>
            </a:r>
            <a:r>
              <a:rPr lang="en-US" sz="1100" dirty="0"/>
              <a:t>all </a:t>
            </a:r>
            <a:r>
              <a:rPr lang="en-US" sz="1100" dirty="0" smtClean="0"/>
              <a:t>symbols and </a:t>
            </a:r>
            <a:r>
              <a:rPr lang="en-US" sz="1100" dirty="0"/>
              <a:t>for </a:t>
            </a:r>
            <a:r>
              <a:rPr lang="en-US" sz="1100" dirty="0" smtClean="0"/>
              <a:t>replaces </a:t>
            </a:r>
            <a:r>
              <a:rPr lang="en-US" sz="1100" dirty="0"/>
              <a:t>them with physical </a:t>
            </a:r>
            <a:r>
              <a:rPr lang="en-US" sz="1100" dirty="0" smtClean="0"/>
              <a:t>memory addresses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14" name="Right Brace 13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8745" y="2673312"/>
            <a:ext cx="31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Assembler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 flipH="1">
            <a:off x="3108875" y="3409064"/>
            <a:ext cx="2278743" cy="203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0673" y="2962570"/>
            <a:ext cx="250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manages </a:t>
            </a:r>
            <a:r>
              <a:rPr lang="en-US" sz="1100" dirty="0"/>
              <a:t>all </a:t>
            </a:r>
            <a:r>
              <a:rPr lang="en-US" sz="1100" dirty="0" smtClean="0"/>
              <a:t>symbols and </a:t>
            </a:r>
            <a:r>
              <a:rPr lang="en-US" sz="1100" dirty="0"/>
              <a:t>for </a:t>
            </a:r>
            <a:r>
              <a:rPr lang="en-US" sz="1100" dirty="0" smtClean="0"/>
              <a:t>replaces </a:t>
            </a:r>
            <a:r>
              <a:rPr lang="en-US" sz="1100" dirty="0"/>
              <a:t>them with physical </a:t>
            </a:r>
            <a:r>
              <a:rPr lang="en-US" sz="1100" dirty="0" smtClean="0"/>
              <a:t>memory addresses</a:t>
            </a:r>
            <a:endParaRPr lang="en-US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95931" y="204174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15" name="Right Brace 14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8745" y="2673312"/>
            <a:ext cx="31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Assembler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 flipH="1">
            <a:off x="3108875" y="3409064"/>
            <a:ext cx="2278743" cy="203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0673" y="2962570"/>
            <a:ext cx="250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manages </a:t>
            </a:r>
            <a:r>
              <a:rPr lang="en-US" sz="1100" dirty="0"/>
              <a:t>all </a:t>
            </a:r>
            <a:r>
              <a:rPr lang="en-US" sz="1100" dirty="0" smtClean="0"/>
              <a:t>symbols and </a:t>
            </a:r>
            <a:r>
              <a:rPr lang="en-US" sz="1100" dirty="0"/>
              <a:t>for </a:t>
            </a:r>
            <a:r>
              <a:rPr lang="en-US" sz="1100" dirty="0" smtClean="0"/>
              <a:t>replaces </a:t>
            </a:r>
            <a:r>
              <a:rPr lang="en-US" sz="1100" dirty="0"/>
              <a:t>them with physical </a:t>
            </a:r>
            <a:r>
              <a:rPr lang="en-US" sz="1100" dirty="0" smtClean="0"/>
              <a:t>memory addresses</a:t>
            </a:r>
            <a:endParaRPr lang="en-US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95931" y="204174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31891" y="2025707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16" name="Right Brace 15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1110001100000010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0000000011001000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1110101010000111</a:t>
            </a:r>
            <a:endParaRPr lang="es-E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8745" y="2673312"/>
            <a:ext cx="31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Assembler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 flipH="1">
            <a:off x="3108875" y="3409064"/>
            <a:ext cx="2278743" cy="203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0673" y="2962570"/>
            <a:ext cx="250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manages </a:t>
            </a:r>
            <a:r>
              <a:rPr lang="en-US" sz="1100" dirty="0"/>
              <a:t>all </a:t>
            </a:r>
            <a:r>
              <a:rPr lang="en-US" sz="1100" dirty="0" smtClean="0"/>
              <a:t>symbols and </a:t>
            </a:r>
            <a:r>
              <a:rPr lang="en-US" sz="1100" dirty="0"/>
              <a:t>for </a:t>
            </a:r>
            <a:r>
              <a:rPr lang="en-US" sz="1100" dirty="0" smtClean="0"/>
              <a:t>replaces </a:t>
            </a:r>
            <a:r>
              <a:rPr lang="en-US" sz="1100" dirty="0"/>
              <a:t>them with physical </a:t>
            </a:r>
            <a:r>
              <a:rPr lang="en-US" sz="1100" dirty="0" smtClean="0"/>
              <a:t>memory addresses</a:t>
            </a:r>
            <a:endParaRPr lang="en-US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95931" y="204174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31891" y="2025707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195931" y="2281233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31891" y="224993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18" name="Right Brace 17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1110001100000010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0000000011001000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1110101010000111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95931" y="204174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95931" y="2281233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28" name="Right Brace 27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78745" y="2673312"/>
            <a:ext cx="31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Assembler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29" name="Left Arrow 28"/>
          <p:cNvSpPr/>
          <p:nvPr/>
        </p:nvSpPr>
        <p:spPr>
          <a:xfrm flipH="1">
            <a:off x="3108875" y="3409064"/>
            <a:ext cx="2278743" cy="203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431891" y="2025707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431891" y="224993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90673" y="2962570"/>
            <a:ext cx="250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manages </a:t>
            </a:r>
            <a:r>
              <a:rPr lang="en-US" sz="1100" dirty="0"/>
              <a:t>all </a:t>
            </a:r>
            <a:r>
              <a:rPr lang="en-US" sz="1100" dirty="0" smtClean="0"/>
              <a:t>symbols and </a:t>
            </a:r>
            <a:r>
              <a:rPr lang="en-US" sz="1100" dirty="0"/>
              <a:t>for </a:t>
            </a:r>
            <a:r>
              <a:rPr lang="en-US" sz="1100" dirty="0" smtClean="0"/>
              <a:t>replaces </a:t>
            </a:r>
            <a:r>
              <a:rPr lang="en-US" sz="1100" dirty="0"/>
              <a:t>them with physical </a:t>
            </a:r>
            <a:r>
              <a:rPr lang="en-US" sz="1100" dirty="0" smtClean="0"/>
              <a:t>memory addresses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34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 types of commands: operations and access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Access: loading and storing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 smtClean="0"/>
                  <a:t>3 addressing modes: direct, immediate, or indirect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Direct: express a specific address</a:t>
                </a: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Immediate: load constant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Indirect: specify memory location that holds the address you want (pointer)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Accessing memory is slow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keep some registers close to the processor for high-speed local memory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  <a:blipFill>
                <a:blip r:embed="rId2"/>
                <a:stretch>
                  <a:fillRect l="-555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	 </a:t>
            </a:r>
            <a:r>
              <a:rPr lang="es-ES" sz="2400" dirty="0" err="1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1110001100000010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0000000011001000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1110101010000111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95931" y="204174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95931" y="2281233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03144"/>
              </p:ext>
            </p:extLst>
          </p:nvPr>
        </p:nvGraphicFramePr>
        <p:xfrm>
          <a:off x="7191783" y="4527504"/>
          <a:ext cx="4863783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0000000000000011</a:t>
                      </a: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1111110000010000</a:t>
                      </a:r>
                    </a:p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700" i="1" dirty="0" err="1" smtClean="0"/>
                        <a:t>address</a:t>
                      </a:r>
                      <a:r>
                        <a:rPr lang="es-ES" sz="700" i="1" dirty="0" smtClean="0"/>
                        <a:t>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0000000000000101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1110010011010000</a:t>
                      </a:r>
                    </a:p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700" i="1" dirty="0" err="1" smtClean="0"/>
                        <a:t>address</a:t>
                      </a:r>
                      <a:r>
                        <a:rPr lang="es-ES" sz="700" i="1" dirty="0" smtClean="0"/>
                        <a:t> 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R4</a:t>
                      </a:r>
                      <a:r>
                        <a:rPr lang="es-ES" sz="900" baseline="0" dirty="0" smtClean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0000000000010000</a:t>
                      </a: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1110001100000010</a:t>
                      </a: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9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</a:rPr>
                        <a:t>R6</a:t>
                      </a: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0000000011001000</a:t>
                      </a: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1110101010000111</a:t>
                      </a: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R10</a:t>
                      </a:r>
                      <a:endParaRPr lang="es-ES" sz="10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90185" y="4152365"/>
            <a:ext cx="380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Instruction Memory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28" name="Right Brace 27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78745" y="2673312"/>
            <a:ext cx="31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Assembler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29" name="Left Arrow 28"/>
          <p:cNvSpPr/>
          <p:nvPr/>
        </p:nvSpPr>
        <p:spPr>
          <a:xfrm flipH="1">
            <a:off x="3108875" y="3409064"/>
            <a:ext cx="2278743" cy="203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431891" y="2025707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431891" y="224993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90673" y="2962570"/>
            <a:ext cx="250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manages </a:t>
            </a:r>
            <a:r>
              <a:rPr lang="en-US" sz="1100" dirty="0"/>
              <a:t>all </a:t>
            </a:r>
            <a:r>
              <a:rPr lang="en-US" sz="1100" dirty="0" smtClean="0"/>
              <a:t>symbols and </a:t>
            </a:r>
            <a:r>
              <a:rPr lang="en-US" sz="1100" dirty="0"/>
              <a:t>for </a:t>
            </a:r>
            <a:r>
              <a:rPr lang="en-US" sz="1100" dirty="0" smtClean="0"/>
              <a:t>replaces </a:t>
            </a:r>
            <a:r>
              <a:rPr lang="en-US" sz="1100" dirty="0"/>
              <a:t>them with physical </a:t>
            </a:r>
            <a:r>
              <a:rPr lang="en-US" sz="1100" dirty="0" smtClean="0"/>
              <a:t>memory addresses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13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1110001100000010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0000000011001000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1110101010000111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95931" y="204174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95931" y="2281233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2410"/>
              </p:ext>
            </p:extLst>
          </p:nvPr>
        </p:nvGraphicFramePr>
        <p:xfrm>
          <a:off x="7191783" y="4527504"/>
          <a:ext cx="4863783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8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0000000000000011</a:t>
                      </a:r>
                      <a:endParaRPr lang="es-ES" sz="600" i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1111110000010000</a:t>
                      </a:r>
                    </a:p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700" i="1" dirty="0" err="1" smtClean="0"/>
                        <a:t>address</a:t>
                      </a:r>
                      <a:r>
                        <a:rPr lang="es-ES" sz="700" i="1" dirty="0" smtClean="0"/>
                        <a:t>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0000000000000101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1110010011010000</a:t>
                      </a:r>
                    </a:p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700" i="1" dirty="0" err="1" smtClean="0"/>
                        <a:t>address</a:t>
                      </a:r>
                      <a:r>
                        <a:rPr lang="es-ES" sz="700" i="1" dirty="0" smtClean="0"/>
                        <a:t> 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R4</a:t>
                      </a:r>
                      <a:r>
                        <a:rPr lang="es-ES" sz="900" baseline="0" dirty="0" smtClean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0000000000010000</a:t>
                      </a: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1110001100000010</a:t>
                      </a: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9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</a:rPr>
                        <a:t>R6</a:t>
                      </a: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0000000011001000</a:t>
                      </a: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1110101010000111</a:t>
                      </a: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R10</a:t>
                      </a:r>
                      <a:endParaRPr lang="es-ES" sz="10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90185" y="4152365"/>
            <a:ext cx="380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Instruction Memory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28" name="Right Brace 27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78745" y="2673312"/>
            <a:ext cx="31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Assembler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29" name="Left Arrow 28"/>
          <p:cNvSpPr/>
          <p:nvPr/>
        </p:nvSpPr>
        <p:spPr>
          <a:xfrm flipH="1">
            <a:off x="3108875" y="3409064"/>
            <a:ext cx="2278743" cy="203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431891" y="2025707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431891" y="224993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90673" y="2962570"/>
            <a:ext cx="250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manages </a:t>
            </a:r>
            <a:r>
              <a:rPr lang="en-US" sz="1100" dirty="0"/>
              <a:t>all </a:t>
            </a:r>
            <a:r>
              <a:rPr lang="en-US" sz="1100" dirty="0" smtClean="0"/>
              <a:t>symbols and </a:t>
            </a:r>
            <a:r>
              <a:rPr lang="en-US" sz="1100" dirty="0"/>
              <a:t>for </a:t>
            </a:r>
            <a:r>
              <a:rPr lang="en-US" sz="1100" dirty="0" smtClean="0"/>
              <a:t>replaces </a:t>
            </a:r>
            <a:r>
              <a:rPr lang="en-US" sz="1100" dirty="0"/>
              <a:t>them with physical </a:t>
            </a:r>
            <a:r>
              <a:rPr lang="en-US" sz="1100" dirty="0" smtClean="0"/>
              <a:t>memory addresses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43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1110001100000010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0000000011001000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1110101010000111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95931" y="204174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95931" y="2281233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82883"/>
              </p:ext>
            </p:extLst>
          </p:nvPr>
        </p:nvGraphicFramePr>
        <p:xfrm>
          <a:off x="7191783" y="4527504"/>
          <a:ext cx="4863783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0000000000000011</a:t>
                      </a:r>
                      <a:endParaRPr lang="es-ES" sz="6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8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1111110000010000</a:t>
                      </a:r>
                    </a:p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700" i="1" dirty="0" err="1" smtClean="0"/>
                        <a:t>address</a:t>
                      </a:r>
                      <a:r>
                        <a:rPr lang="es-ES" sz="700" i="1" dirty="0" smtClean="0"/>
                        <a:t>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0000000000000101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1110010011010000</a:t>
                      </a:r>
                    </a:p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700" i="1" dirty="0" err="1" smtClean="0"/>
                        <a:t>address</a:t>
                      </a:r>
                      <a:r>
                        <a:rPr lang="es-ES" sz="700" i="1" dirty="0" smtClean="0"/>
                        <a:t> 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R4</a:t>
                      </a:r>
                      <a:r>
                        <a:rPr lang="es-ES" sz="900" baseline="0" dirty="0" smtClean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0000000000010000</a:t>
                      </a: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1110001100000010</a:t>
                      </a: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9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</a:rPr>
                        <a:t>R6</a:t>
                      </a: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0000000011001000</a:t>
                      </a: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1110101010000111</a:t>
                      </a: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R10</a:t>
                      </a:r>
                      <a:endParaRPr lang="es-ES" sz="10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90185" y="4152365"/>
            <a:ext cx="380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Instruction Memory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28" name="Right Brace 27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78745" y="2673312"/>
            <a:ext cx="31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Assembler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29" name="Left Arrow 28"/>
          <p:cNvSpPr/>
          <p:nvPr/>
        </p:nvSpPr>
        <p:spPr>
          <a:xfrm flipH="1">
            <a:off x="3108875" y="3409064"/>
            <a:ext cx="2278743" cy="203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431891" y="2025707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431891" y="224993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90673" y="2962570"/>
            <a:ext cx="250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manages </a:t>
            </a:r>
            <a:r>
              <a:rPr lang="en-US" sz="1100" dirty="0"/>
              <a:t>all </a:t>
            </a:r>
            <a:r>
              <a:rPr lang="en-US" sz="1100" dirty="0" smtClean="0"/>
              <a:t>symbols and </a:t>
            </a:r>
            <a:r>
              <a:rPr lang="en-US" sz="1100" dirty="0"/>
              <a:t>for </a:t>
            </a:r>
            <a:r>
              <a:rPr lang="en-US" sz="1100" dirty="0" smtClean="0"/>
              <a:t>replaces </a:t>
            </a:r>
            <a:r>
              <a:rPr lang="en-US" sz="1100" dirty="0"/>
              <a:t>them with physical </a:t>
            </a:r>
            <a:r>
              <a:rPr lang="en-US" sz="1100" dirty="0" smtClean="0"/>
              <a:t>memory addresses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711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1110001100000010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0000000011001000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1110101010000111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95931" y="204174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95931" y="2281233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78449"/>
              </p:ext>
            </p:extLst>
          </p:nvPr>
        </p:nvGraphicFramePr>
        <p:xfrm>
          <a:off x="7191783" y="4527504"/>
          <a:ext cx="4863783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0000000000000011</a:t>
                      </a:r>
                      <a:endParaRPr lang="es-ES" sz="6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1111110000010000</a:t>
                      </a:r>
                    </a:p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700" i="1" dirty="0" err="1" smtClean="0"/>
                        <a:t>address</a:t>
                      </a:r>
                      <a:r>
                        <a:rPr lang="es-ES" sz="700" i="1" dirty="0" smtClean="0"/>
                        <a:t>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0000000000000101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1110010011010000</a:t>
                      </a:r>
                    </a:p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700" i="1" dirty="0" err="1" smtClean="0"/>
                        <a:t>address</a:t>
                      </a:r>
                      <a:r>
                        <a:rPr lang="es-ES" sz="700" i="1" dirty="0" smtClean="0"/>
                        <a:t> 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R4</a:t>
                      </a:r>
                      <a:r>
                        <a:rPr lang="es-ES" sz="900" baseline="0" dirty="0" smtClean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0000000000010000</a:t>
                      </a: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1110001100000010</a:t>
                      </a: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9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</a:rPr>
                        <a:t>R6</a:t>
                      </a:r>
                      <a:r>
                        <a:rPr lang="es-E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0000000011001000</a:t>
                      </a: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1110101010000111</a:t>
                      </a: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R10</a:t>
                      </a:r>
                      <a:endParaRPr lang="es-ES" sz="10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90185" y="4152365"/>
            <a:ext cx="380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Instruction Memory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28" name="Right Brace 27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78745" y="2673312"/>
            <a:ext cx="31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Assembler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29" name="Left Arrow 28"/>
          <p:cNvSpPr/>
          <p:nvPr/>
        </p:nvSpPr>
        <p:spPr>
          <a:xfrm flipH="1">
            <a:off x="3108875" y="3409064"/>
            <a:ext cx="2278743" cy="203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431891" y="2025707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431891" y="224993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90673" y="2962570"/>
            <a:ext cx="250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manages </a:t>
            </a:r>
            <a:r>
              <a:rPr lang="en-US" sz="1100" dirty="0"/>
              <a:t>all </a:t>
            </a:r>
            <a:r>
              <a:rPr lang="en-US" sz="1100" dirty="0" smtClean="0"/>
              <a:t>symbols and </a:t>
            </a:r>
            <a:r>
              <a:rPr lang="en-US" sz="1100" dirty="0"/>
              <a:t>for </a:t>
            </a:r>
            <a:r>
              <a:rPr lang="en-US" sz="1100" dirty="0" smtClean="0"/>
              <a:t>replaces </a:t>
            </a:r>
            <a:r>
              <a:rPr lang="en-US" sz="1100" dirty="0"/>
              <a:t>them with physical </a:t>
            </a:r>
            <a:r>
              <a:rPr lang="en-US" sz="1100" dirty="0" smtClean="0"/>
              <a:t>memory addresses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338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93378" y="1612334"/>
            <a:ext cx="11547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/>
              <a:t>	</a:t>
            </a:r>
            <a:r>
              <a:rPr lang="es-ES" sz="1600" dirty="0" smtClean="0"/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s-ES" sz="1600" dirty="0" smtClean="0"/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err="1" smtClean="0">
                <a:cs typeface="Courier New" panose="02070309020205020404" pitchFamily="49" charset="0"/>
              </a:rPr>
              <a:t>one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0000000000000011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	</a:t>
            </a:r>
            <a:r>
              <a:rPr lang="es-ES" sz="1600" dirty="0" err="1" smtClean="0">
                <a:cs typeface="Courier New" panose="02070309020205020404" pitchFamily="49" charset="0"/>
              </a:rPr>
              <a:t>another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600" dirty="0" err="1">
                <a:cs typeface="Courier New" panose="02070309020205020404" pitchFamily="49" charset="0"/>
              </a:rPr>
              <a:t>instruction</a:t>
            </a:r>
            <a:r>
              <a:rPr lang="es-E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1111110000010000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			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0000000000000101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  <a:r>
              <a:rPr lang="en-US" sz="1600" dirty="0"/>
              <a:t> </a:t>
            </a:r>
            <a:r>
              <a:rPr lang="en-US" sz="1600" dirty="0" smtClean="0"/>
              <a:t>				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1110010011010000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@Symbol</a:t>
            </a:r>
            <a:r>
              <a:rPr lang="en-US" sz="1600" dirty="0"/>
              <a:t> </a:t>
            </a:r>
            <a:r>
              <a:rPr lang="en-US" sz="1600" dirty="0" smtClean="0"/>
              <a:t>	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0000000000010000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D;JEQ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1110001100000010		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@200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0000000011001000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cs typeface="Courier New" panose="02070309020205020404" pitchFamily="49" charset="0"/>
              </a:rPr>
              <a:t>	</a:t>
            </a:r>
            <a:r>
              <a:rPr lang="es-ES" sz="1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						1110101010000111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Files										</a:t>
            </a:r>
            <a:r>
              <a:rPr lang="es-ES" dirty="0"/>
              <a:t> </a:t>
            </a:r>
            <a:r>
              <a:rPr lang="es-ES" sz="2400" dirty="0" smtClean="0"/>
              <a:t>.</a:t>
            </a:r>
            <a:r>
              <a:rPr lang="es-ES" sz="2400" dirty="0" err="1" smtClean="0"/>
              <a:t>hack</a:t>
            </a:r>
            <a:r>
              <a:rPr lang="es-ES" sz="2400" dirty="0" smtClean="0"/>
              <a:t> and .</a:t>
            </a:r>
            <a:r>
              <a:rPr lang="es-ES" sz="2400" dirty="0" err="1" smtClean="0"/>
              <a:t>asm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95931" y="204174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95931" y="2281233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59865"/>
              </p:ext>
            </p:extLst>
          </p:nvPr>
        </p:nvGraphicFramePr>
        <p:xfrm>
          <a:off x="7191783" y="4527504"/>
          <a:ext cx="4863783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0000000000000011</a:t>
                      </a:r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1111110000010000</a:t>
                      </a:r>
                    </a:p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700" i="1" dirty="0" err="1" smtClean="0"/>
                        <a:t>address</a:t>
                      </a:r>
                      <a:r>
                        <a:rPr lang="es-ES" sz="700" i="1" dirty="0" smtClean="0"/>
                        <a:t>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0000000000000101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7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1110010011010000</a:t>
                      </a:r>
                    </a:p>
                    <a:p>
                      <a:pPr algn="ctr"/>
                      <a:endParaRPr lang="es-ES" sz="700" i="1" dirty="0" smtClean="0"/>
                    </a:p>
                    <a:p>
                      <a:pPr algn="ctr"/>
                      <a:r>
                        <a:rPr lang="es-ES" sz="700" i="1" dirty="0" err="1" smtClean="0"/>
                        <a:t>address</a:t>
                      </a:r>
                      <a:r>
                        <a:rPr lang="es-ES" sz="700" i="1" dirty="0" smtClean="0"/>
                        <a:t> 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R4</a:t>
                      </a:r>
                      <a:r>
                        <a:rPr lang="es-ES" sz="900" baseline="0" dirty="0" smtClean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0000000000010000</a:t>
                      </a: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1110001100000010</a:t>
                      </a: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9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bg1"/>
                          </a:solidFill>
                        </a:rPr>
                        <a:t>R6</a:t>
                      </a:r>
                      <a:r>
                        <a:rPr lang="es-ES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0000000011001000</a:t>
                      </a: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1110101010000111</a:t>
                      </a: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R10</a:t>
                      </a:r>
                      <a:endParaRPr lang="es-ES" sz="10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321621" y="1053425"/>
            <a:ext cx="3800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example.hack</a:t>
            </a:r>
            <a:endParaRPr lang="en-US" dirty="0" smtClean="0"/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Machine language program / binary code 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5729" y="1053425"/>
            <a:ext cx="3134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example.asm</a:t>
            </a:r>
          </a:p>
          <a:p>
            <a:pPr algn="ctr"/>
            <a:r>
              <a:rPr lang="en-US" sz="1400" dirty="0" smtClean="0">
                <a:cs typeface="Courier New" panose="02070309020205020404" pitchFamily="49" charset="0"/>
              </a:rPr>
              <a:t>Assembly language program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90185" y="4152365"/>
            <a:ext cx="380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Instruction Memory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8409" y="4152365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Conventions</a:t>
            </a:r>
          </a:p>
          <a:p>
            <a:endParaRPr lang="en-US" sz="1400" dirty="0"/>
          </a:p>
          <a:p>
            <a:r>
              <a:rPr lang="en-US" sz="1100" dirty="0" smtClean="0"/>
              <a:t>Constants: non-negative, decimal notation</a:t>
            </a:r>
          </a:p>
          <a:p>
            <a:endParaRPr lang="en-US" sz="1100" dirty="0" smtClean="0"/>
          </a:p>
          <a:p>
            <a:r>
              <a:rPr lang="en-US" sz="1100" dirty="0" smtClean="0"/>
              <a:t>Symbols: any sequence of a-Z, 0-9, _ , . , $ , :</a:t>
            </a:r>
          </a:p>
          <a:p>
            <a:r>
              <a:rPr lang="en-US" sz="1100" dirty="0" smtClean="0"/>
              <a:t>	cannot begin with a digit</a:t>
            </a:r>
          </a:p>
          <a:p>
            <a:endParaRPr lang="en-US" sz="1100" dirty="0"/>
          </a:p>
          <a:p>
            <a:r>
              <a:rPr lang="en-US" sz="1100" dirty="0" smtClean="0"/>
              <a:t>Comments: text between // and end of line is ignored</a:t>
            </a:r>
          </a:p>
          <a:p>
            <a:endParaRPr lang="en-US" sz="1100" dirty="0"/>
          </a:p>
          <a:p>
            <a:r>
              <a:rPr lang="en-US" sz="1100" dirty="0" smtClean="0"/>
              <a:t>White space: spaces and empty lines ignored</a:t>
            </a:r>
          </a:p>
          <a:p>
            <a:endParaRPr lang="en-US" sz="1100" dirty="0"/>
          </a:p>
          <a:p>
            <a:r>
              <a:rPr lang="en-US" sz="1100" dirty="0" smtClean="0"/>
              <a:t>Case: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All assembly mnemonics in uppercase</a:t>
            </a:r>
          </a:p>
          <a:p>
            <a:r>
              <a:rPr lang="en-US" sz="1100" dirty="0" smtClean="0"/>
              <a:t>	User-defined labels in uppercase	</a:t>
            </a:r>
          </a:p>
          <a:p>
            <a:r>
              <a:rPr lang="en-US" sz="1100" dirty="0" smtClean="0"/>
              <a:t>	Variables in lowercase		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3192154" y="8244413"/>
            <a:ext cx="146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case sensitive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31853" y="6488573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case-</a:t>
            </a:r>
            <a:r>
              <a:rPr lang="en-US" sz="1100" dirty="0" err="1"/>
              <a:t>senstive</a:t>
            </a:r>
            <a:endParaRPr lang="en-US" sz="1100" dirty="0"/>
          </a:p>
        </p:txBody>
      </p:sp>
      <p:sp>
        <p:nvSpPr>
          <p:cNvPr id="28" name="Right Brace 27"/>
          <p:cNvSpPr/>
          <p:nvPr/>
        </p:nvSpPr>
        <p:spPr>
          <a:xfrm>
            <a:off x="3747085" y="6484042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78745" y="2673312"/>
            <a:ext cx="313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Assembler</a:t>
            </a:r>
            <a:endParaRPr lang="en-US" sz="1400" dirty="0" smtClean="0">
              <a:cs typeface="Courier New" panose="02070309020205020404" pitchFamily="49" charset="0"/>
            </a:endParaRPr>
          </a:p>
        </p:txBody>
      </p:sp>
      <p:sp>
        <p:nvSpPr>
          <p:cNvPr id="29" name="Left Arrow 28"/>
          <p:cNvSpPr/>
          <p:nvPr/>
        </p:nvSpPr>
        <p:spPr>
          <a:xfrm flipH="1">
            <a:off x="3108875" y="3409064"/>
            <a:ext cx="2278743" cy="203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431891" y="2025707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431891" y="2249931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90673" y="2962570"/>
            <a:ext cx="250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manages </a:t>
            </a:r>
            <a:r>
              <a:rPr lang="en-US" sz="1100" dirty="0"/>
              <a:t>all </a:t>
            </a:r>
            <a:r>
              <a:rPr lang="en-US" sz="1100" dirty="0" smtClean="0"/>
              <a:t>symbols and </a:t>
            </a:r>
            <a:r>
              <a:rPr lang="en-US" sz="1100" dirty="0"/>
              <a:t>for </a:t>
            </a:r>
            <a:r>
              <a:rPr lang="en-US" sz="1100" dirty="0" smtClean="0"/>
              <a:t>replaces </a:t>
            </a:r>
            <a:r>
              <a:rPr lang="en-US" sz="1100" dirty="0"/>
              <a:t>them with physical </a:t>
            </a:r>
            <a:r>
              <a:rPr lang="en-US" sz="1100" dirty="0" smtClean="0"/>
              <a:t>memory addresses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19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Most computers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have more instructions, more data types, more registers, more instruction formats, and more addressing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modes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Any </a:t>
                </a:r>
                <a:r>
                  <a:rPr lang="en-US" sz="1400" dirty="0">
                    <a:solidFill>
                      <a:schemeClr val="bg1"/>
                    </a:solidFill>
                  </a:rPr>
                  <a:t>feature not supported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may </a:t>
                </a:r>
                <a:r>
                  <a:rPr lang="en-US" sz="1400" dirty="0">
                    <a:solidFill>
                      <a:schemeClr val="bg1"/>
                    </a:solidFill>
                  </a:rPr>
                  <a:t>still be implemented in software, at a performance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cost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 multiplication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and division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will be implemented at </a:t>
                </a:r>
                <a:r>
                  <a:rPr lang="en-US" sz="1400" dirty="0">
                    <a:solidFill>
                      <a:schemeClr val="bg1"/>
                    </a:solidFill>
                  </a:rPr>
                  <a:t>the operating system level (chapter 12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C-instruction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D=M		LOAD M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D=D+M		ADD D+M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 ‘‘1 2 address machine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’’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A- and C- instructions 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Most </a:t>
                </a:r>
                <a:r>
                  <a:rPr lang="en-US" sz="1400" dirty="0">
                    <a:solidFill>
                      <a:schemeClr val="bg1"/>
                    </a:solidFill>
                  </a:rPr>
                  <a:t>machine languages can directly specify at least one address in every machine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@xxx			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D=D+M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	@YYY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Any </a:t>
                </a:r>
                <a:r>
                  <a:rPr lang="en-US" sz="1400" dirty="0">
                    <a:solidFill>
                      <a:schemeClr val="bg1"/>
                    </a:solidFill>
                  </a:rPr>
                  <a:t>feature not supported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may </a:t>
                </a:r>
                <a:r>
                  <a:rPr lang="en-US" sz="1400" dirty="0">
                    <a:solidFill>
                      <a:schemeClr val="bg1"/>
                    </a:solidFill>
                  </a:rPr>
                  <a:t>still be implemented in software, at a performance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cost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 multiplication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and division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will be implemented at </a:t>
                </a:r>
                <a:r>
                  <a:rPr lang="en-US" sz="1400" dirty="0">
                    <a:solidFill>
                      <a:schemeClr val="bg1"/>
                    </a:solidFill>
                  </a:rPr>
                  <a:t>the operating system level (chapter 12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C-instruction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D=M		LOAD M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D=D+M		ADD D+M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 ‘‘1 2 address machine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’’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A- and C- instructions 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Most </a:t>
                </a:r>
                <a:r>
                  <a:rPr lang="en-US" sz="1400" dirty="0">
                    <a:solidFill>
                      <a:schemeClr val="bg1"/>
                    </a:solidFill>
                  </a:rPr>
                  <a:t>machine languages can directly specify at least one address in every machine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@xxx			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D=D+M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	@YYY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0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Any </a:t>
                </a:r>
                <a:r>
                  <a:rPr lang="en-US" sz="1400" dirty="0"/>
                  <a:t>feature not supported </a:t>
                </a:r>
                <a:r>
                  <a:rPr lang="en-US" sz="1400" dirty="0" smtClean="0"/>
                  <a:t>may </a:t>
                </a:r>
                <a:r>
                  <a:rPr lang="en-US" sz="1400" dirty="0"/>
                  <a:t>still be implemented in software, at a performance </a:t>
                </a:r>
                <a:r>
                  <a:rPr lang="en-US" sz="1400" dirty="0" smtClean="0"/>
                  <a:t>cost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 multiplication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and division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will be implemented at </a:t>
                </a:r>
                <a:r>
                  <a:rPr lang="en-US" sz="1400" dirty="0">
                    <a:solidFill>
                      <a:schemeClr val="bg1"/>
                    </a:solidFill>
                  </a:rPr>
                  <a:t>the operating system level (chapter 12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C-instruction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D=M		LOAD M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D=D+M		ADD D+M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 ‘‘1 2 address machine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’’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A- and C- instructions 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Most </a:t>
                </a:r>
                <a:r>
                  <a:rPr lang="en-US" sz="1400" dirty="0">
                    <a:solidFill>
                      <a:schemeClr val="bg1"/>
                    </a:solidFill>
                  </a:rPr>
                  <a:t>machine languages can directly specify at least one address in every machine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@xxx			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D=D+M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	@YYY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0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Any </a:t>
                </a:r>
                <a:r>
                  <a:rPr lang="en-US" sz="1400" dirty="0"/>
                  <a:t>feature not supported </a:t>
                </a:r>
                <a:r>
                  <a:rPr lang="en-US" sz="1400" dirty="0" smtClean="0"/>
                  <a:t>may </a:t>
                </a:r>
                <a:r>
                  <a:rPr lang="en-US" sz="1400" dirty="0"/>
                  <a:t>still be implemented in software, at a performance </a:t>
                </a:r>
                <a:r>
                  <a:rPr lang="en-US" sz="1400" dirty="0" smtClean="0"/>
                  <a:t>cost</a:t>
                </a:r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multiplication </a:t>
                </a:r>
                <a:r>
                  <a:rPr lang="en-US" sz="1400" dirty="0"/>
                  <a:t>and division </a:t>
                </a:r>
                <a:r>
                  <a:rPr lang="en-US" sz="1400" dirty="0" smtClean="0"/>
                  <a:t>will be implemented at </a:t>
                </a:r>
                <a:r>
                  <a:rPr lang="en-US" sz="1400" dirty="0"/>
                  <a:t>the operating system level (chapter 12</a:t>
                </a:r>
                <a:r>
                  <a:rPr lang="en-US" sz="1400" dirty="0" smtClean="0"/>
                  <a:t>)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C-instruction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D=M		LOAD M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D=D+M		ADD D+M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 ‘‘1 2 address machine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’’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A- and C- instructions 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Most </a:t>
                </a:r>
                <a:r>
                  <a:rPr lang="en-US" sz="1400" dirty="0">
                    <a:solidFill>
                      <a:schemeClr val="bg1"/>
                    </a:solidFill>
                  </a:rPr>
                  <a:t>machine languages can directly specify at least one address in every machine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@xxx			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D=D+M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	@YYY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7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Any </a:t>
                </a:r>
                <a:r>
                  <a:rPr lang="en-US" sz="1400" dirty="0"/>
                  <a:t>feature not supported </a:t>
                </a:r>
                <a:r>
                  <a:rPr lang="en-US" sz="1400" dirty="0" smtClean="0"/>
                  <a:t>may </a:t>
                </a:r>
                <a:r>
                  <a:rPr lang="en-US" sz="1400" dirty="0"/>
                  <a:t>still be implemented in software, at a performance </a:t>
                </a:r>
                <a:r>
                  <a:rPr lang="en-US" sz="1400" dirty="0" smtClean="0"/>
                  <a:t>cost</a:t>
                </a:r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multiplication </a:t>
                </a:r>
                <a:r>
                  <a:rPr lang="en-US" sz="1400" dirty="0"/>
                  <a:t>and division </a:t>
                </a:r>
                <a:r>
                  <a:rPr lang="en-US" sz="1400" dirty="0" smtClean="0"/>
                  <a:t>will be implemented at </a:t>
                </a:r>
                <a:r>
                  <a:rPr lang="en-US" sz="1400" dirty="0"/>
                  <a:t>the operating system level (chapter 12</a:t>
                </a:r>
                <a:r>
                  <a:rPr lang="en-US" sz="1400" dirty="0" smtClean="0"/>
                  <a:t>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C-instruction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D=M		LOAD M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D=D+M		ADD D+M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 ‘‘1 2 address machine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’’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A- and C- instructions 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Most </a:t>
                </a:r>
                <a:r>
                  <a:rPr lang="en-US" sz="1400" dirty="0">
                    <a:solidFill>
                      <a:schemeClr val="bg1"/>
                    </a:solidFill>
                  </a:rPr>
                  <a:t>machine languages can directly specify at least one address in every machine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@xxx			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D=D+M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	@YYY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5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 types of commands: operations and access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Access: loading and storing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 smtClean="0"/>
                  <a:t>3 addressing modes: direct, immediate, or indirect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	Direct: express a specific address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	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Immediate: load constant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Indirect: specify memory location that holds the address you want (pointer)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Accessing memory is slow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keep some registers close to the processor for high-speed local memory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  <a:blipFill>
                <a:blip r:embed="rId2"/>
                <a:stretch>
                  <a:fillRect l="-555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9799"/>
          <a:stretch/>
        </p:blipFill>
        <p:spPr>
          <a:xfrm>
            <a:off x="2290708" y="3170470"/>
            <a:ext cx="3484664" cy="62421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	 </a:t>
            </a:r>
            <a:r>
              <a:rPr lang="es-ES" sz="2400" dirty="0" err="1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Any </a:t>
                </a:r>
                <a:r>
                  <a:rPr lang="en-US" sz="1400" dirty="0"/>
                  <a:t>feature not supported </a:t>
                </a:r>
                <a:r>
                  <a:rPr lang="en-US" sz="1400" dirty="0" smtClean="0"/>
                  <a:t>may </a:t>
                </a:r>
                <a:r>
                  <a:rPr lang="en-US" sz="1400" dirty="0"/>
                  <a:t>still be implemented in software, at a performance </a:t>
                </a:r>
                <a:r>
                  <a:rPr lang="en-US" sz="1400" dirty="0" smtClean="0"/>
                  <a:t>cost</a:t>
                </a:r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multiplication </a:t>
                </a:r>
                <a:r>
                  <a:rPr lang="en-US" sz="1400" dirty="0"/>
                  <a:t>and division </a:t>
                </a:r>
                <a:r>
                  <a:rPr lang="en-US" sz="1400" dirty="0" smtClean="0"/>
                  <a:t>will be implemented at </a:t>
                </a:r>
                <a:r>
                  <a:rPr lang="en-US" sz="1400" dirty="0"/>
                  <a:t>the operating system level (chapter 12</a:t>
                </a:r>
                <a:r>
                  <a:rPr lang="en-US" sz="1400" dirty="0" smtClean="0"/>
                  <a:t>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C-instruction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D=M		LOAD M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D=D+M		ADD D+M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 ‘‘1 2 address machine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’’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A- and C- instructions 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Most </a:t>
                </a:r>
                <a:r>
                  <a:rPr lang="en-US" sz="1400" dirty="0">
                    <a:solidFill>
                      <a:schemeClr val="bg1"/>
                    </a:solidFill>
                  </a:rPr>
                  <a:t>machine languages can directly specify at least one address in every machine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@xxx			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D=D+M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	@YYY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1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Any </a:t>
                </a:r>
                <a:r>
                  <a:rPr lang="en-US" sz="1400" dirty="0"/>
                  <a:t>feature not supported </a:t>
                </a:r>
                <a:r>
                  <a:rPr lang="en-US" sz="1400" dirty="0" smtClean="0"/>
                  <a:t>may </a:t>
                </a:r>
                <a:r>
                  <a:rPr lang="en-US" sz="1400" dirty="0"/>
                  <a:t>still be implemented in software, at a performance </a:t>
                </a:r>
                <a:r>
                  <a:rPr lang="en-US" sz="1400" dirty="0" smtClean="0"/>
                  <a:t>cost</a:t>
                </a:r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multiplication </a:t>
                </a:r>
                <a:r>
                  <a:rPr lang="en-US" sz="1400" dirty="0"/>
                  <a:t>and division </a:t>
                </a:r>
                <a:r>
                  <a:rPr lang="en-US" sz="1400" dirty="0" smtClean="0"/>
                  <a:t>will be implemented at </a:t>
                </a:r>
                <a:r>
                  <a:rPr lang="en-US" sz="1400" dirty="0"/>
                  <a:t>the operating system level (chapter 12</a:t>
                </a:r>
                <a:r>
                  <a:rPr lang="en-US" sz="1400" dirty="0" smtClean="0"/>
                  <a:t>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C-instruction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D=M		LOAD M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D=D+M		ADD D+M</a:t>
                </a:r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 smtClean="0"/>
                  <a:t> 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‘‘1 2 address machine’’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A- and C- instructions 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Most </a:t>
                </a:r>
                <a:r>
                  <a:rPr lang="en-US" sz="1400" dirty="0">
                    <a:solidFill>
                      <a:schemeClr val="bg1"/>
                    </a:solidFill>
                  </a:rPr>
                  <a:t>machine languages can directly specify at least one address in every machine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@xxx			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D=D+M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	@YYY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0;JMP</a:t>
                </a:r>
                <a:endParaRPr lang="en-US" sz="1400" dirty="0" smtClean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0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Any </a:t>
                </a:r>
                <a:r>
                  <a:rPr lang="en-US" sz="1400" dirty="0"/>
                  <a:t>feature not supported </a:t>
                </a:r>
                <a:r>
                  <a:rPr lang="en-US" sz="1400" dirty="0" smtClean="0"/>
                  <a:t>may </a:t>
                </a:r>
                <a:r>
                  <a:rPr lang="en-US" sz="1400" dirty="0"/>
                  <a:t>still be implemented in software, at a performance </a:t>
                </a:r>
                <a:r>
                  <a:rPr lang="en-US" sz="1400" dirty="0" smtClean="0"/>
                  <a:t>cost</a:t>
                </a:r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multiplication </a:t>
                </a:r>
                <a:r>
                  <a:rPr lang="en-US" sz="1400" dirty="0"/>
                  <a:t>and division </a:t>
                </a:r>
                <a:r>
                  <a:rPr lang="en-US" sz="1400" dirty="0" smtClean="0"/>
                  <a:t>will be implemented at </a:t>
                </a:r>
                <a:r>
                  <a:rPr lang="en-US" sz="1400" dirty="0"/>
                  <a:t>the operating system level (chapter 12</a:t>
                </a:r>
                <a:r>
                  <a:rPr lang="en-US" sz="1400" dirty="0" smtClean="0"/>
                  <a:t>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C-instruction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D=M		LOAD M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D=D+M		ADD D+M</a:t>
                </a:r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 smtClean="0"/>
                  <a:t> </a:t>
                </a:r>
              </a:p>
              <a:p>
                <a:r>
                  <a:rPr lang="en-US" sz="1400" dirty="0"/>
                  <a:t>	 ‘‘1 2 address machine</a:t>
                </a:r>
                <a:r>
                  <a:rPr lang="en-US" sz="1400" dirty="0" smtClean="0"/>
                  <a:t>’’</a:t>
                </a:r>
              </a:p>
              <a:p>
                <a:r>
                  <a:rPr lang="en-US" sz="1400" dirty="0" smtClean="0"/>
                  <a:t>	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A- and C- instructions 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Most </a:t>
                </a:r>
                <a:r>
                  <a:rPr lang="en-US" sz="1400" dirty="0">
                    <a:solidFill>
                      <a:schemeClr val="bg1"/>
                    </a:solidFill>
                  </a:rPr>
                  <a:t>machine languages can directly specify at least one address in every machine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@xxx			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D=D+M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	@YYY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Any </a:t>
                </a:r>
                <a:r>
                  <a:rPr lang="en-US" sz="1400" dirty="0"/>
                  <a:t>feature not supported </a:t>
                </a:r>
                <a:r>
                  <a:rPr lang="en-US" sz="1400" dirty="0" smtClean="0"/>
                  <a:t>may </a:t>
                </a:r>
                <a:r>
                  <a:rPr lang="en-US" sz="1400" dirty="0"/>
                  <a:t>still be implemented in software, at a performance </a:t>
                </a:r>
                <a:r>
                  <a:rPr lang="en-US" sz="1400" dirty="0" smtClean="0"/>
                  <a:t>cost</a:t>
                </a:r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multiplication </a:t>
                </a:r>
                <a:r>
                  <a:rPr lang="en-US" sz="1400" dirty="0"/>
                  <a:t>and division </a:t>
                </a:r>
                <a:r>
                  <a:rPr lang="en-US" sz="1400" dirty="0" smtClean="0"/>
                  <a:t>will be implemented at </a:t>
                </a:r>
                <a:r>
                  <a:rPr lang="en-US" sz="1400" dirty="0"/>
                  <a:t>the operating system level (chapter 12</a:t>
                </a:r>
                <a:r>
                  <a:rPr lang="en-US" sz="1400" dirty="0" smtClean="0"/>
                  <a:t>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C-instruction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D=M		LOAD M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D=D+M		ADD D+M</a:t>
                </a:r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 smtClean="0"/>
                  <a:t> </a:t>
                </a:r>
              </a:p>
              <a:p>
                <a:r>
                  <a:rPr lang="en-US" sz="1400" dirty="0"/>
                  <a:t>	 ‘‘1 2 address machine</a:t>
                </a:r>
                <a:r>
                  <a:rPr lang="en-US" sz="1400" dirty="0" smtClean="0"/>
                  <a:t>’’</a:t>
                </a:r>
              </a:p>
              <a:p>
                <a:r>
                  <a:rPr lang="en-US" sz="1400" dirty="0" smtClean="0"/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/>
                  <a:t>A- and C- instructions 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Most </a:t>
                </a:r>
                <a:r>
                  <a:rPr lang="en-US" sz="1400" dirty="0">
                    <a:solidFill>
                      <a:schemeClr val="bg1"/>
                    </a:solidFill>
                  </a:rPr>
                  <a:t>machine languages can directly specify at least one address in every machine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instruction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@xxx			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D=D+M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	@YYY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9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Any </a:t>
                </a:r>
                <a:r>
                  <a:rPr lang="en-US" sz="1400" dirty="0"/>
                  <a:t>feature not supported </a:t>
                </a:r>
                <a:r>
                  <a:rPr lang="en-US" sz="1400" dirty="0" smtClean="0"/>
                  <a:t>may </a:t>
                </a:r>
                <a:r>
                  <a:rPr lang="en-US" sz="1400" dirty="0"/>
                  <a:t>still be implemented in software, at a performance </a:t>
                </a:r>
                <a:r>
                  <a:rPr lang="en-US" sz="1400" dirty="0" smtClean="0"/>
                  <a:t>cost</a:t>
                </a:r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multiplication </a:t>
                </a:r>
                <a:r>
                  <a:rPr lang="en-US" sz="1400" dirty="0"/>
                  <a:t>and division </a:t>
                </a:r>
                <a:r>
                  <a:rPr lang="en-US" sz="1400" dirty="0" smtClean="0"/>
                  <a:t>will be implemented at </a:t>
                </a:r>
                <a:r>
                  <a:rPr lang="en-US" sz="1400" dirty="0"/>
                  <a:t>the operating system level (chapter 12</a:t>
                </a:r>
                <a:r>
                  <a:rPr lang="en-US" sz="1400" dirty="0" smtClean="0"/>
                  <a:t>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C-instruction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D=M		LOAD M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D=D+M		ADD D+M</a:t>
                </a:r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 smtClean="0"/>
                  <a:t> </a:t>
                </a:r>
              </a:p>
              <a:p>
                <a:r>
                  <a:rPr lang="en-US" sz="1400" dirty="0"/>
                  <a:t>	 ‘‘1 2 address machine</a:t>
                </a:r>
                <a:r>
                  <a:rPr lang="en-US" sz="1400" dirty="0" smtClean="0"/>
                  <a:t>’’</a:t>
                </a:r>
              </a:p>
              <a:p>
                <a:r>
                  <a:rPr lang="en-US" sz="1400" dirty="0" smtClean="0"/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/>
                  <a:t>A- and C- instructions 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Most </a:t>
                </a:r>
                <a:r>
                  <a:rPr lang="en-US" sz="1400" dirty="0"/>
                  <a:t>machine languages can directly specify at least one address in every machine </a:t>
                </a:r>
                <a:r>
                  <a:rPr lang="en-US" sz="1400" dirty="0" smtClean="0"/>
                  <a:t>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@xxx			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D=D+M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	@YYY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8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Any </a:t>
                </a:r>
                <a:r>
                  <a:rPr lang="en-US" sz="1400" dirty="0"/>
                  <a:t>feature not supported </a:t>
                </a:r>
                <a:r>
                  <a:rPr lang="en-US" sz="1400" dirty="0" smtClean="0"/>
                  <a:t>may </a:t>
                </a:r>
                <a:r>
                  <a:rPr lang="en-US" sz="1400" dirty="0"/>
                  <a:t>still be implemented in software, at a performance </a:t>
                </a:r>
                <a:r>
                  <a:rPr lang="en-US" sz="1400" dirty="0" smtClean="0"/>
                  <a:t>cost</a:t>
                </a:r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multiplication </a:t>
                </a:r>
                <a:r>
                  <a:rPr lang="en-US" sz="1400" dirty="0"/>
                  <a:t>and division </a:t>
                </a:r>
                <a:r>
                  <a:rPr lang="en-US" sz="1400" dirty="0" smtClean="0"/>
                  <a:t>will be implemented at </a:t>
                </a:r>
                <a:r>
                  <a:rPr lang="en-US" sz="1400" dirty="0"/>
                  <a:t>the operating system level (chapter 12</a:t>
                </a:r>
                <a:r>
                  <a:rPr lang="en-US" sz="1400" dirty="0" smtClean="0"/>
                  <a:t>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C-instruction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D=M		LOAD M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D=D+M		ADD D+M</a:t>
                </a:r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 smtClean="0"/>
                  <a:t> </a:t>
                </a:r>
              </a:p>
              <a:p>
                <a:r>
                  <a:rPr lang="en-US" sz="1400" dirty="0"/>
                  <a:t>	 ‘‘1 2 address machine</a:t>
                </a:r>
                <a:r>
                  <a:rPr lang="en-US" sz="1400" dirty="0" smtClean="0"/>
                  <a:t>’’</a:t>
                </a:r>
              </a:p>
              <a:p>
                <a:r>
                  <a:rPr lang="en-US" sz="1400" dirty="0" smtClean="0"/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/>
                  <a:t>A- and C- instructions 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Most </a:t>
                </a:r>
                <a:r>
                  <a:rPr lang="en-US" sz="1400" dirty="0"/>
                  <a:t>machine languages can directly specify at least one address in every machine </a:t>
                </a:r>
                <a:r>
                  <a:rPr lang="en-US" sz="1400" dirty="0" smtClean="0"/>
                  <a:t>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</a:t>
                </a:r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@xxx		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D=D+M</a:t>
                </a:r>
                <a:endParaRPr lang="en-US" sz="1400" dirty="0"/>
              </a:p>
              <a:p>
                <a:r>
                  <a:rPr lang="en-US" sz="1400" dirty="0" smtClean="0"/>
                  <a:t>			@YYY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8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Any </a:t>
                </a:r>
                <a:r>
                  <a:rPr lang="en-US" sz="1400" dirty="0"/>
                  <a:t>feature not supported </a:t>
                </a:r>
                <a:r>
                  <a:rPr lang="en-US" sz="1400" dirty="0" smtClean="0"/>
                  <a:t>may </a:t>
                </a:r>
                <a:r>
                  <a:rPr lang="en-US" sz="1400" dirty="0"/>
                  <a:t>still be implemented in software, at a performance </a:t>
                </a:r>
                <a:r>
                  <a:rPr lang="en-US" sz="1400" dirty="0" smtClean="0"/>
                  <a:t>cost</a:t>
                </a:r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multiplication </a:t>
                </a:r>
                <a:r>
                  <a:rPr lang="en-US" sz="1400" dirty="0"/>
                  <a:t>and division </a:t>
                </a:r>
                <a:r>
                  <a:rPr lang="en-US" sz="1400" dirty="0" smtClean="0"/>
                  <a:t>will be implemented at </a:t>
                </a:r>
                <a:r>
                  <a:rPr lang="en-US" sz="1400" dirty="0"/>
                  <a:t>the operating system level (chapter 12</a:t>
                </a:r>
                <a:r>
                  <a:rPr lang="en-US" sz="1400" dirty="0" smtClean="0"/>
                  <a:t>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C-instruction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D=M		LOAD M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D=D+M		ADD D+M</a:t>
                </a:r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 smtClean="0"/>
                  <a:t> </a:t>
                </a:r>
              </a:p>
              <a:p>
                <a:r>
                  <a:rPr lang="en-US" sz="1400" dirty="0"/>
                  <a:t>	 ‘‘1 2 address machine</a:t>
                </a:r>
                <a:r>
                  <a:rPr lang="en-US" sz="1400" dirty="0" smtClean="0"/>
                  <a:t>’’</a:t>
                </a:r>
              </a:p>
              <a:p>
                <a:r>
                  <a:rPr lang="en-US" sz="1400" dirty="0" smtClean="0"/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/>
                  <a:t>A- and C- instructions 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Most </a:t>
                </a:r>
                <a:r>
                  <a:rPr lang="en-US" sz="1400" dirty="0"/>
                  <a:t>machine languages can directly specify at least one address in every machine </a:t>
                </a:r>
                <a:r>
                  <a:rPr lang="en-US" sz="1400" dirty="0" smtClean="0"/>
                  <a:t>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</a:t>
                </a:r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@xxx		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D=D+M</a:t>
                </a:r>
                <a:endParaRPr lang="en-US" sz="1400" dirty="0"/>
              </a:p>
              <a:p>
                <a:r>
                  <a:rPr lang="en-US" sz="1400" dirty="0" smtClean="0"/>
                  <a:t>			@YYY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046296" y="510414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If tedious or peculiar, in chapter 6 we can modify the assembler to </a:t>
            </a:r>
            <a:r>
              <a:rPr lang="en-US" sz="1400" dirty="0" smtClean="0"/>
              <a:t>them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90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r>
              <a:rPr lang="es-ES" dirty="0" smtClean="0"/>
              <a:t>						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The Hack machine language is simplified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, its </a:t>
                </a:r>
                <a:r>
                  <a:rPr lang="en-US" sz="1400" dirty="0">
                    <a:solidFill>
                      <a:schemeClr val="bg1"/>
                    </a:solidFill>
                  </a:rPr>
                  <a:t>16-bit ASCII code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appears </a:t>
                </a:r>
                <a:r>
                  <a:rPr lang="en-US" sz="1400" dirty="0">
                    <a:solidFill>
                      <a:schemeClr val="bg1"/>
                    </a:solidFill>
                  </a:rPr>
                  <a:t>in RAM[24576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sz="1400" dirty="0" smtClean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Most computers </a:t>
                </a:r>
                <a:r>
                  <a:rPr lang="en-US" sz="1400" dirty="0"/>
                  <a:t>have more instructions, more data types, more registers, more instruction formats, and more addressing </a:t>
                </a:r>
                <a:r>
                  <a:rPr lang="en-US" sz="1400" dirty="0" smtClean="0"/>
                  <a:t>modes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Any </a:t>
                </a:r>
                <a:r>
                  <a:rPr lang="en-US" sz="1400" dirty="0"/>
                  <a:t>feature not supported </a:t>
                </a:r>
                <a:r>
                  <a:rPr lang="en-US" sz="1400" dirty="0" smtClean="0"/>
                  <a:t>may </a:t>
                </a:r>
                <a:r>
                  <a:rPr lang="en-US" sz="1400" dirty="0"/>
                  <a:t>still be implemented in software, at a performance </a:t>
                </a:r>
                <a:r>
                  <a:rPr lang="en-US" sz="1400" dirty="0" smtClean="0"/>
                  <a:t>cost</a:t>
                </a:r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multiplication </a:t>
                </a:r>
                <a:r>
                  <a:rPr lang="en-US" sz="1400" dirty="0"/>
                  <a:t>and division </a:t>
                </a:r>
                <a:r>
                  <a:rPr lang="en-US" sz="1400" dirty="0" smtClean="0"/>
                  <a:t>will be implemented at </a:t>
                </a:r>
                <a:r>
                  <a:rPr lang="en-US" sz="1400" dirty="0"/>
                  <a:t>the operating system level (chapter 12</a:t>
                </a:r>
                <a:r>
                  <a:rPr lang="en-US" sz="1400" dirty="0" smtClean="0"/>
                  <a:t>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C-instruction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D=M		LOAD M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D=D+M		ADD D+M</a:t>
                </a:r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 smtClean="0"/>
                  <a:t> </a:t>
                </a:r>
              </a:p>
              <a:p>
                <a:r>
                  <a:rPr lang="en-US" sz="1400" dirty="0"/>
                  <a:t>	 ‘‘1 2 address machine</a:t>
                </a:r>
                <a:r>
                  <a:rPr lang="en-US" sz="1400" dirty="0" smtClean="0"/>
                  <a:t>’’</a:t>
                </a:r>
              </a:p>
              <a:p>
                <a:r>
                  <a:rPr lang="en-US" sz="1400" dirty="0" smtClean="0"/>
                  <a:t>		16 bits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ym typeface="Wingdings" panose="05000000000000000000" pitchFamily="2" charset="2"/>
                  </a:rPr>
                  <a:t> no room for both instruction and address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sz="1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1400" dirty="0" smtClean="0"/>
                  <a:t>A- and C- instructions 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Most </a:t>
                </a:r>
                <a:r>
                  <a:rPr lang="en-US" sz="1400" dirty="0"/>
                  <a:t>machine languages can directly specify at least one address in every machine </a:t>
                </a:r>
                <a:r>
                  <a:rPr lang="en-US" sz="1400" dirty="0" smtClean="0"/>
                  <a:t>instruction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</a:t>
                </a:r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@xxx		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D=D+M</a:t>
                </a:r>
                <a:endParaRPr lang="en-US" sz="1400" dirty="0"/>
              </a:p>
              <a:p>
                <a:r>
                  <a:rPr lang="en-US" sz="1400" dirty="0" smtClean="0"/>
                  <a:t>			@YYY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0;JMP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078313"/>
              </a:xfrm>
              <a:prstGeom prst="rect">
                <a:avLst/>
              </a:prstGeom>
              <a:blipFill>
                <a:blip r:embed="rId2"/>
                <a:stretch>
                  <a:fillRect l="-317" t="-360" b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046296" y="510414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If tedious or peculiar, in chapter 6 we can modify the assembler to </a:t>
            </a:r>
            <a:r>
              <a:rPr lang="en-US" sz="1400" dirty="0" smtClean="0"/>
              <a:t>them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371294" y="5491414"/>
            <a:ext cx="1124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D=D+M[xxx]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1294" y="5876174"/>
            <a:ext cx="958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GOTO YYY 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4153489" y="5488900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4153488" y="5894085"/>
            <a:ext cx="45719" cy="265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Exercises</a:t>
            </a:r>
            <a:r>
              <a:rPr lang="es-ES" dirty="0" smtClean="0"/>
              <a:t>									      </a:t>
            </a:r>
            <a:r>
              <a:rPr lang="es-ES" sz="2400" dirty="0" smtClean="0"/>
              <a:t>mult.asm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1967" y="1242449"/>
            <a:ext cx="1154793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Multiplies R0 and R1 and stores the result in R2.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(R0, R1, R2 refer to RAM[0], RAM[1], and RAM[2], respectively.)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R2=0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@R2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M=0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R0=0 or R1=0, R2=0 already so exit 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@R0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@END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R0=0?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1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@R1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		// R1=0?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/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(LOOP)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 to R2 and store in R2, decrementing R1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	 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		// Add R0 to current sum (R2)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M=D+M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		// Decrement R1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MD=M-1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/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@END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If R1 has dropped to 0, exit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		// Otherwise, keep adding	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/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(END)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lvl="1"/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Exercises</a:t>
            </a:r>
            <a:r>
              <a:rPr lang="es-ES" dirty="0" smtClean="0"/>
              <a:t>									      </a:t>
            </a:r>
            <a:r>
              <a:rPr lang="es-ES" sz="2400" dirty="0" smtClean="0"/>
              <a:t>mult.asm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1967" y="1242449"/>
            <a:ext cx="1154793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Multiplies R0 and R1 and stores the result in R2.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(R0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R1, R2 refer to RAM[0], RAM[1], and RAM[2], respectively.)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R2=0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@R2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M=0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1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R0=0 or R1=0, R2=0 already so exit </a:t>
            </a:r>
            <a:endParaRPr lang="en-US" sz="11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@R0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@END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R0=0?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1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@R1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		// R1=0?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(LOOP)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 to R2 and store in R2, decrementing R1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	 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		// Add R0 to current sum (R2)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M=D+M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		// Decrement R1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MD=M-1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@END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If R1 has dropped to 0, exit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		// Otherwise, keep adding	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(END)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2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 types of commands: operations and access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Access: loading and storing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 smtClean="0"/>
                  <a:t>3 addressing modes: direct, immediate, or indirect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	Direct: express a specific address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		Immediate: load constant</a:t>
                </a:r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	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Indirect: specify memory location that holds the address you want (pointer)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Accessing memory is slow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keep some registers close to the processor for high-speed local memory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  <a:blipFill>
                <a:blip r:embed="rId2"/>
                <a:stretch>
                  <a:fillRect l="-555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9799"/>
          <a:stretch/>
        </p:blipFill>
        <p:spPr>
          <a:xfrm>
            <a:off x="2290708" y="3170470"/>
            <a:ext cx="3484664" cy="6242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89992"/>
          <a:stretch/>
        </p:blipFill>
        <p:spPr>
          <a:xfrm>
            <a:off x="2290708" y="4445000"/>
            <a:ext cx="3484664" cy="15540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	 </a:t>
            </a:r>
            <a:r>
              <a:rPr lang="es-ES" sz="2400" dirty="0" err="1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Exercises</a:t>
            </a:r>
            <a:r>
              <a:rPr lang="es-ES" dirty="0" smtClean="0"/>
              <a:t>									      </a:t>
            </a:r>
            <a:r>
              <a:rPr lang="es-ES" sz="2400" dirty="0" smtClean="0"/>
              <a:t>mult.asm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1967" y="1242449"/>
            <a:ext cx="1154793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Multiplies R0 and R1 and stores the result in R2.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(R0, R1, R2 refer to RAM[0], RAM[1], and RAM[2], respectively.)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R2=0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@R2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M=0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1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R0=0 or R1=0, R2=0 already so exit </a:t>
            </a:r>
            <a:endParaRPr lang="en-US" sz="11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@R0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@END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R0=0?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1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@R1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		// R1=0?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(LOOP)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 to R2 and store in R2, decrementing R1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	 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		// Add R0 to current sum (R2)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M=D+M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		// Decrement R1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MD=M-1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@END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If R1 has dropped to 0, exit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		// Otherwise, keep adding	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(END)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3439"/>
          <a:stretch/>
        </p:blipFill>
        <p:spPr>
          <a:xfrm>
            <a:off x="8204324" y="1065316"/>
            <a:ext cx="2271798" cy="274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74961" y="579668"/>
            <a:ext cx="1605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1 compile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9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Exercises</a:t>
            </a:r>
            <a:r>
              <a:rPr lang="es-ES" dirty="0" smtClean="0"/>
              <a:t>									      </a:t>
            </a:r>
            <a:r>
              <a:rPr lang="es-ES" sz="2400" dirty="0" smtClean="0"/>
              <a:t>mult.asm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1967" y="1242449"/>
            <a:ext cx="1154793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Multiplies R0 and R1 and stores the result in R2.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(R0, R1, R2 refer to RAM[0], RAM[1], and RAM[2], respectively.)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R2=0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@R2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M=0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1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R0=0 or R1=0, R2=0 already so exit </a:t>
            </a:r>
            <a:endParaRPr lang="en-US" sz="11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@R0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@END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R0=0?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1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@R1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		// R1=0?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(LOOP)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 to R2 and store in R2, decrementing R1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	 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		// Add R0 to current sum (R2)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M=D+M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		// Decrement R1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MD=M-1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@END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If R1 has dropped to 0, exit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		// Otherwise, keep adding	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(END)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lvl="1"/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3439"/>
          <a:stretch/>
        </p:blipFill>
        <p:spPr>
          <a:xfrm>
            <a:off x="8204324" y="1065316"/>
            <a:ext cx="2271798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33" y="3997049"/>
            <a:ext cx="4879181" cy="2743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4961" y="579668"/>
            <a:ext cx="1605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1 compile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6900633" y="3473829"/>
            <a:ext cx="1000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2 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40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Exercises</a:t>
            </a:r>
            <a:r>
              <a:rPr lang="es-ES" dirty="0" smtClean="0"/>
              <a:t>									        </a:t>
            </a:r>
            <a:r>
              <a:rPr lang="es-ES" sz="2400" dirty="0" smtClean="0"/>
              <a:t>fill.asm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1967" y="1242449"/>
            <a:ext cx="1154793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Runs an infinite loop that listens to the keyboard input.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a key is pressed (any key), the program blackens the screen,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i.e. writes "black" in every pixel;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screen should remain fully black as long as the key is pressed. 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no key is pressed, the program clears the screen, i.e. writes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"white" in every pixel;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screen should remain fully clear as long as no key is pressed.</a:t>
            </a:r>
          </a:p>
          <a:p>
            <a:pPr lvl="0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Main loop that decides sub-loop to take (blacken or whiten screen) depending on </a:t>
            </a:r>
          </a:p>
          <a:p>
            <a:pPr lvl="0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whether a key is being pressed</a:t>
            </a:r>
          </a:p>
          <a:p>
            <a:pPr lvl="0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(LOOP)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 base address of screen (18384) into R0 so that R0 can be incremented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@SCREEN		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D=A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M=D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Decide on black or white path depending on key pressed or not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@KBD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@BLACK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D;JNE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@WHITE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Keep polling for a key press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</a:p>
          <a:p>
            <a:pPr lvl="0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(BLACK)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R0 has reached end of screen (24575), go back to main loop to reset R0 to start of screen (18384)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the value that R0 is holding (the address of the current screen word)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@24576		// 24576 is the KBD and 24577 is an illegal address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	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Else, R0 is still within the start and end of screen, so fill the word with all 1's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Set the address to the value that R0 is holding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A=M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M=-1		// Fill current word with 1111111111111111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Move on to the next word in the screen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M=M+1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key is no longer pressed, return to main loop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@KBD		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Else, continue filling the rest of the screen with 1's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@BLACK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D;JNE</a:t>
            </a:r>
          </a:p>
          <a:p>
            <a:pPr lvl="0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(WHITE)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R0 has reached end of screen (24575), go back to main loop to reset R0 to start of screen (18384)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the value that R0 is holding (the address of the current screen word)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@24576		// 24576 is the KBD and 24577 is an illegal address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endParaRPr lang="en-US" sz="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Exercises</a:t>
            </a:r>
            <a:r>
              <a:rPr lang="es-ES" dirty="0" smtClean="0"/>
              <a:t>									        </a:t>
            </a:r>
            <a:r>
              <a:rPr lang="es-ES" sz="2400" dirty="0" smtClean="0"/>
              <a:t>fill.asm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4092" y="6581001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…etc. analogously for the white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51967" y="1242449"/>
            <a:ext cx="1154793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Runs an infinite loop that listens to the keyboard input.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a key is pressed (any key), the program blackens the screen,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i.e. writes "black" in every pixel;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screen should remain fully black as long as the key is pressed. 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no key is pressed, the program clears the screen, i.e. writes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"white" in every pixel;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screen should remain fully clear as long as no key is pressed.</a:t>
            </a:r>
          </a:p>
          <a:p>
            <a:pPr lvl="0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Main loop that decides sub-loop to take (blacken or whiten screen) depending on 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whether a key is being pressed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(LOOP)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 base address of screen (18384) into R0 so that R0 can be incremented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@SCREEN	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D=A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M=D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Decide on black or white path depending on key pressed or not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@KBD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@BLACK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D;JNE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@WHITE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Keep polling for a key press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(BLACK)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R0 has reached end of screen (24575), go back to main loop to reset R0 to start of screen (18384)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the value that R0 is holding (the address of the current screen word)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@24576		// 24576 is the KBD and 24577 is an illegal address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	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Else, R0 is still within the start and end of screen, so fill the word with all 1's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Set the address to the value that R0 is holding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M=-1		// Fill current word with 1111111111111111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Move on to the next word in the screen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M=M+1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key is no longer pressed, return to main 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@KBD	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Else, continue filling the rest of the screen with 1's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@BLACK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D;JNE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(WHITE)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R0 has reached end of screen (24575), go back to main loop to reset R0 to start of screen (18384)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the value that R0 is holding (the address of the current screen word)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@24576		// 24576 is the KBD and 24577 is an illegal address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Exercises</a:t>
            </a:r>
            <a:r>
              <a:rPr lang="es-ES" dirty="0" smtClean="0"/>
              <a:t>									        </a:t>
            </a:r>
            <a:r>
              <a:rPr lang="es-ES" sz="2400" dirty="0" smtClean="0"/>
              <a:t>fill.asm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74961" y="579668"/>
            <a:ext cx="1605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1 compile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454092" y="6581001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…etc. analogously for the white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" r="53558"/>
          <a:stretch/>
        </p:blipFill>
        <p:spPr>
          <a:xfrm>
            <a:off x="8202168" y="1069848"/>
            <a:ext cx="2267712" cy="2743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1967" y="1242449"/>
            <a:ext cx="1154793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Runs an infinite loop that listens to the keyboard input.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a key is pressed (any key), the program blackens the screen,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i.e. writes "black" in every pixel;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screen should remain fully black as long as the key is pressed. 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no key is pressed, the program clears the screen, i.e. writes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"white" in every pixel;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screen should remain fully clear as long as no key is pressed.</a:t>
            </a:r>
          </a:p>
          <a:p>
            <a:pPr lvl="0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Main loop that decides sub-loop to take (blacken or whiten screen) depending on 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whether a key is being pressed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(LOOP)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 base address of screen (18384) into R0 so that R0 can be incremented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@SCREEN	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D=A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M=D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Decide on black or white path depending on key pressed or not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@KBD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@BLACK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D;JNE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@WHITE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Keep polling for a key press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(BLACK)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R0 has reached end of screen (24575), go back to main loop to reset R0 to start of screen (18384)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the value that R0 is holding (the address of the current screen word)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@24576		// 24576 is the KBD and 24577 is an illegal address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	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Else, R0 is still within the start and end of screen, so fill the word with all 1's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Set the address to the value that R0 is holding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M=-1		// Fill current word with 1111111111111111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Move on to the next word in the screen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M=M+1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key is no longer pressed, return to main 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@KBD	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Else, continue filling the rest of the screen with 1's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@BLACK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D;JNE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(WHITE)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R0 has reached end of screen (24575), go back to main loop to reset R0 to start of screen (18384)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the value that R0 is holding (the address of the current screen word)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@24576		// 24576 is the KBD and 24577 is an illegal address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Exercises</a:t>
            </a:r>
            <a:r>
              <a:rPr lang="es-ES" dirty="0" smtClean="0"/>
              <a:t>									        </a:t>
            </a:r>
            <a:r>
              <a:rPr lang="es-ES" sz="2400" dirty="0" smtClean="0"/>
              <a:t>fill.asm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74961" y="579668"/>
            <a:ext cx="1605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1 compile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6900633" y="3473829"/>
            <a:ext cx="1000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2 test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454092" y="6581001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…etc. analogously for the white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" r="53558"/>
          <a:stretch/>
        </p:blipFill>
        <p:spPr>
          <a:xfrm>
            <a:off x="8202168" y="1069848"/>
            <a:ext cx="2267712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" r="1"/>
          <a:stretch/>
        </p:blipFill>
        <p:spPr>
          <a:xfrm>
            <a:off x="6903720" y="3995928"/>
            <a:ext cx="4882896" cy="2743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1967" y="1242449"/>
            <a:ext cx="1154793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Runs an infinite loop that listens to the keyboard input.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a key is pressed (any key), the program blackens the screen,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i.e. writes "black" in every pixel;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screen should remain fully black as long as the key is pressed. 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no key is pressed, the program clears the screen, i.e. writes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"white" in every pixel;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screen should remain fully clear as long as no key is pressed.</a:t>
            </a:r>
          </a:p>
          <a:p>
            <a:pPr lvl="0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Main loop that decides sub-loop to take (blacken or whiten screen) depending on 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whether a key is being pressed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(LOOP)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 base address of screen (18384) into R0 so that R0 can be incremented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@SCREEN	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D=A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M=D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Decide on black or white path depending on key pressed or not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@KBD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@BLACK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D;JNE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@WHITE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Keep polling for a key press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(BLACK)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R0 has reached end of screen (24575), go back to main loop to reset R0 to start of screen (18384)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the value that R0 is holding (the address of the current screen word)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@24576		// 24576 is the KBD and 24577 is an illegal address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	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Else, R0 is still within the start and end of screen, so fill the word with all 1's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Set the address to the value that R0 is holding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M=-1		// Fill current word with 1111111111111111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Move on to the next word in the screen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M=M+1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key is no longer pressed, return to main 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@KBD	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Else, continue filling the rest of the screen with 1's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@BLACK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D;JNE</a:t>
            </a:r>
          </a:p>
          <a:p>
            <a:pPr lvl="0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(WHITE)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R0 has reached end of screen (24575), go back to main loop to reset R0 to start of screen (18384)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5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pixelsWord</a:t>
            </a:r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the value that R0 is holding (the address of the current screen word)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</a:t>
            </a:r>
          </a:p>
          <a:p>
            <a:pPr lvl="1"/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@24576		// 24576 is the KBD and 24577 is an illegal address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D=D-A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@LOOP</a:t>
            </a:r>
          </a:p>
          <a:p>
            <a:pPr lvl="1"/>
            <a:r>
              <a:rPr lang="en-US" sz="5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</a:t>
            </a:r>
            <a:endParaRPr lang="en-US" sz="5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 types of commands: operations and access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Access: loading and storing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 smtClean="0"/>
                  <a:t>3 addressing modes: direct, immediate, or indirect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	Direct: express a specific address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		Immediate: load constant</a:t>
                </a:r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		Indirect: specify memory location that holds the address you want (pointer)</a:t>
                </a:r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Accessing memory is slow</a:t>
                </a:r>
                <a:r>
                  <a:rPr lang="es-ES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keep some registers close to the processor for high-speed local memory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  <a:blipFill>
                <a:blip r:embed="rId2"/>
                <a:stretch>
                  <a:fillRect l="-555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9799"/>
          <a:stretch/>
        </p:blipFill>
        <p:spPr>
          <a:xfrm>
            <a:off x="2290708" y="3170470"/>
            <a:ext cx="3484664" cy="6242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89992"/>
          <a:stretch/>
        </p:blipFill>
        <p:spPr>
          <a:xfrm>
            <a:off x="2290708" y="4445000"/>
            <a:ext cx="3484664" cy="155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08" y="5378542"/>
            <a:ext cx="2674992" cy="64568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	 </a:t>
            </a:r>
            <a:r>
              <a:rPr lang="es-ES" sz="2400" dirty="0" err="1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 types of commands: operations and access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Access: loading and storing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 smtClean="0"/>
                  <a:t>3 addressing modes: direct, immediate, or indirect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	Direct: express a specific address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		Immediate: load constant</a:t>
                </a:r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		Indirect: specify memory location that holds the address you want (pointer)</a:t>
                </a:r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Accessing memory is slow !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keep some registers close to the processor for high-speed local memory</a:t>
                </a:r>
                <a:endParaRPr lang="en-US" sz="1600" dirty="0"/>
              </a:p>
              <a:p>
                <a:r>
                  <a:rPr lang="en-US" sz="1600" dirty="0" smtClean="0"/>
                  <a:t>	</a:t>
                </a:r>
                <a:r>
                  <a:rPr lang="en-US" dirty="0" smtClean="0"/>
                  <a:t> 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  <a:blipFill>
                <a:blip r:embed="rId2"/>
                <a:stretch>
                  <a:fillRect l="-555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9799"/>
          <a:stretch/>
        </p:blipFill>
        <p:spPr>
          <a:xfrm>
            <a:off x="2290708" y="3170470"/>
            <a:ext cx="3484664" cy="6242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89992"/>
          <a:stretch/>
        </p:blipFill>
        <p:spPr>
          <a:xfrm>
            <a:off x="2290708" y="4445000"/>
            <a:ext cx="3484664" cy="155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08" y="5378542"/>
            <a:ext cx="2674992" cy="64568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	 </a:t>
            </a:r>
            <a:r>
              <a:rPr lang="es-ES" sz="2400" dirty="0" err="1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 types of commands: operations and access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Access: loading and storing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 smtClean="0"/>
                  <a:t>3 addressing modes: direct, immediate, or indirect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	Direct: express a specific address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		Immediate: load constant</a:t>
                </a:r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		Indirect: specify memory location that holds the address you want (pointer)</a:t>
                </a:r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 smtClean="0"/>
                  <a:t>	Accessing memory is slow !</a:t>
                </a:r>
                <a:r>
                  <a:rPr lang="es-E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keep some registers close to the processor for high-speed local memory</a:t>
                </a:r>
                <a:endParaRPr lang="en-US" sz="1600" dirty="0"/>
              </a:p>
              <a:p>
                <a:r>
                  <a:rPr lang="en-US" sz="1600" dirty="0" smtClean="0"/>
                  <a:t>	</a:t>
                </a:r>
                <a:r>
                  <a:rPr lang="en-US" dirty="0" smtClean="0"/>
                  <a:t> 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  <a:blipFill>
                <a:blip r:embed="rId2"/>
                <a:stretch>
                  <a:fillRect l="-555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9799"/>
          <a:stretch/>
        </p:blipFill>
        <p:spPr>
          <a:xfrm>
            <a:off x="2290708" y="3170470"/>
            <a:ext cx="3484664" cy="6242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89992"/>
          <a:stretch/>
        </p:blipFill>
        <p:spPr>
          <a:xfrm>
            <a:off x="2290708" y="4445000"/>
            <a:ext cx="3484664" cy="155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08" y="5378542"/>
            <a:ext cx="2674992" cy="64568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	 </a:t>
            </a:r>
            <a:r>
              <a:rPr lang="es-ES" sz="2400" dirty="0" err="1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98936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types of commands</a:t>
            </a:r>
            <a:r>
              <a:rPr lang="en-US" dirty="0">
                <a:solidFill>
                  <a:schemeClr val="bg1"/>
                </a:solidFill>
              </a:rPr>
              <a:t>: operations and access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Operations: arithmetic and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Arithmetic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Set </a:t>
            </a:r>
            <a:r>
              <a:rPr lang="en-US" sz="1600" dirty="0" smtClean="0">
                <a:solidFill>
                  <a:schemeClr val="bg1"/>
                </a:solidFill>
              </a:rPr>
              <a:t>R2 </a:t>
            </a:r>
            <a:r>
              <a:rPr lang="en-US" sz="1600" dirty="0">
                <a:solidFill>
                  <a:schemeClr val="bg1"/>
                </a:solidFill>
              </a:rPr>
              <a:t>to R1 + </a:t>
            </a:r>
            <a:r>
              <a:rPr lang="en-US" sz="1600" dirty="0" smtClean="0">
                <a:solidFill>
                  <a:schemeClr val="bg1"/>
                </a:solidFill>
              </a:rPr>
              <a:t>R3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		1010001100011001 	(</a:t>
            </a:r>
            <a:r>
              <a:rPr lang="en-US" sz="1400" dirty="0">
                <a:solidFill>
                  <a:schemeClr val="bg1"/>
                </a:solidFill>
              </a:rPr>
              <a:t>16-bit computer has four 4-bit </a:t>
            </a:r>
            <a:r>
              <a:rPr lang="en-US" sz="1400" dirty="0" smtClean="0">
                <a:solidFill>
                  <a:schemeClr val="bg1"/>
                </a:solidFill>
              </a:rPr>
              <a:t>fields)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Boolean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Set R1 to the result of a bit wise And of R1 and R2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 types of commands: operations and access</a:t>
                </a:r>
              </a:p>
              <a:p>
                <a:endParaRPr lang="en-US" sz="1600" dirty="0" smtClean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Access: loading and storing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3 addressing modes: direct, immediate, or indirect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Direct: express a specific address</a:t>
                </a: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Immediate: load constant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Indirect: specify memory location that holds the address you want (pointer)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Accessing memory is slow !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keep some registers close to the processor for high-speed local memory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9893649" cy="6370975"/>
              </a:xfrm>
              <a:prstGeom prst="rect">
                <a:avLst/>
              </a:prstGeom>
              <a:blipFill>
                <a:blip r:embed="rId2"/>
                <a:stretch>
                  <a:fillRect l="-555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	 </a:t>
            </a:r>
            <a:r>
              <a:rPr lang="es-ES" sz="2400" dirty="0" err="1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types of commands: operations and </a:t>
            </a:r>
            <a:r>
              <a:rPr lang="en-US" dirty="0" smtClean="0"/>
              <a:t>access (and flow control)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Flow control: repetition, conditional execution, subroutine calling, etc.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Repetition: jump back to beginning of loop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Conditional execution: if Boolean is True, follow the jump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fr-FR" sz="1600" dirty="0" err="1" smtClean="0">
                <a:solidFill>
                  <a:schemeClr val="bg1"/>
                </a:solidFill>
              </a:rPr>
              <a:t>Conditional</a:t>
            </a:r>
            <a:r>
              <a:rPr lang="fr-FR" sz="1600" dirty="0" smtClean="0">
                <a:solidFill>
                  <a:schemeClr val="bg1"/>
                </a:solidFill>
              </a:rPr>
              <a:t> JNG vs </a:t>
            </a:r>
            <a:r>
              <a:rPr lang="fr-FR" sz="1600" dirty="0" err="1" smtClean="0">
                <a:solidFill>
                  <a:schemeClr val="bg1"/>
                </a:solidFill>
              </a:rPr>
              <a:t>unconditional</a:t>
            </a:r>
            <a:r>
              <a:rPr lang="fr-FR" sz="1600" dirty="0" smtClean="0">
                <a:solidFill>
                  <a:schemeClr val="bg1"/>
                </a:solidFill>
              </a:rPr>
              <a:t> JMP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Subroutine calling: jump to the first command of another code segment	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</a:t>
            </a:r>
            <a:r>
              <a:rPr lang="es-ES" sz="2400" dirty="0" err="1" smtClean="0"/>
              <a:t>flow</a:t>
            </a:r>
            <a:r>
              <a:rPr lang="es-ES" sz="2400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types of commands: operations and </a:t>
            </a:r>
            <a:r>
              <a:rPr lang="en-US" dirty="0" smtClean="0"/>
              <a:t>access (and flow control)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Flow control: repetition, conditional execution, subroutine calling, etc.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Repetition: jump back to beginning of loop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Conditional execution: if Boolean is True, follow the jump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fr-FR" sz="1600" dirty="0" err="1" smtClean="0">
                <a:solidFill>
                  <a:schemeClr val="bg1"/>
                </a:solidFill>
              </a:rPr>
              <a:t>Conditional</a:t>
            </a:r>
            <a:r>
              <a:rPr lang="fr-FR" sz="1600" dirty="0" smtClean="0">
                <a:solidFill>
                  <a:schemeClr val="bg1"/>
                </a:solidFill>
              </a:rPr>
              <a:t> JNG vs </a:t>
            </a:r>
            <a:r>
              <a:rPr lang="fr-FR" sz="1600" dirty="0" err="1" smtClean="0">
                <a:solidFill>
                  <a:schemeClr val="bg1"/>
                </a:solidFill>
              </a:rPr>
              <a:t>unconditional</a:t>
            </a:r>
            <a:r>
              <a:rPr lang="fr-FR" sz="1600" dirty="0" smtClean="0">
                <a:solidFill>
                  <a:schemeClr val="bg1"/>
                </a:solidFill>
              </a:rPr>
              <a:t> JMP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Subroutine calling: jump to the first command of another code segment	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</a:t>
            </a:r>
            <a:r>
              <a:rPr lang="es-ES" sz="2400" dirty="0" err="1" smtClean="0"/>
              <a:t>flow</a:t>
            </a:r>
            <a:r>
              <a:rPr lang="es-ES" sz="2400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types of commands: operations and </a:t>
            </a:r>
            <a:r>
              <a:rPr lang="en-US" dirty="0" smtClean="0"/>
              <a:t>access (and flow control)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Flow control: repetition, conditional execution, subroutine calling, etc.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smtClean="0"/>
              <a:t>Repetition: jump back to beginning of loop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Conditional execution: if Boolean is True, follow the jump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fr-FR" sz="1600" dirty="0" err="1" smtClean="0">
                <a:solidFill>
                  <a:schemeClr val="bg1"/>
                </a:solidFill>
              </a:rPr>
              <a:t>Conditional</a:t>
            </a:r>
            <a:r>
              <a:rPr lang="fr-FR" sz="1600" dirty="0" smtClean="0">
                <a:solidFill>
                  <a:schemeClr val="bg1"/>
                </a:solidFill>
              </a:rPr>
              <a:t> JNG vs </a:t>
            </a:r>
            <a:r>
              <a:rPr lang="fr-FR" sz="1600" dirty="0" err="1" smtClean="0">
                <a:solidFill>
                  <a:schemeClr val="bg1"/>
                </a:solidFill>
              </a:rPr>
              <a:t>unconditional</a:t>
            </a:r>
            <a:r>
              <a:rPr lang="fr-FR" sz="1600" dirty="0" smtClean="0">
                <a:solidFill>
                  <a:schemeClr val="bg1"/>
                </a:solidFill>
              </a:rPr>
              <a:t> JMP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Subroutine calling: jump to the first command of another code segment	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</a:t>
            </a:r>
            <a:r>
              <a:rPr lang="es-ES" sz="2400" dirty="0" err="1" smtClean="0"/>
              <a:t>flow</a:t>
            </a:r>
            <a:r>
              <a:rPr lang="es-ES" sz="2400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types of commands: operations and </a:t>
            </a:r>
            <a:r>
              <a:rPr lang="en-US" dirty="0" smtClean="0"/>
              <a:t>access (and flow control)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Flow control: repetition, conditional execution, subroutine calling, etc.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smtClean="0"/>
              <a:t>Repetition: jump back to beginning of loop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Conditional execution: if Boolean is True, follow the jump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fr-FR" sz="1600" dirty="0" err="1" smtClean="0">
                <a:solidFill>
                  <a:schemeClr val="bg1"/>
                </a:solidFill>
              </a:rPr>
              <a:t>Conditional</a:t>
            </a:r>
            <a:r>
              <a:rPr lang="fr-FR" sz="1600" dirty="0" smtClean="0">
                <a:solidFill>
                  <a:schemeClr val="bg1"/>
                </a:solidFill>
              </a:rPr>
              <a:t> JNG vs </a:t>
            </a:r>
            <a:r>
              <a:rPr lang="fr-FR" sz="1600" dirty="0" err="1" smtClean="0">
                <a:solidFill>
                  <a:schemeClr val="bg1"/>
                </a:solidFill>
              </a:rPr>
              <a:t>unconditional</a:t>
            </a:r>
            <a:r>
              <a:rPr lang="fr-FR" sz="1600" dirty="0" smtClean="0">
                <a:solidFill>
                  <a:schemeClr val="bg1"/>
                </a:solidFill>
              </a:rPr>
              <a:t> JMP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Subroutine calling: jump to the first command of another code segment	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</a:t>
            </a:r>
            <a:r>
              <a:rPr lang="es-ES" sz="2400" dirty="0" err="1" smtClean="0"/>
              <a:t>flow</a:t>
            </a:r>
            <a:r>
              <a:rPr lang="es-ES" sz="2400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types of commands: operations and </a:t>
            </a:r>
            <a:r>
              <a:rPr lang="en-US" dirty="0" smtClean="0"/>
              <a:t>access (and flow control)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Flow control: repetition, conditional execution, subroutine calling, etc.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smtClean="0"/>
              <a:t>Repetition: jump back to beginning of loop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Conditional execution: if Boolean is True, follow the jump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fr-FR" sz="1600" dirty="0" err="1" smtClean="0"/>
              <a:t>Conditional</a:t>
            </a:r>
            <a:r>
              <a:rPr lang="fr-FR" sz="1600" dirty="0" smtClean="0"/>
              <a:t> JNG vs </a:t>
            </a:r>
            <a:r>
              <a:rPr lang="fr-FR" sz="1600" dirty="0" err="1" smtClean="0"/>
              <a:t>unconditional</a:t>
            </a:r>
            <a:r>
              <a:rPr lang="fr-FR" sz="1600" dirty="0" smtClean="0"/>
              <a:t> JMP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>
                <a:solidFill>
                  <a:schemeClr val="bg1"/>
                </a:solidFill>
              </a:rPr>
              <a:t>	Subroutine calling: jump to the first command of another code segment	</a:t>
            </a:r>
          </a:p>
          <a:p>
            <a:endParaRPr lang="en-US" sz="1600" dirty="0"/>
          </a:p>
          <a:p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</a:t>
            </a:r>
            <a:r>
              <a:rPr lang="es-ES" sz="2400" dirty="0" err="1" smtClean="0"/>
              <a:t>flow</a:t>
            </a:r>
            <a:r>
              <a:rPr lang="es-ES" sz="2400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types of commands: operations and </a:t>
            </a:r>
            <a:r>
              <a:rPr lang="en-US" dirty="0" smtClean="0"/>
              <a:t>access (and flow control)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Flow control: repetition, conditional execution, subroutine calling, etc.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smtClean="0"/>
              <a:t>Repetition: jump back to beginning of loop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Conditional execution: if Boolean is True, follow the jump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fr-FR" sz="1600" dirty="0" err="1" smtClean="0"/>
              <a:t>Conditional</a:t>
            </a:r>
            <a:r>
              <a:rPr lang="fr-FR" sz="1600" dirty="0" smtClean="0"/>
              <a:t> JNG vs </a:t>
            </a:r>
            <a:r>
              <a:rPr lang="fr-FR" sz="1600" dirty="0" err="1" smtClean="0"/>
              <a:t>unconditional</a:t>
            </a:r>
            <a:r>
              <a:rPr lang="fr-FR" sz="1600" dirty="0" smtClean="0"/>
              <a:t> JMP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	Subroutine calling: jump to the first command of another code segment	</a:t>
            </a:r>
          </a:p>
          <a:p>
            <a:endParaRPr lang="en-US" sz="1600" dirty="0"/>
          </a:p>
          <a:p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</a:t>
            </a:r>
            <a:r>
              <a:rPr lang="es-ES" sz="2400" dirty="0" err="1" smtClean="0"/>
              <a:t>flow</a:t>
            </a:r>
            <a:r>
              <a:rPr lang="es-ES" sz="2400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types of commands: operations and </a:t>
            </a:r>
            <a:r>
              <a:rPr lang="en-US" dirty="0" smtClean="0"/>
              <a:t>access (and flow control)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Flow control: repetition, conditional execution, subroutine calling, etc.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smtClean="0"/>
              <a:t>Repetition: jump back to beginning of loop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Conditional execution: if Boolean is True, follow the jump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fr-FR" sz="1600" dirty="0" err="1" smtClean="0"/>
              <a:t>Conditional</a:t>
            </a:r>
            <a:r>
              <a:rPr lang="fr-FR" sz="1600" dirty="0" smtClean="0"/>
              <a:t> JNG vs </a:t>
            </a:r>
            <a:r>
              <a:rPr lang="fr-FR" sz="1600" dirty="0" err="1" smtClean="0"/>
              <a:t>unconditional</a:t>
            </a:r>
            <a:r>
              <a:rPr lang="fr-FR" sz="1600" dirty="0" smtClean="0"/>
              <a:t> JMP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	Subroutine calling: jump to the first command of another code segment	</a:t>
            </a:r>
          </a:p>
          <a:p>
            <a:endParaRPr lang="en-US" sz="1600" dirty="0"/>
          </a:p>
          <a:p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</a:t>
            </a:r>
            <a:r>
              <a:rPr lang="es-ES" sz="2400" dirty="0" err="1" smtClean="0"/>
              <a:t>flow</a:t>
            </a:r>
            <a:r>
              <a:rPr lang="es-ES" sz="2400" dirty="0" smtClean="0"/>
              <a:t> control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4453048"/>
            <a:ext cx="6644248" cy="173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types of commands: operations and </a:t>
            </a:r>
            <a:r>
              <a:rPr lang="en-US" dirty="0" smtClean="0"/>
              <a:t>access (and flow control)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Flow control: repetition, conditional execution, subroutine calling, etc.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Repetition: jump back to beginning of loop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Conditional execution: if Boolean is True, follow the jump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fr-FR" sz="1600" dirty="0" err="1" smtClean="0"/>
              <a:t>Conditional</a:t>
            </a:r>
            <a:r>
              <a:rPr lang="fr-FR" sz="1600" dirty="0" smtClean="0"/>
              <a:t> JNG vs </a:t>
            </a:r>
            <a:r>
              <a:rPr lang="fr-FR" sz="1600" dirty="0" err="1" smtClean="0"/>
              <a:t>unconditional</a:t>
            </a:r>
            <a:r>
              <a:rPr lang="fr-FR" sz="1600" dirty="0" smtClean="0"/>
              <a:t> JMP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	Subroutine calling: jump to the first command of another code segment	</a:t>
            </a:r>
          </a:p>
          <a:p>
            <a:endParaRPr lang="en-US" sz="1600" dirty="0"/>
          </a:p>
          <a:p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</a:t>
            </a:r>
            <a:r>
              <a:rPr lang="es-ES" sz="2400" dirty="0" err="1" smtClean="0"/>
              <a:t>flow</a:t>
            </a:r>
            <a:r>
              <a:rPr lang="es-ES" sz="2400" dirty="0" smtClean="0"/>
              <a:t> control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4453048"/>
            <a:ext cx="6644248" cy="173185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860800" y="4889500"/>
            <a:ext cx="1155700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600" y="5441948"/>
            <a:ext cx="1282700" cy="29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Down Arrow 4"/>
          <p:cNvSpPr/>
          <p:nvPr/>
        </p:nvSpPr>
        <p:spPr>
          <a:xfrm rot="4369291">
            <a:off x="5084388" y="5117787"/>
            <a:ext cx="631545" cy="2609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5169291">
            <a:off x="3489834" y="5231588"/>
            <a:ext cx="631545" cy="2609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types of commands: operations and </a:t>
            </a:r>
            <a:r>
              <a:rPr lang="en-US" dirty="0" smtClean="0"/>
              <a:t>access (and flow control)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Flow control: repetition, conditional execution, subroutine calling, etc.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smtClean="0"/>
              <a:t>Repetition: jump back to beginning of loop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Conditional execution: if Boolean is True, follow the jump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fr-FR" sz="1600" dirty="0" err="1" smtClean="0"/>
              <a:t>Conditional</a:t>
            </a:r>
            <a:r>
              <a:rPr lang="fr-FR" sz="1600" dirty="0" smtClean="0"/>
              <a:t> JNG vs </a:t>
            </a:r>
            <a:r>
              <a:rPr lang="fr-FR" sz="1600" dirty="0" err="1" smtClean="0"/>
              <a:t>unconditional</a:t>
            </a:r>
            <a:r>
              <a:rPr lang="fr-FR" sz="1600" dirty="0" smtClean="0"/>
              <a:t> JMP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	Subroutine calling: jump to the first command of another code segment	</a:t>
            </a:r>
          </a:p>
          <a:p>
            <a:endParaRPr lang="en-US" sz="1600" dirty="0"/>
          </a:p>
          <a:p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</a:t>
            </a:r>
            <a:r>
              <a:rPr lang="es-ES" sz="2400" dirty="0" err="1" smtClean="0"/>
              <a:t>flow</a:t>
            </a:r>
            <a:r>
              <a:rPr lang="es-ES" sz="2400" dirty="0" smtClean="0"/>
              <a:t> control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4453048"/>
            <a:ext cx="6644248" cy="17318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68749" y="5079420"/>
            <a:ext cx="1508125" cy="245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68749" y="5476003"/>
            <a:ext cx="1508125" cy="245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98936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types of commands: operations and access</a:t>
            </a:r>
          </a:p>
          <a:p>
            <a:endParaRPr lang="en-US" sz="16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Operations: arithmetic and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Arithmetic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Set </a:t>
            </a:r>
            <a:r>
              <a:rPr lang="en-US" sz="1600" dirty="0" smtClean="0">
                <a:solidFill>
                  <a:schemeClr val="bg1"/>
                </a:solidFill>
              </a:rPr>
              <a:t>R2 </a:t>
            </a:r>
            <a:r>
              <a:rPr lang="en-US" sz="1600" dirty="0">
                <a:solidFill>
                  <a:schemeClr val="bg1"/>
                </a:solidFill>
              </a:rPr>
              <a:t>to R1 + </a:t>
            </a:r>
            <a:r>
              <a:rPr lang="en-US" sz="1600" dirty="0" smtClean="0">
                <a:solidFill>
                  <a:schemeClr val="bg1"/>
                </a:solidFill>
              </a:rPr>
              <a:t>R3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		1010001100011001 	(</a:t>
            </a:r>
            <a:r>
              <a:rPr lang="en-US" sz="1400" dirty="0">
                <a:solidFill>
                  <a:schemeClr val="bg1"/>
                </a:solidFill>
              </a:rPr>
              <a:t>16-bit computer has four 4-bit </a:t>
            </a:r>
            <a:r>
              <a:rPr lang="en-US" sz="1400" dirty="0" smtClean="0">
                <a:solidFill>
                  <a:schemeClr val="bg1"/>
                </a:solidFill>
              </a:rPr>
              <a:t>fields)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Boolean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Set R1 to the result of a bit wise And of R1 and R2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types of commands: operations and </a:t>
            </a:r>
            <a:r>
              <a:rPr lang="en-US" dirty="0" smtClean="0"/>
              <a:t>access (and flow control)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Flow control: repetition, conditional execution, subroutine calling, etc.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smtClean="0"/>
              <a:t>Repetition: jump back to beginning of loop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Conditional execution: if Boolean is True, follow the jump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fr-FR" sz="1600" dirty="0" err="1" smtClean="0">
                <a:solidFill>
                  <a:srgbClr val="0070C0"/>
                </a:solidFill>
              </a:rPr>
              <a:t>Conditional</a:t>
            </a:r>
            <a:r>
              <a:rPr lang="fr-FR" sz="1600" dirty="0" smtClean="0">
                <a:solidFill>
                  <a:srgbClr val="0070C0"/>
                </a:solidFill>
              </a:rPr>
              <a:t> JNG </a:t>
            </a:r>
            <a:r>
              <a:rPr lang="fr-FR" sz="1600" dirty="0" smtClean="0"/>
              <a:t>vs </a:t>
            </a:r>
            <a:r>
              <a:rPr lang="fr-FR" sz="1600" dirty="0" err="1" smtClean="0"/>
              <a:t>unconditional</a:t>
            </a:r>
            <a:r>
              <a:rPr lang="fr-FR" sz="1600" dirty="0" smtClean="0"/>
              <a:t> JMP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	Subroutine calling: jump to the first command of another code segment	</a:t>
            </a:r>
          </a:p>
          <a:p>
            <a:endParaRPr lang="en-US" sz="1600" dirty="0"/>
          </a:p>
          <a:p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</a:t>
            </a:r>
            <a:r>
              <a:rPr lang="es-ES" sz="2400" dirty="0" err="1" smtClean="0"/>
              <a:t>flow</a:t>
            </a:r>
            <a:r>
              <a:rPr lang="es-ES" sz="2400" dirty="0" smtClean="0"/>
              <a:t> control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4453048"/>
            <a:ext cx="6644248" cy="17318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68749" y="5079420"/>
            <a:ext cx="1508125" cy="245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types of commands: operations and </a:t>
            </a:r>
            <a:r>
              <a:rPr lang="en-US" dirty="0" smtClean="0"/>
              <a:t>access (and flow control)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Flow control: repetition, conditional execution, subroutine calling, etc.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smtClean="0"/>
              <a:t>Repetition: jump back to beginning of loop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Conditional execution: if Boolean is True, follow the jump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fr-FR" sz="1600" dirty="0" err="1" smtClean="0"/>
              <a:t>Conditional</a:t>
            </a:r>
            <a:r>
              <a:rPr lang="fr-FR" sz="1600" dirty="0" smtClean="0"/>
              <a:t> JNG vs </a:t>
            </a:r>
            <a:r>
              <a:rPr lang="fr-FR" sz="1600" dirty="0" err="1" smtClean="0">
                <a:solidFill>
                  <a:srgbClr val="0070C0"/>
                </a:solidFill>
              </a:rPr>
              <a:t>unconditional</a:t>
            </a:r>
            <a:r>
              <a:rPr lang="fr-FR" sz="1600" dirty="0" smtClean="0">
                <a:solidFill>
                  <a:srgbClr val="0070C0"/>
                </a:solidFill>
              </a:rPr>
              <a:t> JMP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/>
          </a:p>
          <a:p>
            <a:r>
              <a:rPr lang="en-US" sz="1600" dirty="0" smtClean="0"/>
              <a:t>	Subroutine calling: jump to the first command of another code segment	</a:t>
            </a:r>
          </a:p>
          <a:p>
            <a:endParaRPr lang="en-US" sz="1600" dirty="0"/>
          </a:p>
          <a:p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</a:t>
            </a:r>
            <a:r>
              <a:rPr lang="es-ES" sz="2400" dirty="0" err="1" smtClean="0"/>
              <a:t>flow</a:t>
            </a:r>
            <a:r>
              <a:rPr lang="es-ES" sz="2400" dirty="0" smtClean="0"/>
              <a:t> control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4453048"/>
            <a:ext cx="6644248" cy="173185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968749" y="5476003"/>
            <a:ext cx="1508125" cy="245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Hack computer is a von Neumann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is a 16-bit </a:t>
            </a:r>
            <a:r>
              <a:rPr lang="en-US" dirty="0" smtClean="0">
                <a:solidFill>
                  <a:schemeClr val="bg1"/>
                </a:solidFill>
              </a:rPr>
              <a:t>machine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Components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CPU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2 separate memory modules: instruction memory and data memory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Both memories are 16 bits wide		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Both have a 15-bit address space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CPU can only execute programs in the instruction memory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	The instruction memory is read-only: programs are loaded onto it (like a game cartridge/ROM chip)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2 I/O </a:t>
            </a:r>
            <a:r>
              <a:rPr lang="en-US" sz="1600" dirty="0">
                <a:solidFill>
                  <a:schemeClr val="bg1"/>
                </a:solidFill>
              </a:rPr>
              <a:t>devices: a screen and a </a:t>
            </a:r>
            <a:r>
              <a:rPr lang="en-US" sz="1600" dirty="0" smtClean="0">
                <a:solidFill>
                  <a:schemeClr val="bg1"/>
                </a:solidFill>
              </a:rPr>
              <a:t>keyboard 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</a:t>
            </a:r>
            <a:endParaRPr lang="en-US" dirty="0"/>
          </a:p>
        </p:txBody>
      </p:sp>
      <p:pic>
        <p:nvPicPr>
          <p:cNvPr id="1030" name="Picture 6" descr="File:Von Neumann Archite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242448"/>
            <a:ext cx="3367091" cy="194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Hack computer is a von Neumann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a 16-bit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 smtClean="0"/>
              <a:t>Components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600" dirty="0" smtClean="0"/>
              <a:t>CPU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2 separate memory modules: instruction memory and data memory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Both memories are 16 bits wide		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Both have a 15-bit address space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CPU can only execute programs in the instruction memory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	The instruction memory is read-only: programs are loaded onto it (like a game cartridge/ROM chip)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2 I/O </a:t>
            </a:r>
            <a:r>
              <a:rPr lang="en-US" sz="1600" dirty="0">
                <a:solidFill>
                  <a:schemeClr val="bg1"/>
                </a:solidFill>
              </a:rPr>
              <a:t>devices: a screen and a </a:t>
            </a:r>
            <a:r>
              <a:rPr lang="en-US" sz="1600" dirty="0" smtClean="0">
                <a:solidFill>
                  <a:schemeClr val="bg1"/>
                </a:solidFill>
              </a:rPr>
              <a:t>keyboard </a:t>
            </a:r>
          </a:p>
          <a:p>
            <a:endParaRPr lang="en-US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</a:t>
            </a:r>
            <a:endParaRPr lang="en-US" dirty="0"/>
          </a:p>
        </p:txBody>
      </p:sp>
      <p:pic>
        <p:nvPicPr>
          <p:cNvPr id="1030" name="Picture 6" descr="File:Von Neumann Archite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242448"/>
            <a:ext cx="3367091" cy="194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Hack computer is a von Neumann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a 16-bit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 smtClean="0"/>
              <a:t>Components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600" dirty="0" smtClean="0"/>
              <a:t>CPU</a:t>
            </a:r>
          </a:p>
          <a:p>
            <a:endParaRPr lang="en-US" sz="1600" dirty="0"/>
          </a:p>
          <a:p>
            <a:r>
              <a:rPr lang="en-US" sz="1600" dirty="0" smtClean="0"/>
              <a:t>	2 separate memory modules: instruction memory and data memory</a:t>
            </a:r>
          </a:p>
          <a:p>
            <a:endParaRPr lang="en-US" sz="1600" dirty="0" smtClean="0"/>
          </a:p>
          <a:p>
            <a:r>
              <a:rPr lang="en-US" sz="1600" dirty="0" smtClean="0"/>
              <a:t>		</a:t>
            </a:r>
            <a:r>
              <a:rPr lang="en-US" sz="1600" dirty="0" smtClean="0">
                <a:solidFill>
                  <a:schemeClr val="bg1"/>
                </a:solidFill>
              </a:rPr>
              <a:t>Both memories are 16 bits wide		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Both have a 15-bit address space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CPU can only execute programs in the instruction memory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	The instruction memory is read-only: programs are loaded onto it (like a game cartridge/ROM chip)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2 I/O </a:t>
            </a:r>
            <a:r>
              <a:rPr lang="en-US" sz="1600" dirty="0">
                <a:solidFill>
                  <a:schemeClr val="bg1"/>
                </a:solidFill>
              </a:rPr>
              <a:t>devices: a screen and a </a:t>
            </a:r>
            <a:r>
              <a:rPr lang="en-US" sz="1600" dirty="0" smtClean="0">
                <a:solidFill>
                  <a:schemeClr val="bg1"/>
                </a:solidFill>
              </a:rPr>
              <a:t>keyboard </a:t>
            </a:r>
          </a:p>
          <a:p>
            <a:endParaRPr lang="en-US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</a:t>
            </a:r>
            <a:endParaRPr lang="en-US" dirty="0"/>
          </a:p>
        </p:txBody>
      </p:sp>
      <p:pic>
        <p:nvPicPr>
          <p:cNvPr id="1030" name="Picture 6" descr="File:Von Neumann Archite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242448"/>
            <a:ext cx="3367091" cy="194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Hack computer is a von Neumann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a 16-bit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 smtClean="0"/>
              <a:t>Components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600" dirty="0" smtClean="0"/>
              <a:t>CPU</a:t>
            </a:r>
          </a:p>
          <a:p>
            <a:endParaRPr lang="en-US" sz="1600" dirty="0"/>
          </a:p>
          <a:p>
            <a:r>
              <a:rPr lang="en-US" sz="1600" dirty="0" smtClean="0"/>
              <a:t>	2 separate memory modules: instruction memory and data memory</a:t>
            </a:r>
          </a:p>
          <a:p>
            <a:r>
              <a:rPr lang="en-US" sz="1600" dirty="0" smtClean="0"/>
              <a:t>		Both memories are 16 bits wide		</a:t>
            </a:r>
          </a:p>
          <a:p>
            <a:r>
              <a:rPr lang="en-US" sz="1600" dirty="0" smtClean="0"/>
              <a:t>		Both have a 15-bit address space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CPU can only execute programs in the instruction memory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The instruction memory is read-only: programs are loaded onto it (like a game cartridge/ROM chip)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2 I/O </a:t>
            </a:r>
            <a:r>
              <a:rPr lang="en-US" sz="1600" dirty="0">
                <a:solidFill>
                  <a:schemeClr val="bg1"/>
                </a:solidFill>
              </a:rPr>
              <a:t>devices: a screen and a </a:t>
            </a:r>
            <a:r>
              <a:rPr lang="en-US" sz="1600" dirty="0" smtClean="0">
                <a:solidFill>
                  <a:schemeClr val="bg1"/>
                </a:solidFill>
              </a:rPr>
              <a:t>keyboard </a:t>
            </a:r>
          </a:p>
          <a:p>
            <a:endParaRPr lang="en-US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</a:t>
            </a:r>
            <a:endParaRPr lang="en-US" dirty="0"/>
          </a:p>
        </p:txBody>
      </p:sp>
      <p:pic>
        <p:nvPicPr>
          <p:cNvPr id="1030" name="Picture 6" descr="File:Von Neumann Archite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242448"/>
            <a:ext cx="3367091" cy="194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3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Hack computer is a von Neumann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a 16-bit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 smtClean="0"/>
              <a:t>Components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600" dirty="0" smtClean="0"/>
              <a:t>CPU</a:t>
            </a:r>
          </a:p>
          <a:p>
            <a:endParaRPr lang="en-US" sz="1600" dirty="0"/>
          </a:p>
          <a:p>
            <a:r>
              <a:rPr lang="en-US" sz="1600" dirty="0" smtClean="0"/>
              <a:t>	2 separate memory modules: instruction memory and data memory</a:t>
            </a:r>
          </a:p>
          <a:p>
            <a:r>
              <a:rPr lang="en-US" sz="1600" dirty="0" smtClean="0"/>
              <a:t>		Both memories are 16 bits wide		</a:t>
            </a:r>
          </a:p>
          <a:p>
            <a:r>
              <a:rPr lang="en-US" sz="1600" dirty="0" smtClean="0"/>
              <a:t>		Both have a 15-bit address space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CPU can only execute programs in the instruction memory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The instruction memory is read-only: programs are loaded onto it (like a game cartridge/ROM chip)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2 I/O </a:t>
            </a:r>
            <a:r>
              <a:rPr lang="en-US" sz="1600" dirty="0">
                <a:solidFill>
                  <a:schemeClr val="bg1"/>
                </a:solidFill>
              </a:rPr>
              <a:t>devices: a screen and a </a:t>
            </a:r>
            <a:r>
              <a:rPr lang="en-US" sz="1600" dirty="0" smtClean="0">
                <a:solidFill>
                  <a:schemeClr val="bg1"/>
                </a:solidFill>
              </a:rPr>
              <a:t>keyboard </a:t>
            </a:r>
          </a:p>
          <a:p>
            <a:endParaRPr lang="en-US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</a:t>
            </a:r>
            <a:endParaRPr lang="en-US" dirty="0"/>
          </a:p>
        </p:txBody>
      </p:sp>
      <p:pic>
        <p:nvPicPr>
          <p:cNvPr id="1030" name="Picture 6" descr="File:Von Neumann Archite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242448"/>
            <a:ext cx="3367091" cy="194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7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Hack computer is a von Neumann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a 16-bit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 smtClean="0"/>
              <a:t>Components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600" dirty="0" smtClean="0"/>
              <a:t>CPU</a:t>
            </a:r>
          </a:p>
          <a:p>
            <a:endParaRPr lang="en-US" sz="1600" dirty="0"/>
          </a:p>
          <a:p>
            <a:r>
              <a:rPr lang="en-US" sz="1600" dirty="0" smtClean="0"/>
              <a:t>	2 separate memory modules: instruction memory and data memory</a:t>
            </a:r>
          </a:p>
          <a:p>
            <a:r>
              <a:rPr lang="en-US" sz="1600" dirty="0" smtClean="0"/>
              <a:t>		Both memories are 16 bits wide		</a:t>
            </a:r>
          </a:p>
          <a:p>
            <a:r>
              <a:rPr lang="en-US" sz="1600" dirty="0" smtClean="0"/>
              <a:t>		Both have a 15-bit address space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CPU can only execute programs in the instruction memory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The instruction memory is read-only: programs are loaded onto it (like a game cartridge/ROM chip)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bg1"/>
                </a:solidFill>
              </a:rPr>
              <a:t>	2 I/O </a:t>
            </a:r>
            <a:r>
              <a:rPr lang="en-US" sz="1600" dirty="0">
                <a:solidFill>
                  <a:schemeClr val="bg1"/>
                </a:solidFill>
              </a:rPr>
              <a:t>devices: a screen and a </a:t>
            </a:r>
            <a:r>
              <a:rPr lang="en-US" sz="1600" dirty="0" smtClean="0">
                <a:solidFill>
                  <a:schemeClr val="bg1"/>
                </a:solidFill>
              </a:rPr>
              <a:t>keyboard </a:t>
            </a:r>
          </a:p>
          <a:p>
            <a:endParaRPr lang="en-US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</a:t>
            </a:r>
            <a:endParaRPr lang="en-US" dirty="0"/>
          </a:p>
        </p:txBody>
      </p:sp>
      <p:pic>
        <p:nvPicPr>
          <p:cNvPr id="1030" name="Picture 6" descr="File:Von Neumann Archite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242448"/>
            <a:ext cx="3367091" cy="194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Hack computer is a von Neumann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a 16-bit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 smtClean="0"/>
              <a:t>Components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1600" dirty="0" smtClean="0"/>
              <a:t>CPU</a:t>
            </a:r>
          </a:p>
          <a:p>
            <a:endParaRPr lang="en-US" sz="1600" dirty="0"/>
          </a:p>
          <a:p>
            <a:r>
              <a:rPr lang="en-US" sz="1600" dirty="0" smtClean="0"/>
              <a:t>	2 separate memory modules: instruction memory and data memory</a:t>
            </a:r>
          </a:p>
          <a:p>
            <a:r>
              <a:rPr lang="en-US" sz="1600" dirty="0" smtClean="0"/>
              <a:t>		Both memories are 16 bits wide		</a:t>
            </a:r>
          </a:p>
          <a:p>
            <a:r>
              <a:rPr lang="en-US" sz="1600" dirty="0" smtClean="0"/>
              <a:t>		Both have a 15-bit address space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CPU can only execute programs in the instruction memory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The instruction memory is read-only: programs are loaded onto it (like a game cartridge/ROM chip)</a:t>
            </a:r>
          </a:p>
          <a:p>
            <a:endParaRPr lang="en-US" sz="1600" dirty="0" smtClean="0"/>
          </a:p>
          <a:p>
            <a:r>
              <a:rPr lang="en-US" sz="1600" dirty="0" smtClean="0"/>
              <a:t>	2 I/O </a:t>
            </a:r>
            <a:r>
              <a:rPr lang="en-US" sz="1600" dirty="0"/>
              <a:t>devices: a screen and a </a:t>
            </a:r>
            <a:r>
              <a:rPr lang="en-US" sz="1600" dirty="0" smtClean="0"/>
              <a:t>keyboard </a:t>
            </a:r>
          </a:p>
          <a:p>
            <a:endParaRPr lang="en-US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</a:t>
            </a:r>
            <a:endParaRPr lang="en-US" dirty="0"/>
          </a:p>
        </p:txBody>
      </p:sp>
      <p:pic>
        <p:nvPicPr>
          <p:cNvPr id="1030" name="Picture 6" descr="File:Von Neumann Archite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242448"/>
            <a:ext cx="3367091" cy="194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7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Can be manipulated by arithmetic or </a:t>
            </a:r>
            <a:r>
              <a:rPr lang="en-US" sz="1200" dirty="0" err="1" smtClean="0">
                <a:solidFill>
                  <a:schemeClr val="bg1"/>
                </a:solidFill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</a:rPr>
              <a:t> instructions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	Arithmetic 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Boolean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D only stores data values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 can be interpreted as a value or as an address (in the instruction memory or the data memory)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data memory (Memory[A])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Instructions are 16 bits wide		Cannot pack both an operation and address in one instruction	A </a:t>
            </a:r>
            <a:r>
              <a:rPr lang="en-US" sz="1200" dirty="0">
                <a:solidFill>
                  <a:schemeClr val="bg1"/>
                </a:solidFill>
              </a:rPr>
              <a:t>holds the address of M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Addresses are specified with 15 bits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set D = Memory[516] – 1, first set A = 516 and then do D=M-1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[A])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/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</a:t>
            </a:r>
            <a:r>
              <a:rPr lang="es-ES" sz="2400" dirty="0" err="1" smtClean="0"/>
              <a:t>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98936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types of commands: operations and access</a:t>
            </a:r>
          </a:p>
          <a:p>
            <a:endParaRPr lang="en-US" sz="1600" dirty="0" smtClean="0"/>
          </a:p>
          <a:p>
            <a:r>
              <a:rPr lang="en-US" dirty="0" smtClean="0"/>
              <a:t>Operations: arithmetic and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Arithmetic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Set </a:t>
            </a:r>
            <a:r>
              <a:rPr lang="en-US" sz="1600" dirty="0" smtClean="0">
                <a:solidFill>
                  <a:schemeClr val="bg1"/>
                </a:solidFill>
              </a:rPr>
              <a:t>R2 </a:t>
            </a:r>
            <a:r>
              <a:rPr lang="en-US" sz="1600" dirty="0">
                <a:solidFill>
                  <a:schemeClr val="bg1"/>
                </a:solidFill>
              </a:rPr>
              <a:t>to R1 + </a:t>
            </a:r>
            <a:r>
              <a:rPr lang="en-US" sz="1600" dirty="0" smtClean="0">
                <a:solidFill>
                  <a:schemeClr val="bg1"/>
                </a:solidFill>
              </a:rPr>
              <a:t>R3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		1010001100011001 	(</a:t>
            </a:r>
            <a:r>
              <a:rPr lang="en-US" sz="1400" dirty="0">
                <a:solidFill>
                  <a:schemeClr val="bg1"/>
                </a:solidFill>
              </a:rPr>
              <a:t>16-bit computer has four 4-bit </a:t>
            </a:r>
            <a:r>
              <a:rPr lang="en-US" sz="1400" dirty="0" smtClean="0">
                <a:solidFill>
                  <a:schemeClr val="bg1"/>
                </a:solidFill>
              </a:rPr>
              <a:t>fields)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Boolean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Set R1 to the result of a bit wise And of R1 and R2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7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	Arithmetic 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Boolean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D only stores data values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 can be interpreted as a value or as an address (in the instruction memory or the data memory)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data memory (Memory[A])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Instructions are 16 bits wide		Cannot pack both an operation and address in one instruction	A </a:t>
            </a:r>
            <a:r>
              <a:rPr lang="en-US" sz="1200" dirty="0">
                <a:solidFill>
                  <a:schemeClr val="bg1"/>
                </a:solidFill>
              </a:rPr>
              <a:t>holds the address of M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Addresses are specified with 15 bits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set D = Memory[516] – 1, first set A = 516 and then do D=M-1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[A])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>
                <a:solidFill>
                  <a:schemeClr val="bg1"/>
                </a:solidFill>
              </a:rPr>
              <a:t>D only stores data values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 can be interpreted as a value or as an address (in the instruction memory or the data memory)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data memory (Memory[A])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Instructions are 16 bits wide		Cannot pack both an operation and address in one instruction	A </a:t>
            </a:r>
            <a:r>
              <a:rPr lang="en-US" sz="1200" dirty="0">
                <a:solidFill>
                  <a:schemeClr val="bg1"/>
                </a:solidFill>
              </a:rPr>
              <a:t>holds the address of M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Addresses are specified with 15 bits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set D = Memory[516] – 1, first set A = 516 and then do D=M-1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[A])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 can be interpreted as a value or as an address (in the instruction memory or the data memory)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data memory (Memory[A])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Instructions are 16 bits wide		Cannot pack both an operation and address in one instruction	A </a:t>
            </a:r>
            <a:r>
              <a:rPr lang="en-US" sz="1200" dirty="0">
                <a:solidFill>
                  <a:schemeClr val="bg1"/>
                </a:solidFill>
              </a:rPr>
              <a:t>holds the address of M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Addresses are specified with 15 bits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set D = Memory[516] – 1, first set A = 516 and then do D=M-1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[A])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</a:t>
            </a:r>
            <a:r>
              <a:rPr lang="en-US" sz="1400" dirty="0" smtClean="0">
                <a:solidFill>
                  <a:schemeClr val="bg1"/>
                </a:solidFill>
              </a:rPr>
              <a:t>(in the instruction memory or the data memory)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data memory (Memory[A])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Instructions are 16 bits wide		Cannot pack both an operation and address in one instruction	A </a:t>
            </a:r>
            <a:r>
              <a:rPr lang="en-US" sz="1200" dirty="0">
                <a:solidFill>
                  <a:schemeClr val="bg1"/>
                </a:solidFill>
              </a:rPr>
              <a:t>holds the address of M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Addresses are specified with 15 bits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set D = Memory[516] – 1, first set A = 516 and then do D=M-1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[A])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As an address in the data memory (Memory[A])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Instructions are 16 bits wide		Cannot pack both an operation and address in one instruction	A </a:t>
            </a:r>
            <a:r>
              <a:rPr lang="en-US" sz="1200" dirty="0">
                <a:solidFill>
                  <a:schemeClr val="bg1"/>
                </a:solidFill>
              </a:rPr>
              <a:t>holds the address of M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Addresses are specified with 15 bits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set D = Memory[516] – 1, first set A = 516 and then do D=M-1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[A])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Instructions are 16 bits wide		Cannot pack both an operation and address in one instruction	A </a:t>
            </a:r>
            <a:r>
              <a:rPr lang="en-US" sz="1200" dirty="0">
                <a:solidFill>
                  <a:schemeClr val="bg1"/>
                </a:solidFill>
              </a:rPr>
              <a:t>holds the address of M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Addresses are specified with 15 bits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set D = Memory[516] – 1, first set A = 516 and then do D=M-1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</a:t>
            </a:r>
            <a:r>
              <a:rPr lang="en-US" sz="1200" dirty="0" smtClean="0">
                <a:solidFill>
                  <a:schemeClr val="bg1"/>
                </a:solidFill>
              </a:rPr>
              <a:t>Cannot pack both an operation and address in one instruction	A </a:t>
            </a:r>
            <a:r>
              <a:rPr lang="en-US" sz="1200" dirty="0">
                <a:solidFill>
                  <a:schemeClr val="bg1"/>
                </a:solidFill>
              </a:rPr>
              <a:t>holds the address of </a:t>
            </a:r>
            <a:r>
              <a:rPr lang="en-US" sz="12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Addresses are specified with 15 bits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set D = Memory[516] – 1, first set A = 516 and then do D=M-1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</a:t>
            </a:r>
            <a:r>
              <a:rPr lang="en-US" sz="1200" dirty="0" smtClean="0">
                <a:solidFill>
                  <a:schemeClr val="bg1"/>
                </a:solidFill>
              </a:rPr>
              <a:t>Cannot pack both an operation and address in one instruction	A </a:t>
            </a:r>
            <a:r>
              <a:rPr lang="en-US" sz="1200" dirty="0">
                <a:solidFill>
                  <a:schemeClr val="bg1"/>
                </a:solidFill>
              </a:rPr>
              <a:t>holds the address of </a:t>
            </a:r>
            <a:r>
              <a:rPr lang="en-US" sz="12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Addresses are specified with 15 bits</a:t>
            </a:r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set D = Memory[516] – 1, first set A = 516 and then do D=M-1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	</a:t>
            </a:r>
            <a:r>
              <a:rPr lang="en-US" sz="1200" dirty="0" smtClean="0">
                <a:solidFill>
                  <a:schemeClr val="bg1"/>
                </a:solidFill>
              </a:rPr>
              <a:t>A </a:t>
            </a:r>
            <a:r>
              <a:rPr lang="en-US" sz="1200" dirty="0">
                <a:solidFill>
                  <a:schemeClr val="bg1"/>
                </a:solidFill>
              </a:rPr>
              <a:t>holds the address of </a:t>
            </a:r>
            <a:r>
              <a:rPr lang="en-US" sz="12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Addresses are specified with 15 bits</a:t>
            </a:r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set D = Memory[516] – 1, first set A = 516 and then do D=M-1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4673600" y="4318000"/>
            <a:ext cx="63500" cy="27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0450" y="4318000"/>
            <a:ext cx="42390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cannot pack both an operation and address in one instruction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Addresses are specified with 15 bits</a:t>
            </a:r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set D = Memory[516] – 1, first set A = 516 and then do D=M-1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	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0450" y="4318000"/>
            <a:ext cx="7169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cannot pack both an operation and address in one instruction	</a:t>
            </a:r>
            <a:r>
              <a:rPr lang="en-US" sz="1200" dirty="0"/>
              <a:t> A holds the address of M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673600" y="4318000"/>
            <a:ext cx="63500" cy="27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928100" y="4456499"/>
            <a:ext cx="46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types of commands: operations and access</a:t>
            </a:r>
          </a:p>
          <a:p>
            <a:endParaRPr lang="en-US" sz="1600" dirty="0" smtClean="0"/>
          </a:p>
          <a:p>
            <a:r>
              <a:rPr lang="en-US" dirty="0" smtClean="0"/>
              <a:t>Operations: arithmetic and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	</a:t>
            </a:r>
            <a:r>
              <a:rPr lang="en-US" sz="1600" dirty="0" smtClean="0"/>
              <a:t>Arithmetic</a:t>
            </a:r>
          </a:p>
          <a:p>
            <a:endParaRPr lang="en-US" sz="1400" dirty="0"/>
          </a:p>
          <a:p>
            <a:r>
              <a:rPr lang="en-US" sz="1600" dirty="0" smtClean="0"/>
              <a:t>		</a:t>
            </a:r>
            <a:r>
              <a:rPr lang="en-US" sz="1600" dirty="0" err="1"/>
              <a:t>Eg</a:t>
            </a:r>
            <a:r>
              <a:rPr lang="en-US" sz="1600" dirty="0"/>
              <a:t>. Set </a:t>
            </a:r>
            <a:r>
              <a:rPr lang="en-US" sz="1600" dirty="0" smtClean="0"/>
              <a:t>R2 </a:t>
            </a:r>
            <a:r>
              <a:rPr lang="en-US" sz="1600" dirty="0"/>
              <a:t>to R1 + </a:t>
            </a:r>
            <a:r>
              <a:rPr lang="en-US" sz="1600" dirty="0" smtClean="0"/>
              <a:t>R3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		</a:t>
            </a:r>
            <a:r>
              <a:rPr lang="en-US" sz="1400" dirty="0" smtClean="0">
                <a:solidFill>
                  <a:schemeClr val="bg1"/>
                </a:solidFill>
              </a:rPr>
              <a:t>1010001100011001 	(</a:t>
            </a:r>
            <a:r>
              <a:rPr lang="en-US" sz="1400" dirty="0">
                <a:solidFill>
                  <a:schemeClr val="bg1"/>
                </a:solidFill>
              </a:rPr>
              <a:t>16-bit computer has four 4-bit </a:t>
            </a:r>
            <a:r>
              <a:rPr lang="en-US" sz="1400" dirty="0" smtClean="0">
                <a:solidFill>
                  <a:schemeClr val="bg1"/>
                </a:solidFill>
              </a:rPr>
              <a:t>fields)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Boolean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Set R1 to the result of a bit wise And of R1 and R2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-8311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Instructions									     </a:t>
            </a:r>
            <a:r>
              <a:rPr lang="es-ES" sz="240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Addresses are specified with 15 bits</a:t>
            </a:r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Eg</a:t>
            </a:r>
            <a:r>
              <a:rPr lang="en-US" sz="1200" dirty="0" smtClean="0"/>
              <a:t>. To set D = Memory[516] – 1,</a:t>
            </a:r>
            <a:r>
              <a:rPr lang="en-US" sz="1200" dirty="0" smtClean="0">
                <a:solidFill>
                  <a:schemeClr val="bg1"/>
                </a:solidFill>
              </a:rPr>
              <a:t> first set A = 516 and then do D=M-1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0450" y="4318000"/>
            <a:ext cx="7169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cannot pack both an operation and address in one instruction	</a:t>
            </a:r>
            <a:r>
              <a:rPr lang="en-US" sz="1200" dirty="0"/>
              <a:t> A holds the address of M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673600" y="4318000"/>
            <a:ext cx="63500" cy="27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28100" y="4456499"/>
            <a:ext cx="46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Addresses are specified with 15 bits</a:t>
            </a:r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Eg</a:t>
            </a:r>
            <a:r>
              <a:rPr lang="en-US" sz="1200" dirty="0" smtClean="0"/>
              <a:t>. To set D = Memory[516] – 1, first set A = 516 </a:t>
            </a:r>
            <a:r>
              <a:rPr lang="en-US" sz="1200" dirty="0" smtClean="0">
                <a:solidFill>
                  <a:schemeClr val="bg1"/>
                </a:solidFill>
              </a:rPr>
              <a:t>and then do D=M-1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0450" y="4318000"/>
            <a:ext cx="7169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cannot pack both an operation and address in one instruction	</a:t>
            </a:r>
            <a:r>
              <a:rPr lang="en-US" sz="1200" dirty="0"/>
              <a:t> A holds the address of M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673600" y="4318000"/>
            <a:ext cx="63500" cy="27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28100" y="4456499"/>
            <a:ext cx="46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Addresses are specified with 15 bits</a:t>
            </a:r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Eg</a:t>
            </a:r>
            <a:r>
              <a:rPr lang="en-US" sz="1200" dirty="0" smtClean="0"/>
              <a:t>. To set D = Memory[516] – 1, first set A = 516 and then do D=M-1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		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As an address in the instruction memory (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[])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0450" y="4318000"/>
            <a:ext cx="7169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cannot pack both an operation and address in one instruction	</a:t>
            </a:r>
            <a:r>
              <a:rPr lang="en-US" sz="1200" dirty="0"/>
              <a:t> A holds the address of M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673600" y="4318000"/>
            <a:ext cx="63500" cy="27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28100" y="4456499"/>
            <a:ext cx="46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Addresses are specified with 15 bits</a:t>
            </a:r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Eg</a:t>
            </a:r>
            <a:r>
              <a:rPr lang="en-US" sz="1200" dirty="0" smtClean="0"/>
              <a:t>. To set D = Memory[516] – 1, first set A = 516 and then do D=M-1</a:t>
            </a:r>
          </a:p>
          <a:p>
            <a:endParaRPr lang="en-US" sz="1200" dirty="0"/>
          </a:p>
          <a:p>
            <a:r>
              <a:rPr lang="en-US" sz="1200" dirty="0" smtClean="0"/>
              <a:t>					</a:t>
            </a:r>
          </a:p>
          <a:p>
            <a:r>
              <a:rPr lang="en-US" sz="1200" dirty="0" smtClean="0"/>
              <a:t>	As an address in the instruction memory (</a:t>
            </a:r>
            <a:r>
              <a:rPr lang="en-US" sz="1200" dirty="0" err="1" smtClean="0"/>
              <a:t>InstructionMemory</a:t>
            </a:r>
            <a:r>
              <a:rPr lang="en-US" sz="1200" dirty="0" smtClean="0"/>
              <a:t>[])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Any jump always takes you to the address held by A</a:t>
            </a:r>
          </a:p>
          <a:p>
            <a:pPr lvl="2"/>
            <a:endParaRPr lang="en-US" sz="1200" dirty="0">
              <a:solidFill>
                <a:schemeClr val="bg1"/>
              </a:solidFill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0450" y="4318000"/>
            <a:ext cx="7169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cannot pack both an operation and address in one instruction	</a:t>
            </a:r>
            <a:r>
              <a:rPr lang="en-US" sz="1200" dirty="0"/>
              <a:t> A holds the address of M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673600" y="4318000"/>
            <a:ext cx="63500" cy="27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28100" y="4456499"/>
            <a:ext cx="46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Addresses are specified with 15 bits</a:t>
            </a:r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Eg</a:t>
            </a:r>
            <a:r>
              <a:rPr lang="en-US" sz="1200" dirty="0" smtClean="0"/>
              <a:t>. To set D = Memory[516] – 1, first set A = 516 and then do D=M-1</a:t>
            </a:r>
          </a:p>
          <a:p>
            <a:endParaRPr lang="en-US" sz="1200" dirty="0"/>
          </a:p>
          <a:p>
            <a:r>
              <a:rPr lang="en-US" sz="1200" dirty="0" smtClean="0"/>
              <a:t>					</a:t>
            </a:r>
          </a:p>
          <a:p>
            <a:r>
              <a:rPr lang="en-US" sz="1200" dirty="0" smtClean="0"/>
              <a:t>	As an address in the instruction memory (</a:t>
            </a:r>
            <a:r>
              <a:rPr lang="en-US" sz="1200" dirty="0" err="1" smtClean="0"/>
              <a:t>InstructionMemory</a:t>
            </a:r>
            <a:r>
              <a:rPr lang="en-US" sz="1200" dirty="0" smtClean="0"/>
              <a:t>[])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 smtClean="0"/>
              <a:t>	Any jump always takes you to the address held by A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chemeClr val="bg1"/>
                </a:solidFill>
              </a:rPr>
              <a:t>Eg</a:t>
            </a:r>
            <a:r>
              <a:rPr lang="en-US" sz="1200" dirty="0" smtClean="0">
                <a:solidFill>
                  <a:schemeClr val="bg1"/>
                </a:solidFill>
              </a:rPr>
              <a:t>. To fetch the instruction in </a:t>
            </a:r>
            <a:r>
              <a:rPr lang="en-US" sz="1200" dirty="0" err="1" smtClean="0">
                <a:solidFill>
                  <a:schemeClr val="bg1"/>
                </a:solidFill>
              </a:rPr>
              <a:t>InstructionMemory</a:t>
            </a:r>
            <a:r>
              <a:rPr lang="en-US" sz="1200" dirty="0" smtClean="0">
                <a:solidFill>
                  <a:schemeClr val="bg1"/>
                </a:solidFill>
              </a:rPr>
              <a:t>[35], 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0450" y="4318000"/>
            <a:ext cx="7169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cannot pack both an operation and address in one instruction	</a:t>
            </a:r>
            <a:r>
              <a:rPr lang="en-US" sz="1200" dirty="0"/>
              <a:t> A holds the address of M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673600" y="4318000"/>
            <a:ext cx="63500" cy="27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28100" y="4456499"/>
            <a:ext cx="46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Addresses are specified with 15 bits</a:t>
            </a:r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Eg</a:t>
            </a:r>
            <a:r>
              <a:rPr lang="en-US" sz="1200" dirty="0" smtClean="0"/>
              <a:t>. To set D = Memory[516] – 1, first set A = 516 and then do D=M-1</a:t>
            </a:r>
          </a:p>
          <a:p>
            <a:endParaRPr lang="en-US" sz="1200" dirty="0"/>
          </a:p>
          <a:p>
            <a:r>
              <a:rPr lang="en-US" sz="1200" dirty="0" smtClean="0"/>
              <a:t>					</a:t>
            </a:r>
          </a:p>
          <a:p>
            <a:r>
              <a:rPr lang="en-US" sz="1200" dirty="0" smtClean="0"/>
              <a:t>	As an address in the instruction memory (</a:t>
            </a:r>
            <a:r>
              <a:rPr lang="en-US" sz="1200" dirty="0" err="1" smtClean="0"/>
              <a:t>InstructionMemory</a:t>
            </a:r>
            <a:r>
              <a:rPr lang="en-US" sz="1200" dirty="0" smtClean="0"/>
              <a:t>[])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 smtClean="0"/>
              <a:t>	Any jump always takes you to the address held by A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To fetch the instruction in </a:t>
            </a:r>
            <a:r>
              <a:rPr lang="en-US" sz="1200" dirty="0" err="1" smtClean="0"/>
              <a:t>InstructionMemory</a:t>
            </a:r>
            <a:r>
              <a:rPr lang="en-US" sz="1200" dirty="0" smtClean="0"/>
              <a:t>[35], </a:t>
            </a:r>
            <a:r>
              <a:rPr lang="en-US" sz="1200" dirty="0" smtClean="0">
                <a:solidFill>
                  <a:schemeClr val="bg1"/>
                </a:solidFill>
              </a:rPr>
              <a:t>set A = 35 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0450" y="4318000"/>
            <a:ext cx="7169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cannot pack both an operation and address in one instruction	</a:t>
            </a:r>
            <a:r>
              <a:rPr lang="en-US" sz="1200" dirty="0"/>
              <a:t> A holds the address of M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673600" y="4318000"/>
            <a:ext cx="63500" cy="27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28100" y="4456499"/>
            <a:ext cx="46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5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Addresses are specified with 15 bits</a:t>
            </a:r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Eg</a:t>
            </a:r>
            <a:r>
              <a:rPr lang="en-US" sz="1200" dirty="0" smtClean="0"/>
              <a:t>. To set D = Memory[516] – 1, first set A = 516 and then do D=M-1</a:t>
            </a:r>
          </a:p>
          <a:p>
            <a:endParaRPr lang="en-US" sz="1200" dirty="0"/>
          </a:p>
          <a:p>
            <a:r>
              <a:rPr lang="en-US" sz="1200" dirty="0" smtClean="0"/>
              <a:t>					</a:t>
            </a:r>
          </a:p>
          <a:p>
            <a:r>
              <a:rPr lang="en-US" sz="1200" dirty="0" smtClean="0"/>
              <a:t>	As an address in the instruction memory (</a:t>
            </a:r>
            <a:r>
              <a:rPr lang="en-US" sz="1200" dirty="0" err="1" smtClean="0"/>
              <a:t>InstructionMemory</a:t>
            </a:r>
            <a:r>
              <a:rPr lang="en-US" sz="1200" dirty="0" smtClean="0"/>
              <a:t>[])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 smtClean="0"/>
              <a:t>	Any jump always takes you to the address held by A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To fetch the instruction in </a:t>
            </a:r>
            <a:r>
              <a:rPr lang="en-US" sz="1200" dirty="0" err="1" smtClean="0"/>
              <a:t>InstructionMemory</a:t>
            </a:r>
            <a:r>
              <a:rPr lang="en-US" sz="1200" dirty="0" smtClean="0"/>
              <a:t>[35], set A = 35 </a:t>
            </a:r>
            <a:r>
              <a:rPr lang="en-US" sz="1200" dirty="0" smtClean="0">
                <a:solidFill>
                  <a:schemeClr val="bg1"/>
                </a:solidFill>
              </a:rPr>
              <a:t>and then use ‘</a:t>
            </a:r>
            <a:r>
              <a:rPr lang="en-US" sz="1200" dirty="0" err="1" smtClean="0">
                <a:solidFill>
                  <a:schemeClr val="bg1"/>
                </a:solidFill>
              </a:rPr>
              <a:t>goto</a:t>
            </a:r>
            <a:r>
              <a:rPr lang="en-US" sz="1200" dirty="0" smtClean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0450" y="4318000"/>
            <a:ext cx="7169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cannot pack both an operation and address in one instruction	</a:t>
            </a:r>
            <a:r>
              <a:rPr lang="en-US" sz="1200" dirty="0"/>
              <a:t> A holds the address of M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673600" y="4318000"/>
            <a:ext cx="63500" cy="27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28100" y="4456499"/>
            <a:ext cx="46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Two 16-bit registers: A and D</a:t>
            </a:r>
          </a:p>
          <a:p>
            <a:endParaRPr lang="en-US" sz="1400" dirty="0"/>
          </a:p>
          <a:p>
            <a:r>
              <a:rPr lang="en-US" sz="1200" dirty="0" smtClean="0"/>
              <a:t>	Can be manipulated by arithmetic or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instructions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	Arithmetic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Boolean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D only stores data values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 can be interpreted as a value or as an address (in the instruction memory or the data memory)</a:t>
            </a:r>
          </a:p>
          <a:p>
            <a:endParaRPr lang="en-US" sz="1200" dirty="0"/>
          </a:p>
          <a:p>
            <a:r>
              <a:rPr lang="en-US" sz="1200" dirty="0" smtClean="0"/>
              <a:t>	As an address in the data memory (Memory[])</a:t>
            </a:r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/>
              <a:t>	</a:t>
            </a:r>
            <a:r>
              <a:rPr lang="en-US" sz="1200" dirty="0" smtClean="0"/>
              <a:t>Instructions are 16 bits wide		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Addresses are specified with 15 bits</a:t>
            </a:r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Eg</a:t>
            </a:r>
            <a:r>
              <a:rPr lang="en-US" sz="1200" dirty="0" smtClean="0"/>
              <a:t>. To set D = Memory[516] – 1, first set A = 516 and then do D=M-1</a:t>
            </a:r>
          </a:p>
          <a:p>
            <a:endParaRPr lang="en-US" sz="1200" dirty="0"/>
          </a:p>
          <a:p>
            <a:r>
              <a:rPr lang="en-US" sz="1200" dirty="0" smtClean="0"/>
              <a:t>					</a:t>
            </a:r>
          </a:p>
          <a:p>
            <a:r>
              <a:rPr lang="en-US" sz="1200" dirty="0" smtClean="0"/>
              <a:t>	As an address in the instruction memory (</a:t>
            </a:r>
            <a:r>
              <a:rPr lang="en-US" sz="1200" dirty="0" err="1" smtClean="0"/>
              <a:t>InstructionMemory</a:t>
            </a:r>
            <a:r>
              <a:rPr lang="en-US" sz="1200" dirty="0" smtClean="0"/>
              <a:t>[])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 smtClean="0"/>
              <a:t>	Any jump always takes you to the address held by A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. To fetch the instruction in </a:t>
            </a:r>
            <a:r>
              <a:rPr lang="en-US" sz="1200" dirty="0" err="1" smtClean="0"/>
              <a:t>InstructionMemory</a:t>
            </a:r>
            <a:r>
              <a:rPr lang="en-US" sz="1200" dirty="0" smtClean="0"/>
              <a:t>[35], set A = 35 and then use ‘</a:t>
            </a:r>
            <a:r>
              <a:rPr lang="en-US" sz="1200" dirty="0" err="1" smtClean="0"/>
              <a:t>goto</a:t>
            </a:r>
            <a:r>
              <a:rPr lang="en-US" sz="1200" dirty="0" smtClean="0"/>
              <a:t>’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    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0707"/>
          <a:stretch/>
        </p:blipFill>
        <p:spPr>
          <a:xfrm>
            <a:off x="3132138" y="2119312"/>
            <a:ext cx="384891" cy="14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536"/>
          <a:stretch/>
        </p:blipFill>
        <p:spPr>
          <a:xfrm>
            <a:off x="3154364" y="2300288"/>
            <a:ext cx="357186" cy="14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0450" y="4318000"/>
            <a:ext cx="7169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cannot pack both an operation and address in one instruction	</a:t>
            </a:r>
            <a:r>
              <a:rPr lang="en-US" sz="1200" dirty="0"/>
              <a:t> A holds the address of M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673600" y="4318000"/>
            <a:ext cx="63500" cy="27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28100" y="4456499"/>
            <a:ext cx="46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: an address instruction (A-instruction) and a compute instruction (C-instruction)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selects the address on which to operate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C-instruction: specifies the desired operation, where to store the result, and where to go next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1415772"/>
              </a:xfrm>
              <a:prstGeom prst="rect">
                <a:avLst/>
              </a:prstGeom>
              <a:blipFill>
                <a:blip r:embed="rId2"/>
                <a:stretch>
                  <a:fillRect l="-317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</a:t>
            </a:r>
            <a:r>
              <a:rPr lang="es-ES" sz="2400" dirty="0" err="1" smtClean="0"/>
              <a:t>two</a:t>
            </a:r>
            <a:r>
              <a:rPr lang="es-ES" sz="2400" dirty="0" smtClean="0"/>
              <a:t> </a:t>
            </a:r>
            <a:r>
              <a:rPr lang="es-ES" sz="2400" dirty="0" err="1" smtClean="0"/>
              <a:t>instructions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25994" y="2855928"/>
            <a:ext cx="64212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lvl="1"/>
            <a:r>
              <a:rPr lang="en-US" sz="1400" dirty="0" smtClean="0"/>
              <a:t>if Memory[3]=5 then </a:t>
            </a:r>
            <a:r>
              <a:rPr lang="en-US" sz="1400" dirty="0" err="1" smtClean="0"/>
              <a:t>goto</a:t>
            </a:r>
            <a:r>
              <a:rPr lang="en-US" sz="1400" dirty="0" smtClean="0"/>
              <a:t> 100</a:t>
            </a:r>
          </a:p>
          <a:p>
            <a:pPr lvl="1"/>
            <a:r>
              <a:rPr lang="en-US" sz="1400" dirty="0" smtClean="0"/>
              <a:t>else </a:t>
            </a:r>
            <a:r>
              <a:rPr lang="en-US" sz="1400" dirty="0" err="1" smtClean="0"/>
              <a:t>goto</a:t>
            </a:r>
            <a:r>
              <a:rPr lang="en-US" sz="1400" dirty="0" smtClean="0"/>
              <a:t> 200: 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@3		// A=3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// D=Memory[A]=M[3]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@5		// A=5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D=D-A	// D=D-5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@100		// A=100 is address to jump to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D;JEQ	// If D=0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@200		// A=200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 address to jump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//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200 (0 is arbitrary) 	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 flipH="1">
            <a:off x="3221586" y="3974758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flipH="1">
            <a:off x="3221586" y="4619293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3221586" y="5263828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flipH="1">
            <a:off x="3221586" y="5908363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selects the address on which to operate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C-instruction: specifies the desired operation, where to store the result, and where to go next</a:t>
                </a:r>
              </a:p>
              <a:p>
                <a:endParaRPr lang="en-US" sz="14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1415772"/>
              </a:xfrm>
              <a:prstGeom prst="rect">
                <a:avLst/>
              </a:prstGeom>
              <a:blipFill>
                <a:blip r:embed="rId2"/>
                <a:stretch>
                  <a:fillRect l="-317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</a:t>
            </a:r>
            <a:r>
              <a:rPr lang="es-ES" sz="2400" dirty="0" err="1" smtClean="0"/>
              <a:t>two</a:t>
            </a:r>
            <a:r>
              <a:rPr lang="es-ES" sz="2400" dirty="0" smtClean="0"/>
              <a:t> </a:t>
            </a:r>
            <a:r>
              <a:rPr lang="es-ES" sz="2400" dirty="0" err="1" smtClean="0"/>
              <a:t>instructions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25994" y="2855928"/>
            <a:ext cx="64212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lvl="1"/>
            <a:r>
              <a:rPr lang="en-US" sz="1400" dirty="0" smtClean="0"/>
              <a:t>if Memory[3]=5 then </a:t>
            </a:r>
            <a:r>
              <a:rPr lang="en-US" sz="1400" dirty="0" err="1" smtClean="0"/>
              <a:t>goto</a:t>
            </a:r>
            <a:r>
              <a:rPr lang="en-US" sz="1400" dirty="0" smtClean="0"/>
              <a:t> 100</a:t>
            </a:r>
          </a:p>
          <a:p>
            <a:pPr lvl="1"/>
            <a:r>
              <a:rPr lang="en-US" sz="1400" dirty="0" smtClean="0"/>
              <a:t>else </a:t>
            </a:r>
            <a:r>
              <a:rPr lang="en-US" sz="1400" dirty="0" err="1" smtClean="0"/>
              <a:t>goto</a:t>
            </a:r>
            <a:r>
              <a:rPr lang="en-US" sz="1400" dirty="0" smtClean="0"/>
              <a:t> 200: 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@3		// A=3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// D=Memory[A]=M[3]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@5		// A=5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D=D-A	// D=D-5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@100		// A=100 is address to jump to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D;JEQ	// If D=0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@200		// A=200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 address to jump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//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200 (0 is arbitrary) 	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flipH="1">
            <a:off x="3221586" y="3974758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3221586" y="4619293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flipH="1">
            <a:off x="3221586" y="5263828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flipH="1">
            <a:off x="3221586" y="5908363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types of commands: operations and access</a:t>
            </a:r>
          </a:p>
          <a:p>
            <a:endParaRPr lang="en-US" sz="1600" dirty="0" smtClean="0"/>
          </a:p>
          <a:p>
            <a:r>
              <a:rPr lang="en-US" dirty="0" smtClean="0"/>
              <a:t>Operations: arithmetic and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	</a:t>
            </a:r>
            <a:r>
              <a:rPr lang="en-US" sz="1600" dirty="0" smtClean="0"/>
              <a:t>Arithmetic</a:t>
            </a:r>
          </a:p>
          <a:p>
            <a:endParaRPr lang="en-US" sz="1400" dirty="0"/>
          </a:p>
          <a:p>
            <a:r>
              <a:rPr lang="en-US" sz="1600" dirty="0" smtClean="0"/>
              <a:t>		</a:t>
            </a:r>
            <a:r>
              <a:rPr lang="en-US" sz="1600" dirty="0" err="1"/>
              <a:t>Eg</a:t>
            </a:r>
            <a:r>
              <a:rPr lang="en-US" sz="1600" dirty="0"/>
              <a:t>. Set </a:t>
            </a:r>
            <a:r>
              <a:rPr lang="en-US" sz="1600" dirty="0" smtClean="0"/>
              <a:t>R2 </a:t>
            </a:r>
            <a:r>
              <a:rPr lang="en-US" sz="1600" dirty="0"/>
              <a:t>to R1 + </a:t>
            </a:r>
            <a:r>
              <a:rPr lang="en-US" sz="1600" dirty="0" smtClean="0"/>
              <a:t>R3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		</a:t>
            </a:r>
            <a:r>
              <a:rPr lang="en-US" sz="1400" dirty="0" smtClean="0">
                <a:solidFill>
                  <a:schemeClr val="bg1"/>
                </a:solidFill>
              </a:rPr>
              <a:t>1010001100011001 	(this 16-bit </a:t>
            </a:r>
            <a:r>
              <a:rPr lang="en-US" sz="1400" dirty="0">
                <a:solidFill>
                  <a:schemeClr val="bg1"/>
                </a:solidFill>
              </a:rPr>
              <a:t>computer has four 4-bit </a:t>
            </a:r>
            <a:r>
              <a:rPr lang="en-US" sz="1400" dirty="0" smtClean="0">
                <a:solidFill>
                  <a:schemeClr val="bg1"/>
                </a:solidFill>
              </a:rPr>
              <a:t>fields)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Boolean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Set R1 to the result of a bit wise And of R1 and R2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85217"/>
          <a:stretch/>
        </p:blipFill>
        <p:spPr>
          <a:xfrm>
            <a:off x="2248461" y="3204488"/>
            <a:ext cx="6648450" cy="25204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</a:t>
            </a:r>
            <a:r>
              <a:rPr lang="es-ES" sz="2400" dirty="0" err="1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C-instruction: specifies the desired operation, where to store the result, and where to go next</a:t>
                </a:r>
              </a:p>
              <a:p>
                <a:endParaRPr lang="en-US" sz="14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1415772"/>
              </a:xfrm>
              <a:prstGeom prst="rect">
                <a:avLst/>
              </a:prstGeom>
              <a:blipFill>
                <a:blip r:embed="rId2"/>
                <a:stretch>
                  <a:fillRect l="-317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</a:t>
            </a:r>
            <a:r>
              <a:rPr lang="es-ES" sz="2400" dirty="0" err="1" smtClean="0"/>
              <a:t>two</a:t>
            </a:r>
            <a:r>
              <a:rPr lang="es-ES" sz="2400" dirty="0" smtClean="0"/>
              <a:t> </a:t>
            </a:r>
            <a:r>
              <a:rPr lang="es-ES" sz="2400" dirty="0" err="1" smtClean="0"/>
              <a:t>instructions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25994" y="2855928"/>
            <a:ext cx="64212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lvl="1"/>
            <a:r>
              <a:rPr lang="en-US" sz="1400" dirty="0" smtClean="0"/>
              <a:t>if Memory[3]=5 then </a:t>
            </a:r>
            <a:r>
              <a:rPr lang="en-US" sz="1400" dirty="0" err="1" smtClean="0"/>
              <a:t>goto</a:t>
            </a:r>
            <a:r>
              <a:rPr lang="en-US" sz="1400" dirty="0" smtClean="0"/>
              <a:t> 100</a:t>
            </a:r>
          </a:p>
          <a:p>
            <a:pPr lvl="1"/>
            <a:r>
              <a:rPr lang="en-US" sz="1400" dirty="0" smtClean="0"/>
              <a:t>else </a:t>
            </a:r>
            <a:r>
              <a:rPr lang="en-US" sz="1400" dirty="0" err="1" smtClean="0"/>
              <a:t>goto</a:t>
            </a:r>
            <a:r>
              <a:rPr lang="en-US" sz="1400" dirty="0" smtClean="0"/>
              <a:t> 200: 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@3		// A=3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// D=Memory[A]=M[3]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@5		// A=5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D=D-A	// D=D-5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@100		// A=100 is address to jump to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D;JEQ	// If D=0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@200		// A=200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 address to jump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//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200 (0 is arbitrary) 	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flipH="1">
            <a:off x="3221586" y="3974758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3221586" y="4619293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flipH="1">
            <a:off x="3221586" y="5263828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flipH="1">
            <a:off x="3221586" y="5908363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8266669" y="4053013"/>
            <a:ext cx="126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266669" y="4734621"/>
            <a:ext cx="126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266669" y="5379157"/>
            <a:ext cx="126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266669" y="6007219"/>
            <a:ext cx="126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	C-instruction: specifies the desired operation, where to store the result, and where to go next</a:t>
                </a:r>
              </a:p>
              <a:p>
                <a:endParaRPr lang="en-US" sz="14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1415772"/>
              </a:xfrm>
              <a:prstGeom prst="rect">
                <a:avLst/>
              </a:prstGeom>
              <a:blipFill>
                <a:blip r:embed="rId2"/>
                <a:stretch>
                  <a:fillRect l="-317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</a:t>
            </a:r>
            <a:r>
              <a:rPr lang="es-ES" sz="2400" dirty="0" err="1" smtClean="0"/>
              <a:t>two</a:t>
            </a:r>
            <a:r>
              <a:rPr lang="es-ES" sz="2400" dirty="0" smtClean="0"/>
              <a:t> </a:t>
            </a:r>
            <a:r>
              <a:rPr lang="es-ES" sz="2400" dirty="0" err="1" smtClean="0"/>
              <a:t>instructions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25994" y="2855928"/>
            <a:ext cx="64212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lvl="1"/>
            <a:r>
              <a:rPr lang="en-US" sz="1400" dirty="0" smtClean="0"/>
              <a:t>if Memory[3]=5 then </a:t>
            </a:r>
            <a:r>
              <a:rPr lang="en-US" sz="1400" dirty="0" err="1" smtClean="0"/>
              <a:t>goto</a:t>
            </a:r>
            <a:r>
              <a:rPr lang="en-US" sz="1400" dirty="0" smtClean="0"/>
              <a:t> 100</a:t>
            </a:r>
          </a:p>
          <a:p>
            <a:pPr lvl="1"/>
            <a:r>
              <a:rPr lang="en-US" sz="1400" dirty="0" smtClean="0"/>
              <a:t>else </a:t>
            </a:r>
            <a:r>
              <a:rPr lang="en-US" sz="1400" dirty="0" err="1" smtClean="0"/>
              <a:t>goto</a:t>
            </a:r>
            <a:r>
              <a:rPr lang="en-US" sz="1400" dirty="0" smtClean="0"/>
              <a:t> 200: 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@3		// A=3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	// D=Memory[A]=M[3]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@5		// A=5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D=D-A	// D=D-5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@100		// A=100 is address to jump to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D;JEQ	// If D=0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 lvl="1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@200		// A=200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 address to jump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//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200 (0 is arbitrary) 	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flipH="1">
            <a:off x="3221586" y="3974758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3221586" y="4619293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flipH="1">
            <a:off x="3221586" y="5263828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flipH="1">
            <a:off x="3221586" y="5908363"/>
            <a:ext cx="127097" cy="3748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266669" y="4287793"/>
            <a:ext cx="126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266669" y="4969401"/>
            <a:ext cx="126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266669" y="5613937"/>
            <a:ext cx="126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266669" y="6241999"/>
            <a:ext cx="126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  <a:r>
                  <a:rPr lang="en-US" sz="1050" i="1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@value</a:t>
                </a:r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Where </a:t>
                </a:r>
                <a:r>
                  <a:rPr lang="en-US" sz="1050" i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is either a non-negative decimal number</a:t>
                </a:r>
              </a:p>
              <a:p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	// </a:t>
                </a:r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 a symbol referring to such number.</a:t>
                </a:r>
                <a:endParaRPr lang="en-US" sz="1050" dirty="0" smtClean="0">
                  <a:solidFill>
                    <a:schemeClr val="bg1"/>
                  </a:solidFill>
                </a:endParaRP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 	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@5  	// store the binary representation of 5 in register A	     </a:t>
                </a:r>
                <a:r>
                  <a:rPr lang="en-US" sz="1050" dirty="0" smtClean="0">
                    <a:solidFill>
                      <a:schemeClr val="bg1"/>
                    </a:solidFill>
                  </a:rPr>
                  <a:t>register </a:t>
                </a:r>
                <a:r>
                  <a:rPr lang="en-US" sz="1050" dirty="0">
                    <a:solidFill>
                      <a:schemeClr val="bg1"/>
                    </a:solidFill>
                  </a:rPr>
                  <a:t>A =</a:t>
                </a:r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sz="1050" dirty="0" smtClean="0">
                    <a:solidFill>
                      <a:schemeClr val="bg1"/>
                    </a:solidFill>
                    <a:cs typeface="Courier New" panose="02070309020205020404" pitchFamily="49" charset="0"/>
                  </a:rPr>
                  <a:t>=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0000000000000101</a:t>
                </a:r>
                <a:endParaRPr lang="en-US" sz="105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endParaRPr lang="en-US" sz="105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3 purposes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Only way to enter a constant into the computer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register to be manipulated by the C-instruction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jump destination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  <a:blipFill>
                <a:blip r:embed="rId2"/>
                <a:stretch>
                  <a:fillRect l="-317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   </a:t>
            </a:r>
            <a:r>
              <a:rPr lang="es-ES" sz="2400" dirty="0" smtClean="0"/>
              <a:t>A-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	</a:t>
                </a:r>
                <a:r>
                  <a:rPr lang="en-US" sz="105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Where </a:t>
                </a:r>
                <a:r>
                  <a:rPr lang="en-US" sz="105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either a non-negative decimal number</a:t>
                </a:r>
              </a:p>
              <a:p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// 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a symbol referring to such number.</a:t>
                </a:r>
                <a:endParaRPr lang="en-US" sz="105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. 	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@5  	// store the binary representation of 5 in register A	     </a:t>
                </a:r>
                <a:r>
                  <a:rPr lang="en-US" sz="1050" dirty="0" smtClean="0">
                    <a:solidFill>
                      <a:schemeClr val="bg1"/>
                    </a:solidFill>
                  </a:rPr>
                  <a:t>register </a:t>
                </a:r>
                <a:r>
                  <a:rPr lang="en-US" sz="1050" dirty="0">
                    <a:solidFill>
                      <a:schemeClr val="bg1"/>
                    </a:solidFill>
                  </a:rPr>
                  <a:t>A =</a:t>
                </a:r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sz="1050" dirty="0" smtClean="0">
                    <a:solidFill>
                      <a:schemeClr val="bg1"/>
                    </a:solidFill>
                    <a:cs typeface="Courier New" panose="02070309020205020404" pitchFamily="49" charset="0"/>
                  </a:rPr>
                  <a:t>=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0000000000000101</a:t>
                </a:r>
                <a:endParaRPr lang="en-US" sz="105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endParaRPr lang="en-US" sz="105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3 purposes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Only way to enter a constant into the computer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register to be manipulated by the C-instruction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jump destination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  <a:blipFill>
                <a:blip r:embed="rId2"/>
                <a:stretch>
                  <a:fillRect l="-317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   </a:t>
            </a:r>
            <a:r>
              <a:rPr lang="es-ES" sz="2400" dirty="0" smtClean="0"/>
              <a:t>A-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	</a:t>
                </a:r>
                <a:r>
                  <a:rPr lang="en-US" sz="105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Where </a:t>
                </a:r>
                <a:r>
                  <a:rPr lang="en-US" sz="105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either a non-negative decimal number</a:t>
                </a:r>
              </a:p>
              <a:p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// 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a symbol referring to such number.</a:t>
                </a:r>
                <a:endParaRPr lang="en-US" sz="105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@5  	// store the binary representation of 5 in register A	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1050" dirty="0" smtClean="0">
                    <a:solidFill>
                      <a:schemeClr val="bg1"/>
                    </a:solidFill>
                  </a:rPr>
                  <a:t>register </a:t>
                </a:r>
                <a:r>
                  <a:rPr lang="en-US" sz="1050" dirty="0">
                    <a:solidFill>
                      <a:schemeClr val="bg1"/>
                    </a:solidFill>
                  </a:rPr>
                  <a:t>A =</a:t>
                </a:r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sz="1050" dirty="0" smtClean="0">
                    <a:solidFill>
                      <a:schemeClr val="bg1"/>
                    </a:solidFill>
                    <a:cs typeface="Courier New" panose="02070309020205020404" pitchFamily="49" charset="0"/>
                  </a:rPr>
                  <a:t>=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0000000000000101</a:t>
                </a:r>
                <a:endParaRPr lang="en-US" sz="105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endPara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3 purposes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Only way to enter a constant into the computer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register to be manipulated by the C-instruction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jump destination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  <a:blipFill>
                <a:blip r:embed="rId2"/>
                <a:stretch>
                  <a:fillRect l="-317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   </a:t>
            </a:r>
            <a:r>
              <a:rPr lang="es-ES" sz="2400" dirty="0" smtClean="0"/>
              <a:t>A-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	</a:t>
                </a:r>
                <a:r>
                  <a:rPr lang="en-US" sz="105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Where </a:t>
                </a:r>
                <a:r>
                  <a:rPr lang="en-US" sz="105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either a non-negative decimal number</a:t>
                </a:r>
              </a:p>
              <a:p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// 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a symbol referring to such number.</a:t>
                </a:r>
                <a:endParaRPr lang="en-US" sz="105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@5  	// store the binary representation of 5 in register A	     </a:t>
                </a:r>
                <a:r>
                  <a:rPr lang="en-US" sz="1050" dirty="0" smtClean="0">
                    <a:solidFill>
                      <a:schemeClr val="bg1"/>
                    </a:solidFill>
                  </a:rPr>
                  <a:t>register </a:t>
                </a:r>
                <a:r>
                  <a:rPr lang="en-US" sz="1050" dirty="0">
                    <a:solidFill>
                      <a:schemeClr val="bg1"/>
                    </a:solidFill>
                  </a:rPr>
                  <a:t>A =</a:t>
                </a:r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sz="1050" dirty="0" smtClean="0">
                    <a:solidFill>
                      <a:schemeClr val="bg1"/>
                    </a:solidFill>
                    <a:cs typeface="Courier New" panose="02070309020205020404" pitchFamily="49" charset="0"/>
                  </a:rPr>
                  <a:t>=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0000000000000101</a:t>
                </a:r>
                <a:endParaRPr lang="en-US" sz="105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endPara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3 purposes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Only way to enter a constant into the computer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register to be manipulated by the C-instruction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jump destination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  <a:blipFill>
                <a:blip r:embed="rId2"/>
                <a:stretch>
                  <a:fillRect l="-317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   </a:t>
            </a:r>
            <a:r>
              <a:rPr lang="es-ES" sz="2400" dirty="0" smtClean="0"/>
              <a:t>A-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10" y="2173268"/>
            <a:ext cx="2731874" cy="4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	</a:t>
                </a:r>
                <a:r>
                  <a:rPr lang="en-US" sz="105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Where </a:t>
                </a:r>
                <a:r>
                  <a:rPr lang="en-US" sz="105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either a non-negative decimal number</a:t>
                </a:r>
              </a:p>
              <a:p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// 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a symbol referring to such number.</a:t>
                </a:r>
                <a:endParaRPr lang="en-US" sz="105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@5  	// store the binary representation of 5 in register A	     </a:t>
                </a:r>
                <a:r>
                  <a:rPr lang="en-US" sz="1050" dirty="0" smtClean="0">
                    <a:solidFill>
                      <a:schemeClr val="bg1"/>
                    </a:solidFill>
                  </a:rPr>
                  <a:t>register </a:t>
                </a:r>
                <a:r>
                  <a:rPr lang="en-US" sz="1050" dirty="0">
                    <a:solidFill>
                      <a:schemeClr val="bg1"/>
                    </a:solidFill>
                  </a:rPr>
                  <a:t>A =</a:t>
                </a:r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sz="1050" dirty="0" smtClean="0">
                    <a:solidFill>
                      <a:schemeClr val="bg1"/>
                    </a:solidFill>
                    <a:cs typeface="Courier New" panose="02070309020205020404" pitchFamily="49" charset="0"/>
                  </a:rPr>
                  <a:t>=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0000000000000101</a:t>
                </a:r>
                <a:endParaRPr lang="en-US" sz="105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endPara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3 purposes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Only way to enter a constant into the computer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register to be manipulated by the C-instruction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jump destination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  <a:blipFill>
                <a:blip r:embed="rId2"/>
                <a:stretch>
                  <a:fillRect l="-317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   </a:t>
            </a:r>
            <a:r>
              <a:rPr lang="es-ES" sz="2400" dirty="0" smtClean="0"/>
              <a:t>A-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10" y="2173268"/>
            <a:ext cx="2731874" cy="4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6853" y="3000143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ndicates A-instruction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2486" y="257656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	</a:t>
                </a:r>
                <a:r>
                  <a:rPr lang="en-US" sz="105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Where </a:t>
                </a:r>
                <a:r>
                  <a:rPr lang="en-US" sz="105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either a non-negative decimal number</a:t>
                </a:r>
              </a:p>
              <a:p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// 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a symbol referring to such number.</a:t>
                </a:r>
                <a:endParaRPr lang="en-US" sz="105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@5  	// store the binary representation of 5 in register A	     </a:t>
                </a:r>
                <a:r>
                  <a:rPr lang="en-US" sz="1050" dirty="0" smtClean="0">
                    <a:solidFill>
                      <a:schemeClr val="bg1"/>
                    </a:solidFill>
                  </a:rPr>
                  <a:t>register </a:t>
                </a:r>
                <a:r>
                  <a:rPr lang="en-US" sz="1050" dirty="0">
                    <a:solidFill>
                      <a:schemeClr val="bg1"/>
                    </a:solidFill>
                  </a:rPr>
                  <a:t>A =</a:t>
                </a:r>
                <a:r>
                  <a:rPr lang="en-US" sz="105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sz="1050" dirty="0" smtClean="0">
                    <a:solidFill>
                      <a:schemeClr val="bg1"/>
                    </a:solidFill>
                    <a:cs typeface="Courier New" panose="02070309020205020404" pitchFamily="49" charset="0"/>
                  </a:rPr>
                  <a:t>=</a:t>
                </a:r>
                <a:r>
                  <a:rPr lang="en-US" sz="105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0000000000000101</a:t>
                </a:r>
                <a:endParaRPr lang="en-US" sz="105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endPara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3 purposes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Only way to enter a constant into the computer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register to be manipulated by the C-instruction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jump destination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  <a:blipFill>
                <a:blip r:embed="rId2"/>
                <a:stretch>
                  <a:fillRect l="-317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   </a:t>
            </a:r>
            <a:r>
              <a:rPr lang="es-ES" sz="2400" dirty="0" smtClean="0"/>
              <a:t>A-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10" y="2173268"/>
            <a:ext cx="2731874" cy="4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6853" y="3000143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ndicates A-instruction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2486" y="257656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10150779" y="1373387"/>
            <a:ext cx="125124" cy="2556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68418" y="2700766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dirty="0" smtClean="0"/>
              <a:t> in binary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9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	</a:t>
                </a:r>
                <a:r>
                  <a:rPr lang="en-US" sz="105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Where </a:t>
                </a:r>
                <a:r>
                  <a:rPr lang="en-US" sz="105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either a non-negative decimal number</a:t>
                </a:r>
              </a:p>
              <a:p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// 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a symbol referring to such number.</a:t>
                </a:r>
                <a:endParaRPr lang="en-US" sz="105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@5  	// store the binary representation of 5 in register A	     </a:t>
                </a:r>
                <a:r>
                  <a:rPr lang="en-US" sz="1050" dirty="0" smtClean="0"/>
                  <a:t>register </a:t>
                </a:r>
                <a:r>
                  <a:rPr lang="en-US" sz="1050" dirty="0"/>
                  <a:t>A =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sz="1050" dirty="0" smtClean="0">
                    <a:cs typeface="Courier New" panose="02070309020205020404" pitchFamily="49" charset="0"/>
                  </a:rPr>
                  <a:t>=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000000000000101</a:t>
                </a:r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endPara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3 purposes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Only way to enter a constant into the computer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register to be manipulated by the C-instruction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jump destination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  <a:blipFill>
                <a:blip r:embed="rId2"/>
                <a:stretch>
                  <a:fillRect l="-317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   </a:t>
            </a:r>
            <a:r>
              <a:rPr lang="es-ES" sz="2400" dirty="0" smtClean="0"/>
              <a:t>A-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10" y="2173268"/>
            <a:ext cx="2731874" cy="4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6853" y="3000143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ndicates A-instruction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2486" y="257656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10150779" y="1373387"/>
            <a:ext cx="125124" cy="2556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68418" y="2700766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dirty="0" smtClean="0"/>
              <a:t> in binary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67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	</a:t>
                </a:r>
                <a:r>
                  <a:rPr lang="en-US" sz="105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Where </a:t>
                </a:r>
                <a:r>
                  <a:rPr lang="en-US" sz="105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either a non-negative decimal number</a:t>
                </a:r>
              </a:p>
              <a:p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// 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a symbol referring to such number.</a:t>
                </a:r>
                <a:endParaRPr lang="en-US" sz="105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@5  	// store the binary representation of 5 in register A	     </a:t>
                </a:r>
                <a:r>
                  <a:rPr lang="en-US" sz="1050" dirty="0" smtClean="0"/>
                  <a:t>register </a:t>
                </a:r>
                <a:r>
                  <a:rPr lang="en-US" sz="1050" dirty="0"/>
                  <a:t>A =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sz="1050" dirty="0" smtClean="0">
                    <a:cs typeface="Courier New" panose="02070309020205020404" pitchFamily="49" charset="0"/>
                  </a:rPr>
                  <a:t>=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000000000000101</a:t>
                </a:r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endPara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/>
                  <a:t>3 purposes</a:t>
                </a: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Only way to enter a constant into the computer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register to be manipulated by the C-instruction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jump destination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  <a:blipFill>
                <a:blip r:embed="rId2"/>
                <a:stretch>
                  <a:fillRect l="-317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   </a:t>
            </a:r>
            <a:r>
              <a:rPr lang="es-ES" sz="2400" dirty="0" smtClean="0"/>
              <a:t>A-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10" y="2173268"/>
            <a:ext cx="2731874" cy="4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6853" y="3000143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ndicates A-instruction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2486" y="257656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10150779" y="1373387"/>
            <a:ext cx="125124" cy="2556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68418" y="2700766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dirty="0" smtClean="0"/>
              <a:t> in binary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73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types of commands: operations and access</a:t>
            </a:r>
          </a:p>
          <a:p>
            <a:endParaRPr lang="en-US" sz="1600" dirty="0" smtClean="0"/>
          </a:p>
          <a:p>
            <a:r>
              <a:rPr lang="en-US" dirty="0" smtClean="0"/>
              <a:t>Operations: arithmetic and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	</a:t>
            </a:r>
            <a:r>
              <a:rPr lang="en-US" sz="1600" dirty="0" smtClean="0"/>
              <a:t>Arithmetic</a:t>
            </a:r>
          </a:p>
          <a:p>
            <a:endParaRPr lang="en-US" sz="1400" dirty="0"/>
          </a:p>
          <a:p>
            <a:r>
              <a:rPr lang="en-US" sz="1600" dirty="0" smtClean="0"/>
              <a:t>		</a:t>
            </a:r>
            <a:r>
              <a:rPr lang="en-US" sz="1600" dirty="0" err="1"/>
              <a:t>Eg</a:t>
            </a:r>
            <a:r>
              <a:rPr lang="en-US" sz="1600" dirty="0"/>
              <a:t>. Set </a:t>
            </a:r>
            <a:r>
              <a:rPr lang="en-US" sz="1600" dirty="0" smtClean="0"/>
              <a:t>R2 </a:t>
            </a:r>
            <a:r>
              <a:rPr lang="en-US" sz="1600" dirty="0"/>
              <a:t>to R1 + </a:t>
            </a:r>
            <a:r>
              <a:rPr lang="en-US" sz="1600" dirty="0" smtClean="0"/>
              <a:t>R3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		1010001100011001 	</a:t>
            </a:r>
            <a:r>
              <a:rPr lang="en-US" sz="1400" dirty="0" smtClean="0">
                <a:solidFill>
                  <a:schemeClr val="bg1"/>
                </a:solidFill>
              </a:rPr>
              <a:t>(this 16-bit </a:t>
            </a:r>
            <a:r>
              <a:rPr lang="en-US" sz="1400" dirty="0">
                <a:solidFill>
                  <a:schemeClr val="bg1"/>
                </a:solidFill>
              </a:rPr>
              <a:t>computer has four 4-bit </a:t>
            </a:r>
            <a:r>
              <a:rPr lang="en-US" sz="1400" dirty="0" smtClean="0">
                <a:solidFill>
                  <a:schemeClr val="bg1"/>
                </a:solidFill>
              </a:rPr>
              <a:t>fields)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Boolean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Set R1 to the result of a bit wise And of R1 and R2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85217"/>
          <a:stretch/>
        </p:blipFill>
        <p:spPr>
          <a:xfrm>
            <a:off x="2248461" y="3204488"/>
            <a:ext cx="6648450" cy="25204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</a:t>
            </a:r>
            <a:r>
              <a:rPr lang="es-ES" sz="2400" dirty="0" err="1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	</a:t>
                </a:r>
                <a:r>
                  <a:rPr lang="en-US" sz="105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Where </a:t>
                </a:r>
                <a:r>
                  <a:rPr lang="en-US" sz="105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either a non-negative decimal number</a:t>
                </a:r>
              </a:p>
              <a:p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// 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a symbol referring to such number.</a:t>
                </a:r>
                <a:endParaRPr lang="en-US" sz="105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@5  	// store the binary representation of 5 in register A	     </a:t>
                </a:r>
                <a:r>
                  <a:rPr lang="en-US" sz="1050" dirty="0" smtClean="0"/>
                  <a:t>register </a:t>
                </a:r>
                <a:r>
                  <a:rPr lang="en-US" sz="1050" dirty="0"/>
                  <a:t>A =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sz="1050" dirty="0" smtClean="0">
                    <a:cs typeface="Courier New" panose="02070309020205020404" pitchFamily="49" charset="0"/>
                  </a:rPr>
                  <a:t>=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000000000000101</a:t>
                </a:r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endPara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/>
                  <a:t>3 purposes</a:t>
                </a: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400" dirty="0" smtClean="0"/>
                  <a:t>Only way to enter a constant into the computer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Sets the register to be manipulated by the C-instruction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jump destination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  <a:blipFill>
                <a:blip r:embed="rId2"/>
                <a:stretch>
                  <a:fillRect l="-317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   </a:t>
            </a:r>
            <a:r>
              <a:rPr lang="es-ES" sz="2400" dirty="0" smtClean="0"/>
              <a:t>A-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10" y="2173268"/>
            <a:ext cx="2731874" cy="4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6853" y="3000143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ndicates A-instruction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2486" y="257656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10150779" y="1373387"/>
            <a:ext cx="125124" cy="2556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68418" y="2700766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dirty="0" smtClean="0"/>
              <a:t> in binary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75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	</a:t>
                </a:r>
                <a:r>
                  <a:rPr lang="en-US" sz="105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Where </a:t>
                </a:r>
                <a:r>
                  <a:rPr lang="en-US" sz="105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either a non-negative decimal number</a:t>
                </a:r>
              </a:p>
              <a:p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// 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a symbol referring to such number.</a:t>
                </a:r>
                <a:endParaRPr lang="en-US" sz="105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@5  	// store the binary representation of 5 in register A	     </a:t>
                </a:r>
                <a:r>
                  <a:rPr lang="en-US" sz="1050" dirty="0" smtClean="0"/>
                  <a:t>register </a:t>
                </a:r>
                <a:r>
                  <a:rPr lang="en-US" sz="1050" dirty="0"/>
                  <a:t>A =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sz="1050" dirty="0" smtClean="0">
                    <a:cs typeface="Courier New" panose="02070309020205020404" pitchFamily="49" charset="0"/>
                  </a:rPr>
                  <a:t>=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000000000000101</a:t>
                </a:r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endPara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/>
                  <a:t>3 purposes</a:t>
                </a: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400" dirty="0" smtClean="0"/>
                  <a:t>Only way to enter a constant into the computer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Sets the register to be manipulated by the C-instruction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	Sets the jump destination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  <a:blipFill>
                <a:blip r:embed="rId2"/>
                <a:stretch>
                  <a:fillRect l="-317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   </a:t>
            </a:r>
            <a:r>
              <a:rPr lang="es-ES" sz="2400" dirty="0" smtClean="0"/>
              <a:t>A-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10" y="2173268"/>
            <a:ext cx="2731874" cy="4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6853" y="3000143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ndicates A-instruction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2486" y="257656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10150779" y="1373387"/>
            <a:ext cx="125124" cy="2556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68418" y="2700766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dirty="0" smtClean="0"/>
              <a:t> in binary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91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Every operation involves </a:t>
                </a:r>
                <a:r>
                  <a:rPr lang="en-US" sz="1600" dirty="0"/>
                  <a:t>two Hack commands: </a:t>
                </a:r>
                <a:r>
                  <a:rPr lang="en-US" sz="1600" dirty="0" smtClean="0"/>
                  <a:t>an address instruction (A-instruction) and a compute instruction (C-instruction)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A-instruction:  sets A register to a 15-bit value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selects the address on which to operate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			</a:t>
                </a:r>
                <a:r>
                  <a:rPr lang="en-US" sz="105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Where </a:t>
                </a:r>
                <a:r>
                  <a:rPr lang="en-US" sz="1050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either a non-negative decimal number</a:t>
                </a:r>
              </a:p>
              <a:p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// 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a symbol referring to such number.</a:t>
                </a:r>
                <a:endParaRPr lang="en-US" sz="105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	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@5  	// store the binary representation of 5 in register A	     </a:t>
                </a:r>
                <a:r>
                  <a:rPr lang="en-US" sz="1050" dirty="0" smtClean="0"/>
                  <a:t>register </a:t>
                </a:r>
                <a:r>
                  <a:rPr lang="en-US" sz="1050" dirty="0"/>
                  <a:t>A =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:r>
                  <a:rPr lang="en-US" sz="1050" dirty="0" smtClean="0">
                    <a:cs typeface="Courier New" panose="02070309020205020404" pitchFamily="49" charset="0"/>
                  </a:rPr>
                  <a:t>=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sz="10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000000000000101</a:t>
                </a:r>
                <a:endParaRPr lang="en-US" sz="10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endPara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/>
                  <a:t>3 purposes</a:t>
                </a:r>
              </a:p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400" dirty="0" smtClean="0"/>
                  <a:t>Only way to enter a constant into the computer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Sets the register to be manipulated by the C-instruction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	Sets the jump destination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547933" cy="5132174"/>
              </a:xfrm>
              <a:prstGeom prst="rect">
                <a:avLst/>
              </a:prstGeom>
              <a:blipFill>
                <a:blip r:embed="rId2"/>
                <a:stretch>
                  <a:fillRect l="-317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          </a:t>
            </a:r>
            <a:r>
              <a:rPr lang="es-ES" sz="2400" dirty="0" smtClean="0"/>
              <a:t>A-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10" y="2173268"/>
            <a:ext cx="2731874" cy="4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6853" y="3000143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ndicates A-instruction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2486" y="257656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10150779" y="1373387"/>
            <a:ext cx="125124" cy="2556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68418" y="2700766"/>
            <a:ext cx="2175333" cy="31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 dirty="0" smtClean="0"/>
              <a:t> in binary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04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	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8600" y="4595146"/>
            <a:ext cx="438150" cy="167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73300" y="4595146"/>
            <a:ext cx="438150" cy="167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types of commands: operations and access</a:t>
            </a:r>
          </a:p>
          <a:p>
            <a:endParaRPr lang="en-US" sz="1600" dirty="0" smtClean="0"/>
          </a:p>
          <a:p>
            <a:r>
              <a:rPr lang="en-US" dirty="0" smtClean="0"/>
              <a:t>Operations: arithmetic and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	</a:t>
            </a:r>
            <a:r>
              <a:rPr lang="en-US" sz="1600" dirty="0" smtClean="0"/>
              <a:t>Arithmetic</a:t>
            </a:r>
          </a:p>
          <a:p>
            <a:endParaRPr lang="en-US" sz="1400" dirty="0"/>
          </a:p>
          <a:p>
            <a:r>
              <a:rPr lang="en-US" sz="1600" dirty="0" smtClean="0"/>
              <a:t>		</a:t>
            </a:r>
            <a:r>
              <a:rPr lang="en-US" sz="1600" dirty="0" err="1"/>
              <a:t>Eg</a:t>
            </a:r>
            <a:r>
              <a:rPr lang="en-US" sz="1600" dirty="0"/>
              <a:t>. Set </a:t>
            </a:r>
            <a:r>
              <a:rPr lang="en-US" sz="1600" dirty="0" smtClean="0"/>
              <a:t>R2 </a:t>
            </a:r>
            <a:r>
              <a:rPr lang="en-US" sz="1600" dirty="0"/>
              <a:t>to R1 + </a:t>
            </a:r>
            <a:r>
              <a:rPr lang="en-US" sz="1600" dirty="0" smtClean="0"/>
              <a:t>R3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		1010001100011001 	(this 16-bit </a:t>
            </a:r>
            <a:r>
              <a:rPr lang="en-US" sz="1400" dirty="0"/>
              <a:t>computer has four 4-bit </a:t>
            </a:r>
            <a:r>
              <a:rPr lang="en-US" sz="1400" dirty="0" smtClean="0"/>
              <a:t>fields)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</a:p>
          <a:p>
            <a:r>
              <a:rPr lang="en-US" sz="1400" dirty="0"/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Boolean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Set R1 to the result of a bit wise And of R1 and R2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3339237" y="3870282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3701187" y="3870281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4068459" y="3870280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4434930" y="3870280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85217"/>
          <a:stretch/>
        </p:blipFill>
        <p:spPr>
          <a:xfrm>
            <a:off x="2248461" y="3204488"/>
            <a:ext cx="6648450" cy="25204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</a:t>
            </a:r>
            <a:r>
              <a:rPr lang="es-ES" sz="2400" dirty="0" err="1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D|M</a:t>
            </a:r>
            <a:r>
              <a:rPr lang="en-US" sz="900" dirty="0">
                <a:solidFill>
                  <a:schemeClr val="bg1"/>
                </a:solidFill>
              </a:rPr>
              <a:t>: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constant 1: 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Oval 6"/>
          <p:cNvSpPr/>
          <p:nvPr/>
        </p:nvSpPr>
        <p:spPr>
          <a:xfrm>
            <a:off x="2791482" y="4646907"/>
            <a:ext cx="1161393" cy="1536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D|M</a:t>
            </a:r>
            <a:r>
              <a:rPr lang="en-US" sz="900" dirty="0">
                <a:solidFill>
                  <a:schemeClr val="bg1"/>
                </a:solidFill>
              </a:rPr>
              <a:t>: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constant 1: 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Oval 6"/>
          <p:cNvSpPr/>
          <p:nvPr/>
        </p:nvSpPr>
        <p:spPr>
          <a:xfrm>
            <a:off x="2476500" y="5956300"/>
            <a:ext cx="1492250" cy="139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73300" y="4595146"/>
            <a:ext cx="438150" cy="167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constant 1: 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Oval 19"/>
          <p:cNvSpPr/>
          <p:nvPr/>
        </p:nvSpPr>
        <p:spPr>
          <a:xfrm>
            <a:off x="2806700" y="6559550"/>
            <a:ext cx="1492250" cy="139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38600" y="4595146"/>
            <a:ext cx="438150" cy="167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1111 11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Oval 19"/>
          <p:cNvSpPr/>
          <p:nvPr/>
        </p:nvSpPr>
        <p:spPr>
          <a:xfrm>
            <a:off x="2476500" y="4933950"/>
            <a:ext cx="1492250" cy="139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73300" y="4595146"/>
            <a:ext cx="438150" cy="167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3" y="5513813"/>
            <a:ext cx="3384776" cy="1169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589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3" y="5513813"/>
            <a:ext cx="3384776" cy="1169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10451749" y="2757553"/>
            <a:ext cx="8777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store in </a:t>
            </a:r>
            <a:endParaRPr lang="es-ES" sz="1100" dirty="0" smtClean="0"/>
          </a:p>
          <a:p>
            <a:pPr algn="ctr"/>
            <a:r>
              <a:rPr lang="es-ES" sz="1100" dirty="0" smtClean="0"/>
              <a:t>A,D,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sp>
        <p:nvSpPr>
          <p:cNvPr id="18" name="Right Brace 17"/>
          <p:cNvSpPr/>
          <p:nvPr/>
        </p:nvSpPr>
        <p:spPr>
          <a:xfrm rot="5400000">
            <a:off x="10833676" y="2373314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Oval 19"/>
          <p:cNvSpPr/>
          <p:nvPr/>
        </p:nvSpPr>
        <p:spPr>
          <a:xfrm>
            <a:off x="5216523" y="5523338"/>
            <a:ext cx="669927" cy="144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3" y="5513813"/>
            <a:ext cx="3384776" cy="1169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6918" y="3911875"/>
            <a:ext cx="4245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compute Memory[7] + 1 </a:t>
            </a:r>
            <a:r>
              <a:rPr lang="en-US" sz="900" dirty="0" smtClean="0"/>
              <a:t>and store </a:t>
            </a:r>
            <a:r>
              <a:rPr lang="en-US" sz="900" dirty="0"/>
              <a:t>in D: 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 	// 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@7 so A = 7 and M[A] = M[7]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1111 1101 11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01 1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MD=M+1 so computes M+1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and 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stores in both M and 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51749" y="2757553"/>
            <a:ext cx="8777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store in </a:t>
            </a:r>
            <a:endParaRPr lang="es-ES" sz="1100" dirty="0" smtClean="0"/>
          </a:p>
          <a:p>
            <a:pPr algn="ctr"/>
            <a:r>
              <a:rPr lang="es-ES" sz="1100" dirty="0" smtClean="0"/>
              <a:t>A,D,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ight Brace 42"/>
          <p:cNvSpPr/>
          <p:nvPr/>
        </p:nvSpPr>
        <p:spPr>
          <a:xfrm rot="5400000">
            <a:off x="10833676" y="2373314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182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3" y="5513813"/>
            <a:ext cx="3384776" cy="1169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6918" y="3911875"/>
            <a:ext cx="4245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compute </a:t>
            </a:r>
            <a:r>
              <a:rPr lang="en-US" sz="900" dirty="0">
                <a:solidFill>
                  <a:srgbClr val="5B9BD5"/>
                </a:solidFill>
              </a:rPr>
              <a:t>Memory[7]</a:t>
            </a:r>
            <a:r>
              <a:rPr lang="en-US" sz="900" dirty="0"/>
              <a:t> + 1 </a:t>
            </a:r>
            <a:r>
              <a:rPr lang="en-US" sz="900" dirty="0" smtClean="0"/>
              <a:t>and store </a:t>
            </a:r>
            <a:r>
              <a:rPr lang="en-US" sz="900" dirty="0"/>
              <a:t>in D: 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 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@7 so A = 7 and M[A] = M[7]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1111 1101 11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01 1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MD=M+1 so computes M+1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and 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stores in both M and 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51749" y="2757553"/>
            <a:ext cx="8777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store in </a:t>
            </a:r>
            <a:endParaRPr lang="es-ES" sz="1100" dirty="0" smtClean="0"/>
          </a:p>
          <a:p>
            <a:pPr algn="ctr"/>
            <a:r>
              <a:rPr lang="es-ES" sz="1100" dirty="0" smtClean="0"/>
              <a:t>A,D,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ight Brace 42"/>
          <p:cNvSpPr/>
          <p:nvPr/>
        </p:nvSpPr>
        <p:spPr>
          <a:xfrm rot="5400000">
            <a:off x="10833676" y="2373314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16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3" y="5513813"/>
            <a:ext cx="3384776" cy="1169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6918" y="3911875"/>
            <a:ext cx="4245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5B9BD5"/>
                </a:solidFill>
              </a:rPr>
              <a:t>compute Memory[7] </a:t>
            </a:r>
            <a:r>
              <a:rPr lang="en-US" sz="900" dirty="0"/>
              <a:t>+ 1 </a:t>
            </a:r>
            <a:r>
              <a:rPr lang="en-US" sz="900" dirty="0" smtClean="0"/>
              <a:t>and store </a:t>
            </a:r>
            <a:r>
              <a:rPr lang="en-US" sz="900" dirty="0"/>
              <a:t>in D: 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 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@7 so A = 7 and M[A] = M[7]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1 1101 11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01 1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MD=M+1 so computes M+1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and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stores in both M and 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51749" y="2757553"/>
            <a:ext cx="8777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store in </a:t>
            </a:r>
            <a:endParaRPr lang="es-ES" sz="1100" dirty="0" smtClean="0"/>
          </a:p>
          <a:p>
            <a:pPr algn="ctr"/>
            <a:r>
              <a:rPr lang="es-ES" sz="1100" dirty="0" smtClean="0"/>
              <a:t>A,D,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ight Brace 42"/>
          <p:cNvSpPr/>
          <p:nvPr/>
        </p:nvSpPr>
        <p:spPr>
          <a:xfrm rot="5400000">
            <a:off x="10833676" y="2373314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/>
          <p:cNvSpPr/>
          <p:nvPr/>
        </p:nvSpPr>
        <p:spPr>
          <a:xfrm>
            <a:off x="2806700" y="5845175"/>
            <a:ext cx="1492250" cy="139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3" y="5513813"/>
            <a:ext cx="3384776" cy="1169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6918" y="3911875"/>
            <a:ext cx="4245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5B9BD5"/>
                </a:solidFill>
              </a:rPr>
              <a:t>compute Memory[7] </a:t>
            </a:r>
            <a:r>
              <a:rPr lang="en-US" sz="900" dirty="0"/>
              <a:t>+ 1 </a:t>
            </a:r>
            <a:r>
              <a:rPr lang="en-US" sz="900" dirty="0" smtClean="0"/>
              <a:t>and </a:t>
            </a:r>
            <a:r>
              <a:rPr lang="en-US" sz="900" dirty="0" smtClean="0">
                <a:solidFill>
                  <a:srgbClr val="5B9BD5"/>
                </a:solidFill>
              </a:rPr>
              <a:t>store </a:t>
            </a:r>
            <a:r>
              <a:rPr lang="en-US" sz="900" dirty="0">
                <a:solidFill>
                  <a:srgbClr val="5B9BD5"/>
                </a:solidFill>
              </a:rPr>
              <a:t>in D</a:t>
            </a:r>
            <a:r>
              <a:rPr lang="en-US" sz="900" dirty="0"/>
              <a:t>: 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 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@7 so A = 7 and M[A] = M[7]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1111 1101 11</a:t>
            </a:r>
            <a:r>
              <a:rPr lang="en-US" sz="900" b="1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MD=M+1 so computes M+1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and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stores in both M and 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51749" y="2757553"/>
            <a:ext cx="8777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store in </a:t>
            </a:r>
            <a:endParaRPr lang="es-ES" sz="1100" dirty="0" smtClean="0"/>
          </a:p>
          <a:p>
            <a:pPr algn="ctr"/>
            <a:r>
              <a:rPr lang="es-ES" sz="1100" dirty="0" smtClean="0"/>
              <a:t>A,D,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ight Brace 42"/>
          <p:cNvSpPr/>
          <p:nvPr/>
        </p:nvSpPr>
        <p:spPr>
          <a:xfrm rot="5400000">
            <a:off x="10833676" y="2373314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Oval 20"/>
          <p:cNvSpPr/>
          <p:nvPr/>
        </p:nvSpPr>
        <p:spPr>
          <a:xfrm>
            <a:off x="5144967" y="5909595"/>
            <a:ext cx="2217857" cy="176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989364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types of commands: operations and access</a:t>
            </a:r>
          </a:p>
          <a:p>
            <a:endParaRPr lang="en-US" sz="1600" dirty="0" smtClean="0"/>
          </a:p>
          <a:p>
            <a:r>
              <a:rPr lang="en-US" dirty="0" smtClean="0"/>
              <a:t>Operations: arithmetic and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sz="1600" dirty="0"/>
          </a:p>
          <a:p>
            <a:r>
              <a:rPr lang="en-US" dirty="0" smtClean="0"/>
              <a:t>	</a:t>
            </a:r>
            <a:r>
              <a:rPr lang="en-US" sz="1600" dirty="0" smtClean="0"/>
              <a:t>Arithmetic</a:t>
            </a:r>
          </a:p>
          <a:p>
            <a:endParaRPr lang="en-US" sz="1400" dirty="0"/>
          </a:p>
          <a:p>
            <a:r>
              <a:rPr lang="en-US" sz="1600" dirty="0" smtClean="0"/>
              <a:t>		</a:t>
            </a:r>
            <a:r>
              <a:rPr lang="en-US" sz="1600" dirty="0" err="1"/>
              <a:t>Eg</a:t>
            </a:r>
            <a:r>
              <a:rPr lang="en-US" sz="1600" dirty="0"/>
              <a:t>. Set </a:t>
            </a:r>
            <a:r>
              <a:rPr lang="en-US" sz="1600" dirty="0" smtClean="0"/>
              <a:t>R2 </a:t>
            </a:r>
            <a:r>
              <a:rPr lang="en-US" sz="1600" dirty="0"/>
              <a:t>to R1 + </a:t>
            </a:r>
            <a:r>
              <a:rPr lang="en-US" sz="1600" dirty="0" smtClean="0"/>
              <a:t>R3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		1010001100011001 	(this 16-bit </a:t>
            </a:r>
            <a:r>
              <a:rPr lang="en-US" sz="1400" dirty="0"/>
              <a:t>computer has four 4-bit </a:t>
            </a:r>
            <a:r>
              <a:rPr lang="en-US" sz="1400" dirty="0" smtClean="0"/>
              <a:t>fields)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Boolean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Set R1 to the result of a bit wise And of R1 and R2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3339237" y="3870282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3701187" y="3870281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4068459" y="3870280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4434930" y="3870280"/>
            <a:ext cx="45719" cy="337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5266" y="4135310"/>
            <a:ext cx="1860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ADD   R2,   R1,    R3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85217"/>
          <a:stretch/>
        </p:blipFill>
        <p:spPr>
          <a:xfrm>
            <a:off x="2248461" y="3204488"/>
            <a:ext cx="6648450" cy="25204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Instructions</a:t>
            </a:r>
            <a:r>
              <a:rPr lang="es-ES" dirty="0" smtClean="0"/>
              <a:t>									     </a:t>
            </a:r>
            <a:r>
              <a:rPr lang="es-ES" sz="2400" dirty="0" err="1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3" y="5513813"/>
            <a:ext cx="3384776" cy="116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069" y="5513813"/>
            <a:ext cx="2639782" cy="1169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6918" y="3911875"/>
            <a:ext cx="4245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compute Memory[7] + 1 </a:t>
            </a:r>
            <a:r>
              <a:rPr lang="en-US" sz="900" dirty="0" smtClean="0"/>
              <a:t>and store </a:t>
            </a:r>
            <a:r>
              <a:rPr lang="en-US" sz="900" dirty="0"/>
              <a:t>in D: 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 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@7 so A = 7 and M[A] = M[7]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1111 1101 11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01 1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MD=M+1 so computes M+1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and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stores in both M and 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51749" y="2757553"/>
            <a:ext cx="8777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store in </a:t>
            </a:r>
            <a:endParaRPr lang="es-ES" sz="1100" dirty="0" smtClean="0"/>
          </a:p>
          <a:p>
            <a:pPr algn="ctr"/>
            <a:r>
              <a:rPr lang="es-ES" sz="1100" dirty="0" smtClean="0"/>
              <a:t>A,D,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11280821" y="2746726"/>
            <a:ext cx="729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 err="1" smtClean="0"/>
              <a:t>where</a:t>
            </a:r>
            <a:r>
              <a:rPr lang="es-ES" sz="1100" dirty="0" smtClean="0"/>
              <a:t> to </a:t>
            </a:r>
            <a:r>
              <a:rPr lang="es-ES" sz="1100" dirty="0" err="1" smtClean="0"/>
              <a:t>jump</a:t>
            </a:r>
            <a:r>
              <a:rPr lang="es-ES" sz="1100" dirty="0" smtClean="0"/>
              <a:t> to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ight Brace 42"/>
          <p:cNvSpPr/>
          <p:nvPr/>
        </p:nvSpPr>
        <p:spPr>
          <a:xfrm rot="5400000">
            <a:off x="10833676" y="2373314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ight Brace 43"/>
          <p:cNvSpPr/>
          <p:nvPr/>
        </p:nvSpPr>
        <p:spPr>
          <a:xfrm rot="5400000">
            <a:off x="11579072" y="2375793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545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3" y="5513813"/>
            <a:ext cx="3384776" cy="116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069" y="5513813"/>
            <a:ext cx="2639782" cy="1169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6918" y="3911875"/>
            <a:ext cx="4245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compute Memory[7] + 1 </a:t>
            </a:r>
            <a:r>
              <a:rPr lang="en-US" sz="900" dirty="0" smtClean="0"/>
              <a:t>and store </a:t>
            </a:r>
            <a:r>
              <a:rPr lang="en-US" sz="900" dirty="0"/>
              <a:t>in D: 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 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@7 so A = 7 and M[A] = M[7]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1111 1101 11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01 1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MD=M+1 so computes M+1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and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stores in both M and 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51749" y="2757553"/>
            <a:ext cx="8777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store in </a:t>
            </a:r>
            <a:endParaRPr lang="es-ES" sz="1100" dirty="0" smtClean="0"/>
          </a:p>
          <a:p>
            <a:pPr algn="ctr"/>
            <a:r>
              <a:rPr lang="es-ES" sz="1100" dirty="0" smtClean="0"/>
              <a:t>A,D,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11280821" y="2746726"/>
            <a:ext cx="729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 err="1" smtClean="0"/>
              <a:t>where</a:t>
            </a:r>
            <a:r>
              <a:rPr lang="es-ES" sz="1100" dirty="0" smtClean="0"/>
              <a:t> to </a:t>
            </a:r>
            <a:r>
              <a:rPr lang="es-ES" sz="1100" dirty="0" err="1" smtClean="0"/>
              <a:t>jump</a:t>
            </a:r>
            <a:r>
              <a:rPr lang="es-ES" sz="1100" dirty="0" smtClean="0"/>
              <a:t> to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9119958" y="3914085"/>
            <a:ext cx="3596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if Memory[3]=5 then </a:t>
            </a:r>
            <a:r>
              <a:rPr lang="en-US" sz="900" dirty="0" err="1" smtClean="0"/>
              <a:t>goto</a:t>
            </a:r>
            <a:r>
              <a:rPr lang="en-US" sz="900" dirty="0" smtClean="0"/>
              <a:t> 100</a:t>
            </a:r>
          </a:p>
          <a:p>
            <a:r>
              <a:rPr lang="en-US" sz="900" dirty="0"/>
              <a:t>e</a:t>
            </a:r>
            <a:r>
              <a:rPr lang="en-US" sz="900" dirty="0" smtClean="0"/>
              <a:t>lse </a:t>
            </a:r>
            <a:r>
              <a:rPr lang="en-US" sz="900" dirty="0" err="1" smtClean="0"/>
              <a:t>goto</a:t>
            </a:r>
            <a:r>
              <a:rPr lang="en-US" sz="900" dirty="0" smtClean="0"/>
              <a:t> 200: 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@3	// A=3</a:t>
            </a:r>
          </a:p>
          <a:p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D=M	// D=Memory[A]=M[3]</a:t>
            </a:r>
          </a:p>
          <a:p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@5	// A=5</a:t>
            </a:r>
          </a:p>
          <a:p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D=D-A	// D=D-5</a:t>
            </a:r>
          </a:p>
          <a:p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@100	// A=100 is address to jump to</a:t>
            </a:r>
          </a:p>
          <a:p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	// If D=0 </a:t>
            </a:r>
            <a:r>
              <a:rPr lang="en-US" sz="9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@200	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A=200 </a:t>
            </a:r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address to jump 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	// </a:t>
            </a:r>
            <a:r>
              <a:rPr lang="en-US" sz="9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200 (0 is arbitrary) 	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ight Brace 42"/>
          <p:cNvSpPr/>
          <p:nvPr/>
        </p:nvSpPr>
        <p:spPr>
          <a:xfrm rot="5400000">
            <a:off x="10833676" y="2373314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ight Brace 43"/>
          <p:cNvSpPr/>
          <p:nvPr/>
        </p:nvSpPr>
        <p:spPr>
          <a:xfrm rot="5400000">
            <a:off x="11579072" y="2375793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945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3" y="5513813"/>
            <a:ext cx="3384776" cy="116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069" y="5513813"/>
            <a:ext cx="2639782" cy="1169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6918" y="3911875"/>
            <a:ext cx="4245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compute Memory[7] + 1 </a:t>
            </a:r>
            <a:r>
              <a:rPr lang="en-US" sz="900" dirty="0" smtClean="0"/>
              <a:t>and store </a:t>
            </a:r>
            <a:r>
              <a:rPr lang="en-US" sz="900" dirty="0"/>
              <a:t>in D: 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 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@7 so A = 7 and M[A] = M[7]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1111 1101 11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01 1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MD=M+1 so computes M+1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and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stores in both M and 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51749" y="2757553"/>
            <a:ext cx="8777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store in </a:t>
            </a:r>
            <a:endParaRPr lang="es-ES" sz="1100" dirty="0" smtClean="0"/>
          </a:p>
          <a:p>
            <a:pPr algn="ctr"/>
            <a:r>
              <a:rPr lang="es-ES" sz="1100" dirty="0" smtClean="0"/>
              <a:t>A,D,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11280821" y="2746726"/>
            <a:ext cx="729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 err="1" smtClean="0"/>
              <a:t>where</a:t>
            </a:r>
            <a:r>
              <a:rPr lang="es-ES" sz="1100" dirty="0" smtClean="0"/>
              <a:t> to </a:t>
            </a:r>
            <a:r>
              <a:rPr lang="es-ES" sz="1100" dirty="0" err="1" smtClean="0"/>
              <a:t>jump</a:t>
            </a:r>
            <a:r>
              <a:rPr lang="es-ES" sz="1100" dirty="0" smtClean="0"/>
              <a:t> to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9119958" y="3914085"/>
            <a:ext cx="3596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if Memory[3]=5 then </a:t>
            </a:r>
            <a:r>
              <a:rPr lang="en-US" sz="900" dirty="0" err="1" smtClean="0"/>
              <a:t>goto</a:t>
            </a:r>
            <a:r>
              <a:rPr lang="en-US" sz="900" dirty="0" smtClean="0"/>
              <a:t> 100</a:t>
            </a:r>
          </a:p>
          <a:p>
            <a:r>
              <a:rPr lang="en-US" sz="900" dirty="0"/>
              <a:t>e</a:t>
            </a:r>
            <a:r>
              <a:rPr lang="en-US" sz="900" dirty="0" smtClean="0"/>
              <a:t>lse </a:t>
            </a:r>
            <a:r>
              <a:rPr lang="en-US" sz="900" dirty="0" err="1" smtClean="0"/>
              <a:t>goto</a:t>
            </a:r>
            <a:r>
              <a:rPr lang="en-US" sz="900" dirty="0" smtClean="0"/>
              <a:t> 200: 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@3	// A=3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// D=Memory[A]=M[3]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@5	// A=5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D=D-A	// D=D-5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@100	// A=100 is address to jump to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D;JEQ	// If D=0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@200	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A=200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is address to jump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//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200 (0 is arbitrary) 	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ight Brace 42"/>
          <p:cNvSpPr/>
          <p:nvPr/>
        </p:nvSpPr>
        <p:spPr>
          <a:xfrm rot="5400000">
            <a:off x="10833676" y="2373314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ight Brace 43"/>
          <p:cNvSpPr/>
          <p:nvPr/>
        </p:nvSpPr>
        <p:spPr>
          <a:xfrm rot="5400000">
            <a:off x="11579072" y="2375793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500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3" y="5513813"/>
            <a:ext cx="3384776" cy="116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069" y="5513813"/>
            <a:ext cx="2639782" cy="1169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6918" y="3911875"/>
            <a:ext cx="4245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compute Memory[7] + 1 </a:t>
            </a:r>
            <a:r>
              <a:rPr lang="en-US" sz="900" dirty="0" smtClean="0"/>
              <a:t>and store </a:t>
            </a:r>
            <a:r>
              <a:rPr lang="en-US" sz="900" dirty="0"/>
              <a:t>in D: 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 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@7 so A = 7 and M[A] = M[7]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1111 1101 11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01 1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MD=M+1 so computes M+1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and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stores in both M and 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51749" y="2757553"/>
            <a:ext cx="8777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store in </a:t>
            </a:r>
            <a:endParaRPr lang="es-ES" sz="1100" dirty="0" smtClean="0"/>
          </a:p>
          <a:p>
            <a:pPr algn="ctr"/>
            <a:r>
              <a:rPr lang="es-ES" sz="1100" dirty="0" smtClean="0"/>
              <a:t>A,D,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11280821" y="2746726"/>
            <a:ext cx="729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 err="1" smtClean="0"/>
              <a:t>where</a:t>
            </a:r>
            <a:r>
              <a:rPr lang="es-ES" sz="1100" dirty="0" smtClean="0"/>
              <a:t> to </a:t>
            </a:r>
            <a:r>
              <a:rPr lang="es-ES" sz="1100" dirty="0" err="1" smtClean="0"/>
              <a:t>jump</a:t>
            </a:r>
            <a:r>
              <a:rPr lang="es-ES" sz="1100" dirty="0" smtClean="0"/>
              <a:t> to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9119958" y="3914085"/>
            <a:ext cx="3596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if Memory[3]=5 then </a:t>
            </a:r>
            <a:r>
              <a:rPr lang="en-US" sz="900" dirty="0" err="1" smtClean="0"/>
              <a:t>goto</a:t>
            </a:r>
            <a:r>
              <a:rPr lang="en-US" sz="900" dirty="0" smtClean="0"/>
              <a:t> 100</a:t>
            </a:r>
          </a:p>
          <a:p>
            <a:r>
              <a:rPr lang="en-US" sz="900" dirty="0"/>
              <a:t>e</a:t>
            </a:r>
            <a:r>
              <a:rPr lang="en-US" sz="900" dirty="0" smtClean="0"/>
              <a:t>lse </a:t>
            </a:r>
            <a:r>
              <a:rPr lang="en-US" sz="900" dirty="0" err="1" smtClean="0"/>
              <a:t>goto</a:t>
            </a:r>
            <a:r>
              <a:rPr lang="en-US" sz="900" dirty="0" smtClean="0"/>
              <a:t> 200: 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@3	// A=3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// D=Memory[A]=M[3]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@5	// A=5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D=D-A	// D=D-5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@100	// A=100 is address to jump to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D;JEQ	// If D=0 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@200	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A=200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is address to jump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0;JMP	//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200 (0 is arbitrary) 	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ight Brace 42"/>
          <p:cNvSpPr/>
          <p:nvPr/>
        </p:nvSpPr>
        <p:spPr>
          <a:xfrm rot="5400000">
            <a:off x="10833676" y="2373314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ight Brace 43"/>
          <p:cNvSpPr/>
          <p:nvPr/>
        </p:nvSpPr>
        <p:spPr>
          <a:xfrm rot="5400000">
            <a:off x="11579072" y="2375793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/>
          <p:cNvSpPr/>
          <p:nvPr/>
        </p:nvSpPr>
        <p:spPr>
          <a:xfrm>
            <a:off x="9414639" y="5973094"/>
            <a:ext cx="2595797" cy="161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60" y="2125303"/>
            <a:ext cx="3649040" cy="4787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967" y="1242449"/>
            <a:ext cx="115479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Every operation involves </a:t>
            </a:r>
            <a:r>
              <a:rPr lang="en-US" sz="1600" dirty="0"/>
              <a:t>two Hack commands: </a:t>
            </a:r>
            <a:r>
              <a:rPr lang="en-US" sz="1600" dirty="0" smtClean="0"/>
              <a:t>an address instruction (A-instruction) and a compute instruction (C-instruction)</a:t>
            </a:r>
          </a:p>
          <a:p>
            <a:endParaRPr lang="en-US" sz="1400" dirty="0"/>
          </a:p>
          <a:p>
            <a:r>
              <a:rPr lang="en-US" sz="1400" dirty="0" smtClean="0"/>
              <a:t>	C-instruction: specifies the desired operation, where to store the result, and where to go next</a:t>
            </a:r>
          </a:p>
          <a:p>
            <a:endParaRPr lang="en-US" sz="1050" dirty="0"/>
          </a:p>
          <a:p>
            <a:r>
              <a:rPr lang="en-US" sz="1050" dirty="0"/>
              <a:t>		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50" i="1" dirty="0" err="1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r>
              <a:rPr lang="en-US" sz="1050" dirty="0" smtClean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Either the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or jump fields may be empty.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is empty, the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‘‘=’’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 omitted; 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jump is empty, the ‘‘;’’ is omitted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</a:p>
          <a:p>
            <a:r>
              <a:rPr lang="en-US" sz="1400" dirty="0"/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400" dirty="0" smtClean="0"/>
              <a:t>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s-ES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 smtClean="0"/>
              <a:t>C-</a:t>
            </a:r>
            <a:r>
              <a:rPr lang="es-ES" sz="2400" dirty="0" err="1" smtClean="0"/>
              <a:t>instruction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5241" y="2723919"/>
            <a:ext cx="21753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ndicates C-instruction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251702" y="2910096"/>
            <a:ext cx="7656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unused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65" y="4618332"/>
            <a:ext cx="2482549" cy="2065427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8497378" y="2720129"/>
            <a:ext cx="322135" cy="13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3" y="5513813"/>
            <a:ext cx="3384776" cy="116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069" y="5513813"/>
            <a:ext cx="2639782" cy="1169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4896" y="3914086"/>
            <a:ext cx="279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D-1: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0 0011 10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D|M</a:t>
            </a:r>
            <a:r>
              <a:rPr lang="en-US" sz="900" dirty="0"/>
              <a:t>:</a:t>
            </a:r>
            <a:r>
              <a:rPr lang="en-US" sz="900" dirty="0" smtClean="0"/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sz="900" dirty="0" smtClean="0"/>
              <a:t>constant 1: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0 1110 10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6918" y="3911875"/>
            <a:ext cx="42458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compute Memory[7] + 1 </a:t>
            </a:r>
            <a:r>
              <a:rPr lang="en-US" sz="900" dirty="0" smtClean="0"/>
              <a:t>and store </a:t>
            </a:r>
            <a:r>
              <a:rPr lang="en-US" sz="900" dirty="0"/>
              <a:t>in D: 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 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@7 so A = 7 and M[A] = M[7]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1111 1101 11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01 1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MD=M+1 so computes M+1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and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stores in both M and 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7708" y="3087475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c</a:t>
            </a:r>
            <a:r>
              <a:rPr lang="es-ES" sz="1100" dirty="0" smtClean="0"/>
              <a:t>ompute w/ A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78043" y="2610641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36911" y="260425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51749" y="2757553"/>
            <a:ext cx="8777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store in </a:t>
            </a:r>
            <a:endParaRPr lang="es-ES" sz="1100" dirty="0" smtClean="0"/>
          </a:p>
          <a:p>
            <a:pPr algn="ctr"/>
            <a:r>
              <a:rPr lang="es-ES" sz="1100" dirty="0" smtClean="0"/>
              <a:t>A,D, </a:t>
            </a:r>
            <a:r>
              <a:rPr lang="es-ES" sz="1100" dirty="0" err="1" smtClean="0"/>
              <a:t>or</a:t>
            </a:r>
            <a:r>
              <a:rPr lang="es-ES" sz="1100" dirty="0" smtClean="0"/>
              <a:t> M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11280821" y="2746726"/>
            <a:ext cx="729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 err="1" smtClean="0"/>
              <a:t>where</a:t>
            </a:r>
            <a:r>
              <a:rPr lang="es-ES" sz="1100" dirty="0" smtClean="0"/>
              <a:t> to </a:t>
            </a:r>
            <a:r>
              <a:rPr lang="es-ES" sz="1100" dirty="0" err="1" smtClean="0"/>
              <a:t>jump</a:t>
            </a:r>
            <a:r>
              <a:rPr lang="es-ES" sz="1100" dirty="0" smtClean="0"/>
              <a:t> to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9119958" y="3914085"/>
            <a:ext cx="3596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if Memory[3]=5 then </a:t>
            </a:r>
            <a:r>
              <a:rPr lang="en-US" sz="900" dirty="0" err="1" smtClean="0"/>
              <a:t>goto</a:t>
            </a:r>
            <a:r>
              <a:rPr lang="en-US" sz="900" dirty="0" smtClean="0"/>
              <a:t> 100</a:t>
            </a:r>
          </a:p>
          <a:p>
            <a:r>
              <a:rPr lang="en-US" sz="900" dirty="0"/>
              <a:t>e</a:t>
            </a:r>
            <a:r>
              <a:rPr lang="en-US" sz="900" dirty="0" smtClean="0"/>
              <a:t>lse </a:t>
            </a:r>
            <a:r>
              <a:rPr lang="en-US" sz="900" dirty="0" err="1" smtClean="0"/>
              <a:t>goto</a:t>
            </a:r>
            <a:r>
              <a:rPr lang="en-US" sz="900" dirty="0" smtClean="0"/>
              <a:t> 200: 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@3	// A=3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D=M	// D=Memory[A]=M[3]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@5	// A=5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D=D-A	// D=D-5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@100	// A=100 is address to jump to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D;JEQ	// If D=0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@200	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A=200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is address to jump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0;JMP	// 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200 (0 is arbitrary) 	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017336" y="2749988"/>
            <a:ext cx="1752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o</a:t>
            </a:r>
            <a:r>
              <a:rPr lang="es-ES" sz="1100" dirty="0" err="1" smtClean="0"/>
              <a:t>peration</a:t>
            </a:r>
            <a:r>
              <a:rPr lang="es-ES" sz="1100" dirty="0" smtClean="0"/>
              <a:t> to compute</a:t>
            </a:r>
            <a:endParaRPr lang="en-US" sz="1100" dirty="0"/>
          </a:p>
        </p:txBody>
      </p:sp>
      <p:sp>
        <p:nvSpPr>
          <p:cNvPr id="42" name="Right Brace 41"/>
          <p:cNvSpPr/>
          <p:nvPr/>
        </p:nvSpPr>
        <p:spPr>
          <a:xfrm rot="5400000">
            <a:off x="9732861" y="2004950"/>
            <a:ext cx="9144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ight Brace 42"/>
          <p:cNvSpPr/>
          <p:nvPr/>
        </p:nvSpPr>
        <p:spPr>
          <a:xfrm rot="5400000">
            <a:off x="10833676" y="2373314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ight Brace 43"/>
          <p:cNvSpPr/>
          <p:nvPr/>
        </p:nvSpPr>
        <p:spPr>
          <a:xfrm rot="5400000">
            <a:off x="11579072" y="2375793"/>
            <a:ext cx="91440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/>
          <p:cNvSpPr/>
          <p:nvPr/>
        </p:nvSpPr>
        <p:spPr>
          <a:xfrm>
            <a:off x="9414639" y="6535069"/>
            <a:ext cx="2595797" cy="161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Predefined symbols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Virtual </a:t>
            </a:r>
            <a:r>
              <a:rPr lang="es-ES" sz="1400" dirty="0" err="1" smtClean="0">
                <a:solidFill>
                  <a:schemeClr val="bg1"/>
                </a:solidFill>
              </a:rPr>
              <a:t>registers</a:t>
            </a:r>
            <a:r>
              <a:rPr lang="es-ES" sz="1400" dirty="0" smtClean="0">
                <a:solidFill>
                  <a:schemeClr val="bg1"/>
                </a:solidFill>
              </a:rPr>
              <a:t>: 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>
                <a:solidFill>
                  <a:schemeClr val="bg1"/>
                </a:solidFill>
              </a:rPr>
              <a:t> –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RAM </a:t>
            </a:r>
            <a:r>
              <a:rPr lang="es-ES" sz="1400" dirty="0" err="1" smtClean="0">
                <a:solidFill>
                  <a:schemeClr val="bg1"/>
                </a:solidFill>
              </a:rPr>
              <a:t>address</a:t>
            </a:r>
            <a:r>
              <a:rPr lang="es-ES" sz="1400" dirty="0" smtClean="0">
                <a:solidFill>
                  <a:schemeClr val="bg1"/>
                </a:solidFill>
              </a:rPr>
              <a:t> 0-15</a:t>
            </a: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Predefined pointers: SP, LCL, ARG, THIS, THAT refer to RAM addresses 0-4</a:t>
            </a:r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I/O pointers: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,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RAM </a:t>
            </a:r>
            <a:r>
              <a:rPr lang="es-ES" sz="1400" dirty="0" err="1" smtClean="0">
                <a:solidFill>
                  <a:schemeClr val="bg1"/>
                </a:solidFill>
              </a:rPr>
              <a:t>addresses</a:t>
            </a:r>
            <a:r>
              <a:rPr lang="es-ES" sz="1400" dirty="0" smtClean="0">
                <a:solidFill>
                  <a:schemeClr val="bg1"/>
                </a:solidFill>
              </a:rPr>
              <a:t> 16384 (0x4000) and 24576 (0x6000), 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	 base </a:t>
            </a:r>
            <a:r>
              <a:rPr lang="es-ES" sz="1400" dirty="0" err="1" smtClean="0">
                <a:solidFill>
                  <a:schemeClr val="bg1"/>
                </a:solidFill>
              </a:rPr>
              <a:t>address</a:t>
            </a:r>
            <a:r>
              <a:rPr lang="es-ES" sz="1400" dirty="0" smtClean="0">
                <a:solidFill>
                  <a:schemeClr val="bg1"/>
                </a:solidFill>
              </a:rPr>
              <a:t> of </a:t>
            </a:r>
            <a:r>
              <a:rPr lang="es-ES" sz="1400" dirty="0" err="1" smtClean="0">
                <a:solidFill>
                  <a:schemeClr val="bg1"/>
                </a:solidFill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 and </a:t>
            </a:r>
            <a:r>
              <a:rPr lang="es-ES" sz="1400" dirty="0" err="1" smtClean="0">
                <a:solidFill>
                  <a:schemeClr val="bg1"/>
                </a:solidFill>
              </a:rPr>
              <a:t>keyboard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maps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err="1" smtClean="0">
                <a:solidFill>
                  <a:schemeClr val="bg1"/>
                </a:solidFill>
              </a:rPr>
              <a:t>Label</a:t>
            </a:r>
            <a:r>
              <a:rPr lang="es-ES" sz="1600" dirty="0" smtClean="0">
                <a:solidFill>
                  <a:schemeClr val="bg1"/>
                </a:solidFill>
              </a:rPr>
              <a:t> symbols: </a:t>
            </a:r>
            <a:r>
              <a:rPr lang="es-ES" sz="1600" dirty="0" err="1" smtClean="0">
                <a:solidFill>
                  <a:schemeClr val="bg1"/>
                </a:solidFill>
              </a:rPr>
              <a:t>destinations</a:t>
            </a:r>
            <a:r>
              <a:rPr lang="es-ES" sz="1600" dirty="0" smtClean="0">
                <a:solidFill>
                  <a:schemeClr val="bg1"/>
                </a:solidFill>
              </a:rPr>
              <a:t> of </a:t>
            </a:r>
            <a:r>
              <a:rPr lang="es-ES" sz="1600" dirty="0" err="1" smtClean="0">
                <a:solidFill>
                  <a:schemeClr val="bg1"/>
                </a:solidFill>
              </a:rPr>
              <a:t>goto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commands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defines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symbol </a:t>
            </a:r>
            <a:r>
              <a:rPr lang="es-E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instruction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location</a:t>
            </a:r>
            <a:r>
              <a:rPr lang="es-ES" sz="1400" dirty="0" smtClean="0">
                <a:solidFill>
                  <a:schemeClr val="bg1"/>
                </a:solidFill>
              </a:rPr>
              <a:t> holding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next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command</a:t>
            </a:r>
            <a:endParaRPr lang="es-E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Variable symbols: </a:t>
            </a:r>
            <a:r>
              <a:rPr lang="es-ES" sz="1600" dirty="0" err="1" smtClean="0">
                <a:solidFill>
                  <a:schemeClr val="bg1"/>
                </a:solidFill>
              </a:rPr>
              <a:t>any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user-defined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Xxx</a:t>
            </a:r>
            <a:r>
              <a:rPr lang="es-ES" sz="1600" dirty="0" smtClean="0">
                <a:solidFill>
                  <a:schemeClr val="bg1"/>
                </a:solidFill>
              </a:rPr>
              <a:t> symbol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created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considered</a:t>
            </a:r>
            <a:r>
              <a:rPr lang="es-ES" dirty="0" smtClean="0">
                <a:solidFill>
                  <a:schemeClr val="bg1"/>
                </a:solidFill>
              </a:rPr>
              <a:t> a variable and </a:t>
            </a:r>
            <a:r>
              <a:rPr lang="es-ES" dirty="0" err="1" smtClean="0">
                <a:solidFill>
                  <a:schemeClr val="bg1"/>
                </a:solidFill>
              </a:rPr>
              <a:t>assigned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starting</a:t>
            </a:r>
            <a:r>
              <a:rPr lang="es-ES" dirty="0" smtClean="0">
                <a:solidFill>
                  <a:schemeClr val="bg1"/>
                </a:solidFill>
              </a:rPr>
              <a:t> at RAM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16 (0x0010)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/>
          </a:p>
          <a:p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04539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R0                 SP</a:t>
                      </a: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600" i="1" dirty="0" err="1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bg1"/>
                          </a:solidFill>
                        </a:rPr>
                        <a:t>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</a:t>
                      </a:r>
                      <a:r>
                        <a:rPr lang="es-ES" sz="900" baseline="0" dirty="0" smtClean="0">
                          <a:solidFill>
                            <a:schemeClr val="bg1"/>
                          </a:solidFill>
                        </a:rPr>
                        <a:t>                </a:t>
                      </a: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s-ES" sz="9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s-ES" sz="9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R4</a:t>
                      </a:r>
                      <a:r>
                        <a:rPr lang="es-ES" sz="900" baseline="0" dirty="0" smtClean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Variable0</a:t>
                      </a: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600" i="1" dirty="0" err="1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r>
                        <a:rPr lang="es-ES" sz="600" i="1" baseline="0" dirty="0" smtClean="0">
                          <a:solidFill>
                            <a:schemeClr val="bg1"/>
                          </a:solidFill>
                        </a:rPr>
                        <a:t> 16</a:t>
                      </a:r>
                      <a:endParaRPr lang="en-US" sz="9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Variable1</a:t>
                      </a: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600" i="1" dirty="0" err="1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r>
                        <a:rPr lang="es-ES" sz="600" i="1" baseline="0" dirty="0" smtClean="0">
                          <a:solidFill>
                            <a:schemeClr val="bg1"/>
                          </a:solidFill>
                        </a:rPr>
                        <a:t> 17</a:t>
                      </a:r>
                      <a:endParaRPr lang="en-US" sz="9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9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600" i="1" dirty="0" err="1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r>
                        <a:rPr lang="es-ES" sz="600" i="1" baseline="0" dirty="0" smtClean="0">
                          <a:solidFill>
                            <a:schemeClr val="bg1"/>
                          </a:solidFill>
                        </a:rPr>
                        <a:t> 18</a:t>
                      </a:r>
                      <a:endParaRPr lang="en-US" sz="9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9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9220200" y="3024328"/>
            <a:ext cx="19871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RAM</a:t>
            </a:r>
            <a:endParaRPr lang="en-US" sz="4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Predefined symbols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Virtual </a:t>
            </a:r>
            <a:r>
              <a:rPr lang="es-ES" sz="1400" dirty="0" err="1" smtClean="0">
                <a:solidFill>
                  <a:schemeClr val="bg1"/>
                </a:solidFill>
              </a:rPr>
              <a:t>registers</a:t>
            </a:r>
            <a:r>
              <a:rPr lang="es-ES" sz="1400" dirty="0" smtClean="0">
                <a:solidFill>
                  <a:schemeClr val="bg1"/>
                </a:solidFill>
              </a:rPr>
              <a:t>: 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>
                <a:solidFill>
                  <a:schemeClr val="bg1"/>
                </a:solidFill>
              </a:rPr>
              <a:t> –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RAM </a:t>
            </a:r>
            <a:r>
              <a:rPr lang="es-ES" sz="1400" dirty="0" err="1" smtClean="0">
                <a:solidFill>
                  <a:schemeClr val="bg1"/>
                </a:solidFill>
              </a:rPr>
              <a:t>address</a:t>
            </a:r>
            <a:r>
              <a:rPr lang="es-ES" sz="1400" dirty="0" smtClean="0">
                <a:solidFill>
                  <a:schemeClr val="bg1"/>
                </a:solidFill>
              </a:rPr>
              <a:t> 0-15</a:t>
            </a: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Predefined pointers: SP, LCL, ARG, THIS, THAT refer to RAM addresses 0-4</a:t>
            </a:r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I/O pointers: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,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RAM </a:t>
            </a:r>
            <a:r>
              <a:rPr lang="es-ES" sz="1400" dirty="0" err="1" smtClean="0">
                <a:solidFill>
                  <a:schemeClr val="bg1"/>
                </a:solidFill>
              </a:rPr>
              <a:t>addresses</a:t>
            </a:r>
            <a:r>
              <a:rPr lang="es-ES" sz="1400" dirty="0" smtClean="0">
                <a:solidFill>
                  <a:schemeClr val="bg1"/>
                </a:solidFill>
              </a:rPr>
              <a:t> 16384 (0x4000) and 24576 (0x6000), 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	 base </a:t>
            </a:r>
            <a:r>
              <a:rPr lang="es-ES" sz="1400" dirty="0" err="1" smtClean="0">
                <a:solidFill>
                  <a:schemeClr val="bg1"/>
                </a:solidFill>
              </a:rPr>
              <a:t>address</a:t>
            </a:r>
            <a:r>
              <a:rPr lang="es-ES" sz="1400" dirty="0" smtClean="0">
                <a:solidFill>
                  <a:schemeClr val="bg1"/>
                </a:solidFill>
              </a:rPr>
              <a:t> of </a:t>
            </a:r>
            <a:r>
              <a:rPr lang="es-ES" sz="1400" dirty="0" err="1" smtClean="0">
                <a:solidFill>
                  <a:schemeClr val="bg1"/>
                </a:solidFill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 and </a:t>
            </a:r>
            <a:r>
              <a:rPr lang="es-ES" sz="1400" dirty="0" err="1" smtClean="0">
                <a:solidFill>
                  <a:schemeClr val="bg1"/>
                </a:solidFill>
              </a:rPr>
              <a:t>keyboard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maps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err="1" smtClean="0">
                <a:solidFill>
                  <a:schemeClr val="bg1"/>
                </a:solidFill>
              </a:rPr>
              <a:t>Label</a:t>
            </a:r>
            <a:r>
              <a:rPr lang="es-ES" sz="1600" dirty="0" smtClean="0">
                <a:solidFill>
                  <a:schemeClr val="bg1"/>
                </a:solidFill>
              </a:rPr>
              <a:t> symbols: </a:t>
            </a:r>
            <a:r>
              <a:rPr lang="es-ES" sz="1600" dirty="0" err="1" smtClean="0">
                <a:solidFill>
                  <a:schemeClr val="bg1"/>
                </a:solidFill>
              </a:rPr>
              <a:t>destinations</a:t>
            </a:r>
            <a:r>
              <a:rPr lang="es-ES" sz="1600" dirty="0" smtClean="0">
                <a:solidFill>
                  <a:schemeClr val="bg1"/>
                </a:solidFill>
              </a:rPr>
              <a:t> of </a:t>
            </a:r>
            <a:r>
              <a:rPr lang="es-ES" sz="1600" dirty="0" err="1" smtClean="0">
                <a:solidFill>
                  <a:schemeClr val="bg1"/>
                </a:solidFill>
              </a:rPr>
              <a:t>goto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commands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defines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symbol </a:t>
            </a:r>
            <a:r>
              <a:rPr lang="es-E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instruction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location</a:t>
            </a:r>
            <a:r>
              <a:rPr lang="es-ES" sz="1400" dirty="0" smtClean="0">
                <a:solidFill>
                  <a:schemeClr val="bg1"/>
                </a:solidFill>
              </a:rPr>
              <a:t> holding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next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command</a:t>
            </a:r>
            <a:endParaRPr lang="es-E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Variable symbols: </a:t>
            </a:r>
            <a:r>
              <a:rPr lang="es-ES" sz="1600" dirty="0" err="1" smtClean="0">
                <a:solidFill>
                  <a:schemeClr val="bg1"/>
                </a:solidFill>
              </a:rPr>
              <a:t>any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user-defined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Xxx</a:t>
            </a:r>
            <a:r>
              <a:rPr lang="es-ES" sz="1600" dirty="0" smtClean="0">
                <a:solidFill>
                  <a:schemeClr val="bg1"/>
                </a:solidFill>
              </a:rPr>
              <a:t> symbol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created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considered</a:t>
            </a:r>
            <a:r>
              <a:rPr lang="es-ES" dirty="0" smtClean="0">
                <a:solidFill>
                  <a:schemeClr val="bg1"/>
                </a:solidFill>
              </a:rPr>
              <a:t> a variable and </a:t>
            </a:r>
            <a:r>
              <a:rPr lang="es-ES" dirty="0" err="1" smtClean="0">
                <a:solidFill>
                  <a:schemeClr val="bg1"/>
                </a:solidFill>
              </a:rPr>
              <a:t>assigned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starting</a:t>
            </a:r>
            <a:r>
              <a:rPr lang="es-ES" dirty="0" smtClean="0">
                <a:solidFill>
                  <a:schemeClr val="bg1"/>
                </a:solidFill>
              </a:rPr>
              <a:t> at RAM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16 (0x0010)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/>
          </a:p>
          <a:p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23356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R0                 SP</a:t>
                      </a: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600" i="1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</a:t>
                      </a:r>
                      <a:r>
                        <a:rPr lang="es-ES" sz="900" baseline="0" dirty="0" smtClean="0">
                          <a:solidFill>
                            <a:schemeClr val="bg1"/>
                          </a:solidFill>
                        </a:rPr>
                        <a:t>                </a:t>
                      </a: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s-ES" sz="9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s-ES" sz="9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R4</a:t>
                      </a:r>
                      <a:r>
                        <a:rPr lang="es-ES" sz="900" baseline="0" dirty="0" smtClean="0">
                          <a:solidFill>
                            <a:schemeClr val="bg1"/>
                          </a:solidFill>
                        </a:rPr>
                        <a:t>            </a:t>
                      </a: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s-ES" sz="600" i="1" dirty="0" smtClean="0">
                          <a:solidFill>
                            <a:schemeClr val="tx1"/>
                          </a:solidFill>
                        </a:rPr>
                        <a:t> 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Variable0</a:t>
                      </a: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600" i="1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s-ES" sz="600" i="1" baseline="0" dirty="0" smtClean="0">
                          <a:solidFill>
                            <a:schemeClr val="tx1"/>
                          </a:solidFill>
                        </a:rPr>
                        <a:t> 16</a:t>
                      </a:r>
                      <a:endParaRPr lang="en-US" sz="9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bg1"/>
                          </a:solidFill>
                        </a:rPr>
                        <a:t>Variable1</a:t>
                      </a: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600" i="1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s-ES" sz="600" i="1" baseline="0" dirty="0" smtClean="0">
                          <a:solidFill>
                            <a:schemeClr val="tx1"/>
                          </a:solidFill>
                        </a:rPr>
                        <a:t> 17</a:t>
                      </a:r>
                      <a:endParaRPr lang="en-US" sz="9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9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6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600" i="1" dirty="0" err="1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s-ES" sz="600" i="1" baseline="0" dirty="0" smtClean="0">
                          <a:solidFill>
                            <a:schemeClr val="tx1"/>
                          </a:solidFill>
                        </a:rPr>
                        <a:t> 18</a:t>
                      </a:r>
                      <a:endParaRPr lang="en-US" sz="9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9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20200" y="3024328"/>
            <a:ext cx="19871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RAM</a:t>
            </a:r>
            <a:endParaRPr lang="en-US" sz="4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Predefined symbols</a:t>
            </a:r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Virtual </a:t>
            </a:r>
            <a:r>
              <a:rPr lang="es-ES" sz="1400" dirty="0" err="1" smtClean="0">
                <a:solidFill>
                  <a:schemeClr val="bg1"/>
                </a:solidFill>
              </a:rPr>
              <a:t>registers</a:t>
            </a:r>
            <a:r>
              <a:rPr lang="es-ES" sz="1400" dirty="0" smtClean="0">
                <a:solidFill>
                  <a:schemeClr val="bg1"/>
                </a:solidFill>
              </a:rPr>
              <a:t>: 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>
                <a:solidFill>
                  <a:schemeClr val="bg1"/>
                </a:solidFill>
              </a:rPr>
              <a:t> –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RAM </a:t>
            </a:r>
            <a:r>
              <a:rPr lang="es-ES" sz="1400" dirty="0" err="1" smtClean="0">
                <a:solidFill>
                  <a:schemeClr val="bg1"/>
                </a:solidFill>
              </a:rPr>
              <a:t>address</a:t>
            </a:r>
            <a:r>
              <a:rPr lang="es-ES" sz="1400" dirty="0" smtClean="0">
                <a:solidFill>
                  <a:schemeClr val="bg1"/>
                </a:solidFill>
              </a:rPr>
              <a:t> 0-15</a:t>
            </a: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Predefined pointers: SP, LCL, ARG, THIS, THAT refer to RAM addresses 0-4</a:t>
            </a:r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I/O pointers: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,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RAM </a:t>
            </a:r>
            <a:r>
              <a:rPr lang="es-ES" sz="1400" dirty="0" err="1" smtClean="0">
                <a:solidFill>
                  <a:schemeClr val="bg1"/>
                </a:solidFill>
              </a:rPr>
              <a:t>addresses</a:t>
            </a:r>
            <a:r>
              <a:rPr lang="es-ES" sz="1400" dirty="0" smtClean="0">
                <a:solidFill>
                  <a:schemeClr val="bg1"/>
                </a:solidFill>
              </a:rPr>
              <a:t> 16384 (0x4000) and 24576 (0x6000), 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	 base </a:t>
            </a:r>
            <a:r>
              <a:rPr lang="es-ES" sz="1400" dirty="0" err="1" smtClean="0">
                <a:solidFill>
                  <a:schemeClr val="bg1"/>
                </a:solidFill>
              </a:rPr>
              <a:t>address</a:t>
            </a:r>
            <a:r>
              <a:rPr lang="es-ES" sz="1400" dirty="0" smtClean="0">
                <a:solidFill>
                  <a:schemeClr val="bg1"/>
                </a:solidFill>
              </a:rPr>
              <a:t> of </a:t>
            </a:r>
            <a:r>
              <a:rPr lang="es-ES" sz="1400" dirty="0" err="1" smtClean="0">
                <a:solidFill>
                  <a:schemeClr val="bg1"/>
                </a:solidFill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 and </a:t>
            </a:r>
            <a:r>
              <a:rPr lang="es-ES" sz="1400" dirty="0" err="1" smtClean="0">
                <a:solidFill>
                  <a:schemeClr val="bg1"/>
                </a:solidFill>
              </a:rPr>
              <a:t>keyboard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maps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err="1" smtClean="0">
                <a:solidFill>
                  <a:schemeClr val="bg1"/>
                </a:solidFill>
              </a:rPr>
              <a:t>Label</a:t>
            </a:r>
            <a:r>
              <a:rPr lang="es-ES" sz="1600" dirty="0" smtClean="0">
                <a:solidFill>
                  <a:schemeClr val="bg1"/>
                </a:solidFill>
              </a:rPr>
              <a:t> symbols: </a:t>
            </a:r>
            <a:r>
              <a:rPr lang="es-ES" sz="1600" dirty="0" err="1" smtClean="0">
                <a:solidFill>
                  <a:schemeClr val="bg1"/>
                </a:solidFill>
              </a:rPr>
              <a:t>destinations</a:t>
            </a:r>
            <a:r>
              <a:rPr lang="es-ES" sz="1600" dirty="0" smtClean="0">
                <a:solidFill>
                  <a:schemeClr val="bg1"/>
                </a:solidFill>
              </a:rPr>
              <a:t> of </a:t>
            </a:r>
            <a:r>
              <a:rPr lang="es-ES" sz="1600" dirty="0" err="1" smtClean="0">
                <a:solidFill>
                  <a:schemeClr val="bg1"/>
                </a:solidFill>
              </a:rPr>
              <a:t>goto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commands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defines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symbol </a:t>
            </a:r>
            <a:r>
              <a:rPr lang="es-E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instruction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location</a:t>
            </a:r>
            <a:r>
              <a:rPr lang="es-ES" sz="1400" dirty="0" smtClean="0">
                <a:solidFill>
                  <a:schemeClr val="bg1"/>
                </a:solidFill>
              </a:rPr>
              <a:t> holding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next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command</a:t>
            </a:r>
            <a:endParaRPr lang="es-E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Variable symbols: </a:t>
            </a:r>
            <a:r>
              <a:rPr lang="es-ES" sz="1600" dirty="0" err="1" smtClean="0">
                <a:solidFill>
                  <a:schemeClr val="bg1"/>
                </a:solidFill>
              </a:rPr>
              <a:t>any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user-defined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Xxx</a:t>
            </a:r>
            <a:r>
              <a:rPr lang="es-ES" sz="1600" dirty="0" smtClean="0">
                <a:solidFill>
                  <a:schemeClr val="bg1"/>
                </a:solidFill>
              </a:rPr>
              <a:t> symbol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created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considered</a:t>
            </a:r>
            <a:r>
              <a:rPr lang="es-ES" dirty="0" smtClean="0">
                <a:solidFill>
                  <a:schemeClr val="bg1"/>
                </a:solidFill>
              </a:rPr>
              <a:t> a variable and </a:t>
            </a:r>
            <a:r>
              <a:rPr lang="es-ES" dirty="0" err="1" smtClean="0">
                <a:solidFill>
                  <a:schemeClr val="bg1"/>
                </a:solidFill>
              </a:rPr>
              <a:t>assigned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starting</a:t>
            </a:r>
            <a:r>
              <a:rPr lang="es-ES" dirty="0" smtClean="0">
                <a:solidFill>
                  <a:schemeClr val="bg1"/>
                </a:solidFill>
              </a:rPr>
              <a:t> at RAM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16 (0x0010)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/>
          </a:p>
          <a:p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27110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R1</a:t>
                      </a:r>
                      <a:r>
                        <a:rPr lang="es-ES" sz="900" baseline="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               </a:t>
                      </a:r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R3</a:t>
                      </a:r>
                      <a:r>
                        <a:rPr lang="es-ES" sz="900" dirty="0" smtClean="0"/>
                        <a:t>              </a:t>
                      </a:r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R4</a:t>
                      </a:r>
                      <a:r>
                        <a:rPr lang="es-ES" sz="900" baseline="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           </a:t>
                      </a:r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</a:t>
                      </a: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453439" y="3232443"/>
            <a:ext cx="114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Variables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02650" y="5724696"/>
            <a:ext cx="126955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Labels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56511" y="4238640"/>
            <a:ext cx="114073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Screen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23531" y="5257847"/>
            <a:ext cx="79500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Keyboard</a:t>
            </a:r>
            <a:endParaRPr lang="en-US" sz="11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46783" y="1925482"/>
            <a:ext cx="114073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Registers and Pointers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Virtual </a:t>
            </a:r>
            <a:r>
              <a:rPr lang="es-ES" sz="1400" dirty="0" err="1" smtClean="0">
                <a:solidFill>
                  <a:schemeClr val="bg1"/>
                </a:solidFill>
              </a:rPr>
              <a:t>registers</a:t>
            </a:r>
            <a:r>
              <a:rPr lang="es-ES" sz="1400" dirty="0" smtClean="0">
                <a:solidFill>
                  <a:schemeClr val="bg1"/>
                </a:solidFill>
              </a:rPr>
              <a:t>: 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>
                <a:solidFill>
                  <a:schemeClr val="bg1"/>
                </a:solidFill>
              </a:rPr>
              <a:t> –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RAM </a:t>
            </a:r>
            <a:r>
              <a:rPr lang="es-ES" sz="1400" dirty="0" err="1" smtClean="0">
                <a:solidFill>
                  <a:schemeClr val="bg1"/>
                </a:solidFill>
              </a:rPr>
              <a:t>address</a:t>
            </a:r>
            <a:r>
              <a:rPr lang="es-ES" sz="1400" dirty="0" smtClean="0">
                <a:solidFill>
                  <a:schemeClr val="bg1"/>
                </a:solidFill>
              </a:rPr>
              <a:t> 0-15</a:t>
            </a: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Predefined pointers: SP, LCL, ARG, THIS, THAT refer to RAM addresses 0-4</a:t>
            </a:r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I/O pointers: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,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RAM </a:t>
            </a:r>
            <a:r>
              <a:rPr lang="es-ES" sz="1400" dirty="0" err="1" smtClean="0">
                <a:solidFill>
                  <a:schemeClr val="bg1"/>
                </a:solidFill>
              </a:rPr>
              <a:t>addresses</a:t>
            </a:r>
            <a:r>
              <a:rPr lang="es-ES" sz="1400" dirty="0" smtClean="0">
                <a:solidFill>
                  <a:schemeClr val="bg1"/>
                </a:solidFill>
              </a:rPr>
              <a:t> 16384 (0x4000) and 24576 (0x6000), 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	 base </a:t>
            </a:r>
            <a:r>
              <a:rPr lang="es-ES" sz="1400" dirty="0" err="1" smtClean="0">
                <a:solidFill>
                  <a:schemeClr val="bg1"/>
                </a:solidFill>
              </a:rPr>
              <a:t>address</a:t>
            </a:r>
            <a:r>
              <a:rPr lang="es-ES" sz="1400" dirty="0" smtClean="0">
                <a:solidFill>
                  <a:schemeClr val="bg1"/>
                </a:solidFill>
              </a:rPr>
              <a:t> of </a:t>
            </a:r>
            <a:r>
              <a:rPr lang="es-ES" sz="1400" dirty="0" err="1" smtClean="0">
                <a:solidFill>
                  <a:schemeClr val="bg1"/>
                </a:solidFill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 and </a:t>
            </a:r>
            <a:r>
              <a:rPr lang="es-ES" sz="1400" dirty="0" err="1" smtClean="0">
                <a:solidFill>
                  <a:schemeClr val="bg1"/>
                </a:solidFill>
              </a:rPr>
              <a:t>keyboard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maps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err="1" smtClean="0">
                <a:solidFill>
                  <a:schemeClr val="bg1"/>
                </a:solidFill>
              </a:rPr>
              <a:t>Label</a:t>
            </a:r>
            <a:r>
              <a:rPr lang="es-ES" sz="1600" dirty="0" smtClean="0">
                <a:solidFill>
                  <a:schemeClr val="bg1"/>
                </a:solidFill>
              </a:rPr>
              <a:t> symbols: </a:t>
            </a:r>
            <a:r>
              <a:rPr lang="es-ES" sz="1600" dirty="0" err="1" smtClean="0">
                <a:solidFill>
                  <a:schemeClr val="bg1"/>
                </a:solidFill>
              </a:rPr>
              <a:t>destinations</a:t>
            </a:r>
            <a:r>
              <a:rPr lang="es-ES" sz="1600" dirty="0" smtClean="0">
                <a:solidFill>
                  <a:schemeClr val="bg1"/>
                </a:solidFill>
              </a:rPr>
              <a:t> of </a:t>
            </a:r>
            <a:r>
              <a:rPr lang="es-ES" sz="1600" dirty="0" err="1" smtClean="0">
                <a:solidFill>
                  <a:schemeClr val="bg1"/>
                </a:solidFill>
              </a:rPr>
              <a:t>goto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commands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defines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symbol </a:t>
            </a:r>
            <a:r>
              <a:rPr lang="es-E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instruction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location</a:t>
            </a:r>
            <a:r>
              <a:rPr lang="es-ES" sz="1400" dirty="0" smtClean="0">
                <a:solidFill>
                  <a:schemeClr val="bg1"/>
                </a:solidFill>
              </a:rPr>
              <a:t> holding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next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command</a:t>
            </a:r>
            <a:endParaRPr lang="es-E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Variable symbols: </a:t>
            </a:r>
            <a:r>
              <a:rPr lang="es-ES" sz="1600" dirty="0" err="1" smtClean="0">
                <a:solidFill>
                  <a:schemeClr val="bg1"/>
                </a:solidFill>
              </a:rPr>
              <a:t>any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user-defined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Xxx</a:t>
            </a:r>
            <a:r>
              <a:rPr lang="es-ES" sz="1600" dirty="0" smtClean="0">
                <a:solidFill>
                  <a:schemeClr val="bg1"/>
                </a:solidFill>
              </a:rPr>
              <a:t> symbol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created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considered</a:t>
            </a:r>
            <a:r>
              <a:rPr lang="es-ES" dirty="0" smtClean="0">
                <a:solidFill>
                  <a:schemeClr val="bg1"/>
                </a:solidFill>
              </a:rPr>
              <a:t> a variable and </a:t>
            </a:r>
            <a:r>
              <a:rPr lang="es-ES" dirty="0" err="1" smtClean="0">
                <a:solidFill>
                  <a:schemeClr val="bg1"/>
                </a:solidFill>
              </a:rPr>
              <a:t>assigned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starting</a:t>
            </a:r>
            <a:r>
              <a:rPr lang="es-ES" dirty="0" smtClean="0">
                <a:solidFill>
                  <a:schemeClr val="bg1"/>
                </a:solidFill>
              </a:rPr>
              <a:t> at RAM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16 (0x0010)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2105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R1</a:t>
                      </a:r>
                      <a:r>
                        <a:rPr lang="es-ES" sz="900" baseline="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               </a:t>
                      </a:r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R3</a:t>
                      </a:r>
                      <a:r>
                        <a:rPr lang="es-ES" sz="900" dirty="0" smtClean="0"/>
                        <a:t>              </a:t>
                      </a:r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R4</a:t>
                      </a:r>
                      <a:r>
                        <a:rPr lang="es-ES" sz="900" baseline="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           </a:t>
                      </a:r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</a:t>
                      </a: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9453439" y="3232443"/>
            <a:ext cx="114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Variables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02650" y="5724696"/>
            <a:ext cx="126955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Labels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56511" y="4238640"/>
            <a:ext cx="114073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Screen</a:t>
            </a:r>
            <a:endParaRPr lang="en-US" sz="1200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23531" y="5257847"/>
            <a:ext cx="79500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Keyboard</a:t>
            </a:r>
            <a:endParaRPr lang="en-US" sz="1100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46783" y="1925482"/>
            <a:ext cx="114073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Registers and Pointers</a:t>
            </a:r>
            <a:endParaRPr lang="en-US" sz="1200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54793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Predefined symbols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/>
              <a:t>	</a:t>
            </a:r>
            <a:r>
              <a:rPr lang="es-ES" sz="1400" dirty="0" smtClean="0"/>
              <a:t>Virtual </a:t>
            </a:r>
            <a:r>
              <a:rPr lang="es-ES" sz="1400" dirty="0" err="1" smtClean="0"/>
              <a:t>registers</a:t>
            </a:r>
            <a:r>
              <a:rPr lang="es-ES" sz="1400" dirty="0" smtClean="0"/>
              <a:t>: 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s-ES" sz="1400" dirty="0" smtClean="0"/>
              <a:t> – 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s-ES" sz="1400" dirty="0" smtClean="0"/>
              <a:t> </a:t>
            </a:r>
            <a:r>
              <a:rPr lang="es-ES" sz="1400" dirty="0" err="1" smtClean="0"/>
              <a:t>refer</a:t>
            </a:r>
            <a:r>
              <a:rPr lang="es-ES" sz="1400" dirty="0" smtClean="0"/>
              <a:t> to RAM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0-15</a:t>
            </a: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Predefined pointers: SP, LCL, ARG, THIS, THAT refer to RAM addresses 0-4</a:t>
            </a:r>
            <a:endParaRPr lang="es-ES" sz="1400" dirty="0" smtClean="0">
              <a:solidFill>
                <a:schemeClr val="bg1"/>
              </a:solidFill>
            </a:endParaRP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	I/O pointers: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, 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RAM </a:t>
            </a:r>
            <a:r>
              <a:rPr lang="es-ES" sz="1400" dirty="0" err="1" smtClean="0">
                <a:solidFill>
                  <a:schemeClr val="bg1"/>
                </a:solidFill>
              </a:rPr>
              <a:t>addresses</a:t>
            </a:r>
            <a:r>
              <a:rPr lang="es-ES" sz="1400" dirty="0" smtClean="0">
                <a:solidFill>
                  <a:schemeClr val="bg1"/>
                </a:solidFill>
              </a:rPr>
              <a:t> 16384 (0x4000) and 24576 (0x6000), 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	 base </a:t>
            </a:r>
            <a:r>
              <a:rPr lang="es-ES" sz="1400" dirty="0" err="1" smtClean="0">
                <a:solidFill>
                  <a:schemeClr val="bg1"/>
                </a:solidFill>
              </a:rPr>
              <a:t>address</a:t>
            </a:r>
            <a:r>
              <a:rPr lang="es-ES" sz="1400" dirty="0" smtClean="0">
                <a:solidFill>
                  <a:schemeClr val="bg1"/>
                </a:solidFill>
              </a:rPr>
              <a:t> of </a:t>
            </a:r>
            <a:r>
              <a:rPr lang="es-ES" sz="1400" dirty="0" err="1" smtClean="0">
                <a:solidFill>
                  <a:schemeClr val="bg1"/>
                </a:solidFill>
              </a:rPr>
              <a:t>screen</a:t>
            </a:r>
            <a:r>
              <a:rPr lang="es-ES" sz="1400" dirty="0" smtClean="0">
                <a:solidFill>
                  <a:schemeClr val="bg1"/>
                </a:solidFill>
              </a:rPr>
              <a:t> and </a:t>
            </a:r>
            <a:r>
              <a:rPr lang="es-ES" sz="1400" dirty="0" err="1" smtClean="0">
                <a:solidFill>
                  <a:schemeClr val="bg1"/>
                </a:solidFill>
              </a:rPr>
              <a:t>keyboard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maps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err="1" smtClean="0">
                <a:solidFill>
                  <a:schemeClr val="bg1"/>
                </a:solidFill>
              </a:rPr>
              <a:t>Label</a:t>
            </a:r>
            <a:r>
              <a:rPr lang="es-ES" sz="1600" dirty="0" smtClean="0">
                <a:solidFill>
                  <a:schemeClr val="bg1"/>
                </a:solidFill>
              </a:rPr>
              <a:t> symbols: </a:t>
            </a:r>
            <a:r>
              <a:rPr lang="es-ES" sz="1600" dirty="0" err="1" smtClean="0">
                <a:solidFill>
                  <a:schemeClr val="bg1"/>
                </a:solidFill>
              </a:rPr>
              <a:t>destinations</a:t>
            </a:r>
            <a:r>
              <a:rPr lang="es-ES" sz="1600" dirty="0" smtClean="0">
                <a:solidFill>
                  <a:schemeClr val="bg1"/>
                </a:solidFill>
              </a:rPr>
              <a:t> of </a:t>
            </a:r>
            <a:r>
              <a:rPr lang="es-ES" sz="1600" dirty="0" err="1" smtClean="0">
                <a:solidFill>
                  <a:schemeClr val="bg1"/>
                </a:solidFill>
              </a:rPr>
              <a:t>goto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commands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defines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symbol </a:t>
            </a:r>
            <a:r>
              <a:rPr lang="es-E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refer</a:t>
            </a:r>
            <a:r>
              <a:rPr lang="es-ES" sz="1400" dirty="0" smtClean="0">
                <a:solidFill>
                  <a:schemeClr val="bg1"/>
                </a:solidFill>
              </a:rPr>
              <a:t> to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instruction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memory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location</a:t>
            </a:r>
            <a:r>
              <a:rPr lang="es-ES" sz="1400" dirty="0" smtClean="0">
                <a:solidFill>
                  <a:schemeClr val="bg1"/>
                </a:solidFill>
              </a:rPr>
              <a:t> holding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next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command</a:t>
            </a:r>
            <a:endParaRPr lang="es-E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Variable symbols: </a:t>
            </a:r>
            <a:r>
              <a:rPr lang="es-ES" sz="1600" dirty="0" err="1" smtClean="0">
                <a:solidFill>
                  <a:schemeClr val="bg1"/>
                </a:solidFill>
              </a:rPr>
              <a:t>any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user-defined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Xxx</a:t>
            </a:r>
            <a:r>
              <a:rPr lang="es-ES" sz="1600" dirty="0" smtClean="0">
                <a:solidFill>
                  <a:schemeClr val="bg1"/>
                </a:solidFill>
              </a:rPr>
              <a:t> symbol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created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using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s-E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considered</a:t>
            </a:r>
            <a:r>
              <a:rPr lang="es-ES" dirty="0" smtClean="0">
                <a:solidFill>
                  <a:schemeClr val="bg1"/>
                </a:solidFill>
              </a:rPr>
              <a:t> a variable and </a:t>
            </a:r>
            <a:r>
              <a:rPr lang="es-ES" dirty="0" err="1" smtClean="0">
                <a:solidFill>
                  <a:schemeClr val="bg1"/>
                </a:solidFill>
              </a:rPr>
              <a:t>assigned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           </a:t>
            </a:r>
            <a:r>
              <a:rPr lang="es-ES" dirty="0" err="1" smtClean="0">
                <a:solidFill>
                  <a:schemeClr val="bg1"/>
                </a:solidFill>
              </a:rPr>
              <a:t>starting</a:t>
            </a:r>
            <a:r>
              <a:rPr lang="es-ES" dirty="0" smtClean="0">
                <a:solidFill>
                  <a:schemeClr val="bg1"/>
                </a:solidFill>
              </a:rPr>
              <a:t> at RAM </a:t>
            </a:r>
            <a:r>
              <a:rPr lang="es-ES" dirty="0" err="1" smtClean="0">
                <a:solidFill>
                  <a:schemeClr val="bg1"/>
                </a:solidFill>
              </a:rPr>
              <a:t>address</a:t>
            </a:r>
            <a:r>
              <a:rPr lang="es-ES" dirty="0" smtClean="0">
                <a:solidFill>
                  <a:schemeClr val="bg1"/>
                </a:solidFill>
              </a:rPr>
              <a:t> 16 (0x0010)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Hack</a:t>
            </a:r>
            <a:r>
              <a:rPr lang="es-ES" dirty="0" smtClean="0"/>
              <a:t>										  </a:t>
            </a:r>
            <a:r>
              <a:rPr lang="es-ES" sz="2400" dirty="0"/>
              <a:t> </a:t>
            </a:r>
            <a:r>
              <a:rPr lang="es-ES" sz="2400" dirty="0" smtClean="0"/>
              <a:t>         symbols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78799"/>
              </p:ext>
            </p:extLst>
          </p:nvPr>
        </p:nvGraphicFramePr>
        <p:xfrm>
          <a:off x="8388350" y="1145870"/>
          <a:ext cx="3657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42305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471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80198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7562393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R0                 SP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</a:t>
                      </a:r>
                      <a:r>
                        <a:rPr lang="es-ES" sz="900" baseline="0" dirty="0" smtClean="0"/>
                        <a:t>                </a:t>
                      </a:r>
                      <a:r>
                        <a:rPr lang="es-ES" sz="900" dirty="0" smtClean="0"/>
                        <a:t>LCL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R2              ARG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2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R3              THIS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3</a:t>
                      </a:r>
                      <a:endParaRPr lang="es-ES" sz="900" i="1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290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R4</a:t>
                      </a:r>
                      <a:r>
                        <a:rPr lang="es-ES" sz="900" baseline="0" dirty="0" smtClean="0"/>
                        <a:t>            </a:t>
                      </a:r>
                      <a:r>
                        <a:rPr lang="es-ES" sz="900" dirty="0" smtClean="0"/>
                        <a:t>THAT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R7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600" i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dirty="0" smtClean="0"/>
                        <a:t> 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49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12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/>
                        <a:t>R15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139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Variable0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16</a:t>
                      </a:r>
                      <a:endParaRPr lang="en-US" sz="9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Variable1</a:t>
                      </a:r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17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endParaRPr lang="es-ES" sz="600" i="1" dirty="0" smtClean="0"/>
                    </a:p>
                    <a:p>
                      <a:pPr algn="ctr"/>
                      <a:r>
                        <a:rPr lang="es-ES" sz="600" i="1" dirty="0" err="1" smtClean="0"/>
                        <a:t>address</a:t>
                      </a:r>
                      <a:r>
                        <a:rPr lang="es-ES" sz="600" i="1" baseline="0" dirty="0" smtClean="0"/>
                        <a:t> 18</a:t>
                      </a:r>
                      <a:endParaRPr lang="en-US" sz="9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9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69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16384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16-31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565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32-48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16386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16865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0-15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16866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376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16898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kumimoji="0" lang="es-E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255, col 495-511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24575</a:t>
                      </a:r>
                      <a:endParaRPr kumimoji="0" lang="es-E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8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KBD</a:t>
                      </a: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24576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y+1</a:t>
                      </a:r>
                      <a:endParaRPr kumimoji="0" lang="en-US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548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y+z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D6BBEB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kumimoji="0" lang="es-ES" sz="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kumimoji="0" lang="en-US" sz="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5676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453439" y="3232443"/>
            <a:ext cx="11407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Variables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2650" y="5724696"/>
            <a:ext cx="126955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Labels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56511" y="4238640"/>
            <a:ext cx="114073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Screen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23531" y="5257847"/>
            <a:ext cx="79500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Keyboard</a:t>
            </a:r>
            <a:endParaRPr lang="en-US" sz="11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46039</TotalTime>
  <Words>9235</Words>
  <Application>Microsoft Office PowerPoint</Application>
  <PresentationFormat>Widescreen</PresentationFormat>
  <Paragraphs>8795</Paragraphs>
  <Slides>165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Machine Language</vt:lpstr>
      <vt:lpstr>Instructions</vt:lpstr>
      <vt:lpstr>Instructions</vt:lpstr>
      <vt:lpstr>Instructions              operations</vt:lpstr>
      <vt:lpstr>PowerPoint Presentation</vt:lpstr>
      <vt:lpstr>Instructions              operations</vt:lpstr>
      <vt:lpstr>Instructions              operations</vt:lpstr>
      <vt:lpstr>Instructions              operations</vt:lpstr>
      <vt:lpstr>Instructions              operations</vt:lpstr>
      <vt:lpstr>Instructions              operations</vt:lpstr>
      <vt:lpstr>Instructions              operations</vt:lpstr>
      <vt:lpstr>Instructions              operations</vt:lpstr>
      <vt:lpstr>Instructions                access</vt:lpstr>
      <vt:lpstr>Instructions                access</vt:lpstr>
      <vt:lpstr>Instructions                access</vt:lpstr>
      <vt:lpstr>Instructions                access</vt:lpstr>
      <vt:lpstr>Instructions                access</vt:lpstr>
      <vt:lpstr>Instructions                access</vt:lpstr>
      <vt:lpstr>Instructions                access</vt:lpstr>
      <vt:lpstr>Instructions                access</vt:lpstr>
      <vt:lpstr>Instructions            flow control</vt:lpstr>
      <vt:lpstr>Instructions            flow control</vt:lpstr>
      <vt:lpstr>Instructions            flow control</vt:lpstr>
      <vt:lpstr>Instructions            flow control</vt:lpstr>
      <vt:lpstr>Instructions            flow control</vt:lpstr>
      <vt:lpstr>Instructions            flow control</vt:lpstr>
      <vt:lpstr>Instructions            flow control</vt:lpstr>
      <vt:lpstr>Instructions            flow control</vt:lpstr>
      <vt:lpstr>Instructions            flow control</vt:lpstr>
      <vt:lpstr>Instructions            flow control</vt:lpstr>
      <vt:lpstr>Instructions            flow control</vt:lpstr>
      <vt:lpstr>Hack         </vt:lpstr>
      <vt:lpstr>Hack         </vt:lpstr>
      <vt:lpstr>Hack         </vt:lpstr>
      <vt:lpstr>Hack         </vt:lpstr>
      <vt:lpstr>Hack         </vt:lpstr>
      <vt:lpstr>Hack         </vt:lpstr>
      <vt:lpstr>Hack         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 registers</vt:lpstr>
      <vt:lpstr>Hack                two instructions</vt:lpstr>
      <vt:lpstr>Hack                two instructions</vt:lpstr>
      <vt:lpstr>Hack                two instructions</vt:lpstr>
      <vt:lpstr>Hack                two instructions</vt:lpstr>
      <vt:lpstr>Hack                   A-instruction</vt:lpstr>
      <vt:lpstr>Hack                   A-instruction</vt:lpstr>
      <vt:lpstr>Hack                   A-instruction</vt:lpstr>
      <vt:lpstr>Hack                   A-instruction</vt:lpstr>
      <vt:lpstr>Hack                   A-instruction</vt:lpstr>
      <vt:lpstr>Hack                   A-instruction</vt:lpstr>
      <vt:lpstr>Hack                   A-instruction</vt:lpstr>
      <vt:lpstr>Hack                   A-instruction</vt:lpstr>
      <vt:lpstr>Hack                   A-instruction</vt:lpstr>
      <vt:lpstr>Hack                   A-instruction</vt:lpstr>
      <vt:lpstr>Hack                   A-instruction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C-instruction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Hack                      symbols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Files           .hack and .asm</vt:lpstr>
      <vt:lpstr>Perspective         </vt:lpstr>
      <vt:lpstr>Perspective         </vt:lpstr>
      <vt:lpstr>Perspective         </vt:lpstr>
      <vt:lpstr>Perspective         </vt:lpstr>
      <vt:lpstr>Perspective         </vt:lpstr>
      <vt:lpstr>Perspective         </vt:lpstr>
      <vt:lpstr>Perspective         </vt:lpstr>
      <vt:lpstr>Perspective         </vt:lpstr>
      <vt:lpstr>Perspective         </vt:lpstr>
      <vt:lpstr>Perspective         </vt:lpstr>
      <vt:lpstr>Perspective         </vt:lpstr>
      <vt:lpstr>Perspective         </vt:lpstr>
      <vt:lpstr>Perspective         </vt:lpstr>
      <vt:lpstr>Exercises               mult.asm</vt:lpstr>
      <vt:lpstr>Exercises               mult.asm</vt:lpstr>
      <vt:lpstr>Exercises               mult.asm</vt:lpstr>
      <vt:lpstr>Exercises               mult.asm</vt:lpstr>
      <vt:lpstr>Exercises                 fill.asm</vt:lpstr>
      <vt:lpstr>Exercises                 fill.asm</vt:lpstr>
      <vt:lpstr>Exercises                 fill.asm</vt:lpstr>
      <vt:lpstr>Exercises                 fill.asm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Jaime Salazar</dc:creator>
  <cp:lastModifiedBy>Jaime Salazar</cp:lastModifiedBy>
  <cp:revision>266</cp:revision>
  <dcterms:created xsi:type="dcterms:W3CDTF">2018-02-26T00:59:39Z</dcterms:created>
  <dcterms:modified xsi:type="dcterms:W3CDTF">2018-04-14T11:34:59Z</dcterms:modified>
</cp:coreProperties>
</file>