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sldIdLst>
    <p:sldId id="256" r:id="rId2"/>
    <p:sldId id="648" r:id="rId3"/>
    <p:sldId id="654" r:id="rId4"/>
    <p:sldId id="655" r:id="rId5"/>
    <p:sldId id="653" r:id="rId6"/>
    <p:sldId id="652" r:id="rId7"/>
    <p:sldId id="651" r:id="rId8"/>
    <p:sldId id="257" r:id="rId9"/>
    <p:sldId id="659" r:id="rId10"/>
    <p:sldId id="658" r:id="rId11"/>
    <p:sldId id="661" r:id="rId12"/>
    <p:sldId id="656" r:id="rId13"/>
    <p:sldId id="660" r:id="rId14"/>
    <p:sldId id="662" r:id="rId15"/>
    <p:sldId id="657" r:id="rId16"/>
    <p:sldId id="663" r:id="rId17"/>
    <p:sldId id="664" r:id="rId18"/>
    <p:sldId id="665" r:id="rId19"/>
    <p:sldId id="666" r:id="rId20"/>
    <p:sldId id="670" r:id="rId21"/>
    <p:sldId id="671" r:id="rId22"/>
    <p:sldId id="667" r:id="rId23"/>
    <p:sldId id="669" r:id="rId24"/>
    <p:sldId id="668" r:id="rId25"/>
    <p:sldId id="650" r:id="rId26"/>
    <p:sldId id="672" r:id="rId27"/>
    <p:sldId id="673" r:id="rId28"/>
    <p:sldId id="674" r:id="rId29"/>
    <p:sldId id="677" r:id="rId30"/>
    <p:sldId id="675" r:id="rId31"/>
    <p:sldId id="679" r:id="rId32"/>
    <p:sldId id="680" r:id="rId33"/>
    <p:sldId id="682" r:id="rId34"/>
    <p:sldId id="681" r:id="rId35"/>
    <p:sldId id="683" r:id="rId36"/>
    <p:sldId id="684" r:id="rId37"/>
    <p:sldId id="685" r:id="rId38"/>
    <p:sldId id="686" r:id="rId39"/>
    <p:sldId id="678" r:id="rId40"/>
    <p:sldId id="688" r:id="rId41"/>
    <p:sldId id="687" r:id="rId42"/>
    <p:sldId id="691" r:id="rId43"/>
    <p:sldId id="693" r:id="rId44"/>
    <p:sldId id="690" r:id="rId45"/>
    <p:sldId id="695" r:id="rId46"/>
    <p:sldId id="696" r:id="rId47"/>
    <p:sldId id="697" r:id="rId48"/>
    <p:sldId id="698" r:id="rId49"/>
    <p:sldId id="694" r:id="rId50"/>
    <p:sldId id="699" r:id="rId51"/>
    <p:sldId id="700" r:id="rId52"/>
    <p:sldId id="689" r:id="rId53"/>
    <p:sldId id="701" r:id="rId54"/>
    <p:sldId id="704" r:id="rId55"/>
    <p:sldId id="705" r:id="rId56"/>
    <p:sldId id="702" r:id="rId57"/>
    <p:sldId id="706" r:id="rId58"/>
    <p:sldId id="707" r:id="rId59"/>
    <p:sldId id="703" r:id="rId60"/>
    <p:sldId id="709" r:id="rId61"/>
    <p:sldId id="710" r:id="rId62"/>
    <p:sldId id="708" r:id="rId63"/>
    <p:sldId id="711" r:id="rId64"/>
    <p:sldId id="712" r:id="rId65"/>
    <p:sldId id="717" r:id="rId66"/>
    <p:sldId id="718" r:id="rId67"/>
    <p:sldId id="719" r:id="rId68"/>
    <p:sldId id="720" r:id="rId69"/>
    <p:sldId id="721" r:id="rId70"/>
    <p:sldId id="716" r:id="rId71"/>
    <p:sldId id="723" r:id="rId72"/>
    <p:sldId id="729" r:id="rId73"/>
    <p:sldId id="725" r:id="rId74"/>
    <p:sldId id="726" r:id="rId75"/>
    <p:sldId id="724" r:id="rId76"/>
    <p:sldId id="730" r:id="rId77"/>
    <p:sldId id="728" r:id="rId78"/>
    <p:sldId id="731" r:id="rId79"/>
    <p:sldId id="732" r:id="rId80"/>
    <p:sldId id="733" r:id="rId81"/>
    <p:sldId id="734" r:id="rId82"/>
    <p:sldId id="714" r:id="rId83"/>
    <p:sldId id="736" r:id="rId84"/>
    <p:sldId id="737" r:id="rId85"/>
    <p:sldId id="738" r:id="rId86"/>
    <p:sldId id="739" r:id="rId87"/>
    <p:sldId id="735" r:id="rId88"/>
    <p:sldId id="740" r:id="rId89"/>
    <p:sldId id="741" r:id="rId90"/>
    <p:sldId id="743" r:id="rId91"/>
    <p:sldId id="744" r:id="rId92"/>
    <p:sldId id="745" r:id="rId93"/>
    <p:sldId id="746" r:id="rId94"/>
    <p:sldId id="755" r:id="rId95"/>
    <p:sldId id="747" r:id="rId96"/>
    <p:sldId id="754" r:id="rId97"/>
    <p:sldId id="748" r:id="rId98"/>
    <p:sldId id="749" r:id="rId99"/>
    <p:sldId id="750" r:id="rId100"/>
    <p:sldId id="751" r:id="rId101"/>
    <p:sldId id="752" r:id="rId102"/>
    <p:sldId id="753" r:id="rId103"/>
    <p:sldId id="742" r:id="rId104"/>
    <p:sldId id="757" r:id="rId105"/>
    <p:sldId id="756" r:id="rId106"/>
    <p:sldId id="758" r:id="rId107"/>
    <p:sldId id="760" r:id="rId108"/>
    <p:sldId id="759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6BBE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EDBEF-8EAC-408E-9FAD-478407AAF8A1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E86FF-8AAA-42C5-ADBA-5CDC794C3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01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5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7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4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7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1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2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1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5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4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1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E962-E5BD-491F-9D29-200F965DAFFB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9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Memory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11381028" cy="4770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Physically: linear sequence of addressable registers, each holding a word</a:t>
                </a:r>
              </a:p>
              <a:p>
                <a:r>
                  <a:rPr lang="en-US" dirty="0"/>
                  <a:t>	</a:t>
                </a:r>
                <a:endParaRPr lang="en-US" dirty="0" smtClean="0"/>
              </a:p>
              <a:p>
                <a:r>
                  <a:rPr lang="en-US" dirty="0" smtClean="0"/>
                  <a:t>Logically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dirty="0" smtClean="0"/>
                  <a:t>	Data memory: variables, arrays, and objects that are presently executing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Can be read (retrieve its value) or written (store new value in it)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Program memory: program instructions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CPU reads binary machine instruction from selected register, </a:t>
                </a: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	executes, and finds next instruction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First </a:t>
                </a:r>
                <a:r>
                  <a:rPr lang="en-US" dirty="0">
                    <a:solidFill>
                      <a:schemeClr val="bg1"/>
                    </a:solidFill>
                  </a:rPr>
                  <a:t>select the register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(supply </a:t>
                </a:r>
                <a:r>
                  <a:rPr lang="en-US" dirty="0">
                    <a:solidFill>
                      <a:schemeClr val="bg1"/>
                    </a:solidFill>
                  </a:rPr>
                  <a:t>an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address)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then you can manipulate it</a:t>
                </a: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Random </a:t>
                </a:r>
                <a:r>
                  <a:rPr lang="en-US" dirty="0">
                    <a:solidFill>
                      <a:schemeClr val="bg1"/>
                    </a:solidFill>
                  </a:rPr>
                  <a:t>Access Memory (RAM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): any </a:t>
                </a:r>
                <a:r>
                  <a:rPr lang="en-US" dirty="0">
                    <a:solidFill>
                      <a:schemeClr val="bg1"/>
                    </a:solidFill>
                  </a:rPr>
                  <a:t>randomly selected register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reached </a:t>
                </a:r>
                <a:r>
                  <a:rPr lang="en-US" dirty="0">
                    <a:solidFill>
                      <a:schemeClr val="bg1"/>
                    </a:solidFill>
                  </a:rPr>
                  <a:t>in the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same access </a:t>
                </a:r>
                <a:r>
                  <a:rPr lang="en-US" dirty="0">
                    <a:solidFill>
                      <a:schemeClr val="bg1"/>
                    </a:solidFill>
                  </a:rPr>
                  <a:t>time, irrespective of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memory </a:t>
                </a:r>
                <a:r>
                  <a:rPr lang="en-US" dirty="0">
                    <a:solidFill>
                      <a:schemeClr val="bg1"/>
                    </a:solidFill>
                  </a:rPr>
                  <a:t>size and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register location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381028" cy="4770537"/>
              </a:xfrm>
              <a:prstGeom prst="rect">
                <a:avLst/>
              </a:prstGeom>
              <a:blipFill>
                <a:blip r:embed="rId2"/>
                <a:stretch>
                  <a:fillRect l="-482" t="-767" b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64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51966" y="1242449"/>
                <a:ext cx="12214856" cy="5293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 terms of </a:t>
                </a:r>
                <a:r>
                  <a:rPr lang="en-US" dirty="0" smtClean="0"/>
                  <a:t>function</a:t>
                </a:r>
              </a:p>
              <a:p>
                <a:endParaRPr lang="en-US" dirty="0"/>
              </a:p>
              <a:p>
                <a:r>
                  <a:rPr lang="en-US" dirty="0" smtClean="0"/>
                  <a:t>	</a:t>
                </a:r>
                <a:r>
                  <a:rPr lang="en-US" sz="1600" dirty="0"/>
                  <a:t>G</a:t>
                </a:r>
                <a:r>
                  <a:rPr lang="en-US" sz="1600" dirty="0" smtClean="0"/>
                  <a:t>eneral </a:t>
                </a:r>
                <a:r>
                  <a:rPr lang="en-US" sz="1600" dirty="0" smtClean="0"/>
                  <a:t>purpose </a:t>
                </a:r>
                <a:r>
                  <a:rPr lang="en-US" sz="1600" dirty="0" smtClean="0"/>
                  <a:t>computers: easily </a:t>
                </a:r>
                <a:r>
                  <a:rPr lang="en-US" sz="1600" dirty="0"/>
                  <a:t>switch from executing one program to </a:t>
                </a:r>
                <a:r>
                  <a:rPr lang="en-US" sz="1600" dirty="0" smtClean="0"/>
                  <a:t>another</a:t>
                </a:r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D</a:t>
                </a:r>
                <a:r>
                  <a:rPr lang="en-US" sz="1600" dirty="0" smtClean="0"/>
                  <a:t>edicated/embedded computers (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phones, game consoles, digital cameras)</a:t>
                </a:r>
                <a:r>
                  <a:rPr lang="en-US" sz="1600" dirty="0" smtClean="0"/>
                  <a:t>: 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	a </a:t>
                </a:r>
                <a:r>
                  <a:rPr lang="en-US" sz="1600" dirty="0"/>
                  <a:t>single program is burned into </a:t>
                </a:r>
                <a:r>
                  <a:rPr lang="en-US" sz="1600" dirty="0" smtClean="0"/>
                  <a:t>ROM </a:t>
                </a:r>
                <a:r>
                  <a:rPr lang="en-US" sz="1600" dirty="0"/>
                  <a:t>and is the only one that can be </a:t>
                </a:r>
                <a:r>
                  <a:rPr lang="en-US" sz="1600" dirty="0" smtClean="0"/>
                  <a:t>executed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</a:t>
                </a:r>
                <a:r>
                  <a:rPr lang="en-US" sz="1600" dirty="0" smtClean="0"/>
                  <a:t> game cartridge = replaceable </a:t>
                </a:r>
                <a:r>
                  <a:rPr lang="en-US" sz="1600" dirty="0"/>
                  <a:t>ROM </a:t>
                </a:r>
                <a:r>
                  <a:rPr lang="en-US" sz="1600" dirty="0" smtClean="0"/>
                  <a:t>module</a:t>
                </a:r>
              </a:p>
              <a:p>
                <a:endParaRPr lang="en-US" sz="1600" dirty="0"/>
              </a:p>
              <a:p>
                <a:r>
                  <a:rPr lang="en-US" dirty="0" smtClean="0"/>
                  <a:t>But both share </a:t>
                </a:r>
                <a:r>
                  <a:rPr lang="en-US" dirty="0"/>
                  <a:t>same architectural ideas: stored programs, fetch-decode-execute logic, CPU, registers, program counter, </a:t>
                </a:r>
                <a:r>
                  <a:rPr lang="en-US" dirty="0" smtClean="0"/>
                  <a:t>etc.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Unlike </a:t>
                </a:r>
                <a:r>
                  <a:rPr lang="en-US" sz="1600" dirty="0"/>
                  <a:t>Hack, most computers use a single address space for storing both data and </a:t>
                </a:r>
                <a:r>
                  <a:rPr lang="en-US" sz="1600" dirty="0" smtClean="0"/>
                  <a:t>instructions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this single instruction is fed 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into the same place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fetch and execute in two cycles </a:t>
                </a:r>
              </a:p>
              <a:p>
                <a:endParaRPr lang="en-US" dirty="0"/>
              </a:p>
              <a:p>
                <a:r>
                  <a:rPr lang="en-US" dirty="0" smtClean="0"/>
                  <a:t>Simplified </a:t>
                </a:r>
                <a:r>
                  <a:rPr lang="en-US" dirty="0" smtClean="0"/>
                  <a:t>I/O</a:t>
                </a:r>
              </a:p>
              <a:p>
                <a:endParaRPr lang="en-US" dirty="0"/>
              </a:p>
              <a:p>
                <a:r>
                  <a:rPr lang="en-US" dirty="0"/>
                  <a:t>	</a:t>
                </a:r>
                <a:r>
                  <a:rPr lang="en-US" sz="1600" dirty="0" smtClean="0"/>
                  <a:t>No printers, disks, network connections, etc.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Screens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I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nstead </a:t>
                </a:r>
                <a:r>
                  <a:rPr lang="en-US" sz="1600" dirty="0">
                    <a:solidFill>
                      <a:schemeClr val="bg1"/>
                    </a:solidFill>
                  </a:rPr>
                  <a:t>of a single bit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for black or white, </a:t>
                </a:r>
                <a:r>
                  <a:rPr lang="en-US" sz="1600" dirty="0">
                    <a:solidFill>
                      <a:schemeClr val="bg1"/>
                    </a:solidFill>
                  </a:rPr>
                  <a:t>several bits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control brightness of each of 3 primary colors</a:t>
                </a: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	Graphics cards relieve </a:t>
                </a:r>
                <a:r>
                  <a:rPr lang="en-US" sz="1600" dirty="0">
                    <a:solidFill>
                      <a:schemeClr val="bg1"/>
                    </a:solidFill>
                  </a:rPr>
                  <a:t>CPU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from drawing shapes directly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2214856" cy="5293757"/>
              </a:xfrm>
              <a:prstGeom prst="rect">
                <a:avLst/>
              </a:prstGeom>
              <a:blipFill>
                <a:blip r:embed="rId2"/>
                <a:stretch>
                  <a:fillRect l="-449" t="-691" b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95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51966" y="1242449"/>
                <a:ext cx="12214856" cy="5293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 terms of </a:t>
                </a:r>
                <a:r>
                  <a:rPr lang="en-US" dirty="0" smtClean="0"/>
                  <a:t>function</a:t>
                </a:r>
              </a:p>
              <a:p>
                <a:endParaRPr lang="en-US" dirty="0"/>
              </a:p>
              <a:p>
                <a:r>
                  <a:rPr lang="en-US" dirty="0" smtClean="0"/>
                  <a:t>	</a:t>
                </a:r>
                <a:r>
                  <a:rPr lang="en-US" sz="1600" dirty="0"/>
                  <a:t>G</a:t>
                </a:r>
                <a:r>
                  <a:rPr lang="en-US" sz="1600" dirty="0" smtClean="0"/>
                  <a:t>eneral </a:t>
                </a:r>
                <a:r>
                  <a:rPr lang="en-US" sz="1600" dirty="0" smtClean="0"/>
                  <a:t>purpose </a:t>
                </a:r>
                <a:r>
                  <a:rPr lang="en-US" sz="1600" dirty="0" smtClean="0"/>
                  <a:t>computers: easily </a:t>
                </a:r>
                <a:r>
                  <a:rPr lang="en-US" sz="1600" dirty="0"/>
                  <a:t>switch from executing one program to </a:t>
                </a:r>
                <a:r>
                  <a:rPr lang="en-US" sz="1600" dirty="0" smtClean="0"/>
                  <a:t>another</a:t>
                </a:r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D</a:t>
                </a:r>
                <a:r>
                  <a:rPr lang="en-US" sz="1600" dirty="0" smtClean="0"/>
                  <a:t>edicated/embedded computers (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phones, game consoles, digital cameras)</a:t>
                </a:r>
                <a:r>
                  <a:rPr lang="en-US" sz="1600" dirty="0" smtClean="0"/>
                  <a:t>: 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	a </a:t>
                </a:r>
                <a:r>
                  <a:rPr lang="en-US" sz="1600" dirty="0"/>
                  <a:t>single program is burned into </a:t>
                </a:r>
                <a:r>
                  <a:rPr lang="en-US" sz="1600" dirty="0" smtClean="0"/>
                  <a:t>ROM </a:t>
                </a:r>
                <a:r>
                  <a:rPr lang="en-US" sz="1600" dirty="0"/>
                  <a:t>and is the only one that can be </a:t>
                </a:r>
                <a:r>
                  <a:rPr lang="en-US" sz="1600" dirty="0" smtClean="0"/>
                  <a:t>executed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</a:t>
                </a:r>
                <a:r>
                  <a:rPr lang="en-US" sz="1600" dirty="0" smtClean="0"/>
                  <a:t> game cartridge = replaceable </a:t>
                </a:r>
                <a:r>
                  <a:rPr lang="en-US" sz="1600" dirty="0"/>
                  <a:t>ROM </a:t>
                </a:r>
                <a:r>
                  <a:rPr lang="en-US" sz="1600" dirty="0" smtClean="0"/>
                  <a:t>module</a:t>
                </a:r>
              </a:p>
              <a:p>
                <a:endParaRPr lang="en-US" sz="1600" dirty="0"/>
              </a:p>
              <a:p>
                <a:r>
                  <a:rPr lang="en-US" dirty="0" smtClean="0"/>
                  <a:t>But both share </a:t>
                </a:r>
                <a:r>
                  <a:rPr lang="en-US" dirty="0"/>
                  <a:t>same architectural ideas: stored programs, fetch-decode-execute logic, CPU, registers, program counter, </a:t>
                </a:r>
                <a:r>
                  <a:rPr lang="en-US" dirty="0" smtClean="0"/>
                  <a:t>etc.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Unlike </a:t>
                </a:r>
                <a:r>
                  <a:rPr lang="en-US" sz="1600" dirty="0"/>
                  <a:t>Hack, most computers use a single address space for storing both data and </a:t>
                </a:r>
                <a:r>
                  <a:rPr lang="en-US" sz="1600" dirty="0" smtClean="0"/>
                  <a:t>instructions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this single instruction is fed 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into the same place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fetch and execute in two cycles </a:t>
                </a:r>
              </a:p>
              <a:p>
                <a:endParaRPr lang="en-US" dirty="0"/>
              </a:p>
              <a:p>
                <a:r>
                  <a:rPr lang="en-US" dirty="0" smtClean="0"/>
                  <a:t>Simplified </a:t>
                </a:r>
                <a:r>
                  <a:rPr lang="en-US" dirty="0" smtClean="0"/>
                  <a:t>I/O</a:t>
                </a:r>
              </a:p>
              <a:p>
                <a:endParaRPr lang="en-US" dirty="0"/>
              </a:p>
              <a:p>
                <a:r>
                  <a:rPr lang="en-US" dirty="0"/>
                  <a:t>	</a:t>
                </a:r>
                <a:r>
                  <a:rPr lang="en-US" sz="1600" dirty="0" smtClean="0"/>
                  <a:t>No printers, disks, network connections, etc.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Screens 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	I</a:t>
                </a:r>
                <a:r>
                  <a:rPr lang="en-US" sz="1600" dirty="0" smtClean="0"/>
                  <a:t>nstead </a:t>
                </a:r>
                <a:r>
                  <a:rPr lang="en-US" sz="1600" dirty="0"/>
                  <a:t>of a single bit </a:t>
                </a:r>
                <a:r>
                  <a:rPr lang="en-US" sz="1600" dirty="0" smtClean="0"/>
                  <a:t>for black or white, </a:t>
                </a:r>
                <a:r>
                  <a:rPr lang="en-US" sz="1600" dirty="0"/>
                  <a:t>several bits </a:t>
                </a:r>
                <a:r>
                  <a:rPr lang="en-US" sz="1600" dirty="0" smtClean="0"/>
                  <a:t>control brightness of each of 3 primary colors</a:t>
                </a: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	Graphics cards relieve </a:t>
                </a:r>
                <a:r>
                  <a:rPr lang="en-US" sz="1600" dirty="0">
                    <a:solidFill>
                      <a:schemeClr val="bg1"/>
                    </a:solidFill>
                  </a:rPr>
                  <a:t>CPU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from drawing shapes directly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2214856" cy="5293757"/>
              </a:xfrm>
              <a:prstGeom prst="rect">
                <a:avLst/>
              </a:prstGeom>
              <a:blipFill>
                <a:blip r:embed="rId2"/>
                <a:stretch>
                  <a:fillRect l="-449" t="-691" b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41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51966" y="1242449"/>
                <a:ext cx="12214856" cy="5293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 terms of </a:t>
                </a:r>
                <a:r>
                  <a:rPr lang="en-US" dirty="0" smtClean="0"/>
                  <a:t>function</a:t>
                </a:r>
              </a:p>
              <a:p>
                <a:endParaRPr lang="en-US" dirty="0"/>
              </a:p>
              <a:p>
                <a:r>
                  <a:rPr lang="en-US" dirty="0" smtClean="0"/>
                  <a:t>	</a:t>
                </a:r>
                <a:r>
                  <a:rPr lang="en-US" sz="1600" dirty="0"/>
                  <a:t>G</a:t>
                </a:r>
                <a:r>
                  <a:rPr lang="en-US" sz="1600" dirty="0" smtClean="0"/>
                  <a:t>eneral </a:t>
                </a:r>
                <a:r>
                  <a:rPr lang="en-US" sz="1600" dirty="0" smtClean="0"/>
                  <a:t>purpose </a:t>
                </a:r>
                <a:r>
                  <a:rPr lang="en-US" sz="1600" dirty="0" smtClean="0"/>
                  <a:t>computers: easily </a:t>
                </a:r>
                <a:r>
                  <a:rPr lang="en-US" sz="1600" dirty="0"/>
                  <a:t>switch from executing one program to </a:t>
                </a:r>
                <a:r>
                  <a:rPr lang="en-US" sz="1600" dirty="0" smtClean="0"/>
                  <a:t>another</a:t>
                </a:r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D</a:t>
                </a:r>
                <a:r>
                  <a:rPr lang="en-US" sz="1600" dirty="0" smtClean="0"/>
                  <a:t>edicated/embedded computers (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phones, game consoles, digital cameras)</a:t>
                </a:r>
                <a:r>
                  <a:rPr lang="en-US" sz="1600" dirty="0" smtClean="0"/>
                  <a:t>: 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	a </a:t>
                </a:r>
                <a:r>
                  <a:rPr lang="en-US" sz="1600" dirty="0"/>
                  <a:t>single program is burned into </a:t>
                </a:r>
                <a:r>
                  <a:rPr lang="en-US" sz="1600" dirty="0" smtClean="0"/>
                  <a:t>ROM </a:t>
                </a:r>
                <a:r>
                  <a:rPr lang="en-US" sz="1600" dirty="0"/>
                  <a:t>and is the only one that can be </a:t>
                </a:r>
                <a:r>
                  <a:rPr lang="en-US" sz="1600" dirty="0" smtClean="0"/>
                  <a:t>executed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</a:t>
                </a:r>
                <a:r>
                  <a:rPr lang="en-US" sz="1600" dirty="0" smtClean="0"/>
                  <a:t> game cartridge = replaceable </a:t>
                </a:r>
                <a:r>
                  <a:rPr lang="en-US" sz="1600" dirty="0"/>
                  <a:t>ROM </a:t>
                </a:r>
                <a:r>
                  <a:rPr lang="en-US" sz="1600" dirty="0" smtClean="0"/>
                  <a:t>module</a:t>
                </a:r>
              </a:p>
              <a:p>
                <a:endParaRPr lang="en-US" sz="1600" dirty="0"/>
              </a:p>
              <a:p>
                <a:r>
                  <a:rPr lang="en-US" dirty="0" smtClean="0"/>
                  <a:t>But both share </a:t>
                </a:r>
                <a:r>
                  <a:rPr lang="en-US" dirty="0"/>
                  <a:t>same architectural ideas: stored programs, fetch-decode-execute logic, CPU, registers, program counter, </a:t>
                </a:r>
                <a:r>
                  <a:rPr lang="en-US" dirty="0" smtClean="0"/>
                  <a:t>etc.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Unlike </a:t>
                </a:r>
                <a:r>
                  <a:rPr lang="en-US" sz="1600" dirty="0"/>
                  <a:t>Hack, most computers use a single address space for storing both data and </a:t>
                </a:r>
                <a:r>
                  <a:rPr lang="en-US" sz="1600" dirty="0" smtClean="0"/>
                  <a:t>instructions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this single instruction is fed 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into the same place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fetch and execute in two cycles </a:t>
                </a:r>
              </a:p>
              <a:p>
                <a:endParaRPr lang="en-US" dirty="0"/>
              </a:p>
              <a:p>
                <a:r>
                  <a:rPr lang="en-US" dirty="0" smtClean="0"/>
                  <a:t>Simplified </a:t>
                </a:r>
                <a:r>
                  <a:rPr lang="en-US" dirty="0" smtClean="0"/>
                  <a:t>I/O</a:t>
                </a:r>
              </a:p>
              <a:p>
                <a:endParaRPr lang="en-US" dirty="0"/>
              </a:p>
              <a:p>
                <a:r>
                  <a:rPr lang="en-US" dirty="0"/>
                  <a:t>	</a:t>
                </a:r>
                <a:r>
                  <a:rPr lang="en-US" sz="1600" dirty="0" smtClean="0"/>
                  <a:t>No printers, disks, network connections, etc.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Screens 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	I</a:t>
                </a:r>
                <a:r>
                  <a:rPr lang="en-US" sz="1600" dirty="0" smtClean="0"/>
                  <a:t>nstead </a:t>
                </a:r>
                <a:r>
                  <a:rPr lang="en-US" sz="1600" dirty="0"/>
                  <a:t>of a single bit </a:t>
                </a:r>
                <a:r>
                  <a:rPr lang="en-US" sz="1600" dirty="0" smtClean="0"/>
                  <a:t>for black or white, </a:t>
                </a:r>
                <a:r>
                  <a:rPr lang="en-US" sz="1600" dirty="0"/>
                  <a:t>several bits </a:t>
                </a:r>
                <a:r>
                  <a:rPr lang="en-US" sz="1600" dirty="0" smtClean="0"/>
                  <a:t>control brightness of each of 3 primary colors</a:t>
                </a:r>
              </a:p>
              <a:p>
                <a:r>
                  <a:rPr lang="en-US" sz="1600" dirty="0" smtClean="0"/>
                  <a:t>		Graphics cards relieve </a:t>
                </a:r>
                <a:r>
                  <a:rPr lang="en-US" sz="1600" dirty="0"/>
                  <a:t>CPU </a:t>
                </a:r>
                <a:r>
                  <a:rPr lang="en-US" sz="1600" dirty="0" smtClean="0"/>
                  <a:t>from drawing shapes directly</a:t>
                </a:r>
                <a:endParaRPr lang="en-US" sz="1600" dirty="0" smtClean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2214856" cy="5293757"/>
              </a:xfrm>
              <a:prstGeom prst="rect">
                <a:avLst/>
              </a:prstGeom>
              <a:blipFill>
                <a:blip r:embed="rId2"/>
                <a:stretch>
                  <a:fillRect l="-449" t="-691" b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9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1966" y="1242449"/>
            <a:ext cx="1149816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Most </a:t>
            </a:r>
            <a:r>
              <a:rPr lang="en-US" dirty="0" smtClean="0"/>
              <a:t>design </a:t>
            </a:r>
            <a:r>
              <a:rPr lang="en-US" dirty="0" smtClean="0"/>
              <a:t>effort </a:t>
            </a:r>
            <a:r>
              <a:rPr lang="en-US" dirty="0"/>
              <a:t>and creativity in </a:t>
            </a:r>
            <a:r>
              <a:rPr lang="en-US" dirty="0" smtClean="0"/>
              <a:t>improving performance</a:t>
            </a:r>
          </a:p>
          <a:p>
            <a:endParaRPr lang="en-US" dirty="0"/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Implementing </a:t>
            </a:r>
            <a:r>
              <a:rPr lang="en-US" sz="1600" dirty="0">
                <a:solidFill>
                  <a:schemeClr val="bg1"/>
                </a:solidFill>
              </a:rPr>
              <a:t>memory hierarchies (cache), better access to I/O </a:t>
            </a:r>
            <a:r>
              <a:rPr lang="en-US" sz="1600" dirty="0" smtClean="0">
                <a:solidFill>
                  <a:schemeClr val="bg1"/>
                </a:solidFill>
              </a:rPr>
              <a:t>devices, </a:t>
            </a:r>
            <a:r>
              <a:rPr lang="en-US" sz="1600" dirty="0">
                <a:solidFill>
                  <a:schemeClr val="bg1"/>
                </a:solidFill>
              </a:rPr>
              <a:t>pipelining, parallelism, instruction </a:t>
            </a:r>
            <a:r>
              <a:rPr lang="en-US" sz="1600" dirty="0" smtClean="0">
                <a:solidFill>
                  <a:schemeClr val="bg1"/>
                </a:solidFill>
              </a:rPr>
              <a:t>prefetching, etc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 schools </a:t>
            </a:r>
            <a:r>
              <a:rPr lang="en-US" dirty="0">
                <a:solidFill>
                  <a:schemeClr val="bg1"/>
                </a:solidFill>
              </a:rPr>
              <a:t>of </a:t>
            </a:r>
            <a:r>
              <a:rPr lang="en-US" dirty="0" smtClean="0">
                <a:solidFill>
                  <a:schemeClr val="bg1"/>
                </a:solidFill>
              </a:rPr>
              <a:t>HW design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Complex </a:t>
            </a:r>
            <a:r>
              <a:rPr lang="en-US" sz="1600" dirty="0">
                <a:solidFill>
                  <a:schemeClr val="bg1"/>
                </a:solidFill>
              </a:rPr>
              <a:t>Instruction Set Computing (CISC</a:t>
            </a:r>
            <a:r>
              <a:rPr lang="en-US" sz="1600" dirty="0" smtClean="0">
                <a:solidFill>
                  <a:schemeClr val="bg1"/>
                </a:solidFill>
              </a:rPr>
              <a:t>): better </a:t>
            </a:r>
            <a:r>
              <a:rPr lang="en-US" sz="1600" dirty="0">
                <a:solidFill>
                  <a:schemeClr val="bg1"/>
                </a:solidFill>
              </a:rPr>
              <a:t>performance </a:t>
            </a:r>
            <a:r>
              <a:rPr lang="en-US" sz="1600" dirty="0" smtClean="0">
                <a:solidFill>
                  <a:schemeClr val="bg1"/>
                </a:solidFill>
              </a:rPr>
              <a:t>through </a:t>
            </a:r>
            <a:r>
              <a:rPr lang="en-US" sz="1600" dirty="0">
                <a:solidFill>
                  <a:schemeClr val="bg1"/>
                </a:solidFill>
              </a:rPr>
              <a:t>rich and elaborate instruction </a:t>
            </a:r>
            <a:r>
              <a:rPr lang="en-US" sz="1600" dirty="0" smtClean="0">
                <a:solidFill>
                  <a:schemeClr val="bg1"/>
                </a:solidFill>
              </a:rPr>
              <a:t>sets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Reduced </a:t>
            </a:r>
            <a:r>
              <a:rPr lang="en-US" sz="1600" dirty="0">
                <a:solidFill>
                  <a:schemeClr val="bg1"/>
                </a:solidFill>
              </a:rPr>
              <a:t>Instruction Set Computing (RISC</a:t>
            </a:r>
            <a:r>
              <a:rPr lang="en-US" sz="1600" dirty="0" smtClean="0">
                <a:solidFill>
                  <a:schemeClr val="bg1"/>
                </a:solidFill>
              </a:rPr>
              <a:t>): simpler </a:t>
            </a:r>
            <a:r>
              <a:rPr lang="en-US" sz="1600" dirty="0">
                <a:solidFill>
                  <a:schemeClr val="bg1"/>
                </a:solidFill>
              </a:rPr>
              <a:t>instruction sets </a:t>
            </a:r>
            <a:r>
              <a:rPr lang="en-US" sz="1600" dirty="0" smtClean="0">
                <a:solidFill>
                  <a:schemeClr val="bg1"/>
                </a:solidFill>
              </a:rPr>
              <a:t>p</a:t>
            </a:r>
            <a:r>
              <a:rPr lang="en-US" sz="1600" dirty="0" smtClean="0">
                <a:solidFill>
                  <a:schemeClr val="bg1"/>
                </a:solidFill>
              </a:rPr>
              <a:t>romoting a faster hardware implementation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02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1966" y="1242449"/>
            <a:ext cx="1149816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Most design effort </a:t>
            </a:r>
            <a:r>
              <a:rPr lang="en-US" dirty="0"/>
              <a:t>and creativity in </a:t>
            </a:r>
            <a:r>
              <a:rPr lang="en-US" dirty="0" smtClean="0"/>
              <a:t>improving performance</a:t>
            </a:r>
          </a:p>
          <a:p>
            <a:endParaRPr lang="en-US" dirty="0"/>
          </a:p>
          <a:p>
            <a:r>
              <a:rPr lang="en-US" sz="1600" dirty="0" smtClean="0"/>
              <a:t>	Implementing </a:t>
            </a:r>
            <a:r>
              <a:rPr lang="en-US" sz="1600" dirty="0"/>
              <a:t>memory hierarchies (cache), better access to I/O </a:t>
            </a:r>
            <a:r>
              <a:rPr lang="en-US" sz="1600" dirty="0" smtClean="0"/>
              <a:t>devices, </a:t>
            </a:r>
            <a:r>
              <a:rPr lang="en-US" sz="1600" dirty="0"/>
              <a:t>pipelining, parallelism, instruction </a:t>
            </a:r>
            <a:r>
              <a:rPr lang="en-US" sz="1600" dirty="0" smtClean="0"/>
              <a:t>prefetching, etc</a:t>
            </a:r>
            <a:r>
              <a:rPr lang="en-US" sz="1600" dirty="0"/>
              <a:t>.</a:t>
            </a:r>
            <a:endParaRPr lang="en-US" sz="1600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2 schools </a:t>
            </a:r>
            <a:r>
              <a:rPr lang="en-US" dirty="0">
                <a:solidFill>
                  <a:schemeClr val="bg1"/>
                </a:solidFill>
              </a:rPr>
              <a:t>of </a:t>
            </a:r>
            <a:r>
              <a:rPr lang="en-US" dirty="0" smtClean="0">
                <a:solidFill>
                  <a:schemeClr val="bg1"/>
                </a:solidFill>
              </a:rPr>
              <a:t>HW design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Complex </a:t>
            </a:r>
            <a:r>
              <a:rPr lang="en-US" sz="1600" dirty="0">
                <a:solidFill>
                  <a:schemeClr val="bg1"/>
                </a:solidFill>
              </a:rPr>
              <a:t>Instruction Set Computing (CISC</a:t>
            </a:r>
            <a:r>
              <a:rPr lang="en-US" sz="1600" dirty="0" smtClean="0">
                <a:solidFill>
                  <a:schemeClr val="bg1"/>
                </a:solidFill>
              </a:rPr>
              <a:t>): better </a:t>
            </a:r>
            <a:r>
              <a:rPr lang="en-US" sz="1600" dirty="0">
                <a:solidFill>
                  <a:schemeClr val="bg1"/>
                </a:solidFill>
              </a:rPr>
              <a:t>performance </a:t>
            </a:r>
            <a:r>
              <a:rPr lang="en-US" sz="1600" dirty="0" smtClean="0">
                <a:solidFill>
                  <a:schemeClr val="bg1"/>
                </a:solidFill>
              </a:rPr>
              <a:t>through </a:t>
            </a:r>
            <a:r>
              <a:rPr lang="en-US" sz="1600" dirty="0">
                <a:solidFill>
                  <a:schemeClr val="bg1"/>
                </a:solidFill>
              </a:rPr>
              <a:t>rich and elaborate instruction </a:t>
            </a:r>
            <a:r>
              <a:rPr lang="en-US" sz="1600" dirty="0" smtClean="0">
                <a:solidFill>
                  <a:schemeClr val="bg1"/>
                </a:solidFill>
              </a:rPr>
              <a:t>sets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Reduced </a:t>
            </a:r>
            <a:r>
              <a:rPr lang="en-US" sz="1600" dirty="0">
                <a:solidFill>
                  <a:schemeClr val="bg1"/>
                </a:solidFill>
              </a:rPr>
              <a:t>Instruction Set Computing (RISC</a:t>
            </a:r>
            <a:r>
              <a:rPr lang="en-US" sz="1600" dirty="0" smtClean="0">
                <a:solidFill>
                  <a:schemeClr val="bg1"/>
                </a:solidFill>
              </a:rPr>
              <a:t>): simpler </a:t>
            </a:r>
            <a:r>
              <a:rPr lang="en-US" sz="1600" dirty="0">
                <a:solidFill>
                  <a:schemeClr val="bg1"/>
                </a:solidFill>
              </a:rPr>
              <a:t>instruction sets </a:t>
            </a:r>
            <a:r>
              <a:rPr lang="en-US" sz="1600" dirty="0" smtClean="0">
                <a:solidFill>
                  <a:schemeClr val="bg1"/>
                </a:solidFill>
              </a:rPr>
              <a:t>p</a:t>
            </a:r>
            <a:r>
              <a:rPr lang="en-US" sz="1600" dirty="0" smtClean="0">
                <a:solidFill>
                  <a:schemeClr val="bg1"/>
                </a:solidFill>
              </a:rPr>
              <a:t>romoting a faster hardware implementation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1966" y="1242449"/>
            <a:ext cx="1149816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Most design effort </a:t>
            </a:r>
            <a:r>
              <a:rPr lang="en-US" dirty="0"/>
              <a:t>and creativity in </a:t>
            </a:r>
            <a:r>
              <a:rPr lang="en-US" dirty="0" smtClean="0"/>
              <a:t>improving performance</a:t>
            </a:r>
          </a:p>
          <a:p>
            <a:endParaRPr lang="en-US" dirty="0"/>
          </a:p>
          <a:p>
            <a:r>
              <a:rPr lang="en-US" sz="1600" dirty="0" smtClean="0"/>
              <a:t>	Implementing </a:t>
            </a:r>
            <a:r>
              <a:rPr lang="en-US" sz="1600" dirty="0"/>
              <a:t>memory hierarchies (cache), better access to I/O </a:t>
            </a:r>
            <a:r>
              <a:rPr lang="en-US" sz="1600" dirty="0" smtClean="0"/>
              <a:t>devices, </a:t>
            </a:r>
            <a:r>
              <a:rPr lang="en-US" sz="1600" dirty="0"/>
              <a:t>pipelining, parallelism, instruction </a:t>
            </a:r>
            <a:r>
              <a:rPr lang="en-US" sz="1600" dirty="0" smtClean="0"/>
              <a:t>prefetching, etc</a:t>
            </a:r>
            <a:r>
              <a:rPr lang="en-US" sz="1600" dirty="0"/>
              <a:t>.</a:t>
            </a:r>
            <a:endParaRPr lang="en-US" sz="1600" dirty="0" smtClean="0"/>
          </a:p>
          <a:p>
            <a:endParaRPr lang="en-US" dirty="0"/>
          </a:p>
          <a:p>
            <a:r>
              <a:rPr lang="en-US" dirty="0" smtClean="0"/>
              <a:t>2 schools </a:t>
            </a:r>
            <a:r>
              <a:rPr lang="en-US" dirty="0"/>
              <a:t>of </a:t>
            </a:r>
            <a:r>
              <a:rPr lang="en-US" dirty="0" smtClean="0"/>
              <a:t>HW design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Complex </a:t>
            </a:r>
            <a:r>
              <a:rPr lang="en-US" sz="1600" dirty="0">
                <a:solidFill>
                  <a:schemeClr val="bg1"/>
                </a:solidFill>
              </a:rPr>
              <a:t>Instruction Set Computing (CISC</a:t>
            </a:r>
            <a:r>
              <a:rPr lang="en-US" sz="1600" dirty="0" smtClean="0">
                <a:solidFill>
                  <a:schemeClr val="bg1"/>
                </a:solidFill>
              </a:rPr>
              <a:t>): better </a:t>
            </a:r>
            <a:r>
              <a:rPr lang="en-US" sz="1600" dirty="0">
                <a:solidFill>
                  <a:schemeClr val="bg1"/>
                </a:solidFill>
              </a:rPr>
              <a:t>performance </a:t>
            </a:r>
            <a:r>
              <a:rPr lang="en-US" sz="1600" dirty="0" smtClean="0">
                <a:solidFill>
                  <a:schemeClr val="bg1"/>
                </a:solidFill>
              </a:rPr>
              <a:t>through </a:t>
            </a:r>
            <a:r>
              <a:rPr lang="en-US" sz="1600" dirty="0">
                <a:solidFill>
                  <a:schemeClr val="bg1"/>
                </a:solidFill>
              </a:rPr>
              <a:t>rich and elaborate instruction </a:t>
            </a:r>
            <a:r>
              <a:rPr lang="en-US" sz="1600" dirty="0" smtClean="0">
                <a:solidFill>
                  <a:schemeClr val="bg1"/>
                </a:solidFill>
              </a:rPr>
              <a:t>sets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Reduced </a:t>
            </a:r>
            <a:r>
              <a:rPr lang="en-US" sz="1600" dirty="0">
                <a:solidFill>
                  <a:schemeClr val="bg1"/>
                </a:solidFill>
              </a:rPr>
              <a:t>Instruction Set Computing (RISC</a:t>
            </a:r>
            <a:r>
              <a:rPr lang="en-US" sz="1600" dirty="0" smtClean="0">
                <a:solidFill>
                  <a:schemeClr val="bg1"/>
                </a:solidFill>
              </a:rPr>
              <a:t>): simpler </a:t>
            </a:r>
            <a:r>
              <a:rPr lang="en-US" sz="1600" dirty="0">
                <a:solidFill>
                  <a:schemeClr val="bg1"/>
                </a:solidFill>
              </a:rPr>
              <a:t>instruction sets </a:t>
            </a:r>
            <a:r>
              <a:rPr lang="en-US" sz="1600" dirty="0" smtClean="0">
                <a:solidFill>
                  <a:schemeClr val="bg1"/>
                </a:solidFill>
              </a:rPr>
              <a:t>p</a:t>
            </a:r>
            <a:r>
              <a:rPr lang="en-US" sz="1600" dirty="0" smtClean="0">
                <a:solidFill>
                  <a:schemeClr val="bg1"/>
                </a:solidFill>
              </a:rPr>
              <a:t>romoting a faster hardware implementation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88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1966" y="1242449"/>
            <a:ext cx="1149816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Most design effort </a:t>
            </a:r>
            <a:r>
              <a:rPr lang="en-US" dirty="0"/>
              <a:t>and creativity in </a:t>
            </a:r>
            <a:r>
              <a:rPr lang="en-US" dirty="0" smtClean="0"/>
              <a:t>improving performance</a:t>
            </a:r>
          </a:p>
          <a:p>
            <a:endParaRPr lang="en-US" dirty="0"/>
          </a:p>
          <a:p>
            <a:r>
              <a:rPr lang="en-US" sz="1600" dirty="0" smtClean="0"/>
              <a:t>	Implementing </a:t>
            </a:r>
            <a:r>
              <a:rPr lang="en-US" sz="1600" dirty="0"/>
              <a:t>memory hierarchies (cache), better access to I/O </a:t>
            </a:r>
            <a:r>
              <a:rPr lang="en-US" sz="1600" dirty="0" smtClean="0"/>
              <a:t>devices, </a:t>
            </a:r>
            <a:r>
              <a:rPr lang="en-US" sz="1600" dirty="0"/>
              <a:t>pipelining, parallelism, instruction </a:t>
            </a:r>
            <a:r>
              <a:rPr lang="en-US" sz="1600" dirty="0" smtClean="0"/>
              <a:t>prefetching, etc</a:t>
            </a:r>
            <a:r>
              <a:rPr lang="en-US" sz="1600" dirty="0"/>
              <a:t>.</a:t>
            </a:r>
            <a:endParaRPr lang="en-US" sz="1600" dirty="0" smtClean="0"/>
          </a:p>
          <a:p>
            <a:endParaRPr lang="en-US" dirty="0"/>
          </a:p>
          <a:p>
            <a:r>
              <a:rPr lang="en-US" dirty="0" smtClean="0"/>
              <a:t>2 schools </a:t>
            </a:r>
            <a:r>
              <a:rPr lang="en-US" dirty="0"/>
              <a:t>of </a:t>
            </a:r>
            <a:r>
              <a:rPr lang="en-US" dirty="0" smtClean="0"/>
              <a:t>HW design</a:t>
            </a:r>
          </a:p>
          <a:p>
            <a:endParaRPr lang="en-US" sz="1600" dirty="0"/>
          </a:p>
          <a:p>
            <a:r>
              <a:rPr lang="en-US" sz="1600" dirty="0" smtClean="0"/>
              <a:t>	Complex </a:t>
            </a:r>
            <a:r>
              <a:rPr lang="en-US" sz="1600" dirty="0"/>
              <a:t>Instruction Set Computing (CISC</a:t>
            </a:r>
            <a:r>
              <a:rPr lang="en-US" sz="1600" dirty="0" smtClean="0"/>
              <a:t>)</a:t>
            </a:r>
            <a:r>
              <a:rPr lang="en-US" sz="1600" dirty="0" smtClean="0">
                <a:solidFill>
                  <a:schemeClr val="bg1"/>
                </a:solidFill>
              </a:rPr>
              <a:t>: better </a:t>
            </a:r>
            <a:r>
              <a:rPr lang="en-US" sz="1600" dirty="0">
                <a:solidFill>
                  <a:schemeClr val="bg1"/>
                </a:solidFill>
              </a:rPr>
              <a:t>performance </a:t>
            </a:r>
            <a:r>
              <a:rPr lang="en-US" sz="1600" dirty="0" smtClean="0">
                <a:solidFill>
                  <a:schemeClr val="bg1"/>
                </a:solidFill>
              </a:rPr>
              <a:t>through </a:t>
            </a:r>
            <a:r>
              <a:rPr lang="en-US" sz="1600" dirty="0">
                <a:solidFill>
                  <a:schemeClr val="bg1"/>
                </a:solidFill>
              </a:rPr>
              <a:t>rich and elaborate instruction </a:t>
            </a:r>
            <a:r>
              <a:rPr lang="en-US" sz="1600" dirty="0" smtClean="0">
                <a:solidFill>
                  <a:schemeClr val="bg1"/>
                </a:solidFill>
              </a:rPr>
              <a:t>sets </a:t>
            </a:r>
          </a:p>
          <a:p>
            <a:endParaRPr lang="en-US" sz="1600" dirty="0"/>
          </a:p>
          <a:p>
            <a:r>
              <a:rPr lang="en-US" sz="1600" dirty="0" smtClean="0"/>
              <a:t>	Reduced </a:t>
            </a:r>
            <a:r>
              <a:rPr lang="en-US" sz="1600" dirty="0"/>
              <a:t>Instruction Set Computing (RISC</a:t>
            </a:r>
            <a:r>
              <a:rPr lang="en-US" sz="1600" dirty="0" smtClean="0"/>
              <a:t>)</a:t>
            </a:r>
            <a:r>
              <a:rPr lang="en-US" sz="1600" dirty="0" smtClean="0">
                <a:solidFill>
                  <a:schemeClr val="bg1"/>
                </a:solidFill>
              </a:rPr>
              <a:t>: simpler </a:t>
            </a:r>
            <a:r>
              <a:rPr lang="en-US" sz="1600" dirty="0">
                <a:solidFill>
                  <a:schemeClr val="bg1"/>
                </a:solidFill>
              </a:rPr>
              <a:t>instruction sets </a:t>
            </a:r>
            <a:r>
              <a:rPr lang="en-US" sz="1600" dirty="0" smtClean="0">
                <a:solidFill>
                  <a:schemeClr val="bg1"/>
                </a:solidFill>
              </a:rPr>
              <a:t>p</a:t>
            </a:r>
            <a:r>
              <a:rPr lang="en-US" sz="1600" dirty="0" smtClean="0">
                <a:solidFill>
                  <a:schemeClr val="bg1"/>
                </a:solidFill>
              </a:rPr>
              <a:t>romoting a faster hardware implementation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6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1966" y="1242449"/>
            <a:ext cx="1149816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Most design effort </a:t>
            </a:r>
            <a:r>
              <a:rPr lang="en-US" dirty="0"/>
              <a:t>and creativity in </a:t>
            </a:r>
            <a:r>
              <a:rPr lang="en-US" dirty="0" smtClean="0"/>
              <a:t>improving performance</a:t>
            </a:r>
          </a:p>
          <a:p>
            <a:endParaRPr lang="en-US" dirty="0"/>
          </a:p>
          <a:p>
            <a:r>
              <a:rPr lang="en-US" sz="1600" dirty="0" smtClean="0"/>
              <a:t>	Implementing </a:t>
            </a:r>
            <a:r>
              <a:rPr lang="en-US" sz="1600" dirty="0"/>
              <a:t>memory hierarchies (cache), better access to I/O </a:t>
            </a:r>
            <a:r>
              <a:rPr lang="en-US" sz="1600" dirty="0" smtClean="0"/>
              <a:t>devices, </a:t>
            </a:r>
            <a:r>
              <a:rPr lang="en-US" sz="1600" dirty="0"/>
              <a:t>pipelining, parallelism, instruction </a:t>
            </a:r>
            <a:r>
              <a:rPr lang="en-US" sz="1600" dirty="0" smtClean="0"/>
              <a:t>prefetching, etc</a:t>
            </a:r>
            <a:r>
              <a:rPr lang="en-US" sz="1600" dirty="0"/>
              <a:t>.</a:t>
            </a:r>
            <a:endParaRPr lang="en-US" sz="1600" dirty="0" smtClean="0"/>
          </a:p>
          <a:p>
            <a:endParaRPr lang="en-US" dirty="0"/>
          </a:p>
          <a:p>
            <a:r>
              <a:rPr lang="en-US" dirty="0" smtClean="0"/>
              <a:t>2 schools </a:t>
            </a:r>
            <a:r>
              <a:rPr lang="en-US" dirty="0"/>
              <a:t>of </a:t>
            </a:r>
            <a:r>
              <a:rPr lang="en-US" dirty="0" smtClean="0"/>
              <a:t>HW design</a:t>
            </a:r>
          </a:p>
          <a:p>
            <a:endParaRPr lang="en-US" sz="1600" dirty="0"/>
          </a:p>
          <a:p>
            <a:r>
              <a:rPr lang="en-US" sz="1600" dirty="0" smtClean="0"/>
              <a:t>	Complex </a:t>
            </a:r>
            <a:r>
              <a:rPr lang="en-US" sz="1600" dirty="0"/>
              <a:t>Instruction Set Computing (CISC</a:t>
            </a:r>
            <a:r>
              <a:rPr lang="en-US" sz="1600" dirty="0" smtClean="0"/>
              <a:t>): better </a:t>
            </a:r>
            <a:r>
              <a:rPr lang="en-US" sz="1600" dirty="0"/>
              <a:t>performance </a:t>
            </a:r>
            <a:r>
              <a:rPr lang="en-US" sz="1600" dirty="0" smtClean="0"/>
              <a:t>through </a:t>
            </a:r>
            <a:r>
              <a:rPr lang="en-US" sz="1600" dirty="0"/>
              <a:t>rich and elaborate instruction </a:t>
            </a:r>
            <a:r>
              <a:rPr lang="en-US" sz="1600" dirty="0" smtClean="0"/>
              <a:t>sets </a:t>
            </a:r>
          </a:p>
          <a:p>
            <a:endParaRPr lang="en-US" sz="1600" dirty="0"/>
          </a:p>
          <a:p>
            <a:r>
              <a:rPr lang="en-US" sz="1600" dirty="0" smtClean="0"/>
              <a:t>	Reduced </a:t>
            </a:r>
            <a:r>
              <a:rPr lang="en-US" sz="1600" dirty="0"/>
              <a:t>Instruction Set Computing (RISC</a:t>
            </a:r>
            <a:r>
              <a:rPr lang="en-US" sz="1600" dirty="0" smtClean="0"/>
              <a:t>)</a:t>
            </a:r>
            <a:r>
              <a:rPr lang="en-US" sz="1600" dirty="0" smtClean="0">
                <a:solidFill>
                  <a:schemeClr val="bg1"/>
                </a:solidFill>
              </a:rPr>
              <a:t>: simpler </a:t>
            </a:r>
            <a:r>
              <a:rPr lang="en-US" sz="1600" dirty="0">
                <a:solidFill>
                  <a:schemeClr val="bg1"/>
                </a:solidFill>
              </a:rPr>
              <a:t>instruction sets </a:t>
            </a:r>
            <a:r>
              <a:rPr lang="en-US" sz="1600" dirty="0" smtClean="0">
                <a:solidFill>
                  <a:schemeClr val="bg1"/>
                </a:solidFill>
              </a:rPr>
              <a:t>p</a:t>
            </a:r>
            <a:r>
              <a:rPr lang="en-US" sz="1600" dirty="0" smtClean="0">
                <a:solidFill>
                  <a:schemeClr val="bg1"/>
                </a:solidFill>
              </a:rPr>
              <a:t>romoting a faster hardware implementation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7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1966" y="1242449"/>
            <a:ext cx="1149816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Most design effort </a:t>
            </a:r>
            <a:r>
              <a:rPr lang="en-US" dirty="0"/>
              <a:t>and creativity in </a:t>
            </a:r>
            <a:r>
              <a:rPr lang="en-US" dirty="0" smtClean="0"/>
              <a:t>improving performance</a:t>
            </a:r>
          </a:p>
          <a:p>
            <a:endParaRPr lang="en-US" dirty="0"/>
          </a:p>
          <a:p>
            <a:r>
              <a:rPr lang="en-US" sz="1600" dirty="0" smtClean="0"/>
              <a:t>	Implementing </a:t>
            </a:r>
            <a:r>
              <a:rPr lang="en-US" sz="1600" dirty="0"/>
              <a:t>memory hierarchies (cache), better access to I/O </a:t>
            </a:r>
            <a:r>
              <a:rPr lang="en-US" sz="1600" dirty="0" smtClean="0"/>
              <a:t>devices, </a:t>
            </a:r>
            <a:r>
              <a:rPr lang="en-US" sz="1600" dirty="0"/>
              <a:t>pipelining, parallelism, instruction </a:t>
            </a:r>
            <a:r>
              <a:rPr lang="en-US" sz="1600" dirty="0" smtClean="0"/>
              <a:t>prefetching, etc</a:t>
            </a:r>
            <a:r>
              <a:rPr lang="en-US" sz="1600" dirty="0"/>
              <a:t>.</a:t>
            </a:r>
            <a:endParaRPr lang="en-US" sz="1600" dirty="0" smtClean="0"/>
          </a:p>
          <a:p>
            <a:endParaRPr lang="en-US" dirty="0"/>
          </a:p>
          <a:p>
            <a:r>
              <a:rPr lang="en-US" dirty="0" smtClean="0"/>
              <a:t>2 schools </a:t>
            </a:r>
            <a:r>
              <a:rPr lang="en-US" dirty="0"/>
              <a:t>of </a:t>
            </a:r>
            <a:r>
              <a:rPr lang="en-US" dirty="0" smtClean="0"/>
              <a:t>HW design</a:t>
            </a:r>
          </a:p>
          <a:p>
            <a:endParaRPr lang="en-US" sz="1600" dirty="0"/>
          </a:p>
          <a:p>
            <a:r>
              <a:rPr lang="en-US" sz="1600" dirty="0" smtClean="0"/>
              <a:t>	Complex </a:t>
            </a:r>
            <a:r>
              <a:rPr lang="en-US" sz="1600" dirty="0"/>
              <a:t>Instruction Set Computing (CISC</a:t>
            </a:r>
            <a:r>
              <a:rPr lang="en-US" sz="1600" dirty="0" smtClean="0"/>
              <a:t>): better </a:t>
            </a:r>
            <a:r>
              <a:rPr lang="en-US" sz="1600" dirty="0"/>
              <a:t>performance </a:t>
            </a:r>
            <a:r>
              <a:rPr lang="en-US" sz="1600" dirty="0" smtClean="0"/>
              <a:t>through </a:t>
            </a:r>
            <a:r>
              <a:rPr lang="en-US" sz="1600" dirty="0"/>
              <a:t>rich and elaborate instruction </a:t>
            </a:r>
            <a:r>
              <a:rPr lang="en-US" sz="1600" dirty="0" smtClean="0"/>
              <a:t>sets </a:t>
            </a:r>
          </a:p>
          <a:p>
            <a:endParaRPr lang="en-US" sz="1600" dirty="0"/>
          </a:p>
          <a:p>
            <a:r>
              <a:rPr lang="en-US" sz="1600" dirty="0" smtClean="0"/>
              <a:t>	Reduced </a:t>
            </a:r>
            <a:r>
              <a:rPr lang="en-US" sz="1600" dirty="0"/>
              <a:t>Instruction Set Computing (RISC</a:t>
            </a:r>
            <a:r>
              <a:rPr lang="en-US" sz="1600" dirty="0" smtClean="0"/>
              <a:t>): simpler </a:t>
            </a:r>
            <a:r>
              <a:rPr lang="en-US" sz="1600" dirty="0"/>
              <a:t>instruction sets </a:t>
            </a:r>
            <a:r>
              <a:rPr lang="en-US" sz="1600" dirty="0" smtClean="0"/>
              <a:t>p</a:t>
            </a:r>
            <a:r>
              <a:rPr lang="en-US" sz="1600" dirty="0" smtClean="0"/>
              <a:t>romoting a faster hardware implementation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75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Memory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11381028" cy="4770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Physically: linear sequence of addressable registers, each holding a word</a:t>
                </a:r>
              </a:p>
              <a:p>
                <a:r>
                  <a:rPr lang="en-US" dirty="0"/>
                  <a:t>	</a:t>
                </a:r>
                <a:endParaRPr lang="en-US" dirty="0" smtClean="0"/>
              </a:p>
              <a:p>
                <a:r>
                  <a:rPr lang="en-US" dirty="0" smtClean="0"/>
                  <a:t>Logically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dirty="0" smtClean="0"/>
                  <a:t>	Data memory: variables, arrays, and objects that are presently executing</a:t>
                </a:r>
              </a:p>
              <a:p>
                <a:r>
                  <a:rPr lang="en-US" dirty="0" smtClean="0"/>
                  <a:t>		</a:t>
                </a:r>
                <a:r>
                  <a:rPr lang="en-US" sz="1600" dirty="0" smtClean="0"/>
                  <a:t>Can be read (retrieve its value) or written (store new value in it)</a:t>
                </a:r>
                <a:endParaRPr lang="en-US" dirty="0" smtClean="0"/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Program memory: program instructions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CPU reads binary machine instruction from selected register, </a:t>
                </a: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	executes, and finds next instruction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First </a:t>
                </a:r>
                <a:r>
                  <a:rPr lang="en-US" dirty="0">
                    <a:solidFill>
                      <a:schemeClr val="bg1"/>
                    </a:solidFill>
                  </a:rPr>
                  <a:t>select the register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(supply </a:t>
                </a:r>
                <a:r>
                  <a:rPr lang="en-US" dirty="0">
                    <a:solidFill>
                      <a:schemeClr val="bg1"/>
                    </a:solidFill>
                  </a:rPr>
                  <a:t>an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address)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then you can manipulate it</a:t>
                </a: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Random </a:t>
                </a:r>
                <a:r>
                  <a:rPr lang="en-US" dirty="0">
                    <a:solidFill>
                      <a:schemeClr val="bg1"/>
                    </a:solidFill>
                  </a:rPr>
                  <a:t>Access Memory (RAM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): any </a:t>
                </a:r>
                <a:r>
                  <a:rPr lang="en-US" dirty="0">
                    <a:solidFill>
                      <a:schemeClr val="bg1"/>
                    </a:solidFill>
                  </a:rPr>
                  <a:t>randomly selected register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reached </a:t>
                </a:r>
                <a:r>
                  <a:rPr lang="en-US" dirty="0">
                    <a:solidFill>
                      <a:schemeClr val="bg1"/>
                    </a:solidFill>
                  </a:rPr>
                  <a:t>in the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same access </a:t>
                </a:r>
                <a:r>
                  <a:rPr lang="en-US" dirty="0">
                    <a:solidFill>
                      <a:schemeClr val="bg1"/>
                    </a:solidFill>
                  </a:rPr>
                  <a:t>time, irrespective of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memory </a:t>
                </a:r>
                <a:r>
                  <a:rPr lang="en-US" dirty="0">
                    <a:solidFill>
                      <a:schemeClr val="bg1"/>
                    </a:solidFill>
                  </a:rPr>
                  <a:t>size and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register location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381028" cy="4770537"/>
              </a:xfrm>
              <a:prstGeom prst="rect">
                <a:avLst/>
              </a:prstGeom>
              <a:blipFill>
                <a:blip r:embed="rId2"/>
                <a:stretch>
                  <a:fillRect l="-482" t="-767" b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3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Memory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11381028" cy="4770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Physically: linear sequence of addressable registers, each holding a word</a:t>
                </a:r>
              </a:p>
              <a:p>
                <a:r>
                  <a:rPr lang="en-US" dirty="0"/>
                  <a:t>	</a:t>
                </a:r>
                <a:endParaRPr lang="en-US" dirty="0" smtClean="0"/>
              </a:p>
              <a:p>
                <a:r>
                  <a:rPr lang="en-US" dirty="0" smtClean="0"/>
                  <a:t>Logically</a:t>
                </a:r>
              </a:p>
              <a:p>
                <a:r>
                  <a:rPr lang="en-US" dirty="0" smtClean="0"/>
                  <a:t>		</a:t>
                </a:r>
              </a:p>
              <a:p>
                <a:r>
                  <a:rPr lang="en-US" dirty="0" smtClean="0"/>
                  <a:t>	Data memory: variables, arrays, and objects that are presently executing</a:t>
                </a:r>
              </a:p>
              <a:p>
                <a:r>
                  <a:rPr lang="en-US" dirty="0" smtClean="0"/>
                  <a:t>		</a:t>
                </a:r>
                <a:r>
                  <a:rPr lang="en-US" sz="1600" dirty="0" smtClean="0"/>
                  <a:t>Can be read (retrieve its value) or written (store new value in it)</a:t>
                </a:r>
                <a:endParaRPr lang="en-US" dirty="0" smtClean="0"/>
              </a:p>
              <a:p>
                <a:r>
                  <a:rPr lang="en-US" dirty="0" smtClean="0"/>
                  <a:t>	</a:t>
                </a:r>
              </a:p>
              <a:p>
                <a:r>
                  <a:rPr lang="en-US" dirty="0" smtClean="0"/>
                  <a:t>	Program memory: program instructions</a:t>
                </a:r>
              </a:p>
              <a:p>
                <a:r>
                  <a:rPr lang="en-US" dirty="0" smtClean="0"/>
                  <a:t>	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CPU reads binary machine instruction from selected register, </a:t>
                </a: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	executes, and finds next instruction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First </a:t>
                </a:r>
                <a:r>
                  <a:rPr lang="en-US" dirty="0">
                    <a:solidFill>
                      <a:schemeClr val="bg1"/>
                    </a:solidFill>
                  </a:rPr>
                  <a:t>select the register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(supply </a:t>
                </a:r>
                <a:r>
                  <a:rPr lang="en-US" dirty="0">
                    <a:solidFill>
                      <a:schemeClr val="bg1"/>
                    </a:solidFill>
                  </a:rPr>
                  <a:t>an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address)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then you can manipulate it</a:t>
                </a: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Random </a:t>
                </a:r>
                <a:r>
                  <a:rPr lang="en-US" dirty="0">
                    <a:solidFill>
                      <a:schemeClr val="bg1"/>
                    </a:solidFill>
                  </a:rPr>
                  <a:t>Access Memory (RAM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): any </a:t>
                </a:r>
                <a:r>
                  <a:rPr lang="en-US" dirty="0">
                    <a:solidFill>
                      <a:schemeClr val="bg1"/>
                    </a:solidFill>
                  </a:rPr>
                  <a:t>randomly selected register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reached </a:t>
                </a:r>
                <a:r>
                  <a:rPr lang="en-US" dirty="0">
                    <a:solidFill>
                      <a:schemeClr val="bg1"/>
                    </a:solidFill>
                  </a:rPr>
                  <a:t>in the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same access </a:t>
                </a:r>
                <a:r>
                  <a:rPr lang="en-US" dirty="0">
                    <a:solidFill>
                      <a:schemeClr val="bg1"/>
                    </a:solidFill>
                  </a:rPr>
                  <a:t>time, irrespective of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memory </a:t>
                </a:r>
                <a:r>
                  <a:rPr lang="en-US" dirty="0">
                    <a:solidFill>
                      <a:schemeClr val="bg1"/>
                    </a:solidFill>
                  </a:rPr>
                  <a:t>size and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register location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381028" cy="4770537"/>
              </a:xfrm>
              <a:prstGeom prst="rect">
                <a:avLst/>
              </a:prstGeom>
              <a:blipFill>
                <a:blip r:embed="rId2"/>
                <a:stretch>
                  <a:fillRect l="-482" t="-767" b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55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Memory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11381028" cy="4770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Physically: linear sequence of addressable registers, each holding a word</a:t>
                </a:r>
              </a:p>
              <a:p>
                <a:r>
                  <a:rPr lang="en-US" dirty="0"/>
                  <a:t>	</a:t>
                </a:r>
                <a:endParaRPr lang="en-US" dirty="0" smtClean="0"/>
              </a:p>
              <a:p>
                <a:r>
                  <a:rPr lang="en-US" dirty="0" smtClean="0"/>
                  <a:t>Logically</a:t>
                </a:r>
              </a:p>
              <a:p>
                <a:r>
                  <a:rPr lang="en-US" dirty="0" smtClean="0"/>
                  <a:t>		</a:t>
                </a:r>
              </a:p>
              <a:p>
                <a:r>
                  <a:rPr lang="en-US" dirty="0" smtClean="0"/>
                  <a:t>	Data memory: variables, arrays, and objects that are presently executing</a:t>
                </a:r>
              </a:p>
              <a:p>
                <a:r>
                  <a:rPr lang="en-US" dirty="0" smtClean="0"/>
                  <a:t>		</a:t>
                </a:r>
                <a:r>
                  <a:rPr lang="en-US" sz="1600" dirty="0" smtClean="0"/>
                  <a:t>Can be read (retrieve its value) or written (store new value in it)</a:t>
                </a:r>
                <a:endParaRPr lang="en-US" dirty="0" smtClean="0"/>
              </a:p>
              <a:p>
                <a:r>
                  <a:rPr lang="en-US" dirty="0" smtClean="0"/>
                  <a:t>	</a:t>
                </a:r>
              </a:p>
              <a:p>
                <a:r>
                  <a:rPr lang="en-US" dirty="0" smtClean="0"/>
                  <a:t>	Program memory: program instructions</a:t>
                </a:r>
              </a:p>
              <a:p>
                <a:r>
                  <a:rPr lang="en-US" dirty="0" smtClean="0"/>
                  <a:t>		</a:t>
                </a:r>
                <a:r>
                  <a:rPr lang="en-US" sz="1600" dirty="0" smtClean="0"/>
                  <a:t>CPU reads binary machine instruction from selected register, </a:t>
                </a:r>
              </a:p>
              <a:p>
                <a:r>
                  <a:rPr lang="en-US" sz="1600" dirty="0" smtClean="0"/>
                  <a:t>		executes, and finds next instruction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First </a:t>
                </a:r>
                <a:r>
                  <a:rPr lang="en-US" dirty="0">
                    <a:solidFill>
                      <a:schemeClr val="bg1"/>
                    </a:solidFill>
                  </a:rPr>
                  <a:t>select the register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(supply </a:t>
                </a:r>
                <a:r>
                  <a:rPr lang="en-US" dirty="0">
                    <a:solidFill>
                      <a:schemeClr val="bg1"/>
                    </a:solidFill>
                  </a:rPr>
                  <a:t>an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address)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then you can manipulate it</a:t>
                </a: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Random </a:t>
                </a:r>
                <a:r>
                  <a:rPr lang="en-US" dirty="0">
                    <a:solidFill>
                      <a:schemeClr val="bg1"/>
                    </a:solidFill>
                  </a:rPr>
                  <a:t>Access Memory (RAM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): any </a:t>
                </a:r>
                <a:r>
                  <a:rPr lang="en-US" dirty="0">
                    <a:solidFill>
                      <a:schemeClr val="bg1"/>
                    </a:solidFill>
                  </a:rPr>
                  <a:t>randomly selected register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reached </a:t>
                </a:r>
                <a:r>
                  <a:rPr lang="en-US" dirty="0">
                    <a:solidFill>
                      <a:schemeClr val="bg1"/>
                    </a:solidFill>
                  </a:rPr>
                  <a:t>in the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same access </a:t>
                </a:r>
                <a:r>
                  <a:rPr lang="en-US" dirty="0">
                    <a:solidFill>
                      <a:schemeClr val="bg1"/>
                    </a:solidFill>
                  </a:rPr>
                  <a:t>time, irrespective of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memory </a:t>
                </a:r>
                <a:r>
                  <a:rPr lang="en-US" dirty="0">
                    <a:solidFill>
                      <a:schemeClr val="bg1"/>
                    </a:solidFill>
                  </a:rPr>
                  <a:t>size and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register location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381028" cy="4770537"/>
              </a:xfrm>
              <a:prstGeom prst="rect">
                <a:avLst/>
              </a:prstGeom>
              <a:blipFill>
                <a:blip r:embed="rId2"/>
                <a:stretch>
                  <a:fillRect l="-482" t="-767" b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94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Memory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11381028" cy="4770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Physically: linear sequence of addressable registers, each holding a word</a:t>
                </a:r>
              </a:p>
              <a:p>
                <a:r>
                  <a:rPr lang="en-US" dirty="0"/>
                  <a:t>	</a:t>
                </a:r>
                <a:endParaRPr lang="en-US" dirty="0" smtClean="0"/>
              </a:p>
              <a:p>
                <a:r>
                  <a:rPr lang="en-US" dirty="0" smtClean="0"/>
                  <a:t>Logically</a:t>
                </a:r>
              </a:p>
              <a:p>
                <a:r>
                  <a:rPr lang="en-US" dirty="0" smtClean="0"/>
                  <a:t>		</a:t>
                </a:r>
              </a:p>
              <a:p>
                <a:r>
                  <a:rPr lang="en-US" dirty="0" smtClean="0"/>
                  <a:t>	Data memory: variables, arrays, and objects that are presently executing</a:t>
                </a:r>
              </a:p>
              <a:p>
                <a:r>
                  <a:rPr lang="en-US" dirty="0" smtClean="0"/>
                  <a:t>		</a:t>
                </a:r>
                <a:r>
                  <a:rPr lang="en-US" sz="1600" dirty="0" smtClean="0"/>
                  <a:t>Can be read (retrieve its value) or written (store new value in it)</a:t>
                </a:r>
                <a:endParaRPr lang="en-US" dirty="0" smtClean="0"/>
              </a:p>
              <a:p>
                <a:r>
                  <a:rPr lang="en-US" dirty="0" smtClean="0"/>
                  <a:t>	</a:t>
                </a:r>
              </a:p>
              <a:p>
                <a:r>
                  <a:rPr lang="en-US" dirty="0" smtClean="0"/>
                  <a:t>	Program memory: program instructions</a:t>
                </a:r>
              </a:p>
              <a:p>
                <a:r>
                  <a:rPr lang="en-US" dirty="0" smtClean="0"/>
                  <a:t>		</a:t>
                </a:r>
                <a:r>
                  <a:rPr lang="en-US" sz="1600" dirty="0" smtClean="0"/>
                  <a:t>CPU reads binary machine instruction from selected register, </a:t>
                </a:r>
              </a:p>
              <a:p>
                <a:r>
                  <a:rPr lang="en-US" sz="1600" dirty="0" smtClean="0"/>
                  <a:t>		executes, and finds next instruction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First </a:t>
                </a:r>
                <a:r>
                  <a:rPr lang="en-US" dirty="0">
                    <a:solidFill>
                      <a:schemeClr val="bg1"/>
                    </a:solidFill>
                  </a:rPr>
                  <a:t>select the register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(supply </a:t>
                </a:r>
                <a:r>
                  <a:rPr lang="en-US" dirty="0">
                    <a:solidFill>
                      <a:schemeClr val="bg1"/>
                    </a:solidFill>
                  </a:rPr>
                  <a:t>an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address)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then you can manipulate it</a:t>
                </a: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Random </a:t>
                </a:r>
                <a:r>
                  <a:rPr lang="en-US" dirty="0">
                    <a:solidFill>
                      <a:schemeClr val="bg1"/>
                    </a:solidFill>
                  </a:rPr>
                  <a:t>Access Memory (RAM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): any </a:t>
                </a:r>
                <a:r>
                  <a:rPr lang="en-US" dirty="0">
                    <a:solidFill>
                      <a:schemeClr val="bg1"/>
                    </a:solidFill>
                  </a:rPr>
                  <a:t>randomly selected register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reached </a:t>
                </a:r>
                <a:r>
                  <a:rPr lang="en-US" dirty="0">
                    <a:solidFill>
                      <a:schemeClr val="bg1"/>
                    </a:solidFill>
                  </a:rPr>
                  <a:t>in the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same access </a:t>
                </a:r>
                <a:r>
                  <a:rPr lang="en-US" dirty="0">
                    <a:solidFill>
                      <a:schemeClr val="bg1"/>
                    </a:solidFill>
                  </a:rPr>
                  <a:t>time, irrespective of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memory </a:t>
                </a:r>
                <a:r>
                  <a:rPr lang="en-US" dirty="0">
                    <a:solidFill>
                      <a:schemeClr val="bg1"/>
                    </a:solidFill>
                  </a:rPr>
                  <a:t>size and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register location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381028" cy="4770537"/>
              </a:xfrm>
              <a:prstGeom prst="rect">
                <a:avLst/>
              </a:prstGeom>
              <a:blipFill>
                <a:blip r:embed="rId2"/>
                <a:stretch>
                  <a:fillRect l="-482" t="-767" b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/>
          <p:cNvSpPr/>
          <p:nvPr/>
        </p:nvSpPr>
        <p:spPr>
          <a:xfrm>
            <a:off x="8641291" y="2442193"/>
            <a:ext cx="58209" cy="15456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99737" y="2891830"/>
            <a:ext cx="2833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Harvard</a:t>
            </a:r>
            <a:r>
              <a:rPr lang="en-US" dirty="0" smtClean="0"/>
              <a:t>: kept in separate physical 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Memory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11381028" cy="4770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Physically: linear sequence of addressable registers, each holding a word</a:t>
                </a:r>
              </a:p>
              <a:p>
                <a:r>
                  <a:rPr lang="en-US" dirty="0"/>
                  <a:t>	</a:t>
                </a:r>
                <a:endParaRPr lang="en-US" dirty="0" smtClean="0"/>
              </a:p>
              <a:p>
                <a:r>
                  <a:rPr lang="en-US" dirty="0" smtClean="0"/>
                  <a:t>Logically</a:t>
                </a:r>
              </a:p>
              <a:p>
                <a:r>
                  <a:rPr lang="en-US" dirty="0" smtClean="0"/>
                  <a:t>		</a:t>
                </a:r>
              </a:p>
              <a:p>
                <a:r>
                  <a:rPr lang="en-US" dirty="0" smtClean="0"/>
                  <a:t>	Data memory: variables, arrays, and objects that are presently executing</a:t>
                </a:r>
              </a:p>
              <a:p>
                <a:r>
                  <a:rPr lang="en-US" dirty="0" smtClean="0"/>
                  <a:t>		</a:t>
                </a:r>
                <a:r>
                  <a:rPr lang="en-US" sz="1600" dirty="0" smtClean="0"/>
                  <a:t>Can be read (retrieve its value) or written (store new value in it)</a:t>
                </a:r>
                <a:endParaRPr lang="en-US" dirty="0" smtClean="0"/>
              </a:p>
              <a:p>
                <a:r>
                  <a:rPr lang="en-US" dirty="0" smtClean="0"/>
                  <a:t>	</a:t>
                </a:r>
              </a:p>
              <a:p>
                <a:r>
                  <a:rPr lang="en-US" dirty="0" smtClean="0"/>
                  <a:t>	Program memory: program instructions</a:t>
                </a:r>
              </a:p>
              <a:p>
                <a:r>
                  <a:rPr lang="en-US" dirty="0" smtClean="0"/>
                  <a:t>		</a:t>
                </a:r>
                <a:r>
                  <a:rPr lang="en-US" sz="1600" dirty="0" smtClean="0"/>
                  <a:t>CPU reads binary machine instruction from selected register, </a:t>
                </a:r>
              </a:p>
              <a:p>
                <a:r>
                  <a:rPr lang="en-US" sz="1600" dirty="0" smtClean="0"/>
                  <a:t>		executes, and finds next instruction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First </a:t>
                </a:r>
                <a:r>
                  <a:rPr lang="en-US" dirty="0"/>
                  <a:t>select the register </a:t>
                </a:r>
                <a:r>
                  <a:rPr lang="en-US" dirty="0" smtClean="0"/>
                  <a:t>(supply </a:t>
                </a:r>
                <a:r>
                  <a:rPr lang="en-US" dirty="0"/>
                  <a:t>an </a:t>
                </a:r>
                <a:r>
                  <a:rPr lang="en-US" dirty="0" smtClean="0"/>
                  <a:t>address)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then you can manipulate it</a:t>
                </a:r>
              </a:p>
              <a:p>
                <a:endParaRPr lang="en-US" dirty="0" smtClean="0"/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Random </a:t>
                </a:r>
                <a:r>
                  <a:rPr lang="en-US" dirty="0">
                    <a:solidFill>
                      <a:schemeClr val="bg1"/>
                    </a:solidFill>
                  </a:rPr>
                  <a:t>Access Memory (RAM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): any </a:t>
                </a:r>
                <a:r>
                  <a:rPr lang="en-US" dirty="0">
                    <a:solidFill>
                      <a:schemeClr val="bg1"/>
                    </a:solidFill>
                  </a:rPr>
                  <a:t>randomly selected register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reached </a:t>
                </a:r>
                <a:r>
                  <a:rPr lang="en-US" dirty="0">
                    <a:solidFill>
                      <a:schemeClr val="bg1"/>
                    </a:solidFill>
                  </a:rPr>
                  <a:t>in the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same access </a:t>
                </a:r>
                <a:r>
                  <a:rPr lang="en-US" dirty="0">
                    <a:solidFill>
                      <a:schemeClr val="bg1"/>
                    </a:solidFill>
                  </a:rPr>
                  <a:t>time, irrespective of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memory </a:t>
                </a:r>
                <a:r>
                  <a:rPr lang="en-US" dirty="0">
                    <a:solidFill>
                      <a:schemeClr val="bg1"/>
                    </a:solidFill>
                  </a:rPr>
                  <a:t>size and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register location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381028" cy="4770537"/>
              </a:xfrm>
              <a:prstGeom prst="rect">
                <a:avLst/>
              </a:prstGeom>
              <a:blipFill>
                <a:blip r:embed="rId2"/>
                <a:stretch>
                  <a:fillRect l="-482" t="-767" b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/>
          <p:cNvSpPr/>
          <p:nvPr/>
        </p:nvSpPr>
        <p:spPr>
          <a:xfrm>
            <a:off x="8641291" y="2442193"/>
            <a:ext cx="58209" cy="15456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99737" y="2891830"/>
            <a:ext cx="2833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Harvard</a:t>
            </a:r>
            <a:r>
              <a:rPr lang="en-US" dirty="0" smtClean="0"/>
              <a:t>: kept in separate physical 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Memory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11381028" cy="4770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Physically: linear sequence of addressable registers, each holding a word</a:t>
                </a:r>
              </a:p>
              <a:p>
                <a:r>
                  <a:rPr lang="en-US" dirty="0"/>
                  <a:t>	</a:t>
                </a:r>
                <a:endParaRPr lang="en-US" dirty="0" smtClean="0"/>
              </a:p>
              <a:p>
                <a:r>
                  <a:rPr lang="en-US" dirty="0" smtClean="0"/>
                  <a:t>Logically</a:t>
                </a:r>
              </a:p>
              <a:p>
                <a:r>
                  <a:rPr lang="en-US" dirty="0" smtClean="0"/>
                  <a:t>		</a:t>
                </a:r>
              </a:p>
              <a:p>
                <a:r>
                  <a:rPr lang="en-US" dirty="0" smtClean="0"/>
                  <a:t>	Data memory: variables, arrays, and objects that are presently executing</a:t>
                </a:r>
              </a:p>
              <a:p>
                <a:r>
                  <a:rPr lang="en-US" dirty="0" smtClean="0"/>
                  <a:t>		</a:t>
                </a:r>
                <a:r>
                  <a:rPr lang="en-US" sz="1600" dirty="0" smtClean="0"/>
                  <a:t>Can be read (retrieve its value) or written (store new value in it)</a:t>
                </a:r>
                <a:endParaRPr lang="en-US" dirty="0" smtClean="0"/>
              </a:p>
              <a:p>
                <a:r>
                  <a:rPr lang="en-US" dirty="0" smtClean="0"/>
                  <a:t>	</a:t>
                </a:r>
              </a:p>
              <a:p>
                <a:r>
                  <a:rPr lang="en-US" dirty="0" smtClean="0"/>
                  <a:t>	Program memory: program instructions</a:t>
                </a:r>
              </a:p>
              <a:p>
                <a:r>
                  <a:rPr lang="en-US" dirty="0" smtClean="0"/>
                  <a:t>		</a:t>
                </a:r>
                <a:r>
                  <a:rPr lang="en-US" sz="1600" dirty="0" smtClean="0"/>
                  <a:t>CPU reads binary machine instruction from selected register, </a:t>
                </a:r>
              </a:p>
              <a:p>
                <a:r>
                  <a:rPr lang="en-US" sz="1600" dirty="0" smtClean="0"/>
                  <a:t>		executes, and finds next instruction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First </a:t>
                </a:r>
                <a:r>
                  <a:rPr lang="en-US" dirty="0"/>
                  <a:t>select the register </a:t>
                </a:r>
                <a:r>
                  <a:rPr lang="en-US" dirty="0" smtClean="0"/>
                  <a:t>(supply </a:t>
                </a:r>
                <a:r>
                  <a:rPr lang="en-US" dirty="0"/>
                  <a:t>an </a:t>
                </a:r>
                <a:r>
                  <a:rPr lang="en-US" dirty="0" smtClean="0"/>
                  <a:t>address)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then you can manipulate it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Random </a:t>
                </a:r>
                <a:r>
                  <a:rPr lang="en-US" dirty="0"/>
                  <a:t>Access Memory (RAM</a:t>
                </a:r>
                <a:r>
                  <a:rPr lang="en-US" dirty="0" smtClean="0"/>
                  <a:t>): any </a:t>
                </a:r>
                <a:r>
                  <a:rPr lang="en-US" dirty="0"/>
                  <a:t>randomly selected register </a:t>
                </a:r>
                <a:r>
                  <a:rPr lang="en-US" dirty="0" smtClean="0"/>
                  <a:t>reached </a:t>
                </a:r>
                <a:r>
                  <a:rPr lang="en-US" dirty="0"/>
                  <a:t>in the </a:t>
                </a:r>
                <a:r>
                  <a:rPr lang="en-US" dirty="0" smtClean="0"/>
                  <a:t>same access </a:t>
                </a:r>
                <a:r>
                  <a:rPr lang="en-US" dirty="0"/>
                  <a:t>time, irrespective of </a:t>
                </a:r>
                <a:r>
                  <a:rPr lang="en-US" dirty="0" smtClean="0"/>
                  <a:t>memory </a:t>
                </a:r>
                <a:r>
                  <a:rPr lang="en-US" dirty="0"/>
                  <a:t>size and </a:t>
                </a:r>
                <a:r>
                  <a:rPr lang="en-US" dirty="0" smtClean="0"/>
                  <a:t>register location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381028" cy="4770537"/>
              </a:xfrm>
              <a:prstGeom prst="rect">
                <a:avLst/>
              </a:prstGeom>
              <a:blipFill>
                <a:blip r:embed="rId2"/>
                <a:stretch>
                  <a:fillRect l="-482" t="-767" b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/>
          <p:cNvSpPr/>
          <p:nvPr/>
        </p:nvSpPr>
        <p:spPr>
          <a:xfrm>
            <a:off x="8641291" y="2442193"/>
            <a:ext cx="58209" cy="15456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99737" y="2891830"/>
            <a:ext cx="2833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Harvard</a:t>
            </a:r>
            <a:r>
              <a:rPr lang="en-US" dirty="0" smtClean="0"/>
              <a:t>: kept in separate physical 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5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CPU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1967" y="1242449"/>
                <a:ext cx="11381028" cy="5755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Instructions </a:t>
                </a:r>
                <a:r>
                  <a:rPr lang="en-US" dirty="0"/>
                  <a:t>tell the CPU which calculation to perform (ALU), what to read from or write to (Registers), and which instruction comes next (Control Unit)</a:t>
                </a: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Control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Unit: “fetch-execute </a:t>
                </a:r>
                <a:r>
                  <a:rPr lang="en-US" dirty="0">
                    <a:solidFill>
                      <a:schemeClr val="bg1"/>
                    </a:solidFill>
                  </a:rPr>
                  <a:t>cycle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” 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>
                    <a:solidFill>
                      <a:schemeClr val="bg1"/>
                    </a:solidFill>
                  </a:rPr>
                  <a:t>Decodes instruction:  binary code (16, 32, or 64 bits wide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)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Executes instruction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Figures out next instruction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ALU: all the low-level arithmetic and logical operations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Eg</a:t>
                </a:r>
                <a:r>
                  <a:rPr lang="en-US" sz="1600" dirty="0">
                    <a:solidFill>
                      <a:schemeClr val="bg1"/>
                    </a:solidFill>
                  </a:rPr>
                  <a:t>. add two numbers, compute bitwise And on two numbers, compare two numbers, etc.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Level of functionality of ALU depends on need, budget, energy, cost-effectiveness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Any function not supported as a primitive hardware operation can be later realized by software (slower though) 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Registers: desirable to store intermediate results close to ALU (rather than some remote RAM chip)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CPU typically equipped with 2 – 32 high-speed registers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381028" cy="5755422"/>
              </a:xfrm>
              <a:prstGeom prst="rect">
                <a:avLst/>
              </a:prstGeom>
              <a:blipFill>
                <a:blip r:embed="rId3"/>
                <a:stretch>
                  <a:fillRect l="-482" t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78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CPU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1967" y="1242449"/>
                <a:ext cx="11381028" cy="5755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Instructions </a:t>
                </a:r>
                <a:r>
                  <a:rPr lang="en-US" dirty="0"/>
                  <a:t>tell the CPU which calculation to perform (ALU), what to read from or write to (Registers), and which instruction comes next (Control Unit)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Control Unit: “fetch-execute </a:t>
                </a:r>
                <a:r>
                  <a:rPr lang="en-US" dirty="0"/>
                  <a:t>cycle</a:t>
                </a:r>
                <a:r>
                  <a:rPr lang="en-US" dirty="0" smtClean="0"/>
                  <a:t>” 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>
                    <a:solidFill>
                      <a:schemeClr val="bg1"/>
                    </a:solidFill>
                  </a:rPr>
                  <a:t>Decodes instruction:  binary code (16, 32, or 64 bits wide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)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Executes instruction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Figures out next instruction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ALU: all the low-level arithmetic and logical operations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Eg</a:t>
                </a:r>
                <a:r>
                  <a:rPr lang="en-US" sz="1600" dirty="0">
                    <a:solidFill>
                      <a:schemeClr val="bg1"/>
                    </a:solidFill>
                  </a:rPr>
                  <a:t>. add two numbers, compute bitwise And on two numbers, compare two numbers, etc.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Level of functionality of ALU depends on need, budget, energy, cost-effectiveness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Any function not supported as a primitive hardware operation can be later realized by software (slower though) 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Registers: desirable to store intermediate results close to ALU (rather than some remote RAM chip)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CPU typically equipped with 2 – 32 high-speed registers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381028" cy="5755422"/>
              </a:xfrm>
              <a:prstGeom prst="rect">
                <a:avLst/>
              </a:prstGeom>
              <a:blipFill>
                <a:blip r:embed="rId2"/>
                <a:stretch>
                  <a:fillRect l="-482" t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39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CPU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1967" y="1242449"/>
                <a:ext cx="11381028" cy="5755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Instructions </a:t>
                </a:r>
                <a:r>
                  <a:rPr lang="en-US" dirty="0"/>
                  <a:t>tell the CPU which calculation to perform (ALU), what to read from or write to (Registers), and which instruction comes next (Control Unit)</a:t>
                </a:r>
              </a:p>
              <a:p>
                <a:endParaRPr lang="en-US" dirty="0" smtClean="0"/>
              </a:p>
              <a:p>
                <a:r>
                  <a:rPr lang="en-US" dirty="0"/>
                  <a:t>Control </a:t>
                </a:r>
                <a:r>
                  <a:rPr lang="en-US" dirty="0" smtClean="0"/>
                  <a:t>Unit: “fetch-execute </a:t>
                </a:r>
                <a:r>
                  <a:rPr lang="en-US" dirty="0"/>
                  <a:t>cycle</a:t>
                </a:r>
                <a:r>
                  <a:rPr lang="en-US" dirty="0" smtClean="0"/>
                  <a:t>” </a:t>
                </a:r>
              </a:p>
              <a:p>
                <a:endParaRPr lang="en-US" dirty="0"/>
              </a:p>
              <a:p>
                <a:r>
                  <a:rPr lang="en-US" dirty="0"/>
                  <a:t>	</a:t>
                </a:r>
                <a:r>
                  <a:rPr lang="en-US" sz="1600" dirty="0"/>
                  <a:t>Decodes instruction:  binary code (16, 32, or 64 bits wide</a:t>
                </a:r>
                <a:r>
                  <a:rPr lang="en-US" sz="1600" dirty="0" smtClean="0"/>
                  <a:t>)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Executes instruction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Figures out next instruction</a:t>
                </a:r>
              </a:p>
              <a:p>
                <a:r>
                  <a:rPr lang="en-US" dirty="0"/>
                  <a:t>	</a:t>
                </a:r>
                <a:endParaRPr lang="en-US" sz="1600" dirty="0"/>
              </a:p>
              <a:p>
                <a:r>
                  <a:rPr lang="en-US" dirty="0"/>
                  <a:t>	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ALU: </a:t>
                </a:r>
                <a:r>
                  <a:rPr lang="en-US" dirty="0">
                    <a:solidFill>
                      <a:schemeClr val="bg1"/>
                    </a:solidFill>
                  </a:rPr>
                  <a:t>all the low-level arithmetic and logical operations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Eg</a:t>
                </a:r>
                <a:r>
                  <a:rPr lang="en-US" sz="1600" dirty="0">
                    <a:solidFill>
                      <a:schemeClr val="bg1"/>
                    </a:solidFill>
                  </a:rPr>
                  <a:t>. add two numbers, compute bitwise And on two numbers, compare two numbers, etc.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Level of functionality of ALU depends on need, budget, energy, cost-effectiveness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Any function not supported as a primitive hardware operation can be later realized by software (slower though) 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Registers: desirable to store intermediate results close to ALU (rather than some remote RAM chip)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CPU typically equipped with 2 – 32 high-speed registers</a:t>
                </a:r>
              </a:p>
              <a:p>
                <a:endParaRPr lang="en-US" dirty="0"/>
              </a:p>
              <a:p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381028" cy="5755422"/>
              </a:xfrm>
              <a:prstGeom prst="rect">
                <a:avLst/>
              </a:prstGeom>
              <a:blipFill>
                <a:blip r:embed="rId2"/>
                <a:stretch>
                  <a:fillRect l="-482" t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16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Stored</a:t>
            </a:r>
            <a:r>
              <a:rPr lang="es-ES" dirty="0" smtClean="0"/>
              <a:t> </a:t>
            </a:r>
            <a:r>
              <a:rPr lang="es-ES" dirty="0" err="1"/>
              <a:t>p</a:t>
            </a:r>
            <a:r>
              <a:rPr lang="es-ES" dirty="0" err="1" smtClean="0"/>
              <a:t>rogram</a:t>
            </a:r>
            <a:r>
              <a:rPr lang="es-ES" dirty="0" smtClean="0"/>
              <a:t> concept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11381028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Program’s </a:t>
                </a:r>
                <a:r>
                  <a:rPr lang="en-US" dirty="0"/>
                  <a:t>code is temporarily stored and manipulated in the computer’s memory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i="1" dirty="0">
                    <a:solidFill>
                      <a:schemeClr val="bg1"/>
                    </a:solidFill>
                  </a:rPr>
                  <a:t>just like </a:t>
                </a:r>
                <a:r>
                  <a:rPr lang="en-US" i="1" dirty="0" smtClean="0">
                    <a:solidFill>
                      <a:schemeClr val="bg1"/>
                    </a:solidFill>
                  </a:rPr>
                  <a:t>data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same hardware behaves </a:t>
                </a:r>
                <a:r>
                  <a:rPr lang="en-US" dirty="0">
                    <a:solidFill>
                      <a:schemeClr val="bg1"/>
                    </a:solidFill>
                  </a:rPr>
                  <a:t>completely differently each time it is loaded with a different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program</a:t>
                </a:r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Base of von Neumann architecture</a:t>
                </a:r>
              </a:p>
              <a:p>
                <a:endParaRPr lang="en-US" sz="1600" dirty="0"/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CPU interacts </a:t>
                </a:r>
                <a:r>
                  <a:rPr lang="en-US" dirty="0">
                    <a:solidFill>
                      <a:schemeClr val="bg1"/>
                    </a:solidFill>
                  </a:rPr>
                  <a:t>with a memory device, receiving data from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input device </a:t>
                </a:r>
                <a:r>
                  <a:rPr lang="en-US" dirty="0">
                    <a:solidFill>
                      <a:schemeClr val="bg1"/>
                    </a:solidFill>
                  </a:rPr>
                  <a:t>and sending data to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output device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381028" cy="2215991"/>
              </a:xfrm>
              <a:prstGeom prst="rect">
                <a:avLst/>
              </a:prstGeom>
              <a:blipFill>
                <a:blip r:embed="rId5"/>
                <a:stretch>
                  <a:fillRect l="-482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68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CPU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1967" y="1242449"/>
                <a:ext cx="11381028" cy="5755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Instructions </a:t>
                </a:r>
                <a:r>
                  <a:rPr lang="en-US" dirty="0"/>
                  <a:t>tell the CPU which calculation to perform (ALU), what to read from or write to (Registers), and which instruction comes next (Control Unit)</a:t>
                </a:r>
              </a:p>
              <a:p>
                <a:endParaRPr lang="en-US" dirty="0" smtClean="0"/>
              </a:p>
              <a:p>
                <a:r>
                  <a:rPr lang="en-US" dirty="0"/>
                  <a:t>Control </a:t>
                </a:r>
                <a:r>
                  <a:rPr lang="en-US" dirty="0" smtClean="0"/>
                  <a:t>Unit: “fetch-execute </a:t>
                </a:r>
                <a:r>
                  <a:rPr lang="en-US" dirty="0"/>
                  <a:t>cycle</a:t>
                </a:r>
                <a:r>
                  <a:rPr lang="en-US" dirty="0" smtClean="0"/>
                  <a:t>” </a:t>
                </a:r>
              </a:p>
              <a:p>
                <a:endParaRPr lang="en-US" dirty="0"/>
              </a:p>
              <a:p>
                <a:r>
                  <a:rPr lang="en-US" dirty="0"/>
                  <a:t>	</a:t>
                </a:r>
                <a:r>
                  <a:rPr lang="en-US" sz="1600" dirty="0"/>
                  <a:t>Decodes instruction:  binary code (16, 32, or 64 bits wide</a:t>
                </a:r>
                <a:r>
                  <a:rPr lang="en-US" sz="1600" dirty="0" smtClean="0"/>
                  <a:t>)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Executes instruction</a:t>
                </a:r>
                <a:endParaRPr lang="en-US" sz="1600" dirty="0"/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Figures out next instruction</a:t>
                </a:r>
              </a:p>
              <a:p>
                <a:r>
                  <a:rPr lang="en-US" dirty="0"/>
                  <a:t>	</a:t>
                </a:r>
                <a:endParaRPr lang="en-US" sz="1600" dirty="0"/>
              </a:p>
              <a:p>
                <a:r>
                  <a:rPr lang="en-US" dirty="0"/>
                  <a:t>	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ALU: </a:t>
                </a:r>
                <a:r>
                  <a:rPr lang="en-US" dirty="0">
                    <a:solidFill>
                      <a:schemeClr val="bg1"/>
                    </a:solidFill>
                  </a:rPr>
                  <a:t>all the low-level arithmetic and logical operations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Eg</a:t>
                </a:r>
                <a:r>
                  <a:rPr lang="en-US" sz="1600" dirty="0">
                    <a:solidFill>
                      <a:schemeClr val="bg1"/>
                    </a:solidFill>
                  </a:rPr>
                  <a:t>. add two numbers, compute bitwise And on two numbers, compare two numbers, etc.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Level of functionality of ALU depends on need, budget, energy, cost-effectiveness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Any function not supported as a primitive hardware operation can be later realized by software (slower though) 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Registers: desirable to store intermediate results close to ALU (rather than some remote RAM chip)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CPU typically equipped with 2 – 32 high-speed registers</a:t>
                </a:r>
              </a:p>
              <a:p>
                <a:endParaRPr lang="en-US" dirty="0"/>
              </a:p>
              <a:p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381028" cy="5755422"/>
              </a:xfrm>
              <a:prstGeom prst="rect">
                <a:avLst/>
              </a:prstGeom>
              <a:blipFill>
                <a:blip r:embed="rId2"/>
                <a:stretch>
                  <a:fillRect l="-482" t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2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CPU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1967" y="1242449"/>
                <a:ext cx="11381028" cy="5755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Instructions </a:t>
                </a:r>
                <a:r>
                  <a:rPr lang="en-US" dirty="0"/>
                  <a:t>tell the CPU which calculation to perform (ALU), what to read from or write to (Registers), and which instruction comes next (Control Unit)</a:t>
                </a:r>
              </a:p>
              <a:p>
                <a:endParaRPr lang="en-US" dirty="0" smtClean="0"/>
              </a:p>
              <a:p>
                <a:r>
                  <a:rPr lang="en-US" dirty="0"/>
                  <a:t>Control </a:t>
                </a:r>
                <a:r>
                  <a:rPr lang="en-US" dirty="0" smtClean="0"/>
                  <a:t>Unit: “fetch-execute </a:t>
                </a:r>
                <a:r>
                  <a:rPr lang="en-US" dirty="0"/>
                  <a:t>cycle</a:t>
                </a:r>
                <a:r>
                  <a:rPr lang="en-US" dirty="0" smtClean="0"/>
                  <a:t>” </a:t>
                </a:r>
              </a:p>
              <a:p>
                <a:endParaRPr lang="en-US" dirty="0"/>
              </a:p>
              <a:p>
                <a:r>
                  <a:rPr lang="en-US" dirty="0"/>
                  <a:t>	</a:t>
                </a:r>
                <a:r>
                  <a:rPr lang="en-US" sz="1600" dirty="0"/>
                  <a:t>Decodes instruction:  binary code (16, 32, or 64 bits wide</a:t>
                </a:r>
                <a:r>
                  <a:rPr lang="en-US" sz="1600" dirty="0" smtClean="0"/>
                  <a:t>)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Executes instruction</a:t>
                </a:r>
                <a:endParaRPr lang="en-US" sz="1600" dirty="0"/>
              </a:p>
              <a:p>
                <a:r>
                  <a:rPr lang="en-US" sz="1600" dirty="0"/>
                  <a:t>	Figures out next instruction</a:t>
                </a:r>
              </a:p>
              <a:p>
                <a:r>
                  <a:rPr lang="en-US" dirty="0"/>
                  <a:t>	</a:t>
                </a:r>
                <a:endParaRPr lang="en-US" sz="1600" dirty="0"/>
              </a:p>
              <a:p>
                <a:r>
                  <a:rPr lang="en-US" dirty="0"/>
                  <a:t>	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ALU: </a:t>
                </a:r>
                <a:r>
                  <a:rPr lang="en-US" dirty="0">
                    <a:solidFill>
                      <a:schemeClr val="bg1"/>
                    </a:solidFill>
                  </a:rPr>
                  <a:t>all the low-level arithmetic and logical operations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Eg</a:t>
                </a:r>
                <a:r>
                  <a:rPr lang="en-US" sz="1600" dirty="0">
                    <a:solidFill>
                      <a:schemeClr val="bg1"/>
                    </a:solidFill>
                  </a:rPr>
                  <a:t>. add two numbers, compute bitwise And on two numbers, compare two numbers, etc.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Level of functionality of ALU depends on need, budget, energy, cost-effectiveness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Any function not supported as a primitive hardware operation can be later realized by software (slower though) 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Registers: desirable to store intermediate results close to ALU (rather than some remote RAM chip)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CPU typically equipped with 2 – 32 high-speed registers</a:t>
                </a:r>
              </a:p>
              <a:p>
                <a:endParaRPr lang="en-US" dirty="0"/>
              </a:p>
              <a:p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381028" cy="5755422"/>
              </a:xfrm>
              <a:prstGeom prst="rect">
                <a:avLst/>
              </a:prstGeom>
              <a:blipFill>
                <a:blip r:embed="rId2"/>
                <a:stretch>
                  <a:fillRect l="-482" t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rved Right Arrow 2"/>
          <p:cNvSpPr/>
          <p:nvPr/>
        </p:nvSpPr>
        <p:spPr>
          <a:xfrm rot="10800000" flipH="1">
            <a:off x="841827" y="2699656"/>
            <a:ext cx="362857" cy="62411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2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CPU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1967" y="1242449"/>
                <a:ext cx="11381028" cy="5755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Instructions </a:t>
                </a:r>
                <a:r>
                  <a:rPr lang="en-US" dirty="0"/>
                  <a:t>tell the CPU which calculation to perform (ALU), what to read from or write to (Registers), and which instruction comes next (Control Unit)</a:t>
                </a:r>
              </a:p>
              <a:p>
                <a:endParaRPr lang="en-US" dirty="0" smtClean="0"/>
              </a:p>
              <a:p>
                <a:r>
                  <a:rPr lang="en-US" dirty="0"/>
                  <a:t>Control </a:t>
                </a:r>
                <a:r>
                  <a:rPr lang="en-US" dirty="0" smtClean="0"/>
                  <a:t>Unit: “fetch-execute </a:t>
                </a:r>
                <a:r>
                  <a:rPr lang="en-US" dirty="0"/>
                  <a:t>cycle</a:t>
                </a:r>
                <a:r>
                  <a:rPr lang="en-US" dirty="0" smtClean="0"/>
                  <a:t>” </a:t>
                </a:r>
              </a:p>
              <a:p>
                <a:endParaRPr lang="en-US" dirty="0"/>
              </a:p>
              <a:p>
                <a:r>
                  <a:rPr lang="en-US" dirty="0"/>
                  <a:t>	</a:t>
                </a:r>
                <a:r>
                  <a:rPr lang="en-US" sz="1600" dirty="0"/>
                  <a:t>Decodes instruction:  binary code (16, 32, or 64 bits wide</a:t>
                </a:r>
                <a:r>
                  <a:rPr lang="en-US" sz="1600" dirty="0" smtClean="0"/>
                  <a:t>)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Executes instruction</a:t>
                </a:r>
                <a:endParaRPr lang="en-US" sz="1600" dirty="0"/>
              </a:p>
              <a:p>
                <a:r>
                  <a:rPr lang="en-US" sz="1600" dirty="0"/>
                  <a:t>	Figures out next instruction</a:t>
                </a:r>
              </a:p>
              <a:p>
                <a:r>
                  <a:rPr lang="en-US" dirty="0"/>
                  <a:t>	</a:t>
                </a:r>
                <a:endParaRPr lang="en-US" sz="1600" dirty="0"/>
              </a:p>
              <a:p>
                <a:r>
                  <a:rPr lang="en-US" dirty="0"/>
                  <a:t>	</a:t>
                </a:r>
              </a:p>
              <a:p>
                <a:r>
                  <a:rPr lang="en-US" dirty="0"/>
                  <a:t>ALU: all the low-level arithmetic and logical operations </a:t>
                </a:r>
              </a:p>
              <a:p>
                <a:r>
                  <a:rPr lang="en-US" dirty="0"/>
                  <a:t>		</a:t>
                </a:r>
              </a:p>
              <a:p>
                <a:r>
                  <a:rPr lang="en-US" dirty="0"/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Eg</a:t>
                </a:r>
                <a:r>
                  <a:rPr lang="en-US" sz="1600" dirty="0">
                    <a:solidFill>
                      <a:schemeClr val="bg1"/>
                    </a:solidFill>
                  </a:rPr>
                  <a:t>. add two numbers, compute bitwise And on two numbers, compare two numbers, etc.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Level of functionality of ALU depends on need, budget, energy, cost-effectiveness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Any function not supported as a primitive hardware operation can be later realized by software (slower though) 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Registers: desirable to store intermediate results close to ALU (rather than some remote RAM chip)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CPU typically equipped with 2 – 32 high-speed registers</a:t>
                </a:r>
              </a:p>
              <a:p>
                <a:endParaRPr lang="en-US" dirty="0"/>
              </a:p>
              <a:p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381028" cy="5755422"/>
              </a:xfrm>
              <a:prstGeom prst="rect">
                <a:avLst/>
              </a:prstGeom>
              <a:blipFill>
                <a:blip r:embed="rId2"/>
                <a:stretch>
                  <a:fillRect l="-482" t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rved Right Arrow 3"/>
          <p:cNvSpPr/>
          <p:nvPr/>
        </p:nvSpPr>
        <p:spPr>
          <a:xfrm rot="10800000" flipH="1">
            <a:off x="841827" y="2699656"/>
            <a:ext cx="362857" cy="62411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68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CPU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1967" y="1242449"/>
                <a:ext cx="11381028" cy="5755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Instructions </a:t>
                </a:r>
                <a:r>
                  <a:rPr lang="en-US" dirty="0"/>
                  <a:t>tell the CPU which calculation to perform (ALU), what to read from or write to (Registers), and which instruction comes next (Control Unit)</a:t>
                </a:r>
              </a:p>
              <a:p>
                <a:endParaRPr lang="en-US" dirty="0" smtClean="0"/>
              </a:p>
              <a:p>
                <a:r>
                  <a:rPr lang="en-US" dirty="0"/>
                  <a:t>Control </a:t>
                </a:r>
                <a:r>
                  <a:rPr lang="en-US" dirty="0" smtClean="0"/>
                  <a:t>Unit: “fetch-execute </a:t>
                </a:r>
                <a:r>
                  <a:rPr lang="en-US" dirty="0"/>
                  <a:t>cycle</a:t>
                </a:r>
                <a:r>
                  <a:rPr lang="en-US" dirty="0" smtClean="0"/>
                  <a:t>” </a:t>
                </a:r>
              </a:p>
              <a:p>
                <a:endParaRPr lang="en-US" dirty="0"/>
              </a:p>
              <a:p>
                <a:r>
                  <a:rPr lang="en-US" dirty="0"/>
                  <a:t>	</a:t>
                </a:r>
                <a:r>
                  <a:rPr lang="en-US" sz="1600" dirty="0"/>
                  <a:t>Decodes instruction:  binary code (16, 32, or 64 bits wide</a:t>
                </a:r>
                <a:r>
                  <a:rPr lang="en-US" sz="1600" dirty="0" smtClean="0"/>
                  <a:t>)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Executes instruction</a:t>
                </a:r>
                <a:endParaRPr lang="en-US" sz="1600" dirty="0"/>
              </a:p>
              <a:p>
                <a:r>
                  <a:rPr lang="en-US" sz="1600" dirty="0"/>
                  <a:t>	Figures out next instruction</a:t>
                </a:r>
              </a:p>
              <a:p>
                <a:r>
                  <a:rPr lang="en-US" dirty="0"/>
                  <a:t>	</a:t>
                </a:r>
                <a:endParaRPr lang="en-US" sz="1600" dirty="0"/>
              </a:p>
              <a:p>
                <a:r>
                  <a:rPr lang="en-US" dirty="0"/>
                  <a:t>	</a:t>
                </a:r>
              </a:p>
              <a:p>
                <a:r>
                  <a:rPr lang="en-US" dirty="0"/>
                  <a:t>ALU: all the low-level arithmetic and logical operations </a:t>
                </a:r>
              </a:p>
              <a:p>
                <a:r>
                  <a:rPr lang="en-US" dirty="0"/>
                  <a:t>		</a:t>
                </a:r>
              </a:p>
              <a:p>
                <a:r>
                  <a:rPr lang="en-US" dirty="0"/>
                  <a:t>	</a:t>
                </a:r>
                <a:r>
                  <a:rPr lang="en-US" sz="1600" dirty="0" err="1"/>
                  <a:t>Eg</a:t>
                </a:r>
                <a:r>
                  <a:rPr lang="en-US" sz="1600" dirty="0"/>
                  <a:t>. add two numbers, compute bitwise And on two numbers, compare two numbers, etc.</a:t>
                </a:r>
              </a:p>
              <a:p>
                <a:r>
                  <a:rPr lang="en-US" sz="1600" dirty="0"/>
                  <a:t>	Level of functionality of ALU depends on need, budget, energy, cost-effectiveness</a:t>
                </a:r>
              </a:p>
              <a:p>
                <a:r>
                  <a:rPr lang="en-US" sz="1600" dirty="0"/>
                  <a:t>	Any function not supported as a primitive hardware operation can be later realized by software (slower though) </a:t>
                </a:r>
              </a:p>
              <a:p>
                <a:endParaRPr lang="en-US" sz="1600" dirty="0"/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Registers: desirable to store intermediate results close to ALU (rather than some remote RAM chip)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CPU typically equipped with 2 – 32 high-speed registers</a:t>
                </a:r>
              </a:p>
              <a:p>
                <a:endParaRPr lang="en-US" dirty="0"/>
              </a:p>
              <a:p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381028" cy="5755422"/>
              </a:xfrm>
              <a:prstGeom prst="rect">
                <a:avLst/>
              </a:prstGeom>
              <a:blipFill>
                <a:blip r:embed="rId2"/>
                <a:stretch>
                  <a:fillRect l="-482" t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rved Right Arrow 3"/>
          <p:cNvSpPr/>
          <p:nvPr/>
        </p:nvSpPr>
        <p:spPr>
          <a:xfrm rot="10800000" flipH="1">
            <a:off x="841827" y="2699656"/>
            <a:ext cx="362857" cy="62411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96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CPU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1967" y="1242449"/>
                <a:ext cx="11381028" cy="5755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Instructions </a:t>
                </a:r>
                <a:r>
                  <a:rPr lang="en-US" dirty="0"/>
                  <a:t>tell the CPU which calculation to perform (ALU), what to read from or write to (Registers), and which instruction comes next (Control Unit)</a:t>
                </a:r>
              </a:p>
              <a:p>
                <a:endParaRPr lang="en-US" dirty="0" smtClean="0"/>
              </a:p>
              <a:p>
                <a:r>
                  <a:rPr lang="en-US" dirty="0"/>
                  <a:t>Control </a:t>
                </a:r>
                <a:r>
                  <a:rPr lang="en-US" dirty="0" smtClean="0"/>
                  <a:t>Unit: “fetch-execute </a:t>
                </a:r>
                <a:r>
                  <a:rPr lang="en-US" dirty="0"/>
                  <a:t>cycle</a:t>
                </a:r>
                <a:r>
                  <a:rPr lang="en-US" dirty="0" smtClean="0"/>
                  <a:t>” </a:t>
                </a:r>
              </a:p>
              <a:p>
                <a:endParaRPr lang="en-US" dirty="0"/>
              </a:p>
              <a:p>
                <a:r>
                  <a:rPr lang="en-US" dirty="0"/>
                  <a:t>	</a:t>
                </a:r>
                <a:r>
                  <a:rPr lang="en-US" sz="1600" dirty="0"/>
                  <a:t>Decodes instruction:  binary code (16, 32, or 64 bits wide</a:t>
                </a:r>
                <a:r>
                  <a:rPr lang="en-US" sz="1600" dirty="0" smtClean="0"/>
                  <a:t>)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Executes instruction</a:t>
                </a:r>
                <a:endParaRPr lang="en-US" sz="1600" dirty="0"/>
              </a:p>
              <a:p>
                <a:r>
                  <a:rPr lang="en-US" sz="1600" dirty="0"/>
                  <a:t>	Figures out next instruction</a:t>
                </a:r>
              </a:p>
              <a:p>
                <a:r>
                  <a:rPr lang="en-US" dirty="0"/>
                  <a:t>	</a:t>
                </a:r>
                <a:endParaRPr lang="en-US" sz="1600" dirty="0"/>
              </a:p>
              <a:p>
                <a:r>
                  <a:rPr lang="en-US" dirty="0"/>
                  <a:t>	</a:t>
                </a:r>
              </a:p>
              <a:p>
                <a:r>
                  <a:rPr lang="en-US" dirty="0"/>
                  <a:t>ALU: all the low-level arithmetic and logical operations </a:t>
                </a:r>
              </a:p>
              <a:p>
                <a:r>
                  <a:rPr lang="en-US" dirty="0"/>
                  <a:t>		</a:t>
                </a:r>
              </a:p>
              <a:p>
                <a:r>
                  <a:rPr lang="en-US" dirty="0"/>
                  <a:t>	</a:t>
                </a:r>
                <a:r>
                  <a:rPr lang="en-US" sz="1600" dirty="0" err="1"/>
                  <a:t>Eg</a:t>
                </a:r>
                <a:r>
                  <a:rPr lang="en-US" sz="1600" dirty="0"/>
                  <a:t>. add two numbers, compute bitwise And on two numbers, compare two numbers, etc.</a:t>
                </a:r>
              </a:p>
              <a:p>
                <a:r>
                  <a:rPr lang="en-US" sz="1600" dirty="0"/>
                  <a:t>	Level of functionality of ALU depends on need, budget, energy, cost-effectiveness</a:t>
                </a:r>
              </a:p>
              <a:p>
                <a:r>
                  <a:rPr lang="en-US" sz="1600" dirty="0"/>
                  <a:t>	Any function not supported as a primitive hardware operation can be later realized by software (slower though) </a:t>
                </a:r>
              </a:p>
              <a:p>
                <a:endParaRPr lang="en-US" sz="1600" dirty="0"/>
              </a:p>
              <a:p>
                <a:endParaRPr lang="en-US" dirty="0"/>
              </a:p>
              <a:p>
                <a:r>
                  <a:rPr lang="en-US" dirty="0"/>
                  <a:t>Registers: desirable to store intermediate results close to ALU (rather than some remote RAM chip)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CPU typically equipped with 2 – 32 high-speed registers</a:t>
                </a:r>
              </a:p>
              <a:p>
                <a:endParaRPr lang="en-US" dirty="0"/>
              </a:p>
              <a:p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381028" cy="5755422"/>
              </a:xfrm>
              <a:prstGeom prst="rect">
                <a:avLst/>
              </a:prstGeom>
              <a:blipFill>
                <a:blip r:embed="rId2"/>
                <a:stretch>
                  <a:fillRect l="-482" t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rved Right Arrow 3"/>
          <p:cNvSpPr/>
          <p:nvPr/>
        </p:nvSpPr>
        <p:spPr>
          <a:xfrm rot="10800000" flipH="1">
            <a:off x="841827" y="2699656"/>
            <a:ext cx="362857" cy="62411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6" y="1242449"/>
            <a:ext cx="114209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RAM steps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26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9541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RAM steps</a:t>
                </a:r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Slow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process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sluggish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data transfer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but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fast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ALU </a:t>
                </a:r>
                <a14:m>
                  <m:oMath xmlns:m="http://schemas.openxmlformats.org/officeDocument/2006/math">
                    <m:r>
                      <a:rPr lang="es-E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starvation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i="1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avoid with CPU-resident registers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Also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,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16 bits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400" dirty="0" err="1" smtClean="0">
                    <a:solidFill>
                      <a:schemeClr val="bg1"/>
                    </a:solidFill>
                  </a:rPr>
                  <a:t>Memory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[address] = value	// requires 2 instructions and 2 cycles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CPUregisterX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 = value		// requires only 1 instruction and 1 cycle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	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9541073"/>
              </a:xfrm>
              <a:prstGeom prst="rect">
                <a:avLst/>
              </a:prstGeom>
              <a:blipFill>
                <a:blip r:embed="rId2"/>
                <a:stretch>
                  <a:fillRect l="-481" t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7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9541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RAM steps</a:t>
                </a:r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Slow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process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sluggish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data transfer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but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fast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ALU </a:t>
                </a:r>
                <a14:m>
                  <m:oMath xmlns:m="http://schemas.openxmlformats.org/officeDocument/2006/math">
                    <m:r>
                      <a:rPr lang="es-E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starvation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i="1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avoid with CPU-resident registers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Also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,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16 bits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400" dirty="0" err="1" smtClean="0">
                    <a:solidFill>
                      <a:schemeClr val="bg1"/>
                    </a:solidFill>
                  </a:rPr>
                  <a:t>Memory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[address] = value	// requires 2 instructions and 2 cycles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CPUregisterX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 = value		// requires only 1 instruction and 1 cycle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/>
                  <a:t>		</a:t>
                </a:r>
                <a:endParaRPr lang="en-US" sz="1600" dirty="0" smtClean="0"/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endParaRPr lang="en-US" sz="1600" dirty="0" smtClean="0"/>
              </a:p>
              <a:p>
                <a:r>
                  <a:rPr lang="en-US" dirty="0" smtClean="0"/>
                  <a:t>	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9541073"/>
              </a:xfrm>
              <a:prstGeom prst="rect">
                <a:avLst/>
              </a:prstGeom>
              <a:blipFill>
                <a:blip r:embed="rId2"/>
                <a:stretch>
                  <a:fillRect l="-481" t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01158" y="3556151"/>
            <a:ext cx="29562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1</a:t>
            </a:r>
            <a:r>
              <a:rPr lang="en-US" sz="1400" dirty="0"/>
              <a:t>. Address value travels from CPU to RAM’s address input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385639" y="3556151"/>
            <a:ext cx="580297" cy="1826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address</a:t>
            </a:r>
            <a:endParaRPr 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1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9541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RAM steps</a:t>
                </a:r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Slow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process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sluggish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data transfer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but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fast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ALU </a:t>
                </a:r>
                <a14:m>
                  <m:oMath xmlns:m="http://schemas.openxmlformats.org/officeDocument/2006/math">
                    <m:r>
                      <a:rPr lang="es-E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starvation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i="1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avoid with CPU-resident registers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Also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,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16 bits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400" dirty="0" err="1" smtClean="0">
                    <a:solidFill>
                      <a:schemeClr val="bg1"/>
                    </a:solidFill>
                  </a:rPr>
                  <a:t>Memory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[address] = value	// requires 2 instructions and 2 cycles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CPUregisterX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 = value		// requires only 1 instruction and 1 cycle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	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9541073"/>
              </a:xfrm>
              <a:prstGeom prst="rect">
                <a:avLst/>
              </a:prstGeom>
              <a:blipFill>
                <a:blip r:embed="rId2"/>
                <a:stretch>
                  <a:fillRect l="-481" t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01158" y="3556151"/>
            <a:ext cx="29562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1</a:t>
            </a:r>
            <a:r>
              <a:rPr lang="en-US" sz="1400" dirty="0"/>
              <a:t>. Address value travels from CPU to RAM’s address input</a:t>
            </a:r>
          </a:p>
        </p:txBody>
      </p:sp>
      <p:cxnSp>
        <p:nvCxnSpPr>
          <p:cNvPr id="19" name="Curved Connector 18"/>
          <p:cNvCxnSpPr>
            <a:endCxn id="16" idx="1"/>
          </p:cNvCxnSpPr>
          <p:nvPr/>
        </p:nvCxnSpPr>
        <p:spPr>
          <a:xfrm flipV="1">
            <a:off x="5829996" y="3647477"/>
            <a:ext cx="555643" cy="124423"/>
          </a:xfrm>
          <a:prstGeom prst="curvedConnector3">
            <a:avLst>
              <a:gd name="adj1" fmla="val 50000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385639" y="3556151"/>
            <a:ext cx="580297" cy="1826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address</a:t>
            </a:r>
            <a:endParaRPr 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2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9541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RAM steps</a:t>
                </a:r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Slow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process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sluggish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data transfer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but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fast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ALU </a:t>
                </a:r>
                <a14:m>
                  <m:oMath xmlns:m="http://schemas.openxmlformats.org/officeDocument/2006/math">
                    <m:r>
                      <a:rPr lang="es-E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starvation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i="1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avoid with CPU-resident registers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Also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,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16 bits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400" dirty="0" err="1" smtClean="0">
                    <a:solidFill>
                      <a:schemeClr val="bg1"/>
                    </a:solidFill>
                  </a:rPr>
                  <a:t>Memory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[address] = value	// requires 2 instructions and 2 cycles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CPUregisterX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 = value		// requires only 1 instruction and 1 cycle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	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9541073"/>
              </a:xfrm>
              <a:prstGeom prst="rect">
                <a:avLst/>
              </a:prstGeom>
              <a:blipFill>
                <a:blip r:embed="rId2"/>
                <a:stretch>
                  <a:fillRect l="-481" t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01158" y="3556151"/>
            <a:ext cx="29562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1</a:t>
            </a:r>
            <a:r>
              <a:rPr lang="en-US" sz="1400" dirty="0"/>
              <a:t>. Address value travels from CPU to RAM’s address input</a:t>
            </a:r>
          </a:p>
        </p:txBody>
      </p:sp>
      <p:cxnSp>
        <p:nvCxnSpPr>
          <p:cNvPr id="19" name="Curved Connector 18"/>
          <p:cNvCxnSpPr>
            <a:endCxn id="16" idx="1"/>
          </p:cNvCxnSpPr>
          <p:nvPr/>
        </p:nvCxnSpPr>
        <p:spPr>
          <a:xfrm flipV="1">
            <a:off x="5829996" y="3647477"/>
            <a:ext cx="555643" cy="124423"/>
          </a:xfrm>
          <a:prstGeom prst="curvedConnector3">
            <a:avLst>
              <a:gd name="adj1" fmla="val 50000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817668" y="3856230"/>
            <a:ext cx="580297" cy="1826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address</a:t>
            </a:r>
            <a:endParaRPr 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3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Stored</a:t>
            </a:r>
            <a:r>
              <a:rPr lang="es-ES" dirty="0" smtClean="0"/>
              <a:t> </a:t>
            </a:r>
            <a:r>
              <a:rPr lang="es-ES" dirty="0" err="1"/>
              <a:t>p</a:t>
            </a:r>
            <a:r>
              <a:rPr lang="es-ES" dirty="0" err="1" smtClean="0"/>
              <a:t>rogram</a:t>
            </a:r>
            <a:r>
              <a:rPr lang="es-ES" dirty="0" smtClean="0"/>
              <a:t> concept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11381028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Program’s </a:t>
                </a:r>
                <a:r>
                  <a:rPr lang="en-US" dirty="0"/>
                  <a:t>code is temporarily stored and manipulated in the computer’s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memory, </a:t>
                </a:r>
                <a:r>
                  <a:rPr lang="en-US" i="1" dirty="0">
                    <a:solidFill>
                      <a:schemeClr val="tx1"/>
                    </a:solidFill>
                  </a:rPr>
                  <a:t>just like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data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same hardware behaves </a:t>
                </a:r>
                <a:r>
                  <a:rPr lang="en-US" dirty="0">
                    <a:solidFill>
                      <a:schemeClr val="bg1"/>
                    </a:solidFill>
                  </a:rPr>
                  <a:t>completely differently each time it is loaded with a different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program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Base of von Neumann architecture</a:t>
                </a:r>
              </a:p>
              <a:p>
                <a:endParaRPr lang="en-US" sz="1600" dirty="0"/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CPU interacts </a:t>
                </a:r>
                <a:r>
                  <a:rPr lang="en-US" dirty="0">
                    <a:solidFill>
                      <a:schemeClr val="bg1"/>
                    </a:solidFill>
                  </a:rPr>
                  <a:t>with a memory device, receiving data from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input device </a:t>
                </a:r>
                <a:r>
                  <a:rPr lang="en-US" dirty="0">
                    <a:solidFill>
                      <a:schemeClr val="bg1"/>
                    </a:solidFill>
                  </a:rPr>
                  <a:t>and sending data to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output device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381028" cy="2215991"/>
              </a:xfrm>
              <a:prstGeom prst="rect">
                <a:avLst/>
              </a:prstGeom>
              <a:blipFill>
                <a:blip r:embed="rId2"/>
                <a:stretch>
                  <a:fillRect l="-482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1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9541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RAM steps</a:t>
                </a:r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Slow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process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sluggish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data transfer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but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fast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ALU </a:t>
                </a:r>
                <a14:m>
                  <m:oMath xmlns:m="http://schemas.openxmlformats.org/officeDocument/2006/math">
                    <m:r>
                      <a:rPr lang="es-E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starvation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i="1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avoid with CPU-resident registers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Also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,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16 bits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400" dirty="0" err="1" smtClean="0">
                    <a:solidFill>
                      <a:schemeClr val="bg1"/>
                    </a:solidFill>
                  </a:rPr>
                  <a:t>Memory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[address] = value	// requires 2 instructions and 2 cycles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CPUregisterX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 = value		// requires only 1 instruction and 1 cycle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	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9541073"/>
              </a:xfrm>
              <a:prstGeom prst="rect">
                <a:avLst/>
              </a:prstGeom>
              <a:blipFill>
                <a:blip r:embed="rId2"/>
                <a:stretch>
                  <a:fillRect l="-481" t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01158" y="3556151"/>
            <a:ext cx="29562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1</a:t>
            </a:r>
            <a:r>
              <a:rPr lang="en-US" sz="1400" dirty="0"/>
              <a:t>. Address value travels from CPU to RAM’s address input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99960" y="4273161"/>
            <a:ext cx="37325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2. RAM’s direct-access logic </a:t>
            </a:r>
          </a:p>
          <a:p>
            <a:pPr lvl="0"/>
            <a:r>
              <a:rPr lang="en-US" sz="1400" dirty="0" smtClean="0"/>
              <a:t>uses supplied address to select memory register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5103341" y="4068455"/>
            <a:ext cx="678629" cy="21267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current reg. content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668" y="3856230"/>
            <a:ext cx="580297" cy="1826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address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flipV="1">
            <a:off x="5829996" y="3647477"/>
            <a:ext cx="555643" cy="124423"/>
          </a:xfrm>
          <a:prstGeom prst="curvedConnector3">
            <a:avLst>
              <a:gd name="adj1" fmla="val 50000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82135" y="3673602"/>
            <a:ext cx="580297" cy="182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?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9541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RAM steps</a:t>
                </a:r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Slow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process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sluggish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data transfer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but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fast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ALU </a:t>
                </a:r>
                <a14:m>
                  <m:oMath xmlns:m="http://schemas.openxmlformats.org/officeDocument/2006/math">
                    <m:r>
                      <a:rPr lang="es-E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starvation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i="1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avoid with CPU-resident registers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Also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,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16 bits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400" dirty="0" err="1" smtClean="0">
                    <a:solidFill>
                      <a:schemeClr val="bg1"/>
                    </a:solidFill>
                  </a:rPr>
                  <a:t>Memory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[address] = value	// requires 2 instructions and 2 cycles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CPUregisterX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 = value		// requires only 1 instruction and 1 cycle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	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9541073"/>
              </a:xfrm>
              <a:prstGeom prst="rect">
                <a:avLst/>
              </a:prstGeom>
              <a:blipFill>
                <a:blip r:embed="rId2"/>
                <a:stretch>
                  <a:fillRect l="-481" t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01158" y="3556151"/>
            <a:ext cx="29562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1</a:t>
            </a:r>
            <a:r>
              <a:rPr lang="en-US" sz="1400" dirty="0"/>
              <a:t>. Address value travels from CPU to RAM’s address input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99960" y="4273161"/>
            <a:ext cx="37325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2. RAM’s direct-access logic </a:t>
            </a:r>
          </a:p>
          <a:p>
            <a:pPr lvl="0"/>
            <a:r>
              <a:rPr lang="en-US" sz="1400" dirty="0" smtClean="0"/>
              <a:t>uses supplied address to select memory register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5103341" y="4068455"/>
            <a:ext cx="678629" cy="21267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current reg. content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668" y="3856230"/>
            <a:ext cx="580297" cy="1826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address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5400000">
            <a:off x="5603093" y="3821223"/>
            <a:ext cx="276227" cy="177580"/>
          </a:xfrm>
          <a:prstGeom prst="curvedConnector3">
            <a:avLst>
              <a:gd name="adj1" fmla="val -86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flipV="1">
            <a:off x="5829996" y="3647477"/>
            <a:ext cx="555643" cy="124423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5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9541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RAM steps</a:t>
                </a:r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Slow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process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sluggish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data transfer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but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fast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ALU </a:t>
                </a:r>
                <a14:m>
                  <m:oMath xmlns:m="http://schemas.openxmlformats.org/officeDocument/2006/math">
                    <m:r>
                      <a:rPr lang="es-E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starvation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i="1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avoid with CPU-resident registers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Also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,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16 bits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400" dirty="0" err="1" smtClean="0">
                    <a:solidFill>
                      <a:schemeClr val="bg1"/>
                    </a:solidFill>
                  </a:rPr>
                  <a:t>Memory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[address] = value	// requires 2 instructions and 2 cycles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CPUregisterX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 = value		// requires only 1 instruction and 1 cycle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	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9541073"/>
              </a:xfrm>
              <a:prstGeom prst="rect">
                <a:avLst/>
              </a:prstGeom>
              <a:blipFill>
                <a:blip r:embed="rId2"/>
                <a:stretch>
                  <a:fillRect l="-481" t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01158" y="3556151"/>
            <a:ext cx="29562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1</a:t>
            </a:r>
            <a:r>
              <a:rPr lang="en-US" sz="1400" dirty="0"/>
              <a:t>. Address value travels from CPU to RAM’s address input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99960" y="4273161"/>
            <a:ext cx="37325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2. RAM’s direct-access logic </a:t>
            </a:r>
          </a:p>
          <a:p>
            <a:pPr lvl="0"/>
            <a:r>
              <a:rPr lang="en-US" sz="1400" dirty="0" smtClean="0"/>
              <a:t>uses supplied address to select memory register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5103341" y="4068455"/>
            <a:ext cx="678629" cy="21267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current reg. content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668" y="3856230"/>
            <a:ext cx="580297" cy="1826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address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5400000">
            <a:off x="5603093" y="3821223"/>
            <a:ext cx="276227" cy="177580"/>
          </a:xfrm>
          <a:prstGeom prst="curvedConnector3">
            <a:avLst>
              <a:gd name="adj1" fmla="val -86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flipV="1">
            <a:off x="5829996" y="3647477"/>
            <a:ext cx="555643" cy="124423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66255" y="1300319"/>
            <a:ext cx="3408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3. Register’s contents travels back to CPU (read) </a:t>
            </a:r>
            <a:r>
              <a:rPr lang="en-US" sz="1400" dirty="0" smtClean="0">
                <a:solidFill>
                  <a:schemeClr val="bg1"/>
                </a:solidFill>
              </a:rPr>
              <a:t>or replaced by value from CPU (write) 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8" name="Curved Connector 17"/>
          <p:cNvCxnSpPr/>
          <p:nvPr/>
        </p:nvCxnSpPr>
        <p:spPr>
          <a:xfrm flipV="1">
            <a:off x="5283440" y="3476625"/>
            <a:ext cx="1102199" cy="571503"/>
          </a:xfrm>
          <a:prstGeom prst="curvedConnector3">
            <a:avLst>
              <a:gd name="adj1" fmla="val 74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01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9541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RAM steps</a:t>
                </a:r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Slow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process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sluggish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data transfer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but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fast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ALU </a:t>
                </a:r>
                <a14:m>
                  <m:oMath xmlns:m="http://schemas.openxmlformats.org/officeDocument/2006/math">
                    <m:r>
                      <a:rPr lang="es-E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starvation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i="1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avoid with CPU-resident registers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Also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,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16 bits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400" dirty="0" err="1" smtClean="0">
                    <a:solidFill>
                      <a:schemeClr val="bg1"/>
                    </a:solidFill>
                  </a:rPr>
                  <a:t>Memory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[address] = value	// requires 2 instructions and 2 cycles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CPUregisterX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 = value		// requires only 1 instruction and 1 cycle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	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9541073"/>
              </a:xfrm>
              <a:prstGeom prst="rect">
                <a:avLst/>
              </a:prstGeom>
              <a:blipFill>
                <a:blip r:embed="rId2"/>
                <a:stretch>
                  <a:fillRect l="-481" t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01158" y="3556151"/>
            <a:ext cx="29562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1</a:t>
            </a:r>
            <a:r>
              <a:rPr lang="en-US" sz="1400" dirty="0"/>
              <a:t>. Address value travels from CPU to RAM’s address input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99960" y="4273161"/>
            <a:ext cx="37325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2. RAM’s direct-access logic </a:t>
            </a:r>
          </a:p>
          <a:p>
            <a:pPr lvl="0"/>
            <a:r>
              <a:rPr lang="en-US" sz="1400" dirty="0" smtClean="0"/>
              <a:t>uses supplied address to select memory register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5103341" y="4068455"/>
            <a:ext cx="678629" cy="21267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current reg. content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668" y="3856230"/>
            <a:ext cx="580297" cy="1826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address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5400000">
            <a:off x="5603093" y="3821223"/>
            <a:ext cx="276227" cy="177580"/>
          </a:xfrm>
          <a:prstGeom prst="curvedConnector3">
            <a:avLst>
              <a:gd name="adj1" fmla="val -86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flipV="1">
            <a:off x="5829996" y="3647477"/>
            <a:ext cx="555643" cy="124423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66255" y="1300319"/>
            <a:ext cx="3408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3. Register’s contents travels back to CPU (read) </a:t>
            </a:r>
            <a:r>
              <a:rPr lang="en-US" sz="1400" dirty="0" smtClean="0">
                <a:solidFill>
                  <a:schemeClr val="bg1"/>
                </a:solidFill>
              </a:rPr>
              <a:t>or replaced by value from CPU (write) 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8" name="Curved Connector 17"/>
          <p:cNvCxnSpPr/>
          <p:nvPr/>
        </p:nvCxnSpPr>
        <p:spPr>
          <a:xfrm flipV="1">
            <a:off x="5283440" y="3476625"/>
            <a:ext cx="1102199" cy="571503"/>
          </a:xfrm>
          <a:prstGeom prst="curvedConnector3">
            <a:avLst>
              <a:gd name="adj1" fmla="val 74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388620" y="3355831"/>
            <a:ext cx="678629" cy="21267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current reg. content</a:t>
            </a:r>
            <a:endParaRPr 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4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9541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RAM steps</a:t>
                </a:r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Slow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process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sluggish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data transfer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but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fast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ALU </a:t>
                </a:r>
                <a14:m>
                  <m:oMath xmlns:m="http://schemas.openxmlformats.org/officeDocument/2006/math">
                    <m:r>
                      <a:rPr lang="es-E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starvation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i="1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avoid with CPU-resident registers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Also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,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16 bits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400" dirty="0" err="1" smtClean="0">
                    <a:solidFill>
                      <a:schemeClr val="bg1"/>
                    </a:solidFill>
                  </a:rPr>
                  <a:t>Memory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[address] = value	// requires 2 instructions and 2 cycles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CPUregisterX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 = value		// requires only 1 instruction and 1 cycle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	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9541073"/>
              </a:xfrm>
              <a:prstGeom prst="rect">
                <a:avLst/>
              </a:prstGeom>
              <a:blipFill>
                <a:blip r:embed="rId2"/>
                <a:stretch>
                  <a:fillRect l="-481" t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01158" y="3556151"/>
            <a:ext cx="29562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1</a:t>
            </a:r>
            <a:r>
              <a:rPr lang="en-US" sz="1400" dirty="0"/>
              <a:t>. Address value travels from CPU to RAM’s address input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99960" y="4273161"/>
            <a:ext cx="37325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2. RAM’s direct-access logic </a:t>
            </a:r>
          </a:p>
          <a:p>
            <a:pPr lvl="0"/>
            <a:r>
              <a:rPr lang="en-US" sz="1400" dirty="0" smtClean="0"/>
              <a:t>uses supplied address to select memory register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5103341" y="4068455"/>
            <a:ext cx="678629" cy="21267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rgbClr val="0070C0"/>
                </a:solidFill>
              </a:rPr>
              <a:t>new reg. content</a:t>
            </a:r>
            <a:endParaRPr lang="en-US" sz="700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668" y="3856230"/>
            <a:ext cx="580297" cy="1826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address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5400000">
            <a:off x="5603093" y="3821223"/>
            <a:ext cx="276227" cy="177580"/>
          </a:xfrm>
          <a:prstGeom prst="curvedConnector3">
            <a:avLst>
              <a:gd name="adj1" fmla="val -86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flipV="1">
            <a:off x="5829996" y="3647477"/>
            <a:ext cx="555643" cy="124423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66255" y="1300319"/>
            <a:ext cx="3408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3. Register’s contents travels back to CPU (read) or replaced by value from CPU (write)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62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9541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RAM steps</a:t>
                </a:r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r>
                  <a:rPr lang="es-ES" sz="1600" dirty="0"/>
                  <a:t>	</a:t>
                </a:r>
                <a:r>
                  <a:rPr lang="es-ES" sz="1600" dirty="0" err="1" smtClean="0"/>
                  <a:t>Slow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process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sluggish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data transfer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but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fast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ALU </a:t>
                </a:r>
                <a14:m>
                  <m:oMath xmlns:m="http://schemas.openxmlformats.org/officeDocument/2006/math">
                    <m:r>
                      <a:rPr lang="es-E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i="1" dirty="0" smtClean="0">
                    <a:solidFill>
                      <a:schemeClr val="bg1"/>
                    </a:solidFill>
                  </a:rPr>
                  <a:t>starvation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i="1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avoid with CPU-resident registers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Also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,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16 bits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400" dirty="0" err="1" smtClean="0">
                    <a:solidFill>
                      <a:schemeClr val="bg1"/>
                    </a:solidFill>
                  </a:rPr>
                  <a:t>Memory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[address] = value	// requires 2 instructions and 2 cycles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CPUregisterX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 = value		// requires only 1 instruction and 1 cycle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	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endParaRPr lang="en-US" sz="1600" dirty="0" smtClean="0"/>
              </a:p>
              <a:p>
                <a:r>
                  <a:rPr lang="en-US" dirty="0" smtClean="0"/>
                  <a:t>	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9541073"/>
              </a:xfrm>
              <a:prstGeom prst="rect">
                <a:avLst/>
              </a:prstGeom>
              <a:blipFill>
                <a:blip r:embed="rId2"/>
                <a:stretch>
                  <a:fillRect l="-481" t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01158" y="3556151"/>
            <a:ext cx="29562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1</a:t>
            </a:r>
            <a:r>
              <a:rPr lang="en-US" sz="1400" dirty="0"/>
              <a:t>. Address value travels from CPU to RAM’s address input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99960" y="4273161"/>
            <a:ext cx="37325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2. RAM’s direct-access logic </a:t>
            </a:r>
          </a:p>
          <a:p>
            <a:pPr lvl="0"/>
            <a:r>
              <a:rPr lang="en-US" sz="1400" dirty="0" smtClean="0"/>
              <a:t>uses supplied address to select memory register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566255" y="1300319"/>
            <a:ext cx="3408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3. Register’s contents travels back to CPU (read) or replaced by value from CPU (write) </a:t>
            </a:r>
            <a:endParaRPr lang="en-US" sz="1400" dirty="0"/>
          </a:p>
        </p:txBody>
      </p:sp>
      <p:cxnSp>
        <p:nvCxnSpPr>
          <p:cNvPr id="5" name="Curved Connector 4"/>
          <p:cNvCxnSpPr/>
          <p:nvPr/>
        </p:nvCxnSpPr>
        <p:spPr>
          <a:xfrm rot="5400000">
            <a:off x="5603093" y="3821223"/>
            <a:ext cx="276227" cy="177580"/>
          </a:xfrm>
          <a:prstGeom prst="curvedConnector3">
            <a:avLst>
              <a:gd name="adj1" fmla="val -86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endCxn id="16" idx="1"/>
          </p:cNvCxnSpPr>
          <p:nvPr/>
        </p:nvCxnSpPr>
        <p:spPr>
          <a:xfrm flipV="1">
            <a:off x="5829996" y="3647477"/>
            <a:ext cx="555643" cy="124423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03341" y="4068455"/>
            <a:ext cx="678629" cy="21267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content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53" name="Curved Connector 52"/>
          <p:cNvCxnSpPr/>
          <p:nvPr/>
        </p:nvCxnSpPr>
        <p:spPr>
          <a:xfrm flipV="1">
            <a:off x="5283440" y="3476625"/>
            <a:ext cx="1102199" cy="571503"/>
          </a:xfrm>
          <a:prstGeom prst="curvedConnector3">
            <a:avLst>
              <a:gd name="adj1" fmla="val 74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17668" y="3856230"/>
            <a:ext cx="580297" cy="1826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address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6" name="Curved Connector 15"/>
          <p:cNvCxnSpPr>
            <a:endCxn id="49" idx="0"/>
          </p:cNvCxnSpPr>
          <p:nvPr/>
        </p:nvCxnSpPr>
        <p:spPr>
          <a:xfrm rot="16200000" flipH="1">
            <a:off x="5341255" y="3967053"/>
            <a:ext cx="134629" cy="68174"/>
          </a:xfrm>
          <a:prstGeom prst="curvedConnector3">
            <a:avLst>
              <a:gd name="adj1" fmla="val 224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flipV="1">
            <a:off x="5283440" y="3933824"/>
            <a:ext cx="91040" cy="52389"/>
          </a:xfrm>
          <a:prstGeom prst="curvedConnector3">
            <a:avLst>
              <a:gd name="adj1" fmla="val 4476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2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9541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RAM steps</a:t>
                </a:r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r>
                  <a:rPr lang="es-ES" sz="1600" dirty="0"/>
                  <a:t>	</a:t>
                </a:r>
                <a:r>
                  <a:rPr lang="es-ES" sz="1600" dirty="0" err="1" smtClean="0"/>
                  <a:t>Slow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process</a:t>
                </a:r>
                <a:r>
                  <a:rPr lang="es-ES" sz="1600" dirty="0" smtClean="0"/>
                  <a:t>: </a:t>
                </a:r>
                <a:r>
                  <a:rPr lang="es-ES" sz="1600" dirty="0" err="1" smtClean="0"/>
                  <a:t>sluggish</a:t>
                </a:r>
                <a:r>
                  <a:rPr lang="es-ES" sz="1600" dirty="0" smtClean="0"/>
                  <a:t> data transfer </a:t>
                </a:r>
                <a:r>
                  <a:rPr lang="es-ES" sz="1600" dirty="0" err="1" smtClean="0"/>
                  <a:t>but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fast</a:t>
                </a:r>
                <a:r>
                  <a:rPr lang="es-ES" sz="1600" dirty="0" smtClean="0"/>
                  <a:t> ALU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i="1" dirty="0" smtClean="0"/>
                  <a:t>starvation </a:t>
                </a:r>
                <a14:m>
                  <m:oMath xmlns:m="http://schemas.openxmlformats.org/officeDocument/2006/math">
                    <m:r>
                      <a:rPr lang="es-E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i="1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avoid with CPU-resident registers</a:t>
                </a:r>
              </a:p>
              <a:p>
                <a:endParaRPr lang="es-ES" sz="1600" dirty="0">
                  <a:solidFill>
                    <a:schemeClr val="bg1"/>
                  </a:solidFill>
                </a:endParaRPr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Also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,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16 bits</a:t>
                </a: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400" dirty="0" err="1" smtClean="0">
                    <a:solidFill>
                      <a:schemeClr val="bg1"/>
                    </a:solidFill>
                  </a:rPr>
                  <a:t>Memory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[address] = value	// requires 2 instructions and 2 cycles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CPUregisterX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 = value		// requires only 1 instruction and 1 cycle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	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endParaRPr lang="en-US" sz="1600" dirty="0" smtClean="0"/>
              </a:p>
              <a:p>
                <a:r>
                  <a:rPr lang="en-US" dirty="0" smtClean="0"/>
                  <a:t>	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9541073"/>
              </a:xfrm>
              <a:prstGeom prst="rect">
                <a:avLst/>
              </a:prstGeom>
              <a:blipFill>
                <a:blip r:embed="rId2"/>
                <a:stretch>
                  <a:fillRect l="-481" t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01158" y="3556151"/>
            <a:ext cx="29562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1</a:t>
            </a:r>
            <a:r>
              <a:rPr lang="en-US" sz="1400" dirty="0"/>
              <a:t>. Address value travels from CPU to RAM’s address input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99960" y="4273161"/>
            <a:ext cx="37325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2. RAM’s direct-access logic </a:t>
            </a:r>
          </a:p>
          <a:p>
            <a:pPr lvl="0"/>
            <a:r>
              <a:rPr lang="en-US" sz="1400" dirty="0" smtClean="0"/>
              <a:t>uses supplied address to select memory register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566255" y="1300319"/>
            <a:ext cx="3408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3. Register’s contents travels back to CPU (read) or replaced by value from CPU (write) </a:t>
            </a:r>
            <a:endParaRPr lang="en-US" sz="1400" dirty="0"/>
          </a:p>
        </p:txBody>
      </p:sp>
      <p:cxnSp>
        <p:nvCxnSpPr>
          <p:cNvPr id="5" name="Curved Connector 4"/>
          <p:cNvCxnSpPr/>
          <p:nvPr/>
        </p:nvCxnSpPr>
        <p:spPr>
          <a:xfrm rot="5400000">
            <a:off x="5603093" y="3821223"/>
            <a:ext cx="276227" cy="177580"/>
          </a:xfrm>
          <a:prstGeom prst="curvedConnector3">
            <a:avLst>
              <a:gd name="adj1" fmla="val -86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endCxn id="16" idx="1"/>
          </p:cNvCxnSpPr>
          <p:nvPr/>
        </p:nvCxnSpPr>
        <p:spPr>
          <a:xfrm flipV="1">
            <a:off x="5829996" y="3647477"/>
            <a:ext cx="555643" cy="124423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03341" y="4068455"/>
            <a:ext cx="678629" cy="21267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content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53" name="Curved Connector 52"/>
          <p:cNvCxnSpPr/>
          <p:nvPr/>
        </p:nvCxnSpPr>
        <p:spPr>
          <a:xfrm flipV="1">
            <a:off x="5283440" y="3476625"/>
            <a:ext cx="1102199" cy="571503"/>
          </a:xfrm>
          <a:prstGeom prst="curvedConnector3">
            <a:avLst>
              <a:gd name="adj1" fmla="val 74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17668" y="3856230"/>
            <a:ext cx="580297" cy="1826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address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6" name="Curved Connector 15"/>
          <p:cNvCxnSpPr>
            <a:endCxn id="49" idx="0"/>
          </p:cNvCxnSpPr>
          <p:nvPr/>
        </p:nvCxnSpPr>
        <p:spPr>
          <a:xfrm rot="16200000" flipH="1">
            <a:off x="5341255" y="3967053"/>
            <a:ext cx="134629" cy="68174"/>
          </a:xfrm>
          <a:prstGeom prst="curvedConnector3">
            <a:avLst>
              <a:gd name="adj1" fmla="val 224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flipV="1">
            <a:off x="5283440" y="3933824"/>
            <a:ext cx="91040" cy="52389"/>
          </a:xfrm>
          <a:prstGeom prst="curvedConnector3">
            <a:avLst>
              <a:gd name="adj1" fmla="val 4476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3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9541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RAM steps</a:t>
                </a:r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r>
                  <a:rPr lang="es-ES" sz="1600" dirty="0"/>
                  <a:t>	</a:t>
                </a:r>
                <a:r>
                  <a:rPr lang="es-ES" sz="1600" dirty="0" err="1" smtClean="0"/>
                  <a:t>Slow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process</a:t>
                </a:r>
                <a:r>
                  <a:rPr lang="es-ES" sz="1600" dirty="0" smtClean="0"/>
                  <a:t>: </a:t>
                </a:r>
                <a:r>
                  <a:rPr lang="es-ES" sz="1600" dirty="0" err="1" smtClean="0"/>
                  <a:t>sluggish</a:t>
                </a:r>
                <a:r>
                  <a:rPr lang="es-ES" sz="1600" dirty="0" smtClean="0"/>
                  <a:t> data transfer </a:t>
                </a:r>
                <a:r>
                  <a:rPr lang="es-ES" sz="1600" dirty="0" err="1" smtClean="0"/>
                  <a:t>but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fast</a:t>
                </a:r>
                <a:r>
                  <a:rPr lang="es-ES" sz="1600" dirty="0" smtClean="0"/>
                  <a:t> ALU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i="1" dirty="0" smtClean="0"/>
                  <a:t>starvation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i="1" dirty="0" smtClean="0"/>
                  <a:t> </a:t>
                </a:r>
                <a:r>
                  <a:rPr lang="en-US" sz="1600" dirty="0" smtClean="0"/>
                  <a:t>avoid with CPU-resident registers</a:t>
                </a:r>
              </a:p>
              <a:p>
                <a:endParaRPr lang="es-ES" sz="1600" dirty="0"/>
              </a:p>
              <a:p>
                <a:r>
                  <a:rPr lang="es-E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Also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,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with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ES" sz="1600" dirty="0" err="1" smtClean="0">
                    <a:solidFill>
                      <a:schemeClr val="bg1"/>
                    </a:solidFill>
                  </a:rPr>
                  <a:t>only</a:t>
                </a:r>
                <a:r>
                  <a:rPr lang="es-ES" sz="1600" dirty="0" smtClean="0">
                    <a:solidFill>
                      <a:schemeClr val="bg1"/>
                    </a:solidFill>
                  </a:rPr>
                  <a:t> 16 bits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 smtClean="0"/>
                  <a:t>	</a:t>
                </a:r>
                <a:r>
                  <a:rPr lang="es-ES" sz="1400" dirty="0" err="1" smtClean="0">
                    <a:solidFill>
                      <a:schemeClr val="bg1"/>
                    </a:solidFill>
                  </a:rPr>
                  <a:t>Memory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[address] = value	// requires 2 instructions and 2 cycles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CPUregisterX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 = value		// requires only 1 instruction and 1 cycle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	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endParaRPr lang="en-US" sz="1600" dirty="0" smtClean="0"/>
              </a:p>
              <a:p>
                <a:r>
                  <a:rPr lang="en-US" dirty="0" smtClean="0"/>
                  <a:t>	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9541073"/>
              </a:xfrm>
              <a:prstGeom prst="rect">
                <a:avLst/>
              </a:prstGeom>
              <a:blipFill>
                <a:blip r:embed="rId2"/>
                <a:stretch>
                  <a:fillRect l="-481" t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01158" y="3556151"/>
            <a:ext cx="29562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1</a:t>
            </a:r>
            <a:r>
              <a:rPr lang="en-US" sz="1400" dirty="0"/>
              <a:t>. Address value travels from CPU to RAM’s address input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99960" y="4273161"/>
            <a:ext cx="37325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2. RAM’s direct-access logic </a:t>
            </a:r>
          </a:p>
          <a:p>
            <a:pPr lvl="0"/>
            <a:r>
              <a:rPr lang="en-US" sz="1400" dirty="0" smtClean="0"/>
              <a:t>uses supplied address to select memory register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566255" y="1300319"/>
            <a:ext cx="3408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3. Register’s contents travels back to CPU (read) or replaced by value from CPU (write) </a:t>
            </a:r>
            <a:endParaRPr lang="en-US" sz="1400" dirty="0"/>
          </a:p>
        </p:txBody>
      </p:sp>
      <p:cxnSp>
        <p:nvCxnSpPr>
          <p:cNvPr id="5" name="Curved Connector 4"/>
          <p:cNvCxnSpPr/>
          <p:nvPr/>
        </p:nvCxnSpPr>
        <p:spPr>
          <a:xfrm rot="5400000">
            <a:off x="5603093" y="3821223"/>
            <a:ext cx="276227" cy="177580"/>
          </a:xfrm>
          <a:prstGeom prst="curvedConnector3">
            <a:avLst>
              <a:gd name="adj1" fmla="val -86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endCxn id="16" idx="1"/>
          </p:cNvCxnSpPr>
          <p:nvPr/>
        </p:nvCxnSpPr>
        <p:spPr>
          <a:xfrm flipV="1">
            <a:off x="5829996" y="3647477"/>
            <a:ext cx="555643" cy="124423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03341" y="4068455"/>
            <a:ext cx="678629" cy="21267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content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53" name="Curved Connector 52"/>
          <p:cNvCxnSpPr/>
          <p:nvPr/>
        </p:nvCxnSpPr>
        <p:spPr>
          <a:xfrm flipV="1">
            <a:off x="5283440" y="3476625"/>
            <a:ext cx="1102199" cy="571503"/>
          </a:xfrm>
          <a:prstGeom prst="curvedConnector3">
            <a:avLst>
              <a:gd name="adj1" fmla="val 74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17668" y="3856230"/>
            <a:ext cx="580297" cy="1826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address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6" name="Curved Connector 15"/>
          <p:cNvCxnSpPr>
            <a:endCxn id="49" idx="0"/>
          </p:cNvCxnSpPr>
          <p:nvPr/>
        </p:nvCxnSpPr>
        <p:spPr>
          <a:xfrm rot="16200000" flipH="1">
            <a:off x="5341255" y="3967053"/>
            <a:ext cx="134629" cy="68174"/>
          </a:xfrm>
          <a:prstGeom prst="curvedConnector3">
            <a:avLst>
              <a:gd name="adj1" fmla="val 224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flipV="1">
            <a:off x="5283440" y="3933824"/>
            <a:ext cx="91040" cy="52389"/>
          </a:xfrm>
          <a:prstGeom prst="curvedConnector3">
            <a:avLst>
              <a:gd name="adj1" fmla="val 4476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9541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RAM steps</a:t>
                </a:r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r>
                  <a:rPr lang="es-ES" sz="1600" dirty="0"/>
                  <a:t>	</a:t>
                </a:r>
                <a:r>
                  <a:rPr lang="es-ES" sz="1600" dirty="0" err="1" smtClean="0"/>
                  <a:t>Slow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process</a:t>
                </a:r>
                <a:r>
                  <a:rPr lang="es-ES" sz="1600" dirty="0" smtClean="0"/>
                  <a:t>: </a:t>
                </a:r>
                <a:r>
                  <a:rPr lang="es-ES" sz="1600" dirty="0" err="1" smtClean="0"/>
                  <a:t>sluggish</a:t>
                </a:r>
                <a:r>
                  <a:rPr lang="es-ES" sz="1600" dirty="0" smtClean="0"/>
                  <a:t> data transfer </a:t>
                </a:r>
                <a:r>
                  <a:rPr lang="es-ES" sz="1600" dirty="0" err="1" smtClean="0"/>
                  <a:t>but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fast</a:t>
                </a:r>
                <a:r>
                  <a:rPr lang="es-ES" sz="1600" dirty="0" smtClean="0"/>
                  <a:t> ALU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i="1" dirty="0" smtClean="0"/>
                  <a:t>starvation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i="1" dirty="0" smtClean="0"/>
                  <a:t> </a:t>
                </a:r>
                <a:r>
                  <a:rPr lang="en-US" sz="1600" dirty="0" smtClean="0"/>
                  <a:t>avoid with CPU-resident registers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Also</a:t>
                </a:r>
                <a:r>
                  <a:rPr lang="es-ES" sz="1600" dirty="0" smtClean="0"/>
                  <a:t>, </a:t>
                </a:r>
                <a:r>
                  <a:rPr lang="es-ES" sz="1600" dirty="0" err="1" smtClean="0"/>
                  <a:t>with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only</a:t>
                </a:r>
                <a:r>
                  <a:rPr lang="es-ES" sz="1600" dirty="0" smtClean="0"/>
                  <a:t> 16 bits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 smtClean="0"/>
                  <a:t>	</a:t>
                </a:r>
                <a:r>
                  <a:rPr lang="es-ES" sz="1400" dirty="0" err="1" smtClean="0">
                    <a:solidFill>
                      <a:schemeClr val="bg1"/>
                    </a:solidFill>
                  </a:rPr>
                  <a:t>Memory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[address] = value	// requires 2 instructions and 2 cycles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CPUregisterX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 = value		// requires only 1 instruction and 1 cycle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>
                    <a:solidFill>
                      <a:schemeClr val="bg1"/>
                    </a:solidFill>
                  </a:rPr>
                  <a:t>		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endParaRPr lang="en-US" sz="1600" dirty="0" smtClean="0"/>
              </a:p>
              <a:p>
                <a:r>
                  <a:rPr lang="en-US" dirty="0" smtClean="0"/>
                  <a:t>	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9541073"/>
              </a:xfrm>
              <a:prstGeom prst="rect">
                <a:avLst/>
              </a:prstGeom>
              <a:blipFill>
                <a:blip r:embed="rId2"/>
                <a:stretch>
                  <a:fillRect l="-481" t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01158" y="3556151"/>
            <a:ext cx="29562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1</a:t>
            </a:r>
            <a:r>
              <a:rPr lang="en-US" sz="1400" dirty="0"/>
              <a:t>. Address value travels from CPU to RAM’s address input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99960" y="4273161"/>
            <a:ext cx="37325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2. RAM’s direct-access logic </a:t>
            </a:r>
          </a:p>
          <a:p>
            <a:pPr lvl="0"/>
            <a:r>
              <a:rPr lang="en-US" sz="1400" dirty="0" smtClean="0"/>
              <a:t>uses supplied address to select memory register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566255" y="1300319"/>
            <a:ext cx="3408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3. Register’s contents travels back to CPU (read) or replaced by value from CPU (write) </a:t>
            </a:r>
            <a:endParaRPr lang="en-US" sz="1400" dirty="0"/>
          </a:p>
        </p:txBody>
      </p:sp>
      <p:cxnSp>
        <p:nvCxnSpPr>
          <p:cNvPr id="5" name="Curved Connector 4"/>
          <p:cNvCxnSpPr/>
          <p:nvPr/>
        </p:nvCxnSpPr>
        <p:spPr>
          <a:xfrm rot="5400000">
            <a:off x="5603093" y="3821223"/>
            <a:ext cx="276227" cy="177580"/>
          </a:xfrm>
          <a:prstGeom prst="curvedConnector3">
            <a:avLst>
              <a:gd name="adj1" fmla="val -86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endCxn id="16" idx="1"/>
          </p:cNvCxnSpPr>
          <p:nvPr/>
        </p:nvCxnSpPr>
        <p:spPr>
          <a:xfrm flipV="1">
            <a:off x="5829996" y="3647477"/>
            <a:ext cx="555643" cy="124423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03341" y="4068455"/>
            <a:ext cx="678629" cy="21267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content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53" name="Curved Connector 52"/>
          <p:cNvCxnSpPr/>
          <p:nvPr/>
        </p:nvCxnSpPr>
        <p:spPr>
          <a:xfrm flipV="1">
            <a:off x="5283440" y="3476625"/>
            <a:ext cx="1102199" cy="571503"/>
          </a:xfrm>
          <a:prstGeom prst="curvedConnector3">
            <a:avLst>
              <a:gd name="adj1" fmla="val 74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17668" y="3856230"/>
            <a:ext cx="580297" cy="1826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address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6" name="Curved Connector 15"/>
          <p:cNvCxnSpPr>
            <a:endCxn id="49" idx="0"/>
          </p:cNvCxnSpPr>
          <p:nvPr/>
        </p:nvCxnSpPr>
        <p:spPr>
          <a:xfrm rot="16200000" flipH="1">
            <a:off x="5341255" y="3967053"/>
            <a:ext cx="134629" cy="68174"/>
          </a:xfrm>
          <a:prstGeom prst="curvedConnector3">
            <a:avLst>
              <a:gd name="adj1" fmla="val 224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flipV="1">
            <a:off x="5283440" y="3933824"/>
            <a:ext cx="91040" cy="52389"/>
          </a:xfrm>
          <a:prstGeom prst="curvedConnector3">
            <a:avLst>
              <a:gd name="adj1" fmla="val 4476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96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9541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RAM steps</a:t>
                </a:r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r>
                  <a:rPr lang="es-ES" sz="1600" dirty="0"/>
                  <a:t>	</a:t>
                </a:r>
                <a:r>
                  <a:rPr lang="es-ES" sz="1600" dirty="0" err="1" smtClean="0"/>
                  <a:t>Slow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process</a:t>
                </a:r>
                <a:r>
                  <a:rPr lang="es-ES" sz="1600" dirty="0" smtClean="0"/>
                  <a:t>: </a:t>
                </a:r>
                <a:r>
                  <a:rPr lang="es-ES" sz="1600" dirty="0" err="1" smtClean="0"/>
                  <a:t>sluggish</a:t>
                </a:r>
                <a:r>
                  <a:rPr lang="es-ES" sz="1600" dirty="0" smtClean="0"/>
                  <a:t> data transfer </a:t>
                </a:r>
                <a:r>
                  <a:rPr lang="es-ES" sz="1600" dirty="0" err="1" smtClean="0"/>
                  <a:t>but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fast</a:t>
                </a:r>
                <a:r>
                  <a:rPr lang="es-ES" sz="1600" dirty="0" smtClean="0"/>
                  <a:t> ALU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i="1" dirty="0" smtClean="0"/>
                  <a:t>starvation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i="1" dirty="0" smtClean="0"/>
                  <a:t> </a:t>
                </a:r>
                <a:r>
                  <a:rPr lang="en-US" sz="1600" dirty="0" smtClean="0"/>
                  <a:t>avoid with CPU-resident registers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Also</a:t>
                </a:r>
                <a:r>
                  <a:rPr lang="es-ES" sz="1600" dirty="0" smtClean="0"/>
                  <a:t>, </a:t>
                </a:r>
                <a:r>
                  <a:rPr lang="es-ES" sz="1600" dirty="0" err="1" smtClean="0"/>
                  <a:t>with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only</a:t>
                </a:r>
                <a:r>
                  <a:rPr lang="es-ES" sz="1600" dirty="0" smtClean="0"/>
                  <a:t> 16 bits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 smtClean="0"/>
                  <a:t>	</a:t>
                </a:r>
                <a:r>
                  <a:rPr lang="es-ES" sz="1400" dirty="0" err="1" smtClean="0"/>
                  <a:t>Memory</a:t>
                </a:r>
                <a:r>
                  <a:rPr lang="en-US" sz="1400" dirty="0" smtClean="0"/>
                  <a:t>[address] = value	// requires 2 instructions and 2 cycles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CPUregisterX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 = value		// requires only 1 instruction and 1 cycle</a:t>
                </a:r>
                <a:endParaRPr lang="es-ES" sz="1600" dirty="0" smtClean="0">
                  <a:solidFill>
                    <a:schemeClr val="bg1"/>
                  </a:solidFill>
                </a:endParaRPr>
              </a:p>
              <a:p>
                <a:r>
                  <a:rPr lang="es-ES" sz="1600" dirty="0"/>
                  <a:t>		</a:t>
                </a:r>
                <a:endParaRPr lang="en-US" sz="1600" dirty="0" smtClean="0"/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endParaRPr lang="en-US" sz="1600" dirty="0" smtClean="0"/>
              </a:p>
              <a:p>
                <a:r>
                  <a:rPr lang="en-US" dirty="0" smtClean="0"/>
                  <a:t>	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9541073"/>
              </a:xfrm>
              <a:prstGeom prst="rect">
                <a:avLst/>
              </a:prstGeom>
              <a:blipFill>
                <a:blip r:embed="rId2"/>
                <a:stretch>
                  <a:fillRect l="-481" t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01158" y="3556151"/>
            <a:ext cx="29562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1</a:t>
            </a:r>
            <a:r>
              <a:rPr lang="en-US" sz="1400" dirty="0"/>
              <a:t>. Address value travels from CPU to RAM’s address input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99960" y="4273161"/>
            <a:ext cx="37325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2. RAM’s direct-access logic </a:t>
            </a:r>
          </a:p>
          <a:p>
            <a:pPr lvl="0"/>
            <a:r>
              <a:rPr lang="en-US" sz="1400" dirty="0" smtClean="0"/>
              <a:t>uses supplied address to select memory register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566255" y="1300319"/>
            <a:ext cx="3408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3. Register’s contents travels back to CPU (read) or replaced by value from CPU (write) </a:t>
            </a:r>
            <a:endParaRPr lang="en-US" sz="1400" dirty="0"/>
          </a:p>
        </p:txBody>
      </p:sp>
      <p:cxnSp>
        <p:nvCxnSpPr>
          <p:cNvPr id="5" name="Curved Connector 4"/>
          <p:cNvCxnSpPr/>
          <p:nvPr/>
        </p:nvCxnSpPr>
        <p:spPr>
          <a:xfrm rot="5400000">
            <a:off x="5603093" y="3821223"/>
            <a:ext cx="276227" cy="177580"/>
          </a:xfrm>
          <a:prstGeom prst="curvedConnector3">
            <a:avLst>
              <a:gd name="adj1" fmla="val -86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endCxn id="16" idx="1"/>
          </p:cNvCxnSpPr>
          <p:nvPr/>
        </p:nvCxnSpPr>
        <p:spPr>
          <a:xfrm flipV="1">
            <a:off x="5829996" y="3647477"/>
            <a:ext cx="555643" cy="124423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03341" y="4068455"/>
            <a:ext cx="678629" cy="21267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content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53" name="Curved Connector 52"/>
          <p:cNvCxnSpPr/>
          <p:nvPr/>
        </p:nvCxnSpPr>
        <p:spPr>
          <a:xfrm flipV="1">
            <a:off x="5283440" y="3476625"/>
            <a:ext cx="1102199" cy="571503"/>
          </a:xfrm>
          <a:prstGeom prst="curvedConnector3">
            <a:avLst>
              <a:gd name="adj1" fmla="val 74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17668" y="3856230"/>
            <a:ext cx="580297" cy="1826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address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6" name="Curved Connector 15"/>
          <p:cNvCxnSpPr>
            <a:endCxn id="49" idx="0"/>
          </p:cNvCxnSpPr>
          <p:nvPr/>
        </p:nvCxnSpPr>
        <p:spPr>
          <a:xfrm rot="16200000" flipH="1">
            <a:off x="5341255" y="3967053"/>
            <a:ext cx="134629" cy="68174"/>
          </a:xfrm>
          <a:prstGeom prst="curvedConnector3">
            <a:avLst>
              <a:gd name="adj1" fmla="val 224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flipV="1">
            <a:off x="5283440" y="3933824"/>
            <a:ext cx="91040" cy="52389"/>
          </a:xfrm>
          <a:prstGeom prst="curvedConnector3">
            <a:avLst>
              <a:gd name="adj1" fmla="val 4476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14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Stored</a:t>
            </a:r>
            <a:r>
              <a:rPr lang="es-ES" dirty="0" smtClean="0"/>
              <a:t> </a:t>
            </a:r>
            <a:r>
              <a:rPr lang="es-ES" dirty="0" err="1"/>
              <a:t>p</a:t>
            </a:r>
            <a:r>
              <a:rPr lang="es-ES" dirty="0" err="1" smtClean="0"/>
              <a:t>rogram</a:t>
            </a:r>
            <a:r>
              <a:rPr lang="es-ES" dirty="0" smtClean="0"/>
              <a:t> concept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11381028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Program’s </a:t>
                </a:r>
                <a:r>
                  <a:rPr lang="en-US" dirty="0"/>
                  <a:t>code is temporarily stored and manipulated in 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computer’s memory, </a:t>
                </a:r>
                <a:r>
                  <a:rPr lang="en-US" i="1" dirty="0">
                    <a:solidFill>
                      <a:schemeClr val="tx1"/>
                    </a:solidFill>
                  </a:rPr>
                  <a:t>just like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data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same hardware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behaves </a:t>
                </a:r>
                <a:r>
                  <a:rPr lang="en-US" dirty="0">
                    <a:solidFill>
                      <a:schemeClr val="bg1"/>
                    </a:solidFill>
                  </a:rPr>
                  <a:t>completely differently each time it is loaded with a different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program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Base of von Neumann architecture</a:t>
                </a:r>
              </a:p>
              <a:p>
                <a:endParaRPr lang="en-US" sz="1600" dirty="0"/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CPU interacts </a:t>
                </a:r>
                <a:r>
                  <a:rPr lang="en-US" dirty="0">
                    <a:solidFill>
                      <a:schemeClr val="bg1"/>
                    </a:solidFill>
                  </a:rPr>
                  <a:t>with a memory device, receiving data from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input device </a:t>
                </a:r>
                <a:r>
                  <a:rPr lang="en-US" dirty="0">
                    <a:solidFill>
                      <a:schemeClr val="bg1"/>
                    </a:solidFill>
                  </a:rPr>
                  <a:t>and sending data to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output device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381028" cy="2215991"/>
              </a:xfrm>
              <a:prstGeom prst="rect">
                <a:avLst/>
              </a:prstGeom>
              <a:blipFill>
                <a:blip r:embed="rId2"/>
                <a:stretch>
                  <a:fillRect l="-482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9541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RAM steps</a:t>
                </a:r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r>
                  <a:rPr lang="es-ES" sz="1600" dirty="0"/>
                  <a:t>	</a:t>
                </a:r>
                <a:r>
                  <a:rPr lang="es-ES" sz="1600" dirty="0" err="1" smtClean="0"/>
                  <a:t>Slow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process</a:t>
                </a:r>
                <a:r>
                  <a:rPr lang="es-ES" sz="1600" dirty="0" smtClean="0"/>
                  <a:t>: </a:t>
                </a:r>
                <a:r>
                  <a:rPr lang="es-ES" sz="1600" dirty="0" err="1" smtClean="0"/>
                  <a:t>sluggish</a:t>
                </a:r>
                <a:r>
                  <a:rPr lang="es-ES" sz="1600" dirty="0" smtClean="0"/>
                  <a:t> data transfer </a:t>
                </a:r>
                <a:r>
                  <a:rPr lang="es-ES" sz="1600" dirty="0" err="1" smtClean="0"/>
                  <a:t>but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fast</a:t>
                </a:r>
                <a:r>
                  <a:rPr lang="es-ES" sz="1600" dirty="0" smtClean="0"/>
                  <a:t> ALU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i="1" dirty="0" smtClean="0"/>
                  <a:t>starvation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i="1" dirty="0" smtClean="0"/>
                  <a:t> </a:t>
                </a:r>
                <a:r>
                  <a:rPr lang="en-US" sz="1600" dirty="0" smtClean="0"/>
                  <a:t>avoid with CPU-resident registers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Also</a:t>
                </a:r>
                <a:r>
                  <a:rPr lang="es-ES" sz="1600" dirty="0" smtClean="0"/>
                  <a:t>, </a:t>
                </a:r>
                <a:r>
                  <a:rPr lang="es-ES" sz="1600" dirty="0" err="1" smtClean="0"/>
                  <a:t>with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only</a:t>
                </a:r>
                <a:r>
                  <a:rPr lang="es-ES" sz="1600" dirty="0" smtClean="0"/>
                  <a:t> 16 bits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 smtClean="0"/>
                  <a:t>	</a:t>
                </a:r>
                <a:r>
                  <a:rPr lang="es-ES" sz="1400" dirty="0" err="1" smtClean="0"/>
                  <a:t>Memory</a:t>
                </a:r>
                <a:r>
                  <a:rPr lang="en-US" sz="1400" dirty="0" smtClean="0"/>
                  <a:t>[address] = value	// requires 2 instructions and 2 cycles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err="1" smtClean="0"/>
                  <a:t>CPUregisterX</a:t>
                </a:r>
                <a:r>
                  <a:rPr lang="en-US" sz="1400" dirty="0" smtClean="0"/>
                  <a:t> = value		// requires only 1 instruction and 1 cycle</a:t>
                </a:r>
                <a:endParaRPr lang="es-ES" sz="1600" dirty="0" smtClean="0"/>
              </a:p>
              <a:p>
                <a:r>
                  <a:rPr lang="es-ES" sz="1600" dirty="0"/>
                  <a:t>		</a:t>
                </a:r>
                <a:endParaRPr lang="en-US" sz="1600" dirty="0" smtClean="0"/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endParaRPr lang="en-US" sz="1600" dirty="0" smtClean="0"/>
              </a:p>
              <a:p>
                <a:r>
                  <a:rPr lang="en-US" dirty="0" smtClean="0"/>
                  <a:t>	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9541073"/>
              </a:xfrm>
              <a:prstGeom prst="rect">
                <a:avLst/>
              </a:prstGeom>
              <a:blipFill>
                <a:blip r:embed="rId2"/>
                <a:stretch>
                  <a:fillRect l="-481" t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01158" y="3556151"/>
            <a:ext cx="29562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1</a:t>
            </a:r>
            <a:r>
              <a:rPr lang="en-US" sz="1400" dirty="0"/>
              <a:t>. Address value travels from CPU to RAM’s address input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99960" y="4273161"/>
            <a:ext cx="37325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2. RAM’s direct-access logic </a:t>
            </a:r>
          </a:p>
          <a:p>
            <a:pPr lvl="0"/>
            <a:r>
              <a:rPr lang="en-US" sz="1400" dirty="0" smtClean="0"/>
              <a:t>uses supplied address to select memory register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566255" y="1300319"/>
            <a:ext cx="3408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3. Register’s contents travels back to CPU (read) or replaced by value from CPU (write) </a:t>
            </a:r>
            <a:endParaRPr lang="en-US" sz="1400" dirty="0"/>
          </a:p>
        </p:txBody>
      </p:sp>
      <p:cxnSp>
        <p:nvCxnSpPr>
          <p:cNvPr id="5" name="Curved Connector 4"/>
          <p:cNvCxnSpPr/>
          <p:nvPr/>
        </p:nvCxnSpPr>
        <p:spPr>
          <a:xfrm rot="5400000">
            <a:off x="5603093" y="3821223"/>
            <a:ext cx="276227" cy="177580"/>
          </a:xfrm>
          <a:prstGeom prst="curvedConnector3">
            <a:avLst>
              <a:gd name="adj1" fmla="val -86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endCxn id="16" idx="1"/>
          </p:cNvCxnSpPr>
          <p:nvPr/>
        </p:nvCxnSpPr>
        <p:spPr>
          <a:xfrm flipV="1">
            <a:off x="5829996" y="3647477"/>
            <a:ext cx="555643" cy="124423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03341" y="4068455"/>
            <a:ext cx="678629" cy="21267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content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53" name="Curved Connector 52"/>
          <p:cNvCxnSpPr/>
          <p:nvPr/>
        </p:nvCxnSpPr>
        <p:spPr>
          <a:xfrm flipV="1">
            <a:off x="5283440" y="3476625"/>
            <a:ext cx="1102199" cy="571503"/>
          </a:xfrm>
          <a:prstGeom prst="curvedConnector3">
            <a:avLst>
              <a:gd name="adj1" fmla="val 74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17668" y="3856230"/>
            <a:ext cx="580297" cy="1826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address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6" name="Curved Connector 15"/>
          <p:cNvCxnSpPr>
            <a:endCxn id="49" idx="0"/>
          </p:cNvCxnSpPr>
          <p:nvPr/>
        </p:nvCxnSpPr>
        <p:spPr>
          <a:xfrm rot="16200000" flipH="1">
            <a:off x="5341255" y="3967053"/>
            <a:ext cx="134629" cy="68174"/>
          </a:xfrm>
          <a:prstGeom prst="curvedConnector3">
            <a:avLst>
              <a:gd name="adj1" fmla="val 224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flipV="1">
            <a:off x="5283440" y="3933824"/>
            <a:ext cx="91040" cy="52389"/>
          </a:xfrm>
          <a:prstGeom prst="curvedConnector3">
            <a:avLst>
              <a:gd name="adj1" fmla="val 4476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72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	  </a:t>
            </a:r>
            <a:r>
              <a:rPr lang="es-ES" sz="2400" dirty="0" smtClean="0"/>
              <a:t>data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5693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RAM steps</a:t>
                </a:r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r>
                  <a:rPr lang="es-ES" sz="1600" dirty="0"/>
                  <a:t>	</a:t>
                </a:r>
                <a:r>
                  <a:rPr lang="es-ES" sz="1600" dirty="0" err="1" smtClean="0"/>
                  <a:t>Slow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process</a:t>
                </a:r>
                <a:r>
                  <a:rPr lang="es-ES" sz="1600" dirty="0" smtClean="0"/>
                  <a:t>: </a:t>
                </a:r>
                <a:r>
                  <a:rPr lang="es-ES" sz="1600" dirty="0" err="1" smtClean="0"/>
                  <a:t>sluggish</a:t>
                </a:r>
                <a:r>
                  <a:rPr lang="es-ES" sz="1600" dirty="0" smtClean="0"/>
                  <a:t> data transfer </a:t>
                </a:r>
                <a:r>
                  <a:rPr lang="es-ES" sz="1600" dirty="0" err="1" smtClean="0"/>
                  <a:t>but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fast</a:t>
                </a:r>
                <a:r>
                  <a:rPr lang="es-ES" sz="1600" dirty="0" smtClean="0"/>
                  <a:t> ALU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i="1" dirty="0" smtClean="0"/>
                  <a:t>starvation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i="1" dirty="0" smtClean="0"/>
                  <a:t> </a:t>
                </a:r>
                <a:r>
                  <a:rPr lang="en-US" sz="1600" dirty="0" smtClean="0"/>
                  <a:t>avoid with CPU-resident registers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Also</a:t>
                </a:r>
                <a:r>
                  <a:rPr lang="es-ES" sz="1600" dirty="0" smtClean="0"/>
                  <a:t>, </a:t>
                </a:r>
                <a:r>
                  <a:rPr lang="es-ES" sz="1600" dirty="0" err="1" smtClean="0"/>
                  <a:t>with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only</a:t>
                </a:r>
                <a:r>
                  <a:rPr lang="es-ES" sz="1600" dirty="0" smtClean="0"/>
                  <a:t> 16 bits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 smtClean="0"/>
                  <a:t>	</a:t>
                </a:r>
                <a:r>
                  <a:rPr lang="es-ES" sz="1400" dirty="0" err="1" smtClean="0"/>
                  <a:t>Memory</a:t>
                </a:r>
                <a:r>
                  <a:rPr lang="en-US" sz="1400" dirty="0" smtClean="0"/>
                  <a:t>[address] = value	// requires 2 instructions and 2 cycles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</a:t>
                </a:r>
                <a:r>
                  <a:rPr lang="en-US" sz="1400" dirty="0" err="1" smtClean="0"/>
                  <a:t>CPUregisterX</a:t>
                </a:r>
                <a:r>
                  <a:rPr lang="en-US" sz="1400" dirty="0" smtClean="0"/>
                  <a:t> = value		// requires only 1 instruction and 1 cycle</a:t>
                </a:r>
                <a:endParaRPr lang="es-ES" sz="1600" dirty="0" smtClean="0"/>
              </a:p>
              <a:p>
                <a:r>
                  <a:rPr lang="es-ES" sz="1600" dirty="0"/>
                  <a:t>		</a:t>
                </a:r>
                <a:endParaRPr lang="en-US" sz="1600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5693866"/>
              </a:xfrm>
              <a:prstGeom prst="rect">
                <a:avLst/>
              </a:prstGeom>
              <a:blipFill>
                <a:blip r:embed="rId2"/>
                <a:stretch>
                  <a:fillRect l="-481" t="-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5103341" y="4068455"/>
            <a:ext cx="678629" cy="21267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content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668" y="3856230"/>
            <a:ext cx="580297" cy="1826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address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6558" y="3517602"/>
            <a:ext cx="6096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Data </a:t>
            </a:r>
            <a:r>
              <a:rPr lang="en-US" sz="1600" dirty="0" smtClean="0"/>
              <a:t>registers give CPU </a:t>
            </a:r>
            <a:r>
              <a:rPr lang="en-US" sz="1600" dirty="0"/>
              <a:t>short-term memory </a:t>
            </a:r>
            <a:r>
              <a:rPr lang="en-US" sz="1600" dirty="0" smtClean="0"/>
              <a:t>services</a:t>
            </a:r>
          </a:p>
          <a:p>
            <a:endParaRPr lang="en-US" sz="1400" dirty="0"/>
          </a:p>
          <a:p>
            <a:r>
              <a:rPr lang="en-US" sz="1400" dirty="0" smtClean="0"/>
              <a:t>	</a:t>
            </a:r>
            <a:r>
              <a:rPr lang="en-US" sz="1400" dirty="0" err="1" smtClean="0">
                <a:solidFill>
                  <a:schemeClr val="bg1"/>
                </a:solidFill>
              </a:rPr>
              <a:t>Eg</a:t>
            </a:r>
            <a:r>
              <a:rPr lang="en-US" sz="1400" dirty="0" smtClean="0">
                <a:solidFill>
                  <a:schemeClr val="bg1"/>
                </a:solidFill>
              </a:rPr>
              <a:t>. To calculate (</a:t>
            </a:r>
            <a:r>
              <a:rPr lang="en-US" sz="1400" dirty="0">
                <a:solidFill>
                  <a:schemeClr val="bg1"/>
                </a:solidFill>
              </a:rPr>
              <a:t>a − b) </a:t>
            </a:r>
            <a:r>
              <a:rPr lang="en-US" sz="1400" dirty="0" smtClean="0">
                <a:solidFill>
                  <a:schemeClr val="bg1"/>
                </a:solidFill>
              </a:rPr>
              <a:t>⋅ c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smtClean="0">
                <a:solidFill>
                  <a:schemeClr val="bg1"/>
                </a:solidFill>
              </a:rPr>
              <a:t>first </a:t>
            </a:r>
            <a:r>
              <a:rPr lang="en-US" sz="1400" dirty="0">
                <a:solidFill>
                  <a:schemeClr val="bg1"/>
                </a:solidFill>
              </a:rPr>
              <a:t>compute and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remember (</a:t>
            </a:r>
            <a:r>
              <a:rPr lang="en-US" sz="1400" dirty="0">
                <a:solidFill>
                  <a:schemeClr val="bg1"/>
                </a:solidFill>
              </a:rPr>
              <a:t>a − b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Typically</a:t>
            </a:r>
            <a:r>
              <a:rPr lang="en-US" sz="1400" dirty="0">
                <a:solidFill>
                  <a:schemeClr val="bg1"/>
                </a:solidFill>
              </a:rPr>
              <a:t>, CPU’s </a:t>
            </a:r>
            <a:r>
              <a:rPr lang="en-US" sz="1400" dirty="0" smtClean="0">
                <a:solidFill>
                  <a:schemeClr val="bg1"/>
                </a:solidFill>
              </a:rPr>
              <a:t>have 1 – 32 </a:t>
            </a:r>
            <a:r>
              <a:rPr lang="en-US" sz="1400" dirty="0">
                <a:solidFill>
                  <a:schemeClr val="bg1"/>
                </a:solidFill>
              </a:rPr>
              <a:t>data </a:t>
            </a:r>
            <a:r>
              <a:rPr lang="en-US" sz="1400" dirty="0" smtClean="0">
                <a:solidFill>
                  <a:schemeClr val="bg1"/>
                </a:solidFill>
              </a:rPr>
              <a:t>registers</a:t>
            </a:r>
            <a:endParaRPr 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660957"/>
              </p:ext>
            </p:extLst>
          </p:nvPr>
        </p:nvGraphicFramePr>
        <p:xfrm>
          <a:off x="6621766" y="2755602"/>
          <a:ext cx="54927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75">
                  <a:extLst>
                    <a:ext uri="{9D8B030D-6E8A-4147-A177-3AD203B41FA5}">
                      <a16:colId xmlns:a16="http://schemas.microsoft.com/office/drawing/2014/main" val="1874979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59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55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996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963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081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07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data register 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70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data register 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49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…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25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data register n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77124"/>
                  </a:ext>
                </a:extLst>
              </a:tr>
            </a:tbl>
          </a:graphicData>
        </a:graphic>
      </p:graphicFrame>
      <p:cxnSp>
        <p:nvCxnSpPr>
          <p:cNvPr id="38" name="Curved Connector 37"/>
          <p:cNvCxnSpPr/>
          <p:nvPr/>
        </p:nvCxnSpPr>
        <p:spPr>
          <a:xfrm>
            <a:off x="6397965" y="3567730"/>
            <a:ext cx="175465" cy="147023"/>
          </a:xfrm>
          <a:prstGeom prst="curvedConnector3">
            <a:avLst>
              <a:gd name="adj1" fmla="val -21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flipV="1">
            <a:off x="6397965" y="3409950"/>
            <a:ext cx="175465" cy="157780"/>
          </a:xfrm>
          <a:prstGeom prst="curvedConnector3">
            <a:avLst>
              <a:gd name="adj1" fmla="val 114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0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	  </a:t>
            </a:r>
            <a:r>
              <a:rPr lang="es-ES" sz="2400" dirty="0" smtClean="0"/>
              <a:t>data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5693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RAM steps</a:t>
                </a:r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r>
                  <a:rPr lang="es-ES" sz="1600" dirty="0"/>
                  <a:t>	</a:t>
                </a:r>
                <a:r>
                  <a:rPr lang="es-ES" sz="1600" dirty="0" err="1" smtClean="0"/>
                  <a:t>Slow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process</a:t>
                </a:r>
                <a:r>
                  <a:rPr lang="es-ES" sz="1600" dirty="0" smtClean="0"/>
                  <a:t>: </a:t>
                </a:r>
                <a:r>
                  <a:rPr lang="es-ES" sz="1600" dirty="0" err="1" smtClean="0"/>
                  <a:t>sluggish</a:t>
                </a:r>
                <a:r>
                  <a:rPr lang="es-ES" sz="1600" dirty="0" smtClean="0"/>
                  <a:t> data transfer </a:t>
                </a:r>
                <a:r>
                  <a:rPr lang="es-ES" sz="1600" dirty="0" err="1" smtClean="0"/>
                  <a:t>but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fast</a:t>
                </a:r>
                <a:r>
                  <a:rPr lang="es-ES" sz="1600" dirty="0" smtClean="0"/>
                  <a:t> ALU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i="1" dirty="0" smtClean="0"/>
                  <a:t>starvation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i="1" dirty="0" smtClean="0"/>
                  <a:t> </a:t>
                </a:r>
                <a:r>
                  <a:rPr lang="en-US" sz="1600" dirty="0" smtClean="0"/>
                  <a:t>avoid with CPU-resident registers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Also</a:t>
                </a:r>
                <a:r>
                  <a:rPr lang="es-ES" sz="1600" dirty="0" smtClean="0"/>
                  <a:t>, </a:t>
                </a:r>
                <a:r>
                  <a:rPr lang="es-ES" sz="1600" dirty="0" err="1" smtClean="0"/>
                  <a:t>with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only</a:t>
                </a:r>
                <a:r>
                  <a:rPr lang="es-ES" sz="1600" dirty="0" smtClean="0"/>
                  <a:t> 16 bits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 smtClean="0"/>
                  <a:t>	</a:t>
                </a:r>
                <a:r>
                  <a:rPr lang="es-ES" sz="1400" dirty="0" err="1" smtClean="0"/>
                  <a:t>Memory</a:t>
                </a:r>
                <a:r>
                  <a:rPr lang="en-US" sz="1400" dirty="0" smtClean="0"/>
                  <a:t>[address] = value	// requires 2 instructions and 2 cycles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</a:t>
                </a:r>
                <a:r>
                  <a:rPr lang="en-US" sz="1400" dirty="0" err="1" smtClean="0"/>
                  <a:t>CPUregisterX</a:t>
                </a:r>
                <a:r>
                  <a:rPr lang="en-US" sz="1400" dirty="0" smtClean="0"/>
                  <a:t> = value		// requires only 1 instruction and 1 cycle</a:t>
                </a:r>
                <a:endParaRPr lang="es-ES" sz="1600" dirty="0" smtClean="0"/>
              </a:p>
              <a:p>
                <a:r>
                  <a:rPr lang="es-ES" sz="1600" dirty="0"/>
                  <a:t>		</a:t>
                </a:r>
                <a:endParaRPr lang="en-US" sz="1600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5693866"/>
              </a:xfrm>
              <a:prstGeom prst="rect">
                <a:avLst/>
              </a:prstGeom>
              <a:blipFill>
                <a:blip r:embed="rId2"/>
                <a:stretch>
                  <a:fillRect l="-481" t="-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5103341" y="4068455"/>
            <a:ext cx="678629" cy="21267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content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668" y="3856230"/>
            <a:ext cx="580297" cy="1826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address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6558" y="351760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Data </a:t>
            </a:r>
            <a:r>
              <a:rPr lang="en-US" sz="1600" dirty="0" smtClean="0"/>
              <a:t>registers give CPU </a:t>
            </a:r>
            <a:r>
              <a:rPr lang="en-US" sz="1600" dirty="0"/>
              <a:t>short-term memory </a:t>
            </a:r>
            <a:r>
              <a:rPr lang="en-US" sz="1600" dirty="0" smtClean="0"/>
              <a:t>services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400" dirty="0" err="1" smtClean="0"/>
              <a:t>Eg</a:t>
            </a:r>
            <a:r>
              <a:rPr lang="en-US" sz="1400" dirty="0" smtClean="0"/>
              <a:t>. To calculate (</a:t>
            </a:r>
            <a:r>
              <a:rPr lang="en-US" sz="1400" dirty="0"/>
              <a:t>a − b) </a:t>
            </a:r>
            <a:r>
              <a:rPr lang="en-US" sz="1400" dirty="0" smtClean="0"/>
              <a:t>⋅ c</a:t>
            </a:r>
            <a:r>
              <a:rPr lang="en-US" sz="1400" dirty="0"/>
              <a:t>, </a:t>
            </a:r>
            <a:r>
              <a:rPr lang="en-US" sz="1400" dirty="0" smtClean="0"/>
              <a:t>first </a:t>
            </a:r>
            <a:r>
              <a:rPr lang="en-US" sz="1400" dirty="0"/>
              <a:t>compute and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remember (</a:t>
            </a:r>
            <a:r>
              <a:rPr lang="en-US" sz="1400" dirty="0"/>
              <a:t>a − b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	</a:t>
            </a:r>
            <a:endParaRPr lang="en-US" sz="1400" dirty="0" smtClean="0"/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Typically</a:t>
            </a:r>
            <a:r>
              <a:rPr lang="en-US" sz="1400" dirty="0">
                <a:solidFill>
                  <a:schemeClr val="bg1"/>
                </a:solidFill>
              </a:rPr>
              <a:t>, CPU’s </a:t>
            </a:r>
            <a:r>
              <a:rPr lang="en-US" sz="1400" dirty="0" smtClean="0">
                <a:solidFill>
                  <a:schemeClr val="bg1"/>
                </a:solidFill>
              </a:rPr>
              <a:t>have 1 – 32 </a:t>
            </a:r>
            <a:r>
              <a:rPr lang="en-US" sz="1400" dirty="0">
                <a:solidFill>
                  <a:schemeClr val="bg1"/>
                </a:solidFill>
              </a:rPr>
              <a:t>data </a:t>
            </a:r>
            <a:r>
              <a:rPr lang="en-US" sz="1400" dirty="0" smtClean="0">
                <a:solidFill>
                  <a:schemeClr val="bg1"/>
                </a:solidFill>
              </a:rPr>
              <a:t>registers</a:t>
            </a:r>
            <a:endParaRPr 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628635"/>
              </p:ext>
            </p:extLst>
          </p:nvPr>
        </p:nvGraphicFramePr>
        <p:xfrm>
          <a:off x="6621766" y="2755602"/>
          <a:ext cx="54927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75">
                  <a:extLst>
                    <a:ext uri="{9D8B030D-6E8A-4147-A177-3AD203B41FA5}">
                      <a16:colId xmlns:a16="http://schemas.microsoft.com/office/drawing/2014/main" val="1874979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59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55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996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963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081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07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data register 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70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data register 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49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…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25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data register n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77124"/>
                  </a:ext>
                </a:extLst>
              </a:tr>
            </a:tbl>
          </a:graphicData>
        </a:graphic>
      </p:graphicFrame>
      <p:cxnSp>
        <p:nvCxnSpPr>
          <p:cNvPr id="15" name="Curved Connector 14"/>
          <p:cNvCxnSpPr/>
          <p:nvPr/>
        </p:nvCxnSpPr>
        <p:spPr>
          <a:xfrm>
            <a:off x="6397965" y="3567730"/>
            <a:ext cx="175465" cy="147023"/>
          </a:xfrm>
          <a:prstGeom prst="curvedConnector3">
            <a:avLst>
              <a:gd name="adj1" fmla="val -21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flipV="1">
            <a:off x="6397965" y="3409950"/>
            <a:ext cx="175465" cy="157780"/>
          </a:xfrm>
          <a:prstGeom prst="curvedConnector3">
            <a:avLst>
              <a:gd name="adj1" fmla="val 114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98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	  </a:t>
            </a:r>
            <a:r>
              <a:rPr lang="es-ES" sz="2400" dirty="0" smtClean="0"/>
              <a:t>data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5693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RAM steps</a:t>
                </a:r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r>
                  <a:rPr lang="es-ES" sz="1600" dirty="0"/>
                  <a:t>	</a:t>
                </a:r>
                <a:r>
                  <a:rPr lang="es-ES" sz="1600" dirty="0" err="1" smtClean="0"/>
                  <a:t>Slow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process</a:t>
                </a:r>
                <a:r>
                  <a:rPr lang="es-ES" sz="1600" dirty="0" smtClean="0"/>
                  <a:t>: </a:t>
                </a:r>
                <a:r>
                  <a:rPr lang="es-ES" sz="1600" dirty="0" err="1" smtClean="0"/>
                  <a:t>sluggish</a:t>
                </a:r>
                <a:r>
                  <a:rPr lang="es-ES" sz="1600" dirty="0" smtClean="0"/>
                  <a:t> data transfer </a:t>
                </a:r>
                <a:r>
                  <a:rPr lang="es-ES" sz="1600" dirty="0" err="1" smtClean="0"/>
                  <a:t>but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fast</a:t>
                </a:r>
                <a:r>
                  <a:rPr lang="es-ES" sz="1600" dirty="0" smtClean="0"/>
                  <a:t> ALU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i="1" dirty="0" smtClean="0"/>
                  <a:t>starvation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i="1" dirty="0" smtClean="0"/>
                  <a:t> </a:t>
                </a:r>
                <a:r>
                  <a:rPr lang="en-US" sz="1600" dirty="0" smtClean="0"/>
                  <a:t>avoid with CPU-resident registers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Also</a:t>
                </a:r>
                <a:r>
                  <a:rPr lang="es-ES" sz="1600" dirty="0" smtClean="0"/>
                  <a:t>, </a:t>
                </a:r>
                <a:r>
                  <a:rPr lang="es-ES" sz="1600" dirty="0" err="1" smtClean="0"/>
                  <a:t>with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only</a:t>
                </a:r>
                <a:r>
                  <a:rPr lang="es-ES" sz="1600" dirty="0" smtClean="0"/>
                  <a:t> 16 bits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 smtClean="0"/>
                  <a:t>	</a:t>
                </a:r>
                <a:r>
                  <a:rPr lang="es-ES" sz="1400" dirty="0" err="1" smtClean="0"/>
                  <a:t>Memory</a:t>
                </a:r>
                <a:r>
                  <a:rPr lang="en-US" sz="1400" dirty="0" smtClean="0"/>
                  <a:t>[address] = value	// requires 2 instructions and 2 cycles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</a:t>
                </a:r>
                <a:r>
                  <a:rPr lang="en-US" sz="1400" dirty="0" err="1" smtClean="0"/>
                  <a:t>CPUregisterX</a:t>
                </a:r>
                <a:r>
                  <a:rPr lang="en-US" sz="1400" dirty="0" smtClean="0"/>
                  <a:t> = value		// requires only 1 instruction and 1 cycle</a:t>
                </a:r>
                <a:endParaRPr lang="es-ES" sz="1600" dirty="0" smtClean="0"/>
              </a:p>
              <a:p>
                <a:r>
                  <a:rPr lang="es-ES" sz="1600" dirty="0"/>
                  <a:t>		</a:t>
                </a:r>
                <a:endParaRPr lang="en-US" sz="1600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5693866"/>
              </a:xfrm>
              <a:prstGeom prst="rect">
                <a:avLst/>
              </a:prstGeom>
              <a:blipFill>
                <a:blip r:embed="rId2"/>
                <a:stretch>
                  <a:fillRect l="-481" t="-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5103341" y="4068455"/>
            <a:ext cx="678629" cy="21267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content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668" y="3856230"/>
            <a:ext cx="580297" cy="1826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address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6558" y="351760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Data </a:t>
            </a:r>
            <a:r>
              <a:rPr lang="en-US" sz="1600" dirty="0" smtClean="0"/>
              <a:t>registers give CPU </a:t>
            </a:r>
            <a:r>
              <a:rPr lang="en-US" sz="1600" dirty="0"/>
              <a:t>short-term memory </a:t>
            </a:r>
            <a:r>
              <a:rPr lang="en-US" sz="1600" dirty="0" smtClean="0"/>
              <a:t>services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400" dirty="0" err="1" smtClean="0"/>
              <a:t>Eg</a:t>
            </a:r>
            <a:r>
              <a:rPr lang="en-US" sz="1400" dirty="0" smtClean="0"/>
              <a:t>. To calculate (</a:t>
            </a:r>
            <a:r>
              <a:rPr lang="en-US" sz="1400" dirty="0"/>
              <a:t>a − b) </a:t>
            </a:r>
            <a:r>
              <a:rPr lang="en-US" sz="1400" dirty="0" smtClean="0"/>
              <a:t>⋅ c</a:t>
            </a:r>
            <a:r>
              <a:rPr lang="en-US" sz="1400" dirty="0"/>
              <a:t>, </a:t>
            </a:r>
            <a:r>
              <a:rPr lang="en-US" sz="1400" dirty="0" smtClean="0"/>
              <a:t>first </a:t>
            </a:r>
            <a:r>
              <a:rPr lang="en-US" sz="1400" dirty="0"/>
              <a:t>compute and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remember (</a:t>
            </a:r>
            <a:r>
              <a:rPr lang="en-US" sz="1400" dirty="0"/>
              <a:t>a − b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	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Typically</a:t>
            </a:r>
            <a:r>
              <a:rPr lang="en-US" sz="1400" dirty="0"/>
              <a:t>, CPU’s </a:t>
            </a:r>
            <a:r>
              <a:rPr lang="en-US" sz="1400" dirty="0" smtClean="0"/>
              <a:t>have 1 – 32 </a:t>
            </a:r>
            <a:r>
              <a:rPr lang="en-US" sz="1400" dirty="0"/>
              <a:t>data </a:t>
            </a:r>
            <a:r>
              <a:rPr lang="en-US" sz="1400" dirty="0" smtClean="0"/>
              <a:t>registers</a:t>
            </a:r>
            <a:endParaRPr lang="en-US" sz="1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628635"/>
              </p:ext>
            </p:extLst>
          </p:nvPr>
        </p:nvGraphicFramePr>
        <p:xfrm>
          <a:off x="6621766" y="2755602"/>
          <a:ext cx="54927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75">
                  <a:extLst>
                    <a:ext uri="{9D8B030D-6E8A-4147-A177-3AD203B41FA5}">
                      <a16:colId xmlns:a16="http://schemas.microsoft.com/office/drawing/2014/main" val="1874979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59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55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996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963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081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07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data register 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70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data register 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49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…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25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data register n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77124"/>
                  </a:ext>
                </a:extLst>
              </a:tr>
            </a:tbl>
          </a:graphicData>
        </a:graphic>
      </p:graphicFrame>
      <p:cxnSp>
        <p:nvCxnSpPr>
          <p:cNvPr id="15" name="Curved Connector 14"/>
          <p:cNvCxnSpPr/>
          <p:nvPr/>
        </p:nvCxnSpPr>
        <p:spPr>
          <a:xfrm>
            <a:off x="6397965" y="3567730"/>
            <a:ext cx="175465" cy="147023"/>
          </a:xfrm>
          <a:prstGeom prst="curvedConnector3">
            <a:avLst>
              <a:gd name="adj1" fmla="val -21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flipV="1">
            <a:off x="6397965" y="3409950"/>
            <a:ext cx="175465" cy="157780"/>
          </a:xfrm>
          <a:prstGeom prst="curvedConnector3">
            <a:avLst>
              <a:gd name="adj1" fmla="val 114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58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</a:t>
            </a:r>
            <a:r>
              <a:rPr lang="es-ES" dirty="0"/>
              <a:t> </a:t>
            </a:r>
            <a:r>
              <a:rPr lang="es-ES" dirty="0" smtClean="0"/>
              <a:t>     </a:t>
            </a:r>
            <a:r>
              <a:rPr lang="es-ES" sz="2400" dirty="0" err="1" smtClean="0"/>
              <a:t>address</a:t>
            </a:r>
            <a:r>
              <a:rPr lang="es-ES" sz="2400" dirty="0" smtClean="0"/>
              <a:t>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5693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RAM steps</a:t>
                </a:r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r>
                  <a:rPr lang="es-ES" sz="1600" dirty="0"/>
                  <a:t>	</a:t>
                </a:r>
                <a:r>
                  <a:rPr lang="es-ES" sz="1600" dirty="0" err="1" smtClean="0"/>
                  <a:t>Slow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process</a:t>
                </a:r>
                <a:r>
                  <a:rPr lang="es-ES" sz="1600" dirty="0" smtClean="0"/>
                  <a:t>: </a:t>
                </a:r>
                <a:r>
                  <a:rPr lang="es-ES" sz="1600" dirty="0" err="1" smtClean="0"/>
                  <a:t>sluggish</a:t>
                </a:r>
                <a:r>
                  <a:rPr lang="es-ES" sz="1600" dirty="0" smtClean="0"/>
                  <a:t> data transfer </a:t>
                </a:r>
                <a:r>
                  <a:rPr lang="es-ES" sz="1600" dirty="0" err="1" smtClean="0"/>
                  <a:t>but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fast</a:t>
                </a:r>
                <a:r>
                  <a:rPr lang="es-ES" sz="1600" dirty="0" smtClean="0"/>
                  <a:t> ALU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i="1" dirty="0" smtClean="0"/>
                  <a:t>starvation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i="1" dirty="0" smtClean="0"/>
                  <a:t> </a:t>
                </a:r>
                <a:r>
                  <a:rPr lang="en-US" sz="1600" dirty="0" smtClean="0"/>
                  <a:t>avoid with CPU-resident registers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Also</a:t>
                </a:r>
                <a:r>
                  <a:rPr lang="es-ES" sz="1600" dirty="0" smtClean="0"/>
                  <a:t>, </a:t>
                </a:r>
                <a:r>
                  <a:rPr lang="es-ES" sz="1600" dirty="0" err="1" smtClean="0"/>
                  <a:t>with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only</a:t>
                </a:r>
                <a:r>
                  <a:rPr lang="es-ES" sz="1600" dirty="0" smtClean="0"/>
                  <a:t> 16 bits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 smtClean="0"/>
                  <a:t>	</a:t>
                </a:r>
                <a:r>
                  <a:rPr lang="es-ES" sz="1400" dirty="0" err="1" smtClean="0"/>
                  <a:t>Memory</a:t>
                </a:r>
                <a:r>
                  <a:rPr lang="en-US" sz="1400" dirty="0" smtClean="0"/>
                  <a:t>[address] = value	// requires 2 instructions and 2 cycles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</a:t>
                </a:r>
                <a:r>
                  <a:rPr lang="en-US" sz="1400" dirty="0" err="1" smtClean="0"/>
                  <a:t>CPUregisterX</a:t>
                </a:r>
                <a:r>
                  <a:rPr lang="en-US" sz="1400" dirty="0" smtClean="0"/>
                  <a:t> = value		// requires only 1 instruction and 1 cycle</a:t>
                </a:r>
                <a:endParaRPr lang="es-ES" sz="1600" dirty="0" smtClean="0"/>
              </a:p>
              <a:p>
                <a:r>
                  <a:rPr lang="es-ES" sz="1600" dirty="0"/>
                  <a:t>		</a:t>
                </a:r>
                <a:endParaRPr lang="en-US" sz="1600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5693866"/>
              </a:xfrm>
              <a:prstGeom prst="rect">
                <a:avLst/>
              </a:prstGeom>
              <a:blipFill>
                <a:blip r:embed="rId2"/>
                <a:stretch>
                  <a:fillRect l="-481" t="-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5103341" y="4068455"/>
            <a:ext cx="678629" cy="21267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content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668" y="3856230"/>
            <a:ext cx="580297" cy="1826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address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9556" y="351760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Data </a:t>
            </a:r>
            <a:r>
              <a:rPr lang="en-US" sz="1600" dirty="0" smtClean="0"/>
              <a:t>registers give CPU </a:t>
            </a:r>
            <a:r>
              <a:rPr lang="en-US" sz="1600" dirty="0"/>
              <a:t>short-term memory </a:t>
            </a:r>
            <a:r>
              <a:rPr lang="en-US" sz="1600" dirty="0" smtClean="0"/>
              <a:t>services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400" dirty="0" err="1" smtClean="0"/>
              <a:t>Eg</a:t>
            </a:r>
            <a:r>
              <a:rPr lang="en-US" sz="1400" dirty="0" smtClean="0"/>
              <a:t>. To calculate (</a:t>
            </a:r>
            <a:r>
              <a:rPr lang="en-US" sz="1400" dirty="0"/>
              <a:t>a − b) </a:t>
            </a:r>
            <a:r>
              <a:rPr lang="en-US" sz="1400" dirty="0" smtClean="0"/>
              <a:t>⋅ c</a:t>
            </a:r>
            <a:r>
              <a:rPr lang="en-US" sz="1400" dirty="0"/>
              <a:t>, </a:t>
            </a:r>
            <a:r>
              <a:rPr lang="en-US" sz="1400" dirty="0" smtClean="0"/>
              <a:t>first </a:t>
            </a:r>
            <a:r>
              <a:rPr lang="en-US" sz="1400" dirty="0"/>
              <a:t>compute and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remember (</a:t>
            </a:r>
            <a:r>
              <a:rPr lang="en-US" sz="1400" dirty="0"/>
              <a:t>a − b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	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Typically</a:t>
            </a:r>
            <a:r>
              <a:rPr lang="en-US" sz="1400" dirty="0"/>
              <a:t>, CPU’s </a:t>
            </a:r>
            <a:r>
              <a:rPr lang="en-US" sz="1400" dirty="0" smtClean="0"/>
              <a:t>have 1 – 32 </a:t>
            </a:r>
            <a:r>
              <a:rPr lang="en-US" sz="1400" dirty="0"/>
              <a:t>data </a:t>
            </a:r>
            <a:r>
              <a:rPr lang="en-US" sz="1400" dirty="0" smtClean="0"/>
              <a:t>registers</a:t>
            </a:r>
            <a:endParaRPr lang="en-US" sz="14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903"/>
              </p:ext>
            </p:extLst>
          </p:nvPr>
        </p:nvGraphicFramePr>
        <p:xfrm>
          <a:off x="6621766" y="2755602"/>
          <a:ext cx="54927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75">
                  <a:extLst>
                    <a:ext uri="{9D8B030D-6E8A-4147-A177-3AD203B41FA5}">
                      <a16:colId xmlns:a16="http://schemas.microsoft.com/office/drawing/2014/main" val="1874979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59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err="1" smtClean="0"/>
                        <a:t>addr</a:t>
                      </a:r>
                      <a:r>
                        <a:rPr lang="en-US" sz="400" dirty="0" smtClean="0"/>
                        <a:t>. register 1</a:t>
                      </a:r>
                      <a:endParaRPr lang="en-US" sz="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55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err="1" smtClean="0"/>
                        <a:t>addr</a:t>
                      </a:r>
                      <a:r>
                        <a:rPr lang="en-US" sz="400" dirty="0" smtClean="0"/>
                        <a:t>. register 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996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…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63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081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err="1" smtClean="0"/>
                        <a:t>addr</a:t>
                      </a:r>
                      <a:r>
                        <a:rPr lang="en-US" sz="400" dirty="0" smtClean="0"/>
                        <a:t>. register m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07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data register 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70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data register 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49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…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25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data register n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771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799556" y="912167"/>
                <a:ext cx="4498307" cy="2369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1600" dirty="0">
                    <a:solidFill>
                      <a:prstClr val="black"/>
                    </a:solidFill>
                  </a:rPr>
                  <a:t>Address registers store an address specified or computed by a previous instruction</a:t>
                </a:r>
              </a:p>
              <a:p>
                <a:pPr lvl="0"/>
                <a:endParaRPr lang="es-ES" sz="16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s-ES" sz="1600" dirty="0">
                    <a:solidFill>
                      <a:prstClr val="black"/>
                    </a:solidFill>
                  </a:rPr>
                  <a:t>	</a:t>
                </a:r>
                <a:r>
                  <a:rPr lang="es-ES" sz="1400" dirty="0">
                    <a:solidFill>
                      <a:prstClr val="white"/>
                    </a:solidFill>
                  </a:rPr>
                  <a:t>Output </a:t>
                </a:r>
                <a:r>
                  <a:rPr lang="es-ES" sz="1400" dirty="0" err="1">
                    <a:solidFill>
                      <a:prstClr val="white"/>
                    </a:solidFill>
                  </a:rPr>
                  <a:t>typically</a:t>
                </a:r>
                <a:r>
                  <a:rPr lang="es-ES" sz="1400" dirty="0">
                    <a:solidFill>
                      <a:prstClr val="white"/>
                    </a:solidFill>
                  </a:rPr>
                  <a:t> </a:t>
                </a:r>
                <a:r>
                  <a:rPr lang="es-ES" sz="1400" dirty="0" err="1">
                    <a:solidFill>
                      <a:prstClr val="white"/>
                    </a:solidFill>
                  </a:rPr>
                  <a:t>connected</a:t>
                </a:r>
                <a:r>
                  <a:rPr lang="es-ES" sz="1400" dirty="0">
                    <a:solidFill>
                      <a:prstClr val="white"/>
                    </a:solidFill>
                  </a:rPr>
                  <a:t> to RAM </a:t>
                </a:r>
                <a:r>
                  <a:rPr lang="es-ES" sz="1400" dirty="0" err="1">
                    <a:solidFill>
                      <a:prstClr val="white"/>
                    </a:solidFill>
                  </a:rPr>
                  <a:t>address</a:t>
                </a:r>
                <a:r>
                  <a:rPr lang="es-ES" sz="1400" dirty="0">
                    <a:solidFill>
                      <a:prstClr val="white"/>
                    </a:solidFill>
                  </a:rPr>
                  <a:t> 	input </a:t>
                </a:r>
                <a14:m>
                  <m:oMath xmlns:m="http://schemas.openxmlformats.org/officeDocument/2006/math">
                    <m:r>
                      <a:rPr lang="es-ES" sz="1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prstClr val="white"/>
                    </a:solidFill>
                  </a:rPr>
                  <a:t> register already selected for 	subsequent manipulation</a:t>
                </a:r>
              </a:p>
              <a:p>
                <a:pPr lvl="0"/>
                <a:endParaRPr lang="es-ES" sz="1400" dirty="0">
                  <a:solidFill>
                    <a:prstClr val="white"/>
                  </a:solidFill>
                </a:endParaRPr>
              </a:p>
              <a:p>
                <a:pPr lvl="0"/>
                <a:r>
                  <a:rPr lang="es-ES" sz="1400" dirty="0">
                    <a:solidFill>
                      <a:prstClr val="white"/>
                    </a:solidFill>
                  </a:rPr>
                  <a:t>	</a:t>
                </a:r>
                <a:r>
                  <a:rPr lang="es-ES" sz="1400" dirty="0" err="1">
                    <a:solidFill>
                      <a:prstClr val="white"/>
                    </a:solidFill>
                  </a:rPr>
                  <a:t>Eg</a:t>
                </a:r>
                <a:r>
                  <a:rPr lang="es-ES" sz="1400" dirty="0">
                    <a:solidFill>
                      <a:prstClr val="white"/>
                    </a:solidFill>
                  </a:rPr>
                  <a:t>. </a:t>
                </a:r>
              </a:p>
              <a:p>
                <a:pPr lvl="0"/>
                <a:r>
                  <a:rPr lang="es-ES" sz="1400" dirty="0">
                    <a:solidFill>
                      <a:prstClr val="white"/>
                    </a:solidFill>
                  </a:rPr>
                  <a:t>		@17	// A=17 and M</a:t>
                </a:r>
                <a:r>
                  <a:rPr lang="en-US" sz="1400" dirty="0">
                    <a:solidFill>
                      <a:prstClr val="white"/>
                    </a:solidFill>
                  </a:rPr>
                  <a:t>[17]</a:t>
                </a:r>
              </a:p>
              <a:p>
                <a:pPr lvl="0"/>
                <a:r>
                  <a:rPr lang="en-US" sz="1400" dirty="0">
                    <a:solidFill>
                      <a:prstClr val="white"/>
                    </a:solidFill>
                  </a:rPr>
                  <a:t>		M=1	// M[17]=1</a:t>
                </a:r>
                <a:r>
                  <a:rPr lang="es-ES" sz="1400" dirty="0">
                    <a:solidFill>
                      <a:prstClr val="white"/>
                    </a:solidFill>
                  </a:rPr>
                  <a:t> </a:t>
                </a:r>
                <a:endParaRPr lang="en-US" sz="14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556" y="912167"/>
                <a:ext cx="4498307" cy="2369880"/>
              </a:xfrm>
              <a:prstGeom prst="rect">
                <a:avLst/>
              </a:prstGeom>
              <a:blipFill>
                <a:blip r:embed="rId4"/>
                <a:stretch>
                  <a:fillRect l="-678" t="-773" b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urved Connector 20"/>
          <p:cNvCxnSpPr/>
          <p:nvPr/>
        </p:nvCxnSpPr>
        <p:spPr>
          <a:xfrm>
            <a:off x="6397965" y="3567730"/>
            <a:ext cx="175465" cy="147023"/>
          </a:xfrm>
          <a:prstGeom prst="curvedConnector3">
            <a:avLst>
              <a:gd name="adj1" fmla="val -21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flipV="1">
            <a:off x="6397965" y="3409950"/>
            <a:ext cx="175465" cy="157780"/>
          </a:xfrm>
          <a:prstGeom prst="curvedConnector3">
            <a:avLst>
              <a:gd name="adj1" fmla="val 114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2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</a:t>
            </a:r>
            <a:r>
              <a:rPr lang="es-ES" dirty="0"/>
              <a:t> </a:t>
            </a:r>
            <a:r>
              <a:rPr lang="es-ES" dirty="0" smtClean="0"/>
              <a:t>     </a:t>
            </a:r>
            <a:r>
              <a:rPr lang="es-ES" sz="2400" dirty="0" err="1" smtClean="0"/>
              <a:t>address</a:t>
            </a:r>
            <a:r>
              <a:rPr lang="es-ES" sz="2400" dirty="0" smtClean="0"/>
              <a:t>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5693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RAM steps</a:t>
                </a:r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r>
                  <a:rPr lang="es-ES" sz="1600" dirty="0"/>
                  <a:t>	</a:t>
                </a:r>
                <a:r>
                  <a:rPr lang="es-ES" sz="1600" dirty="0" err="1" smtClean="0"/>
                  <a:t>Slow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process</a:t>
                </a:r>
                <a:r>
                  <a:rPr lang="es-ES" sz="1600" dirty="0" smtClean="0"/>
                  <a:t>: </a:t>
                </a:r>
                <a:r>
                  <a:rPr lang="es-ES" sz="1600" dirty="0" err="1" smtClean="0"/>
                  <a:t>sluggish</a:t>
                </a:r>
                <a:r>
                  <a:rPr lang="es-ES" sz="1600" dirty="0" smtClean="0"/>
                  <a:t> data transfer </a:t>
                </a:r>
                <a:r>
                  <a:rPr lang="es-ES" sz="1600" dirty="0" err="1" smtClean="0"/>
                  <a:t>but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fast</a:t>
                </a:r>
                <a:r>
                  <a:rPr lang="es-ES" sz="1600" dirty="0" smtClean="0"/>
                  <a:t> ALU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i="1" dirty="0" smtClean="0"/>
                  <a:t>starvation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i="1" dirty="0" smtClean="0"/>
                  <a:t> </a:t>
                </a:r>
                <a:r>
                  <a:rPr lang="en-US" sz="1600" dirty="0" smtClean="0"/>
                  <a:t>avoid with CPU-resident registers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Also</a:t>
                </a:r>
                <a:r>
                  <a:rPr lang="es-ES" sz="1600" dirty="0" smtClean="0"/>
                  <a:t>, </a:t>
                </a:r>
                <a:r>
                  <a:rPr lang="es-ES" sz="1600" dirty="0" err="1" smtClean="0"/>
                  <a:t>with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only</a:t>
                </a:r>
                <a:r>
                  <a:rPr lang="es-ES" sz="1600" dirty="0" smtClean="0"/>
                  <a:t> 16 bits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 smtClean="0"/>
                  <a:t>	</a:t>
                </a:r>
                <a:r>
                  <a:rPr lang="es-ES" sz="1400" dirty="0" err="1" smtClean="0"/>
                  <a:t>Memory</a:t>
                </a:r>
                <a:r>
                  <a:rPr lang="en-US" sz="1400" dirty="0" smtClean="0"/>
                  <a:t>[address] = value	// requires 2 instructions and 2 cycles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</a:t>
                </a:r>
                <a:r>
                  <a:rPr lang="en-US" sz="1400" dirty="0" err="1" smtClean="0"/>
                  <a:t>CPUregisterX</a:t>
                </a:r>
                <a:r>
                  <a:rPr lang="en-US" sz="1400" dirty="0" smtClean="0"/>
                  <a:t> = value		// requires only 1 instruction and 1 cycle</a:t>
                </a:r>
                <a:endParaRPr lang="es-ES" sz="1600" dirty="0" smtClean="0"/>
              </a:p>
              <a:p>
                <a:r>
                  <a:rPr lang="es-ES" sz="1600" dirty="0"/>
                  <a:t>		</a:t>
                </a:r>
                <a:endParaRPr lang="en-US" sz="1600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5693866"/>
              </a:xfrm>
              <a:prstGeom prst="rect">
                <a:avLst/>
              </a:prstGeom>
              <a:blipFill>
                <a:blip r:embed="rId2"/>
                <a:stretch>
                  <a:fillRect l="-481" t="-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5103341" y="4068455"/>
            <a:ext cx="678629" cy="21267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content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668" y="3856230"/>
            <a:ext cx="580297" cy="1826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address</a:t>
            </a:r>
            <a:endParaRPr 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903"/>
              </p:ext>
            </p:extLst>
          </p:nvPr>
        </p:nvGraphicFramePr>
        <p:xfrm>
          <a:off x="6621766" y="2755602"/>
          <a:ext cx="54927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75">
                  <a:extLst>
                    <a:ext uri="{9D8B030D-6E8A-4147-A177-3AD203B41FA5}">
                      <a16:colId xmlns:a16="http://schemas.microsoft.com/office/drawing/2014/main" val="1874979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59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err="1" smtClean="0"/>
                        <a:t>addr</a:t>
                      </a:r>
                      <a:r>
                        <a:rPr lang="en-US" sz="400" dirty="0" smtClean="0"/>
                        <a:t>. register 1</a:t>
                      </a:r>
                      <a:endParaRPr lang="en-US" sz="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55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err="1" smtClean="0"/>
                        <a:t>addr</a:t>
                      </a:r>
                      <a:r>
                        <a:rPr lang="en-US" sz="400" dirty="0" smtClean="0"/>
                        <a:t>. register 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996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…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63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081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err="1" smtClean="0"/>
                        <a:t>addr</a:t>
                      </a:r>
                      <a:r>
                        <a:rPr lang="en-US" sz="400" dirty="0" smtClean="0"/>
                        <a:t>. register m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07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data register 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70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data register 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49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…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25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data register n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771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799556" y="912167"/>
                <a:ext cx="4498307" cy="2369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1600" dirty="0">
                    <a:solidFill>
                      <a:prstClr val="black"/>
                    </a:solidFill>
                  </a:rPr>
                  <a:t>Address registers store an address specified or computed by a previous instruction</a:t>
                </a:r>
              </a:p>
              <a:p>
                <a:pPr lvl="0"/>
                <a:endParaRPr lang="es-ES" sz="16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s-ES" sz="1600" dirty="0">
                    <a:solidFill>
                      <a:prstClr val="black"/>
                    </a:solidFill>
                  </a:rPr>
                  <a:t>	</a:t>
                </a:r>
                <a:r>
                  <a:rPr lang="es-ES" sz="1400" dirty="0">
                    <a:solidFill>
                      <a:prstClr val="black"/>
                    </a:solidFill>
                  </a:rPr>
                  <a:t>Output </a:t>
                </a:r>
                <a:r>
                  <a:rPr lang="es-ES" sz="1400" dirty="0" err="1">
                    <a:solidFill>
                      <a:prstClr val="black"/>
                    </a:solidFill>
                  </a:rPr>
                  <a:t>typically</a:t>
                </a:r>
                <a:r>
                  <a:rPr lang="es-ES" sz="1400" dirty="0">
                    <a:solidFill>
                      <a:prstClr val="black"/>
                    </a:solidFill>
                  </a:rPr>
                  <a:t> </a:t>
                </a:r>
                <a:r>
                  <a:rPr lang="es-ES" sz="1400" dirty="0" err="1">
                    <a:solidFill>
                      <a:prstClr val="black"/>
                    </a:solidFill>
                  </a:rPr>
                  <a:t>connected</a:t>
                </a:r>
                <a:r>
                  <a:rPr lang="es-ES" sz="1400" dirty="0">
                    <a:solidFill>
                      <a:prstClr val="black"/>
                    </a:solidFill>
                  </a:rPr>
                  <a:t> to RAM </a:t>
                </a:r>
                <a:r>
                  <a:rPr lang="es-ES" sz="1400" dirty="0" err="1">
                    <a:solidFill>
                      <a:prstClr val="black"/>
                    </a:solidFill>
                  </a:rPr>
                  <a:t>address</a:t>
                </a:r>
                <a:r>
                  <a:rPr lang="es-ES" sz="1400" dirty="0">
                    <a:solidFill>
                      <a:prstClr val="black"/>
                    </a:solidFill>
                  </a:rPr>
                  <a:t> 	input </a:t>
                </a:r>
                <a14:m>
                  <m:oMath xmlns:m="http://schemas.openxmlformats.org/officeDocument/2006/math">
                    <m:r>
                      <a:rPr lang="es-E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 register already selected for 	subsequent manipulation</a:t>
                </a:r>
              </a:p>
              <a:p>
                <a:pPr lvl="0"/>
                <a:endParaRPr lang="es-ES" sz="1400" dirty="0">
                  <a:solidFill>
                    <a:prstClr val="white"/>
                  </a:solidFill>
                </a:endParaRPr>
              </a:p>
              <a:p>
                <a:pPr lvl="0"/>
                <a:r>
                  <a:rPr lang="es-ES" sz="1400" dirty="0">
                    <a:solidFill>
                      <a:prstClr val="white"/>
                    </a:solidFill>
                  </a:rPr>
                  <a:t>	</a:t>
                </a:r>
                <a:r>
                  <a:rPr lang="es-ES" sz="1400" dirty="0" err="1">
                    <a:solidFill>
                      <a:prstClr val="white"/>
                    </a:solidFill>
                  </a:rPr>
                  <a:t>Eg</a:t>
                </a:r>
                <a:r>
                  <a:rPr lang="es-ES" sz="1400" dirty="0">
                    <a:solidFill>
                      <a:prstClr val="white"/>
                    </a:solidFill>
                  </a:rPr>
                  <a:t>. </a:t>
                </a:r>
              </a:p>
              <a:p>
                <a:pPr lvl="0"/>
                <a:r>
                  <a:rPr lang="es-ES" sz="1400" dirty="0">
                    <a:solidFill>
                      <a:prstClr val="white"/>
                    </a:solidFill>
                  </a:rPr>
                  <a:t>		@17	// A=17 and M</a:t>
                </a:r>
                <a:r>
                  <a:rPr lang="en-US" sz="1400" dirty="0">
                    <a:solidFill>
                      <a:prstClr val="white"/>
                    </a:solidFill>
                  </a:rPr>
                  <a:t>[17]</a:t>
                </a:r>
              </a:p>
              <a:p>
                <a:pPr lvl="0"/>
                <a:r>
                  <a:rPr lang="en-US" sz="1400" dirty="0">
                    <a:solidFill>
                      <a:prstClr val="white"/>
                    </a:solidFill>
                  </a:rPr>
                  <a:t>		M=1	// M[17]=1</a:t>
                </a:r>
                <a:r>
                  <a:rPr lang="es-ES" sz="1400" dirty="0">
                    <a:solidFill>
                      <a:prstClr val="white"/>
                    </a:solidFill>
                  </a:rPr>
                  <a:t> </a:t>
                </a:r>
                <a:endParaRPr lang="en-US" sz="14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556" y="912167"/>
                <a:ext cx="4498307" cy="2369880"/>
              </a:xfrm>
              <a:prstGeom prst="rect">
                <a:avLst/>
              </a:prstGeom>
              <a:blipFill>
                <a:blip r:embed="rId4"/>
                <a:stretch>
                  <a:fillRect l="-678" t="-773" b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7799556" y="351760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Data </a:t>
            </a:r>
            <a:r>
              <a:rPr lang="en-US" sz="1600" dirty="0" smtClean="0"/>
              <a:t>registers give CPU </a:t>
            </a:r>
            <a:r>
              <a:rPr lang="en-US" sz="1600" dirty="0"/>
              <a:t>short-term memory </a:t>
            </a:r>
            <a:r>
              <a:rPr lang="en-US" sz="1600" dirty="0" smtClean="0"/>
              <a:t>services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400" dirty="0" err="1" smtClean="0"/>
              <a:t>Eg</a:t>
            </a:r>
            <a:r>
              <a:rPr lang="en-US" sz="1400" dirty="0" smtClean="0"/>
              <a:t>. To calculate (</a:t>
            </a:r>
            <a:r>
              <a:rPr lang="en-US" sz="1400" dirty="0"/>
              <a:t>a − b) </a:t>
            </a:r>
            <a:r>
              <a:rPr lang="en-US" sz="1400" dirty="0" smtClean="0"/>
              <a:t>⋅ c</a:t>
            </a:r>
            <a:r>
              <a:rPr lang="en-US" sz="1400" dirty="0"/>
              <a:t>, </a:t>
            </a:r>
            <a:r>
              <a:rPr lang="en-US" sz="1400" dirty="0" smtClean="0"/>
              <a:t>first </a:t>
            </a:r>
            <a:r>
              <a:rPr lang="en-US" sz="1400" dirty="0"/>
              <a:t>compute and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remember (</a:t>
            </a:r>
            <a:r>
              <a:rPr lang="en-US" sz="1400" dirty="0"/>
              <a:t>a − b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	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Typically</a:t>
            </a:r>
            <a:r>
              <a:rPr lang="en-US" sz="1400" dirty="0"/>
              <a:t>, CPU’s </a:t>
            </a:r>
            <a:r>
              <a:rPr lang="en-US" sz="1400" dirty="0" smtClean="0"/>
              <a:t>have 1 – 32 </a:t>
            </a:r>
            <a:r>
              <a:rPr lang="en-US" sz="1400" dirty="0"/>
              <a:t>data </a:t>
            </a:r>
            <a:r>
              <a:rPr lang="en-US" sz="1400" dirty="0" smtClean="0"/>
              <a:t>registers</a:t>
            </a:r>
            <a:endParaRPr lang="en-US" sz="1400" dirty="0"/>
          </a:p>
        </p:txBody>
      </p:sp>
      <p:cxnSp>
        <p:nvCxnSpPr>
          <p:cNvPr id="21" name="Curved Connector 20"/>
          <p:cNvCxnSpPr/>
          <p:nvPr/>
        </p:nvCxnSpPr>
        <p:spPr>
          <a:xfrm>
            <a:off x="6397965" y="3567730"/>
            <a:ext cx="175465" cy="147023"/>
          </a:xfrm>
          <a:prstGeom prst="curvedConnector3">
            <a:avLst>
              <a:gd name="adj1" fmla="val -21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flipV="1">
            <a:off x="6397965" y="3409950"/>
            <a:ext cx="175465" cy="157780"/>
          </a:xfrm>
          <a:prstGeom prst="curvedConnector3">
            <a:avLst>
              <a:gd name="adj1" fmla="val 114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9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</a:t>
            </a:r>
            <a:r>
              <a:rPr lang="es-ES" dirty="0"/>
              <a:t> </a:t>
            </a:r>
            <a:r>
              <a:rPr lang="es-ES" dirty="0" smtClean="0"/>
              <a:t>     </a:t>
            </a:r>
            <a:r>
              <a:rPr lang="es-ES" sz="2400" dirty="0" err="1" smtClean="0"/>
              <a:t>address</a:t>
            </a:r>
            <a:r>
              <a:rPr lang="es-ES" sz="2400" dirty="0" smtClean="0"/>
              <a:t>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5693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RAM steps</a:t>
                </a:r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r>
                  <a:rPr lang="es-ES" sz="1600" dirty="0"/>
                  <a:t>	</a:t>
                </a:r>
                <a:r>
                  <a:rPr lang="es-ES" sz="1600" dirty="0" err="1" smtClean="0"/>
                  <a:t>Slow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process</a:t>
                </a:r>
                <a:r>
                  <a:rPr lang="es-ES" sz="1600" dirty="0" smtClean="0"/>
                  <a:t>: </a:t>
                </a:r>
                <a:r>
                  <a:rPr lang="es-ES" sz="1600" dirty="0" err="1" smtClean="0"/>
                  <a:t>sluggish</a:t>
                </a:r>
                <a:r>
                  <a:rPr lang="es-ES" sz="1600" dirty="0" smtClean="0"/>
                  <a:t> data transfer </a:t>
                </a:r>
                <a:r>
                  <a:rPr lang="es-ES" sz="1600" dirty="0" err="1" smtClean="0"/>
                  <a:t>but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fast</a:t>
                </a:r>
                <a:r>
                  <a:rPr lang="es-ES" sz="1600" dirty="0" smtClean="0"/>
                  <a:t> ALU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i="1" dirty="0" smtClean="0"/>
                  <a:t>starvation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i="1" dirty="0" smtClean="0"/>
                  <a:t> </a:t>
                </a:r>
                <a:r>
                  <a:rPr lang="en-US" sz="1600" dirty="0" smtClean="0"/>
                  <a:t>avoid with CPU-resident registers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Also</a:t>
                </a:r>
                <a:r>
                  <a:rPr lang="es-ES" sz="1600" dirty="0" smtClean="0"/>
                  <a:t>, </a:t>
                </a:r>
                <a:r>
                  <a:rPr lang="es-ES" sz="1600" dirty="0" err="1" smtClean="0"/>
                  <a:t>with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only</a:t>
                </a:r>
                <a:r>
                  <a:rPr lang="es-ES" sz="1600" dirty="0" smtClean="0"/>
                  <a:t> 16 bits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 smtClean="0"/>
                  <a:t>	</a:t>
                </a:r>
                <a:r>
                  <a:rPr lang="es-ES" sz="1400" dirty="0" err="1" smtClean="0"/>
                  <a:t>Memory</a:t>
                </a:r>
                <a:r>
                  <a:rPr lang="en-US" sz="1400" dirty="0" smtClean="0"/>
                  <a:t>[address] = value	// requires 2 instructions and 2 cycles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</a:t>
                </a:r>
                <a:r>
                  <a:rPr lang="en-US" sz="1400" dirty="0" err="1" smtClean="0"/>
                  <a:t>CPUregisterX</a:t>
                </a:r>
                <a:r>
                  <a:rPr lang="en-US" sz="1400" dirty="0" smtClean="0"/>
                  <a:t> = value		// requires only 1 instruction and 1 cycle</a:t>
                </a:r>
                <a:endParaRPr lang="es-ES" sz="1600" dirty="0" smtClean="0"/>
              </a:p>
              <a:p>
                <a:r>
                  <a:rPr lang="es-ES" sz="1600" dirty="0"/>
                  <a:t>		</a:t>
                </a:r>
                <a:endParaRPr lang="en-US" sz="1600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5693866"/>
              </a:xfrm>
              <a:prstGeom prst="rect">
                <a:avLst/>
              </a:prstGeom>
              <a:blipFill>
                <a:blip r:embed="rId2"/>
                <a:stretch>
                  <a:fillRect l="-481" t="-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5103341" y="4068455"/>
            <a:ext cx="678629" cy="21267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content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668" y="3856230"/>
            <a:ext cx="580297" cy="1826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address</a:t>
            </a:r>
            <a:endParaRPr 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903"/>
              </p:ext>
            </p:extLst>
          </p:nvPr>
        </p:nvGraphicFramePr>
        <p:xfrm>
          <a:off x="6621766" y="2755602"/>
          <a:ext cx="54927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75">
                  <a:extLst>
                    <a:ext uri="{9D8B030D-6E8A-4147-A177-3AD203B41FA5}">
                      <a16:colId xmlns:a16="http://schemas.microsoft.com/office/drawing/2014/main" val="1874979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59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err="1" smtClean="0"/>
                        <a:t>addr</a:t>
                      </a:r>
                      <a:r>
                        <a:rPr lang="en-US" sz="400" dirty="0" smtClean="0"/>
                        <a:t>. register 1</a:t>
                      </a:r>
                      <a:endParaRPr lang="en-US" sz="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55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err="1" smtClean="0"/>
                        <a:t>addr</a:t>
                      </a:r>
                      <a:r>
                        <a:rPr lang="en-US" sz="400" dirty="0" smtClean="0"/>
                        <a:t>. register 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996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…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63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081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err="1" smtClean="0"/>
                        <a:t>addr</a:t>
                      </a:r>
                      <a:r>
                        <a:rPr lang="en-US" sz="400" dirty="0" smtClean="0"/>
                        <a:t>. register m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07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data register 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70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data register 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49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…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25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data register n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771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799556" y="912167"/>
                <a:ext cx="4498307" cy="2369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1600" dirty="0">
                    <a:solidFill>
                      <a:prstClr val="black"/>
                    </a:solidFill>
                  </a:rPr>
                  <a:t>Address registers store an address specified or computed by a previous instruction</a:t>
                </a:r>
              </a:p>
              <a:p>
                <a:pPr lvl="0"/>
                <a:endParaRPr lang="es-ES" sz="16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s-ES" sz="1600" dirty="0">
                    <a:solidFill>
                      <a:prstClr val="black"/>
                    </a:solidFill>
                  </a:rPr>
                  <a:t>	</a:t>
                </a:r>
                <a:r>
                  <a:rPr lang="es-ES" sz="1400" dirty="0">
                    <a:solidFill>
                      <a:prstClr val="black"/>
                    </a:solidFill>
                  </a:rPr>
                  <a:t>Output </a:t>
                </a:r>
                <a:r>
                  <a:rPr lang="es-ES" sz="1400" dirty="0" err="1">
                    <a:solidFill>
                      <a:prstClr val="black"/>
                    </a:solidFill>
                  </a:rPr>
                  <a:t>typically</a:t>
                </a:r>
                <a:r>
                  <a:rPr lang="es-ES" sz="1400" dirty="0">
                    <a:solidFill>
                      <a:prstClr val="black"/>
                    </a:solidFill>
                  </a:rPr>
                  <a:t> </a:t>
                </a:r>
                <a:r>
                  <a:rPr lang="es-ES" sz="1400" dirty="0" err="1">
                    <a:solidFill>
                      <a:prstClr val="black"/>
                    </a:solidFill>
                  </a:rPr>
                  <a:t>connected</a:t>
                </a:r>
                <a:r>
                  <a:rPr lang="es-ES" sz="1400" dirty="0">
                    <a:solidFill>
                      <a:prstClr val="black"/>
                    </a:solidFill>
                  </a:rPr>
                  <a:t> to RAM </a:t>
                </a:r>
                <a:r>
                  <a:rPr lang="es-ES" sz="1400" dirty="0" err="1">
                    <a:solidFill>
                      <a:prstClr val="black"/>
                    </a:solidFill>
                  </a:rPr>
                  <a:t>address</a:t>
                </a:r>
                <a:r>
                  <a:rPr lang="es-ES" sz="1400" dirty="0">
                    <a:solidFill>
                      <a:prstClr val="black"/>
                    </a:solidFill>
                  </a:rPr>
                  <a:t> 	input </a:t>
                </a:r>
                <a14:m>
                  <m:oMath xmlns:m="http://schemas.openxmlformats.org/officeDocument/2006/math">
                    <m:r>
                      <a:rPr lang="es-E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 register already selected for 	subsequent manipulation</a:t>
                </a:r>
              </a:p>
              <a:p>
                <a:pPr lvl="0"/>
                <a:endParaRPr lang="es-ES" sz="14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s-ES" sz="1400" dirty="0">
                    <a:solidFill>
                      <a:prstClr val="black"/>
                    </a:solidFill>
                  </a:rPr>
                  <a:t>	</a:t>
                </a:r>
                <a:r>
                  <a:rPr lang="es-ES" sz="1400" dirty="0" err="1">
                    <a:solidFill>
                      <a:prstClr val="black"/>
                    </a:solidFill>
                  </a:rPr>
                  <a:t>Eg</a:t>
                </a:r>
                <a:r>
                  <a:rPr lang="es-ES" sz="1400" dirty="0">
                    <a:solidFill>
                      <a:prstClr val="black"/>
                    </a:solidFill>
                  </a:rPr>
                  <a:t>. </a:t>
                </a:r>
              </a:p>
              <a:p>
                <a:pPr lvl="0"/>
                <a:r>
                  <a:rPr lang="es-ES" sz="1400" dirty="0">
                    <a:solidFill>
                      <a:prstClr val="black"/>
                    </a:solidFill>
                  </a:rPr>
                  <a:t>		@17	// A=17 and M</a:t>
                </a:r>
                <a:r>
                  <a:rPr lang="en-US" sz="1400" dirty="0">
                    <a:solidFill>
                      <a:prstClr val="black"/>
                    </a:solidFill>
                  </a:rPr>
                  <a:t>[17]</a:t>
                </a:r>
              </a:p>
              <a:p>
                <a:pPr lvl="0"/>
                <a:r>
                  <a:rPr lang="en-US" sz="1400" dirty="0">
                    <a:solidFill>
                      <a:prstClr val="black"/>
                    </a:solidFill>
                  </a:rPr>
                  <a:t>		M=1	// M[17]=1</a:t>
                </a:r>
                <a:r>
                  <a:rPr lang="es-ES" sz="1400" dirty="0">
                    <a:solidFill>
                      <a:prstClr val="black"/>
                    </a:solidFill>
                  </a:rPr>
                  <a:t> </a:t>
                </a:r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556" y="912167"/>
                <a:ext cx="4498307" cy="2369880"/>
              </a:xfrm>
              <a:prstGeom prst="rect">
                <a:avLst/>
              </a:prstGeom>
              <a:blipFill>
                <a:blip r:embed="rId4"/>
                <a:stretch>
                  <a:fillRect l="-678" t="-773" b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7799556" y="351760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Data </a:t>
            </a:r>
            <a:r>
              <a:rPr lang="en-US" sz="1600" dirty="0" smtClean="0"/>
              <a:t>registers give CPU </a:t>
            </a:r>
            <a:r>
              <a:rPr lang="en-US" sz="1600" dirty="0"/>
              <a:t>short-term memory </a:t>
            </a:r>
            <a:r>
              <a:rPr lang="en-US" sz="1600" dirty="0" smtClean="0"/>
              <a:t>services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400" dirty="0" err="1" smtClean="0"/>
              <a:t>Eg</a:t>
            </a:r>
            <a:r>
              <a:rPr lang="en-US" sz="1400" dirty="0" smtClean="0"/>
              <a:t>. To calculate (</a:t>
            </a:r>
            <a:r>
              <a:rPr lang="en-US" sz="1400" dirty="0"/>
              <a:t>a − b) </a:t>
            </a:r>
            <a:r>
              <a:rPr lang="en-US" sz="1400" dirty="0" smtClean="0"/>
              <a:t>⋅ c</a:t>
            </a:r>
            <a:r>
              <a:rPr lang="en-US" sz="1400" dirty="0"/>
              <a:t>, </a:t>
            </a:r>
            <a:r>
              <a:rPr lang="en-US" sz="1400" dirty="0" smtClean="0"/>
              <a:t>first </a:t>
            </a:r>
            <a:r>
              <a:rPr lang="en-US" sz="1400" dirty="0"/>
              <a:t>compute and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remember (</a:t>
            </a:r>
            <a:r>
              <a:rPr lang="en-US" sz="1400" dirty="0"/>
              <a:t>a − b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	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Typically</a:t>
            </a:r>
            <a:r>
              <a:rPr lang="en-US" sz="1400" dirty="0"/>
              <a:t>, CPU’s </a:t>
            </a:r>
            <a:r>
              <a:rPr lang="en-US" sz="1400" dirty="0" smtClean="0"/>
              <a:t>have 1 – 32 </a:t>
            </a:r>
            <a:r>
              <a:rPr lang="en-US" sz="1400" dirty="0"/>
              <a:t>data </a:t>
            </a:r>
            <a:r>
              <a:rPr lang="en-US" sz="1400" dirty="0" smtClean="0"/>
              <a:t>registers</a:t>
            </a:r>
            <a:endParaRPr lang="en-US" sz="1400" dirty="0"/>
          </a:p>
        </p:txBody>
      </p:sp>
      <p:cxnSp>
        <p:nvCxnSpPr>
          <p:cNvPr id="22" name="Curved Connector 21"/>
          <p:cNvCxnSpPr/>
          <p:nvPr/>
        </p:nvCxnSpPr>
        <p:spPr>
          <a:xfrm>
            <a:off x="6397965" y="3567730"/>
            <a:ext cx="175465" cy="147023"/>
          </a:xfrm>
          <a:prstGeom prst="curvedConnector3">
            <a:avLst>
              <a:gd name="adj1" fmla="val -21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flipV="1">
            <a:off x="6397965" y="3409950"/>
            <a:ext cx="175465" cy="157780"/>
          </a:xfrm>
          <a:prstGeom prst="curvedConnector3">
            <a:avLst>
              <a:gd name="adj1" fmla="val 114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62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</a:t>
            </a:r>
            <a:r>
              <a:rPr lang="es-ES" dirty="0"/>
              <a:t> </a:t>
            </a:r>
            <a:r>
              <a:rPr lang="es-ES" dirty="0" smtClean="0"/>
              <a:t>     </a:t>
            </a:r>
            <a:r>
              <a:rPr lang="es-ES" sz="2400" dirty="0" err="1" smtClean="0"/>
              <a:t>address</a:t>
            </a:r>
            <a:r>
              <a:rPr lang="es-ES" sz="2400" dirty="0" smtClean="0"/>
              <a:t>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5693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RAM steps</a:t>
                </a:r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r>
                  <a:rPr lang="es-ES" sz="1600" dirty="0"/>
                  <a:t>	</a:t>
                </a:r>
                <a:r>
                  <a:rPr lang="es-ES" sz="1600" dirty="0" err="1" smtClean="0"/>
                  <a:t>Slow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process</a:t>
                </a:r>
                <a:r>
                  <a:rPr lang="es-ES" sz="1600" dirty="0" smtClean="0"/>
                  <a:t>: </a:t>
                </a:r>
                <a:r>
                  <a:rPr lang="es-ES" sz="1600" dirty="0" err="1" smtClean="0"/>
                  <a:t>sluggish</a:t>
                </a:r>
                <a:r>
                  <a:rPr lang="es-ES" sz="1600" dirty="0" smtClean="0"/>
                  <a:t> data transfer </a:t>
                </a:r>
                <a:r>
                  <a:rPr lang="es-ES" sz="1600" dirty="0" err="1" smtClean="0"/>
                  <a:t>but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fast</a:t>
                </a:r>
                <a:r>
                  <a:rPr lang="es-ES" sz="1600" dirty="0" smtClean="0"/>
                  <a:t> ALU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i="1" dirty="0" smtClean="0"/>
                  <a:t>starvation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i="1" dirty="0" smtClean="0"/>
                  <a:t> </a:t>
                </a:r>
                <a:r>
                  <a:rPr lang="en-US" sz="1600" dirty="0" smtClean="0"/>
                  <a:t>avoid with CPU-resident registers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Also</a:t>
                </a:r>
                <a:r>
                  <a:rPr lang="es-ES" sz="1600" dirty="0" smtClean="0"/>
                  <a:t>, </a:t>
                </a:r>
                <a:r>
                  <a:rPr lang="es-ES" sz="1600" dirty="0" err="1" smtClean="0"/>
                  <a:t>with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only</a:t>
                </a:r>
                <a:r>
                  <a:rPr lang="es-ES" sz="1600" dirty="0" smtClean="0"/>
                  <a:t> 16 bits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 smtClean="0"/>
                  <a:t>	</a:t>
                </a:r>
                <a:r>
                  <a:rPr lang="es-ES" sz="1400" dirty="0" err="1" smtClean="0"/>
                  <a:t>Memory</a:t>
                </a:r>
                <a:r>
                  <a:rPr lang="en-US" sz="1400" dirty="0" smtClean="0"/>
                  <a:t>[address] = value	// requires 2 instructions and 2 cycles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</a:t>
                </a:r>
                <a:r>
                  <a:rPr lang="en-US" sz="1400" dirty="0" err="1" smtClean="0"/>
                  <a:t>CPUregisterX</a:t>
                </a:r>
                <a:r>
                  <a:rPr lang="en-US" sz="1400" dirty="0" smtClean="0"/>
                  <a:t> = value		// requires only 1 instruction and 1 cycle</a:t>
                </a:r>
                <a:endParaRPr lang="es-ES" sz="1600" dirty="0" smtClean="0"/>
              </a:p>
              <a:p>
                <a:r>
                  <a:rPr lang="es-ES" sz="1600" dirty="0"/>
                  <a:t>		</a:t>
                </a:r>
                <a:endParaRPr lang="en-US" sz="1600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5693866"/>
              </a:xfrm>
              <a:prstGeom prst="rect">
                <a:avLst/>
              </a:prstGeom>
              <a:blipFill>
                <a:blip r:embed="rId2"/>
                <a:stretch>
                  <a:fillRect l="-481" t="-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5103341" y="4068455"/>
            <a:ext cx="678629" cy="21267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content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668" y="3856230"/>
            <a:ext cx="580297" cy="1826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address</a:t>
            </a:r>
            <a:endParaRPr 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903"/>
              </p:ext>
            </p:extLst>
          </p:nvPr>
        </p:nvGraphicFramePr>
        <p:xfrm>
          <a:off x="6621766" y="2755602"/>
          <a:ext cx="54927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75">
                  <a:extLst>
                    <a:ext uri="{9D8B030D-6E8A-4147-A177-3AD203B41FA5}">
                      <a16:colId xmlns:a16="http://schemas.microsoft.com/office/drawing/2014/main" val="1874979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59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err="1" smtClean="0"/>
                        <a:t>addr</a:t>
                      </a:r>
                      <a:r>
                        <a:rPr lang="en-US" sz="400" dirty="0" smtClean="0"/>
                        <a:t>. register 1</a:t>
                      </a:r>
                      <a:endParaRPr lang="en-US" sz="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55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err="1" smtClean="0"/>
                        <a:t>addr</a:t>
                      </a:r>
                      <a:r>
                        <a:rPr lang="en-US" sz="400" dirty="0" smtClean="0"/>
                        <a:t>. register 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996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…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63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081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err="1" smtClean="0"/>
                        <a:t>addr</a:t>
                      </a:r>
                      <a:r>
                        <a:rPr lang="en-US" sz="400" dirty="0" smtClean="0"/>
                        <a:t>. register m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07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data register 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70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data register 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49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…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25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data register n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771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799556" y="912167"/>
                <a:ext cx="4498307" cy="2154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1600" dirty="0">
                    <a:solidFill>
                      <a:prstClr val="black"/>
                    </a:solidFill>
                  </a:rPr>
                  <a:t>Address registers store an address specified or computed by a previous instruction</a:t>
                </a:r>
              </a:p>
              <a:p>
                <a:pPr lvl="0"/>
                <a:endParaRPr lang="es-ES" sz="16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s-ES" sz="1600" dirty="0">
                    <a:solidFill>
                      <a:prstClr val="black"/>
                    </a:solidFill>
                  </a:rPr>
                  <a:t>	</a:t>
                </a:r>
                <a:r>
                  <a:rPr lang="es-ES" sz="1400" dirty="0">
                    <a:solidFill>
                      <a:prstClr val="black"/>
                    </a:solidFill>
                  </a:rPr>
                  <a:t>Can </a:t>
                </a:r>
                <a:r>
                  <a:rPr lang="es-ES" sz="1400" dirty="0" err="1">
                    <a:solidFill>
                      <a:prstClr val="black"/>
                    </a:solidFill>
                  </a:rPr>
                  <a:t>also</a:t>
                </a:r>
                <a:r>
                  <a:rPr lang="es-ES" sz="1400" dirty="0">
                    <a:solidFill>
                      <a:prstClr val="black"/>
                    </a:solidFill>
                  </a:rPr>
                  <a:t> be </a:t>
                </a:r>
                <a:r>
                  <a:rPr lang="es-ES" sz="1400" dirty="0" err="1">
                    <a:solidFill>
                      <a:prstClr val="black"/>
                    </a:solidFill>
                  </a:rPr>
                  <a:t>used</a:t>
                </a:r>
                <a:r>
                  <a:rPr lang="es-ES" sz="1400" dirty="0">
                    <a:solidFill>
                      <a:prstClr val="black"/>
                    </a:solidFill>
                  </a:rPr>
                  <a:t> as a data </a:t>
                </a:r>
                <a:r>
                  <a:rPr lang="es-ES" sz="1400" dirty="0" err="1">
                    <a:solidFill>
                      <a:prstClr val="black"/>
                    </a:solidFill>
                  </a:rPr>
                  <a:t>register</a:t>
                </a:r>
                <a:r>
                  <a:rPr lang="es-ES" sz="1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 M[A] 	selected but ignored</a:t>
                </a:r>
              </a:p>
              <a:p>
                <a:pPr lvl="0"/>
                <a:endParaRPr lang="es-ES" sz="1400" dirty="0">
                  <a:solidFill>
                    <a:prstClr val="white"/>
                  </a:solidFill>
                </a:endParaRPr>
              </a:p>
              <a:p>
                <a:pPr lvl="0"/>
                <a:r>
                  <a:rPr lang="es-ES" sz="1400" dirty="0">
                    <a:solidFill>
                      <a:prstClr val="white"/>
                    </a:solidFill>
                  </a:rPr>
                  <a:t>	</a:t>
                </a:r>
                <a:r>
                  <a:rPr lang="es-ES" sz="1400" dirty="0" err="1">
                    <a:solidFill>
                      <a:prstClr val="white"/>
                    </a:solidFill>
                  </a:rPr>
                  <a:t>Eg</a:t>
                </a:r>
                <a:r>
                  <a:rPr lang="es-ES" sz="1400" dirty="0">
                    <a:solidFill>
                      <a:prstClr val="white"/>
                    </a:solidFill>
                  </a:rPr>
                  <a:t>. </a:t>
                </a:r>
              </a:p>
              <a:p>
                <a:pPr lvl="0"/>
                <a:r>
                  <a:rPr lang="es-ES" sz="1400" dirty="0">
                    <a:solidFill>
                      <a:prstClr val="white"/>
                    </a:solidFill>
                  </a:rPr>
                  <a:t>		@17	// A=17 and M</a:t>
                </a:r>
                <a:r>
                  <a:rPr lang="en-US" sz="1400" dirty="0">
                    <a:solidFill>
                      <a:prstClr val="white"/>
                    </a:solidFill>
                  </a:rPr>
                  <a:t>[17]</a:t>
                </a:r>
              </a:p>
              <a:p>
                <a:pPr lvl="0"/>
                <a:r>
                  <a:rPr lang="en-US" sz="1400" dirty="0">
                    <a:solidFill>
                      <a:prstClr val="white"/>
                    </a:solidFill>
                  </a:rPr>
                  <a:t>		D=A	// D=17</a:t>
                </a:r>
                <a:r>
                  <a:rPr lang="es-ES" sz="1400" dirty="0">
                    <a:solidFill>
                      <a:prstClr val="white"/>
                    </a:solidFill>
                  </a:rPr>
                  <a:t> </a:t>
                </a:r>
                <a:endParaRPr lang="en-US" sz="14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556" y="912167"/>
                <a:ext cx="4498307" cy="2154436"/>
              </a:xfrm>
              <a:prstGeom prst="rect">
                <a:avLst/>
              </a:prstGeom>
              <a:blipFill>
                <a:blip r:embed="rId4"/>
                <a:stretch>
                  <a:fillRect l="-678" t="-850" b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7799556" y="351760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Data </a:t>
            </a:r>
            <a:r>
              <a:rPr lang="en-US" sz="1600" dirty="0" smtClean="0"/>
              <a:t>registers give CPU </a:t>
            </a:r>
            <a:r>
              <a:rPr lang="en-US" sz="1600" dirty="0"/>
              <a:t>short-term memory </a:t>
            </a:r>
            <a:r>
              <a:rPr lang="en-US" sz="1600" dirty="0" smtClean="0"/>
              <a:t>services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400" dirty="0" err="1" smtClean="0"/>
              <a:t>Eg</a:t>
            </a:r>
            <a:r>
              <a:rPr lang="en-US" sz="1400" dirty="0" smtClean="0"/>
              <a:t>. To calculate (</a:t>
            </a:r>
            <a:r>
              <a:rPr lang="en-US" sz="1400" dirty="0"/>
              <a:t>a − b) </a:t>
            </a:r>
            <a:r>
              <a:rPr lang="en-US" sz="1400" dirty="0" smtClean="0"/>
              <a:t>⋅ c</a:t>
            </a:r>
            <a:r>
              <a:rPr lang="en-US" sz="1400" dirty="0"/>
              <a:t>, </a:t>
            </a:r>
            <a:r>
              <a:rPr lang="en-US" sz="1400" dirty="0" smtClean="0"/>
              <a:t>first </a:t>
            </a:r>
            <a:r>
              <a:rPr lang="en-US" sz="1400" dirty="0"/>
              <a:t>compute and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remember (</a:t>
            </a:r>
            <a:r>
              <a:rPr lang="en-US" sz="1400" dirty="0"/>
              <a:t>a − b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	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Typically</a:t>
            </a:r>
            <a:r>
              <a:rPr lang="en-US" sz="1400" dirty="0"/>
              <a:t>, CPU’s </a:t>
            </a:r>
            <a:r>
              <a:rPr lang="en-US" sz="1400" dirty="0" smtClean="0"/>
              <a:t>have 1 – 32 </a:t>
            </a:r>
            <a:r>
              <a:rPr lang="en-US" sz="1400" dirty="0"/>
              <a:t>data </a:t>
            </a:r>
            <a:r>
              <a:rPr lang="en-US" sz="1400" dirty="0" smtClean="0"/>
              <a:t>registers</a:t>
            </a:r>
            <a:endParaRPr lang="en-US" sz="1400" dirty="0"/>
          </a:p>
        </p:txBody>
      </p:sp>
      <p:cxnSp>
        <p:nvCxnSpPr>
          <p:cNvPr id="22" name="Curved Connector 21"/>
          <p:cNvCxnSpPr/>
          <p:nvPr/>
        </p:nvCxnSpPr>
        <p:spPr>
          <a:xfrm>
            <a:off x="6397965" y="3567730"/>
            <a:ext cx="175465" cy="147023"/>
          </a:xfrm>
          <a:prstGeom prst="curvedConnector3">
            <a:avLst>
              <a:gd name="adj1" fmla="val -21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flipV="1">
            <a:off x="6397965" y="3409950"/>
            <a:ext cx="175465" cy="157780"/>
          </a:xfrm>
          <a:prstGeom prst="curvedConnector3">
            <a:avLst>
              <a:gd name="adj1" fmla="val 114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0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</a:t>
            </a:r>
            <a:r>
              <a:rPr lang="es-ES" dirty="0"/>
              <a:t> </a:t>
            </a:r>
            <a:r>
              <a:rPr lang="es-ES" dirty="0" smtClean="0"/>
              <a:t>     </a:t>
            </a:r>
            <a:r>
              <a:rPr lang="es-ES" sz="2400" dirty="0" err="1" smtClean="0"/>
              <a:t>address</a:t>
            </a:r>
            <a:r>
              <a:rPr lang="es-ES" sz="2400" dirty="0" smtClean="0"/>
              <a:t>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5693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RAM steps</a:t>
                </a:r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r>
                  <a:rPr lang="es-ES" sz="1600" dirty="0"/>
                  <a:t>	</a:t>
                </a:r>
                <a:r>
                  <a:rPr lang="es-ES" sz="1600" dirty="0" err="1" smtClean="0"/>
                  <a:t>Slow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process</a:t>
                </a:r>
                <a:r>
                  <a:rPr lang="es-ES" sz="1600" dirty="0" smtClean="0"/>
                  <a:t>: </a:t>
                </a:r>
                <a:r>
                  <a:rPr lang="es-ES" sz="1600" dirty="0" err="1" smtClean="0"/>
                  <a:t>sluggish</a:t>
                </a:r>
                <a:r>
                  <a:rPr lang="es-ES" sz="1600" dirty="0" smtClean="0"/>
                  <a:t> data transfer </a:t>
                </a:r>
                <a:r>
                  <a:rPr lang="es-ES" sz="1600" dirty="0" err="1" smtClean="0"/>
                  <a:t>but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fast</a:t>
                </a:r>
                <a:r>
                  <a:rPr lang="es-ES" sz="1600" dirty="0" smtClean="0"/>
                  <a:t> ALU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i="1" dirty="0" smtClean="0"/>
                  <a:t>starvation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i="1" dirty="0" smtClean="0"/>
                  <a:t> </a:t>
                </a:r>
                <a:r>
                  <a:rPr lang="en-US" sz="1600" dirty="0" smtClean="0"/>
                  <a:t>avoid with CPU-resident registers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Also</a:t>
                </a:r>
                <a:r>
                  <a:rPr lang="es-ES" sz="1600" dirty="0" smtClean="0"/>
                  <a:t>, </a:t>
                </a:r>
                <a:r>
                  <a:rPr lang="es-ES" sz="1600" dirty="0" err="1" smtClean="0"/>
                  <a:t>with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only</a:t>
                </a:r>
                <a:r>
                  <a:rPr lang="es-ES" sz="1600" dirty="0" smtClean="0"/>
                  <a:t> 16 bits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 smtClean="0"/>
                  <a:t>	</a:t>
                </a:r>
                <a:r>
                  <a:rPr lang="es-ES" sz="1400" dirty="0" err="1" smtClean="0"/>
                  <a:t>Memory</a:t>
                </a:r>
                <a:r>
                  <a:rPr lang="en-US" sz="1400" dirty="0" smtClean="0"/>
                  <a:t>[address] = value	// requires 2 instructions and 2 cycles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</a:t>
                </a:r>
                <a:r>
                  <a:rPr lang="en-US" sz="1400" dirty="0" err="1" smtClean="0"/>
                  <a:t>CPUregisterX</a:t>
                </a:r>
                <a:r>
                  <a:rPr lang="en-US" sz="1400" dirty="0" smtClean="0"/>
                  <a:t> = value		// requires only 1 instruction and 1 cycle</a:t>
                </a:r>
                <a:endParaRPr lang="es-ES" sz="1600" dirty="0" smtClean="0"/>
              </a:p>
              <a:p>
                <a:r>
                  <a:rPr lang="es-ES" sz="1600" dirty="0"/>
                  <a:t>		</a:t>
                </a:r>
                <a:endParaRPr lang="en-US" sz="1600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5693866"/>
              </a:xfrm>
              <a:prstGeom prst="rect">
                <a:avLst/>
              </a:prstGeom>
              <a:blipFill>
                <a:blip r:embed="rId2"/>
                <a:stretch>
                  <a:fillRect l="-481" t="-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5103341" y="4068455"/>
            <a:ext cx="678629" cy="21267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content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668" y="3856230"/>
            <a:ext cx="580297" cy="1826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address</a:t>
            </a:r>
            <a:endParaRPr 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903"/>
              </p:ext>
            </p:extLst>
          </p:nvPr>
        </p:nvGraphicFramePr>
        <p:xfrm>
          <a:off x="6621766" y="2755602"/>
          <a:ext cx="54927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75">
                  <a:extLst>
                    <a:ext uri="{9D8B030D-6E8A-4147-A177-3AD203B41FA5}">
                      <a16:colId xmlns:a16="http://schemas.microsoft.com/office/drawing/2014/main" val="1874979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59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err="1" smtClean="0"/>
                        <a:t>addr</a:t>
                      </a:r>
                      <a:r>
                        <a:rPr lang="en-US" sz="400" dirty="0" smtClean="0"/>
                        <a:t>. register 1</a:t>
                      </a:r>
                      <a:endParaRPr lang="en-US" sz="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55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err="1" smtClean="0"/>
                        <a:t>addr</a:t>
                      </a:r>
                      <a:r>
                        <a:rPr lang="en-US" sz="400" dirty="0" smtClean="0"/>
                        <a:t>. register 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996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…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63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081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err="1" smtClean="0"/>
                        <a:t>addr</a:t>
                      </a:r>
                      <a:r>
                        <a:rPr lang="en-US" sz="400" dirty="0" smtClean="0"/>
                        <a:t>. register m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07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data register 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70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data register 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49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…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25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data register n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771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799556" y="912167"/>
                <a:ext cx="4498307" cy="2154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1600" dirty="0">
                    <a:solidFill>
                      <a:prstClr val="black"/>
                    </a:solidFill>
                  </a:rPr>
                  <a:t>Address registers store an address specified or computed by a previous instruction</a:t>
                </a:r>
              </a:p>
              <a:p>
                <a:pPr lvl="0"/>
                <a:endParaRPr lang="es-ES" sz="16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s-ES" sz="1600" dirty="0">
                    <a:solidFill>
                      <a:prstClr val="black"/>
                    </a:solidFill>
                  </a:rPr>
                  <a:t>	</a:t>
                </a:r>
                <a:r>
                  <a:rPr lang="es-ES" sz="1400" dirty="0">
                    <a:solidFill>
                      <a:prstClr val="black"/>
                    </a:solidFill>
                  </a:rPr>
                  <a:t>Can </a:t>
                </a:r>
                <a:r>
                  <a:rPr lang="es-ES" sz="1400" dirty="0" err="1">
                    <a:solidFill>
                      <a:prstClr val="black"/>
                    </a:solidFill>
                  </a:rPr>
                  <a:t>also</a:t>
                </a:r>
                <a:r>
                  <a:rPr lang="es-ES" sz="1400" dirty="0">
                    <a:solidFill>
                      <a:prstClr val="black"/>
                    </a:solidFill>
                  </a:rPr>
                  <a:t> be </a:t>
                </a:r>
                <a:r>
                  <a:rPr lang="es-ES" sz="1400" dirty="0" err="1">
                    <a:solidFill>
                      <a:prstClr val="black"/>
                    </a:solidFill>
                  </a:rPr>
                  <a:t>used</a:t>
                </a:r>
                <a:r>
                  <a:rPr lang="es-ES" sz="1400" dirty="0">
                    <a:solidFill>
                      <a:prstClr val="black"/>
                    </a:solidFill>
                  </a:rPr>
                  <a:t> as a data </a:t>
                </a:r>
                <a:r>
                  <a:rPr lang="es-ES" sz="1400" dirty="0" err="1">
                    <a:solidFill>
                      <a:prstClr val="black"/>
                    </a:solidFill>
                  </a:rPr>
                  <a:t>register</a:t>
                </a:r>
                <a:r>
                  <a:rPr lang="es-ES" sz="1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 M[A] 	selected but ignored</a:t>
                </a:r>
              </a:p>
              <a:p>
                <a:pPr lvl="0"/>
                <a:endParaRPr lang="es-ES" sz="14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s-ES" sz="1400" dirty="0">
                    <a:solidFill>
                      <a:prstClr val="black"/>
                    </a:solidFill>
                  </a:rPr>
                  <a:t>	</a:t>
                </a:r>
                <a:r>
                  <a:rPr lang="es-ES" sz="1400" dirty="0" err="1">
                    <a:solidFill>
                      <a:prstClr val="black"/>
                    </a:solidFill>
                  </a:rPr>
                  <a:t>Eg</a:t>
                </a:r>
                <a:r>
                  <a:rPr lang="es-ES" sz="1400" dirty="0">
                    <a:solidFill>
                      <a:prstClr val="black"/>
                    </a:solidFill>
                  </a:rPr>
                  <a:t>. </a:t>
                </a:r>
              </a:p>
              <a:p>
                <a:pPr lvl="0"/>
                <a:r>
                  <a:rPr lang="es-ES" sz="1400" dirty="0">
                    <a:solidFill>
                      <a:prstClr val="black"/>
                    </a:solidFill>
                  </a:rPr>
                  <a:t>		@17	// A=17 and M</a:t>
                </a:r>
                <a:r>
                  <a:rPr lang="en-US" sz="1400" dirty="0">
                    <a:solidFill>
                      <a:prstClr val="black"/>
                    </a:solidFill>
                  </a:rPr>
                  <a:t>[17]</a:t>
                </a:r>
              </a:p>
              <a:p>
                <a:pPr lvl="0"/>
                <a:r>
                  <a:rPr lang="en-US" sz="1400" dirty="0">
                    <a:solidFill>
                      <a:prstClr val="black"/>
                    </a:solidFill>
                  </a:rPr>
                  <a:t>		D=A	// D=17</a:t>
                </a:r>
                <a:r>
                  <a:rPr lang="es-ES" sz="1400" dirty="0">
                    <a:solidFill>
                      <a:prstClr val="black"/>
                    </a:solidFill>
                  </a:rPr>
                  <a:t> </a:t>
                </a:r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556" y="912167"/>
                <a:ext cx="4498307" cy="2154436"/>
              </a:xfrm>
              <a:prstGeom prst="rect">
                <a:avLst/>
              </a:prstGeom>
              <a:blipFill>
                <a:blip r:embed="rId4"/>
                <a:stretch>
                  <a:fillRect l="-678" t="-850" b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7799556" y="351760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Data </a:t>
            </a:r>
            <a:r>
              <a:rPr lang="en-US" sz="1600" dirty="0" smtClean="0"/>
              <a:t>registers give CPU </a:t>
            </a:r>
            <a:r>
              <a:rPr lang="en-US" sz="1600" dirty="0"/>
              <a:t>short-term memory </a:t>
            </a:r>
            <a:r>
              <a:rPr lang="en-US" sz="1600" dirty="0" smtClean="0"/>
              <a:t>services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400" dirty="0" err="1" smtClean="0"/>
              <a:t>Eg</a:t>
            </a:r>
            <a:r>
              <a:rPr lang="en-US" sz="1400" dirty="0" smtClean="0"/>
              <a:t>. To calculate (</a:t>
            </a:r>
            <a:r>
              <a:rPr lang="en-US" sz="1400" dirty="0"/>
              <a:t>a − b) </a:t>
            </a:r>
            <a:r>
              <a:rPr lang="en-US" sz="1400" dirty="0" smtClean="0"/>
              <a:t>⋅ c</a:t>
            </a:r>
            <a:r>
              <a:rPr lang="en-US" sz="1400" dirty="0"/>
              <a:t>, </a:t>
            </a:r>
            <a:r>
              <a:rPr lang="en-US" sz="1400" dirty="0" smtClean="0"/>
              <a:t>first </a:t>
            </a:r>
            <a:r>
              <a:rPr lang="en-US" sz="1400" dirty="0"/>
              <a:t>compute and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remember (</a:t>
            </a:r>
            <a:r>
              <a:rPr lang="en-US" sz="1400" dirty="0"/>
              <a:t>a − b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	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Typically</a:t>
            </a:r>
            <a:r>
              <a:rPr lang="en-US" sz="1400" dirty="0"/>
              <a:t>, CPU’s </a:t>
            </a:r>
            <a:r>
              <a:rPr lang="en-US" sz="1400" dirty="0" smtClean="0"/>
              <a:t>have 1 – 32 </a:t>
            </a:r>
            <a:r>
              <a:rPr lang="en-US" sz="1400" dirty="0"/>
              <a:t>data </a:t>
            </a:r>
            <a:r>
              <a:rPr lang="en-US" sz="1400" dirty="0" smtClean="0"/>
              <a:t>registers</a:t>
            </a:r>
            <a:endParaRPr lang="en-US" sz="1400" dirty="0"/>
          </a:p>
        </p:txBody>
      </p:sp>
      <p:cxnSp>
        <p:nvCxnSpPr>
          <p:cNvPr id="22" name="Curved Connector 21"/>
          <p:cNvCxnSpPr/>
          <p:nvPr/>
        </p:nvCxnSpPr>
        <p:spPr>
          <a:xfrm>
            <a:off x="6397965" y="3567730"/>
            <a:ext cx="175465" cy="147023"/>
          </a:xfrm>
          <a:prstGeom prst="curvedConnector3">
            <a:avLst>
              <a:gd name="adj1" fmla="val -21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flipV="1">
            <a:off x="6397965" y="3409950"/>
            <a:ext cx="175465" cy="157780"/>
          </a:xfrm>
          <a:prstGeom prst="curvedConnector3">
            <a:avLst>
              <a:gd name="adj1" fmla="val 114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12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5693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RAM steps</a:t>
                </a:r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r>
                  <a:rPr lang="es-ES" sz="1600" dirty="0"/>
                  <a:t>	</a:t>
                </a:r>
                <a:r>
                  <a:rPr lang="es-ES" sz="1600" dirty="0" err="1" smtClean="0"/>
                  <a:t>Slow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process</a:t>
                </a:r>
                <a:r>
                  <a:rPr lang="es-ES" sz="1600" dirty="0" smtClean="0"/>
                  <a:t>: </a:t>
                </a:r>
                <a:r>
                  <a:rPr lang="es-ES" sz="1600" dirty="0" err="1" smtClean="0"/>
                  <a:t>sluggish</a:t>
                </a:r>
                <a:r>
                  <a:rPr lang="es-ES" sz="1600" dirty="0" smtClean="0"/>
                  <a:t> data transfer </a:t>
                </a:r>
                <a:r>
                  <a:rPr lang="es-ES" sz="1600" dirty="0" err="1" smtClean="0"/>
                  <a:t>but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fast</a:t>
                </a:r>
                <a:r>
                  <a:rPr lang="es-ES" sz="1600" dirty="0" smtClean="0"/>
                  <a:t> ALU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i="1" dirty="0" smtClean="0"/>
                  <a:t>starvation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i="1" dirty="0" smtClean="0"/>
                  <a:t> </a:t>
                </a:r>
                <a:r>
                  <a:rPr lang="en-US" sz="1600" dirty="0" smtClean="0"/>
                  <a:t>avoid with CPU-resident registers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Also</a:t>
                </a:r>
                <a:r>
                  <a:rPr lang="es-ES" sz="1600" dirty="0" smtClean="0"/>
                  <a:t>, </a:t>
                </a:r>
                <a:r>
                  <a:rPr lang="es-ES" sz="1600" dirty="0" err="1" smtClean="0"/>
                  <a:t>with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only</a:t>
                </a:r>
                <a:r>
                  <a:rPr lang="es-ES" sz="1600" dirty="0" smtClean="0"/>
                  <a:t> 16 bits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 smtClean="0"/>
                  <a:t>	</a:t>
                </a:r>
                <a:r>
                  <a:rPr lang="es-ES" sz="1400" dirty="0" err="1" smtClean="0"/>
                  <a:t>Memory</a:t>
                </a:r>
                <a:r>
                  <a:rPr lang="en-US" sz="1400" dirty="0" smtClean="0"/>
                  <a:t>[address] = value	// requires 2 instructions and 2 cycles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</a:t>
                </a:r>
                <a:r>
                  <a:rPr lang="en-US" sz="1400" dirty="0" err="1" smtClean="0"/>
                  <a:t>CPUregisterX</a:t>
                </a:r>
                <a:r>
                  <a:rPr lang="en-US" sz="1400" dirty="0" smtClean="0"/>
                  <a:t> = value		// requires only 1 instruction and 1 cycle</a:t>
                </a:r>
                <a:endParaRPr lang="es-ES" sz="1600" dirty="0" smtClean="0"/>
              </a:p>
              <a:p>
                <a:r>
                  <a:rPr lang="es-ES" sz="1600" dirty="0"/>
                  <a:t>		</a:t>
                </a:r>
                <a:endParaRPr lang="en-US" sz="1600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5693866"/>
              </a:xfrm>
              <a:prstGeom prst="rect">
                <a:avLst/>
              </a:prstGeom>
              <a:blipFill>
                <a:blip r:embed="rId2"/>
                <a:stretch>
                  <a:fillRect l="-481" t="-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5103341" y="4068455"/>
            <a:ext cx="678629" cy="21267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content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668" y="3856230"/>
            <a:ext cx="580297" cy="1826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address</a:t>
            </a:r>
            <a:endParaRPr lang="en-US" sz="7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799556" y="912167"/>
                <a:ext cx="4498307" cy="2154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Address registers store an address specified or computed by a previous instruction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400" dirty="0" smtClean="0"/>
                  <a:t>Output </a:t>
                </a:r>
                <a:r>
                  <a:rPr lang="es-ES" sz="1400" dirty="0" err="1" smtClean="0"/>
                  <a:t>typically</a:t>
                </a:r>
                <a:r>
                  <a:rPr lang="es-ES" sz="1400" dirty="0" smtClean="0"/>
                  <a:t> </a:t>
                </a:r>
                <a:r>
                  <a:rPr lang="es-ES" sz="1400" dirty="0" err="1" smtClean="0"/>
                  <a:t>connected</a:t>
                </a:r>
                <a:r>
                  <a:rPr lang="es-ES" sz="1400" dirty="0" smtClean="0"/>
                  <a:t> to RAM </a:t>
                </a:r>
                <a:r>
                  <a:rPr lang="es-ES" sz="1400" dirty="0" err="1" smtClean="0"/>
                  <a:t>address</a:t>
                </a:r>
                <a:r>
                  <a:rPr lang="es-ES" sz="1400" dirty="0" smtClean="0"/>
                  <a:t> 	input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 smtClean="0"/>
                  <a:t> register already selected for 	subsequent manipulation</a:t>
                </a:r>
              </a:p>
              <a:p>
                <a:endParaRPr lang="es-ES" sz="1400" dirty="0"/>
              </a:p>
              <a:p>
                <a:pPr lvl="0"/>
                <a:r>
                  <a:rPr lang="es-ES" sz="1400" dirty="0" smtClean="0"/>
                  <a:t>	</a:t>
                </a:r>
                <a:r>
                  <a:rPr lang="es-ES" sz="1400" dirty="0">
                    <a:solidFill>
                      <a:prstClr val="black"/>
                    </a:solidFill>
                  </a:rPr>
                  <a:t>Can </a:t>
                </a:r>
                <a:r>
                  <a:rPr lang="es-ES" sz="1400" dirty="0" err="1">
                    <a:solidFill>
                      <a:prstClr val="black"/>
                    </a:solidFill>
                  </a:rPr>
                  <a:t>also</a:t>
                </a:r>
                <a:r>
                  <a:rPr lang="es-ES" sz="1400" dirty="0">
                    <a:solidFill>
                      <a:prstClr val="black"/>
                    </a:solidFill>
                  </a:rPr>
                  <a:t> be </a:t>
                </a:r>
                <a:r>
                  <a:rPr lang="es-ES" sz="1400" dirty="0" err="1">
                    <a:solidFill>
                      <a:prstClr val="black"/>
                    </a:solidFill>
                  </a:rPr>
                  <a:t>used</a:t>
                </a:r>
                <a:r>
                  <a:rPr lang="es-ES" sz="1400" dirty="0">
                    <a:solidFill>
                      <a:prstClr val="black"/>
                    </a:solidFill>
                  </a:rPr>
                  <a:t> as a data </a:t>
                </a:r>
                <a:r>
                  <a:rPr lang="es-ES" sz="1400" dirty="0" err="1">
                    <a:solidFill>
                      <a:prstClr val="black"/>
                    </a:solidFill>
                  </a:rPr>
                  <a:t>register</a:t>
                </a:r>
                <a:r>
                  <a:rPr lang="es-ES" sz="1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 M[A] 	selected but ignored</a:t>
                </a: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556" y="912167"/>
                <a:ext cx="4498307" cy="2154436"/>
              </a:xfrm>
              <a:prstGeom prst="rect">
                <a:avLst/>
              </a:prstGeom>
              <a:blipFill>
                <a:blip r:embed="rId4"/>
                <a:stretch>
                  <a:fillRect l="-678" t="-850" b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405940"/>
              </p:ext>
            </p:extLst>
          </p:nvPr>
        </p:nvGraphicFramePr>
        <p:xfrm>
          <a:off x="6621766" y="2755602"/>
          <a:ext cx="54927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75">
                  <a:extLst>
                    <a:ext uri="{9D8B030D-6E8A-4147-A177-3AD203B41FA5}">
                      <a16:colId xmlns:a16="http://schemas.microsoft.com/office/drawing/2014/main" val="1874979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PC</a:t>
                      </a:r>
                      <a:endParaRPr lang="en-US" sz="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59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err="1" smtClean="0"/>
                        <a:t>addr</a:t>
                      </a:r>
                      <a:r>
                        <a:rPr lang="en-US" sz="400" dirty="0" smtClean="0"/>
                        <a:t>. register 1</a:t>
                      </a:r>
                      <a:endParaRPr lang="en-US" sz="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55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err="1" smtClean="0"/>
                        <a:t>addr</a:t>
                      </a:r>
                      <a:r>
                        <a:rPr lang="en-US" sz="400" dirty="0" smtClean="0"/>
                        <a:t>. register 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996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…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63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081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err="1" smtClean="0"/>
                        <a:t>addr</a:t>
                      </a:r>
                      <a:r>
                        <a:rPr lang="en-US" sz="400" dirty="0" smtClean="0"/>
                        <a:t>. register m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07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data register 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70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data register 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49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…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25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data register n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7712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799556" y="351760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Data </a:t>
            </a:r>
            <a:r>
              <a:rPr lang="en-US" sz="1600" dirty="0" smtClean="0"/>
              <a:t>registers give CPU </a:t>
            </a:r>
            <a:r>
              <a:rPr lang="en-US" sz="1600" dirty="0"/>
              <a:t>short-term memory </a:t>
            </a:r>
            <a:r>
              <a:rPr lang="en-US" sz="1600" dirty="0" smtClean="0"/>
              <a:t>services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400" dirty="0" err="1" smtClean="0"/>
              <a:t>Eg</a:t>
            </a:r>
            <a:r>
              <a:rPr lang="en-US" sz="1400" dirty="0" smtClean="0"/>
              <a:t>. To calculate (</a:t>
            </a:r>
            <a:r>
              <a:rPr lang="en-US" sz="1400" dirty="0"/>
              <a:t>a − b) </a:t>
            </a:r>
            <a:r>
              <a:rPr lang="en-US" sz="1400" dirty="0" smtClean="0"/>
              <a:t>⋅ c</a:t>
            </a:r>
            <a:r>
              <a:rPr lang="en-US" sz="1400" dirty="0"/>
              <a:t>, </a:t>
            </a:r>
            <a:r>
              <a:rPr lang="en-US" sz="1400" dirty="0" smtClean="0"/>
              <a:t>first </a:t>
            </a:r>
            <a:r>
              <a:rPr lang="en-US" sz="1400" dirty="0"/>
              <a:t>compute and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remember (</a:t>
            </a:r>
            <a:r>
              <a:rPr lang="en-US" sz="1400" dirty="0"/>
              <a:t>a − b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	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Typically</a:t>
            </a:r>
            <a:r>
              <a:rPr lang="en-US" sz="1400" dirty="0"/>
              <a:t>, CPU’s </a:t>
            </a:r>
            <a:r>
              <a:rPr lang="en-US" sz="1400" dirty="0" smtClean="0"/>
              <a:t>have 1 – 32 </a:t>
            </a:r>
            <a:r>
              <a:rPr lang="en-US" sz="1400" dirty="0"/>
              <a:t>data </a:t>
            </a:r>
            <a:r>
              <a:rPr lang="en-US" sz="1400" dirty="0" smtClean="0"/>
              <a:t>registers</a:t>
            </a:r>
            <a:endParaRPr lang="en-US" sz="1400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</a:t>
            </a:r>
            <a:r>
              <a:rPr lang="es-ES" dirty="0"/>
              <a:t> </a:t>
            </a:r>
            <a:r>
              <a:rPr lang="es-ES" dirty="0" smtClean="0"/>
              <a:t>     </a:t>
            </a:r>
            <a:r>
              <a:rPr lang="es-ES" sz="2400" dirty="0" err="1" smtClean="0"/>
              <a:t>address</a:t>
            </a:r>
            <a:r>
              <a:rPr lang="es-ES" sz="2400" dirty="0" smtClean="0"/>
              <a:t> </a:t>
            </a:r>
            <a:r>
              <a:rPr lang="es-ES" sz="2400" dirty="0" err="1" smtClean="0"/>
              <a:t>registers</a:t>
            </a:r>
            <a:endParaRPr lang="en-US" dirty="0"/>
          </a:p>
        </p:txBody>
      </p:sp>
      <p:cxnSp>
        <p:nvCxnSpPr>
          <p:cNvPr id="23" name="Curved Connector 22"/>
          <p:cNvCxnSpPr/>
          <p:nvPr/>
        </p:nvCxnSpPr>
        <p:spPr>
          <a:xfrm>
            <a:off x="6397965" y="3567730"/>
            <a:ext cx="175465" cy="147023"/>
          </a:xfrm>
          <a:prstGeom prst="curvedConnector3">
            <a:avLst>
              <a:gd name="adj1" fmla="val -21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flipV="1">
            <a:off x="6397965" y="3409950"/>
            <a:ext cx="175465" cy="157780"/>
          </a:xfrm>
          <a:prstGeom prst="curvedConnector3">
            <a:avLst>
              <a:gd name="adj1" fmla="val 114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59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Stored</a:t>
            </a:r>
            <a:r>
              <a:rPr lang="es-ES" dirty="0" smtClean="0"/>
              <a:t> </a:t>
            </a:r>
            <a:r>
              <a:rPr lang="es-ES" dirty="0" err="1"/>
              <a:t>p</a:t>
            </a:r>
            <a:r>
              <a:rPr lang="es-ES" dirty="0" err="1" smtClean="0"/>
              <a:t>rogram</a:t>
            </a:r>
            <a:r>
              <a:rPr lang="es-ES" dirty="0" smtClean="0"/>
              <a:t> concept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11381028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Program’s </a:t>
                </a:r>
                <a:r>
                  <a:rPr lang="en-US" dirty="0"/>
                  <a:t>code is temporarily stored and manipulated in the computer’s memory, </a:t>
                </a:r>
                <a:r>
                  <a:rPr lang="en-US" i="1" dirty="0"/>
                  <a:t>just like </a:t>
                </a:r>
                <a:r>
                  <a:rPr lang="en-US" i="1" dirty="0" smtClean="0"/>
                  <a:t>data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same hardware behaves </a:t>
                </a:r>
                <a:r>
                  <a:rPr lang="en-US" dirty="0"/>
                  <a:t>completely differently each time it is loaded with a different </a:t>
                </a:r>
                <a:r>
                  <a:rPr lang="en-US" dirty="0" smtClean="0"/>
                  <a:t>program</a:t>
                </a:r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Base of von Neumann architecture</a:t>
                </a:r>
              </a:p>
              <a:p>
                <a:endParaRPr lang="en-US" sz="1600" dirty="0"/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CPU interacts </a:t>
                </a:r>
                <a:r>
                  <a:rPr lang="en-US" dirty="0">
                    <a:solidFill>
                      <a:schemeClr val="bg1"/>
                    </a:solidFill>
                  </a:rPr>
                  <a:t>with a memory device, receiving data from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input device </a:t>
                </a:r>
                <a:r>
                  <a:rPr lang="en-US" dirty="0">
                    <a:solidFill>
                      <a:schemeClr val="bg1"/>
                    </a:solidFill>
                  </a:rPr>
                  <a:t>and sending data to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output device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381028" cy="2215991"/>
              </a:xfrm>
              <a:prstGeom prst="rect">
                <a:avLst/>
              </a:prstGeom>
              <a:blipFill>
                <a:blip r:embed="rId2"/>
                <a:stretch>
                  <a:fillRect l="-482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74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</a:t>
            </a:r>
            <a:r>
              <a:rPr lang="es-ES" dirty="0"/>
              <a:t> </a:t>
            </a:r>
            <a:r>
              <a:rPr lang="es-ES" dirty="0" smtClean="0"/>
              <a:t>     </a:t>
            </a:r>
            <a:r>
              <a:rPr lang="es-ES" sz="2400" dirty="0" err="1" smtClean="0"/>
              <a:t>program</a:t>
            </a:r>
            <a:r>
              <a:rPr lang="es-ES" sz="2400" dirty="0" smtClean="0"/>
              <a:t> </a:t>
            </a:r>
            <a:r>
              <a:rPr lang="es-ES" sz="2400" dirty="0" err="1" smtClean="0"/>
              <a:t>counter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5693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RAM steps</a:t>
                </a:r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r>
                  <a:rPr lang="es-ES" sz="1600" dirty="0"/>
                  <a:t>	</a:t>
                </a:r>
                <a:r>
                  <a:rPr lang="es-ES" sz="1600" dirty="0" err="1" smtClean="0"/>
                  <a:t>Slow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process</a:t>
                </a:r>
                <a:r>
                  <a:rPr lang="es-ES" sz="1600" dirty="0" smtClean="0"/>
                  <a:t>: </a:t>
                </a:r>
                <a:r>
                  <a:rPr lang="es-ES" sz="1600" dirty="0" err="1" smtClean="0"/>
                  <a:t>sluggish</a:t>
                </a:r>
                <a:r>
                  <a:rPr lang="es-ES" sz="1600" dirty="0" smtClean="0"/>
                  <a:t> data transfer </a:t>
                </a:r>
                <a:r>
                  <a:rPr lang="es-ES" sz="1600" dirty="0" err="1" smtClean="0"/>
                  <a:t>but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fast</a:t>
                </a:r>
                <a:r>
                  <a:rPr lang="es-ES" sz="1600" dirty="0" smtClean="0"/>
                  <a:t> ALU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i="1" dirty="0" smtClean="0"/>
                  <a:t>starvation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i="1" dirty="0" smtClean="0"/>
                  <a:t> </a:t>
                </a:r>
                <a:r>
                  <a:rPr lang="en-US" sz="1600" dirty="0" smtClean="0"/>
                  <a:t>avoid with CPU-resident registers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Also</a:t>
                </a:r>
                <a:r>
                  <a:rPr lang="es-ES" sz="1600" dirty="0" smtClean="0"/>
                  <a:t>, </a:t>
                </a:r>
                <a:r>
                  <a:rPr lang="es-ES" sz="1600" dirty="0" err="1" smtClean="0"/>
                  <a:t>with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only</a:t>
                </a:r>
                <a:r>
                  <a:rPr lang="es-ES" sz="1600" dirty="0" smtClean="0"/>
                  <a:t> 16 bits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 smtClean="0"/>
                  <a:t>	</a:t>
                </a:r>
                <a:r>
                  <a:rPr lang="es-ES" sz="1400" dirty="0" err="1" smtClean="0"/>
                  <a:t>Memory</a:t>
                </a:r>
                <a:r>
                  <a:rPr lang="en-US" sz="1400" dirty="0" smtClean="0"/>
                  <a:t>[address] = value	// requires 2 instructions and 2 cycles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</a:t>
                </a:r>
                <a:r>
                  <a:rPr lang="en-US" sz="1400" dirty="0" err="1" smtClean="0"/>
                  <a:t>CPUregisterX</a:t>
                </a:r>
                <a:r>
                  <a:rPr lang="en-US" sz="1400" dirty="0" smtClean="0"/>
                  <a:t> = value		// requires only 1 instruction and 1 cycle</a:t>
                </a:r>
                <a:endParaRPr lang="es-ES" sz="1600" dirty="0" smtClean="0"/>
              </a:p>
              <a:p>
                <a:r>
                  <a:rPr lang="es-ES" sz="1600" dirty="0"/>
                  <a:t>		</a:t>
                </a:r>
                <a:endParaRPr lang="en-US" sz="1600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5693866"/>
              </a:xfrm>
              <a:prstGeom prst="rect">
                <a:avLst/>
              </a:prstGeom>
              <a:blipFill>
                <a:blip r:embed="rId2"/>
                <a:stretch>
                  <a:fillRect l="-481" t="-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5103341" y="4068455"/>
            <a:ext cx="678629" cy="21267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content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668" y="3856230"/>
            <a:ext cx="580297" cy="1826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address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>
            <a:off x="6397965" y="3567730"/>
            <a:ext cx="175465" cy="147023"/>
          </a:xfrm>
          <a:prstGeom prst="curvedConnector3">
            <a:avLst>
              <a:gd name="adj1" fmla="val -21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flipV="1">
            <a:off x="6397965" y="3409950"/>
            <a:ext cx="175465" cy="157780"/>
          </a:xfrm>
          <a:prstGeom prst="curvedConnector3">
            <a:avLst>
              <a:gd name="adj1" fmla="val 114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799556" y="912167"/>
                <a:ext cx="4498307" cy="2154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Address registers store an address specified or computed by a previous instruction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400" dirty="0" smtClean="0"/>
                  <a:t>Output </a:t>
                </a:r>
                <a:r>
                  <a:rPr lang="es-ES" sz="1400" dirty="0" err="1" smtClean="0"/>
                  <a:t>typically</a:t>
                </a:r>
                <a:r>
                  <a:rPr lang="es-ES" sz="1400" dirty="0" smtClean="0"/>
                  <a:t> </a:t>
                </a:r>
                <a:r>
                  <a:rPr lang="es-ES" sz="1400" dirty="0" err="1" smtClean="0"/>
                  <a:t>connected</a:t>
                </a:r>
                <a:r>
                  <a:rPr lang="es-ES" sz="1400" dirty="0" smtClean="0"/>
                  <a:t> to RAM </a:t>
                </a:r>
                <a:r>
                  <a:rPr lang="es-ES" sz="1400" dirty="0" err="1" smtClean="0"/>
                  <a:t>address</a:t>
                </a:r>
                <a:r>
                  <a:rPr lang="es-ES" sz="1400" dirty="0" smtClean="0"/>
                  <a:t> 	input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 smtClean="0"/>
                  <a:t> register already selected for 	subsequent manipulation</a:t>
                </a:r>
              </a:p>
              <a:p>
                <a:endParaRPr lang="es-ES" sz="1400" dirty="0"/>
              </a:p>
              <a:p>
                <a:pPr lvl="0"/>
                <a:r>
                  <a:rPr lang="es-ES" sz="1400" dirty="0" smtClean="0"/>
                  <a:t>	</a:t>
                </a:r>
                <a:r>
                  <a:rPr lang="es-ES" sz="1400" dirty="0">
                    <a:solidFill>
                      <a:prstClr val="black"/>
                    </a:solidFill>
                  </a:rPr>
                  <a:t>Can </a:t>
                </a:r>
                <a:r>
                  <a:rPr lang="es-ES" sz="1400" dirty="0" err="1">
                    <a:solidFill>
                      <a:prstClr val="black"/>
                    </a:solidFill>
                  </a:rPr>
                  <a:t>also</a:t>
                </a:r>
                <a:r>
                  <a:rPr lang="es-ES" sz="1400" dirty="0">
                    <a:solidFill>
                      <a:prstClr val="black"/>
                    </a:solidFill>
                  </a:rPr>
                  <a:t> be </a:t>
                </a:r>
                <a:r>
                  <a:rPr lang="es-ES" sz="1400" dirty="0" err="1">
                    <a:solidFill>
                      <a:prstClr val="black"/>
                    </a:solidFill>
                  </a:rPr>
                  <a:t>used</a:t>
                </a:r>
                <a:r>
                  <a:rPr lang="es-ES" sz="1400" dirty="0">
                    <a:solidFill>
                      <a:prstClr val="black"/>
                    </a:solidFill>
                  </a:rPr>
                  <a:t> as a data </a:t>
                </a:r>
                <a:r>
                  <a:rPr lang="es-ES" sz="1400" dirty="0" err="1">
                    <a:solidFill>
                      <a:prstClr val="black"/>
                    </a:solidFill>
                  </a:rPr>
                  <a:t>register</a:t>
                </a:r>
                <a:r>
                  <a:rPr lang="es-ES" sz="1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 M[A] 	selected but ignored</a:t>
                </a: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556" y="912167"/>
                <a:ext cx="4498307" cy="2154436"/>
              </a:xfrm>
              <a:prstGeom prst="rect">
                <a:avLst/>
              </a:prstGeom>
              <a:blipFill>
                <a:blip r:embed="rId4"/>
                <a:stretch>
                  <a:fillRect l="-678" t="-850" b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3017371" y="558577"/>
            <a:ext cx="449830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Program counter lets CPU keep track of address of instruction to be fetched and </a:t>
            </a:r>
            <a:r>
              <a:rPr lang="en-US" sz="1600" dirty="0" err="1" smtClean="0"/>
              <a:t>exectuted</a:t>
            </a:r>
            <a:endParaRPr lang="en-US" sz="1600" dirty="0" smtClean="0"/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 smtClean="0">
                <a:solidFill>
                  <a:schemeClr val="bg1"/>
                </a:solidFill>
              </a:rPr>
              <a:t>	</a:t>
            </a:r>
            <a:r>
              <a:rPr lang="es-ES" sz="1400" dirty="0" err="1" smtClean="0">
                <a:solidFill>
                  <a:schemeClr val="bg1"/>
                </a:solidFill>
              </a:rPr>
              <a:t>Contents</a:t>
            </a:r>
            <a:r>
              <a:rPr lang="es-ES" sz="1400" dirty="0" smtClean="0">
                <a:solidFill>
                  <a:schemeClr val="bg1"/>
                </a:solidFill>
              </a:rPr>
              <a:t> of PC </a:t>
            </a:r>
            <a:r>
              <a:rPr lang="es-ES" sz="1400" dirty="0" err="1" smtClean="0">
                <a:solidFill>
                  <a:schemeClr val="bg1"/>
                </a:solidFill>
              </a:rPr>
              <a:t>computed</a:t>
            </a:r>
            <a:r>
              <a:rPr lang="es-ES" sz="1400" dirty="0" smtClean="0">
                <a:solidFill>
                  <a:schemeClr val="bg1"/>
                </a:solidFill>
              </a:rPr>
              <a:t> and </a:t>
            </a:r>
          </a:p>
          <a:p>
            <a:r>
              <a:rPr lang="es-ES" sz="1400" dirty="0">
                <a:solidFill>
                  <a:schemeClr val="bg1"/>
                </a:solidFill>
              </a:rPr>
              <a:t>	</a:t>
            </a:r>
            <a:r>
              <a:rPr lang="es-ES" sz="1400" dirty="0" err="1" smtClean="0">
                <a:solidFill>
                  <a:schemeClr val="bg1"/>
                </a:solidFill>
              </a:rPr>
              <a:t>updated</a:t>
            </a:r>
            <a:r>
              <a:rPr lang="es-ES" sz="1400" dirty="0" smtClean="0">
                <a:solidFill>
                  <a:schemeClr val="bg1"/>
                </a:solidFill>
              </a:rPr>
              <a:t> as </a:t>
            </a:r>
            <a:r>
              <a:rPr lang="es-ES" sz="1400" dirty="0" err="1" smtClean="0">
                <a:solidFill>
                  <a:schemeClr val="bg1"/>
                </a:solidFill>
              </a:rPr>
              <a:t>side-effect</a:t>
            </a:r>
            <a:r>
              <a:rPr lang="es-ES" sz="1400" dirty="0" smtClean="0">
                <a:solidFill>
                  <a:schemeClr val="bg1"/>
                </a:solidFill>
              </a:rPr>
              <a:t> of </a:t>
            </a:r>
            <a:r>
              <a:rPr lang="es-ES" sz="1400" dirty="0" err="1" smtClean="0">
                <a:solidFill>
                  <a:schemeClr val="bg1"/>
                </a:solidFill>
              </a:rPr>
              <a:t>current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s-ES" sz="1400" dirty="0">
                <a:solidFill>
                  <a:schemeClr val="bg1"/>
                </a:solidFill>
              </a:rPr>
              <a:t>	</a:t>
            </a:r>
            <a:r>
              <a:rPr lang="es-ES" sz="1400" dirty="0" err="1" smtClean="0">
                <a:solidFill>
                  <a:schemeClr val="bg1"/>
                </a:solidFill>
              </a:rPr>
              <a:t>instruction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405940"/>
              </p:ext>
            </p:extLst>
          </p:nvPr>
        </p:nvGraphicFramePr>
        <p:xfrm>
          <a:off x="6621766" y="2755602"/>
          <a:ext cx="54927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75">
                  <a:extLst>
                    <a:ext uri="{9D8B030D-6E8A-4147-A177-3AD203B41FA5}">
                      <a16:colId xmlns:a16="http://schemas.microsoft.com/office/drawing/2014/main" val="1874979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PC</a:t>
                      </a:r>
                      <a:endParaRPr lang="en-US" sz="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59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err="1" smtClean="0"/>
                        <a:t>addr</a:t>
                      </a:r>
                      <a:r>
                        <a:rPr lang="en-US" sz="400" dirty="0" smtClean="0"/>
                        <a:t>. register 1</a:t>
                      </a:r>
                      <a:endParaRPr lang="en-US" sz="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55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err="1" smtClean="0"/>
                        <a:t>addr</a:t>
                      </a:r>
                      <a:r>
                        <a:rPr lang="en-US" sz="400" dirty="0" smtClean="0"/>
                        <a:t>. register 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996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…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63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081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err="1" smtClean="0"/>
                        <a:t>addr</a:t>
                      </a:r>
                      <a:r>
                        <a:rPr lang="en-US" sz="400" dirty="0" smtClean="0"/>
                        <a:t>. register m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07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data register 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70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data register 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49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…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25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data register n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7712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799556" y="351760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Data </a:t>
            </a:r>
            <a:r>
              <a:rPr lang="en-US" sz="1600" dirty="0" smtClean="0"/>
              <a:t>registers give CPU </a:t>
            </a:r>
            <a:r>
              <a:rPr lang="en-US" sz="1600" dirty="0"/>
              <a:t>short-term memory </a:t>
            </a:r>
            <a:r>
              <a:rPr lang="en-US" sz="1600" dirty="0" smtClean="0"/>
              <a:t>services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400" dirty="0" err="1" smtClean="0"/>
              <a:t>Eg</a:t>
            </a:r>
            <a:r>
              <a:rPr lang="en-US" sz="1400" dirty="0" smtClean="0"/>
              <a:t>. To calculate (</a:t>
            </a:r>
            <a:r>
              <a:rPr lang="en-US" sz="1400" dirty="0"/>
              <a:t>a − b) </a:t>
            </a:r>
            <a:r>
              <a:rPr lang="en-US" sz="1400" dirty="0" smtClean="0"/>
              <a:t>⋅ c</a:t>
            </a:r>
            <a:r>
              <a:rPr lang="en-US" sz="1400" dirty="0"/>
              <a:t>, </a:t>
            </a:r>
            <a:r>
              <a:rPr lang="en-US" sz="1400" dirty="0" smtClean="0"/>
              <a:t>first </a:t>
            </a:r>
            <a:r>
              <a:rPr lang="en-US" sz="1400" dirty="0"/>
              <a:t>compute and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remember (</a:t>
            </a:r>
            <a:r>
              <a:rPr lang="en-US" sz="1400" dirty="0"/>
              <a:t>a − b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	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Typically</a:t>
            </a:r>
            <a:r>
              <a:rPr lang="en-US" sz="1400" dirty="0"/>
              <a:t>, CPU’s </a:t>
            </a:r>
            <a:r>
              <a:rPr lang="en-US" sz="1400" dirty="0" smtClean="0"/>
              <a:t>have 1 – 32 </a:t>
            </a:r>
            <a:r>
              <a:rPr lang="en-US" sz="1400" dirty="0"/>
              <a:t>data </a:t>
            </a:r>
            <a:r>
              <a:rPr lang="en-US" sz="1400" dirty="0" smtClean="0"/>
              <a:t>registers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046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</a:t>
            </a:r>
            <a:r>
              <a:rPr lang="es-ES" dirty="0"/>
              <a:t> </a:t>
            </a:r>
            <a:r>
              <a:rPr lang="es-ES" dirty="0" smtClean="0"/>
              <a:t>     </a:t>
            </a:r>
            <a:r>
              <a:rPr lang="es-ES" sz="2400" dirty="0" err="1" smtClean="0"/>
              <a:t>program</a:t>
            </a:r>
            <a:r>
              <a:rPr lang="es-ES" sz="2400" dirty="0" smtClean="0"/>
              <a:t> </a:t>
            </a:r>
            <a:r>
              <a:rPr lang="es-ES" sz="2400" dirty="0" err="1" smtClean="0"/>
              <a:t>counter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5693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RAM steps</a:t>
                </a:r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r>
                  <a:rPr lang="es-ES" sz="1600" dirty="0"/>
                  <a:t>	</a:t>
                </a:r>
                <a:r>
                  <a:rPr lang="es-ES" sz="1600" dirty="0" err="1" smtClean="0"/>
                  <a:t>Slow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process</a:t>
                </a:r>
                <a:r>
                  <a:rPr lang="es-ES" sz="1600" dirty="0" smtClean="0"/>
                  <a:t>: </a:t>
                </a:r>
                <a:r>
                  <a:rPr lang="es-ES" sz="1600" dirty="0" err="1" smtClean="0"/>
                  <a:t>sluggish</a:t>
                </a:r>
                <a:r>
                  <a:rPr lang="es-ES" sz="1600" dirty="0" smtClean="0"/>
                  <a:t> data transfer </a:t>
                </a:r>
                <a:r>
                  <a:rPr lang="es-ES" sz="1600" dirty="0" err="1" smtClean="0"/>
                  <a:t>but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fast</a:t>
                </a:r>
                <a:r>
                  <a:rPr lang="es-ES" sz="1600" dirty="0" smtClean="0"/>
                  <a:t> ALU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i="1" dirty="0" smtClean="0"/>
                  <a:t>starvation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i="1" dirty="0" smtClean="0"/>
                  <a:t> </a:t>
                </a:r>
                <a:r>
                  <a:rPr lang="en-US" sz="1600" dirty="0" smtClean="0"/>
                  <a:t>avoid with CPU-resident registers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600" dirty="0" err="1" smtClean="0"/>
                  <a:t>Also</a:t>
                </a:r>
                <a:r>
                  <a:rPr lang="es-ES" sz="1600" dirty="0" smtClean="0"/>
                  <a:t>, </a:t>
                </a:r>
                <a:r>
                  <a:rPr lang="es-ES" sz="1600" dirty="0" err="1" smtClean="0"/>
                  <a:t>with</a:t>
                </a:r>
                <a:r>
                  <a:rPr lang="es-ES" sz="1600" dirty="0" smtClean="0"/>
                  <a:t> </a:t>
                </a:r>
                <a:r>
                  <a:rPr lang="es-ES" sz="1600" dirty="0" err="1" smtClean="0"/>
                  <a:t>only</a:t>
                </a:r>
                <a:r>
                  <a:rPr lang="es-ES" sz="1600" dirty="0" smtClean="0"/>
                  <a:t> 16 bits</a:t>
                </a:r>
              </a:p>
              <a:p>
                <a:r>
                  <a:rPr lang="es-ES" sz="1600" dirty="0"/>
                  <a:t>	</a:t>
                </a:r>
                <a:r>
                  <a:rPr lang="es-ES" sz="1600" dirty="0" smtClean="0"/>
                  <a:t>	</a:t>
                </a:r>
                <a:r>
                  <a:rPr lang="es-ES" sz="1400" dirty="0" err="1" smtClean="0"/>
                  <a:t>Memory</a:t>
                </a:r>
                <a:r>
                  <a:rPr lang="en-US" sz="1400" dirty="0" smtClean="0"/>
                  <a:t>[address] = value	// requires 2 instructions and 2 cycles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	</a:t>
                </a:r>
                <a:r>
                  <a:rPr lang="en-US" sz="1400" dirty="0" err="1" smtClean="0"/>
                  <a:t>CPUregisterX</a:t>
                </a:r>
                <a:r>
                  <a:rPr lang="en-US" sz="1400" dirty="0" smtClean="0"/>
                  <a:t> = value		// requires only 1 instruction and 1 cycle</a:t>
                </a:r>
                <a:endParaRPr lang="es-ES" sz="1600" dirty="0" smtClean="0"/>
              </a:p>
              <a:p>
                <a:r>
                  <a:rPr lang="es-ES" sz="1600" dirty="0"/>
                  <a:t>		</a:t>
                </a:r>
                <a:endParaRPr lang="en-US" sz="1600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5693866"/>
              </a:xfrm>
              <a:prstGeom prst="rect">
                <a:avLst/>
              </a:prstGeom>
              <a:blipFill>
                <a:blip r:embed="rId2"/>
                <a:stretch>
                  <a:fillRect l="-481" t="-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5103341" y="4068455"/>
            <a:ext cx="678629" cy="21267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content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668" y="3856230"/>
            <a:ext cx="580297" cy="1826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reg. address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>
            <a:off x="6397965" y="3567730"/>
            <a:ext cx="175465" cy="147023"/>
          </a:xfrm>
          <a:prstGeom prst="curvedConnector3">
            <a:avLst>
              <a:gd name="adj1" fmla="val -21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flipV="1">
            <a:off x="6397965" y="3409950"/>
            <a:ext cx="175465" cy="157780"/>
          </a:xfrm>
          <a:prstGeom prst="curvedConnector3">
            <a:avLst>
              <a:gd name="adj1" fmla="val 114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799556" y="912167"/>
                <a:ext cx="4498307" cy="2154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Address registers store an address specified or computed by a previous instruction</a:t>
                </a:r>
              </a:p>
              <a:p>
                <a:endParaRPr lang="es-ES" sz="1600" dirty="0"/>
              </a:p>
              <a:p>
                <a:r>
                  <a:rPr lang="es-ES" sz="1600" dirty="0" smtClean="0"/>
                  <a:t>	</a:t>
                </a:r>
                <a:r>
                  <a:rPr lang="es-ES" sz="1400" dirty="0" smtClean="0"/>
                  <a:t>Output </a:t>
                </a:r>
                <a:r>
                  <a:rPr lang="es-ES" sz="1400" dirty="0" err="1" smtClean="0"/>
                  <a:t>typically</a:t>
                </a:r>
                <a:r>
                  <a:rPr lang="es-ES" sz="1400" dirty="0" smtClean="0"/>
                  <a:t> </a:t>
                </a:r>
                <a:r>
                  <a:rPr lang="es-ES" sz="1400" dirty="0" err="1" smtClean="0"/>
                  <a:t>connected</a:t>
                </a:r>
                <a:r>
                  <a:rPr lang="es-ES" sz="1400" dirty="0" smtClean="0"/>
                  <a:t> to RAM </a:t>
                </a:r>
                <a:r>
                  <a:rPr lang="es-ES" sz="1400" dirty="0" err="1" smtClean="0"/>
                  <a:t>address</a:t>
                </a:r>
                <a:r>
                  <a:rPr lang="es-ES" sz="1400" dirty="0" smtClean="0"/>
                  <a:t> 	input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 smtClean="0"/>
                  <a:t> register already selected for 	subsequent manipulation</a:t>
                </a:r>
              </a:p>
              <a:p>
                <a:endParaRPr lang="es-ES" sz="1400" dirty="0"/>
              </a:p>
              <a:p>
                <a:pPr lvl="0"/>
                <a:r>
                  <a:rPr lang="es-ES" sz="1400" dirty="0" smtClean="0"/>
                  <a:t>	</a:t>
                </a:r>
                <a:r>
                  <a:rPr lang="es-ES" sz="1400" dirty="0">
                    <a:solidFill>
                      <a:prstClr val="black"/>
                    </a:solidFill>
                  </a:rPr>
                  <a:t>Can </a:t>
                </a:r>
                <a:r>
                  <a:rPr lang="es-ES" sz="1400" dirty="0" err="1">
                    <a:solidFill>
                      <a:prstClr val="black"/>
                    </a:solidFill>
                  </a:rPr>
                  <a:t>also</a:t>
                </a:r>
                <a:r>
                  <a:rPr lang="es-ES" sz="1400" dirty="0">
                    <a:solidFill>
                      <a:prstClr val="black"/>
                    </a:solidFill>
                  </a:rPr>
                  <a:t> be </a:t>
                </a:r>
                <a:r>
                  <a:rPr lang="es-ES" sz="1400" dirty="0" err="1">
                    <a:solidFill>
                      <a:prstClr val="black"/>
                    </a:solidFill>
                  </a:rPr>
                  <a:t>used</a:t>
                </a:r>
                <a:r>
                  <a:rPr lang="es-ES" sz="1400" dirty="0">
                    <a:solidFill>
                      <a:prstClr val="black"/>
                    </a:solidFill>
                  </a:rPr>
                  <a:t> as a data </a:t>
                </a:r>
                <a:r>
                  <a:rPr lang="es-ES" sz="1400" dirty="0" err="1">
                    <a:solidFill>
                      <a:prstClr val="black"/>
                    </a:solidFill>
                  </a:rPr>
                  <a:t>register</a:t>
                </a:r>
                <a:r>
                  <a:rPr lang="es-ES" sz="1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 M[A] 	selected but ignored</a:t>
                </a: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556" y="912167"/>
                <a:ext cx="4498307" cy="2154436"/>
              </a:xfrm>
              <a:prstGeom prst="rect">
                <a:avLst/>
              </a:prstGeom>
              <a:blipFill>
                <a:blip r:embed="rId4"/>
                <a:stretch>
                  <a:fillRect l="-678" t="-850" b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3017371" y="558577"/>
            <a:ext cx="449830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Program counter lets CPU keep track of address of instruction to be fetched and </a:t>
            </a:r>
            <a:r>
              <a:rPr lang="en-US" sz="1600" dirty="0" err="1" smtClean="0"/>
              <a:t>exectuted</a:t>
            </a:r>
            <a:endParaRPr lang="en-US" sz="1600" dirty="0" smtClean="0"/>
          </a:p>
          <a:p>
            <a:endParaRPr lang="es-ES" sz="1600" dirty="0"/>
          </a:p>
          <a:p>
            <a:r>
              <a:rPr lang="es-ES" sz="1600" dirty="0" smtClean="0"/>
              <a:t>	</a:t>
            </a:r>
            <a:r>
              <a:rPr lang="es-ES" sz="1400" dirty="0" err="1" smtClean="0"/>
              <a:t>Contents</a:t>
            </a:r>
            <a:r>
              <a:rPr lang="es-ES" sz="1400" dirty="0" smtClean="0"/>
              <a:t> of PC </a:t>
            </a:r>
            <a:r>
              <a:rPr lang="es-ES" sz="1400" dirty="0" err="1" smtClean="0"/>
              <a:t>computed</a:t>
            </a:r>
            <a:r>
              <a:rPr lang="es-ES" sz="1400" dirty="0" smtClean="0"/>
              <a:t> and </a:t>
            </a:r>
          </a:p>
          <a:p>
            <a:r>
              <a:rPr lang="es-ES" sz="1400" dirty="0"/>
              <a:t>	</a:t>
            </a:r>
            <a:r>
              <a:rPr lang="es-ES" sz="1400" dirty="0" err="1" smtClean="0"/>
              <a:t>updated</a:t>
            </a:r>
            <a:r>
              <a:rPr lang="es-ES" sz="1400" dirty="0" smtClean="0"/>
              <a:t> as </a:t>
            </a:r>
            <a:r>
              <a:rPr lang="es-ES" sz="1400" dirty="0" err="1" smtClean="0"/>
              <a:t>side-effect</a:t>
            </a:r>
            <a:r>
              <a:rPr lang="es-ES" sz="1400" dirty="0" smtClean="0"/>
              <a:t> of </a:t>
            </a:r>
            <a:r>
              <a:rPr lang="es-ES" sz="1400" dirty="0" err="1" smtClean="0"/>
              <a:t>current</a:t>
            </a:r>
            <a:r>
              <a:rPr lang="es-ES" sz="1400" dirty="0" smtClean="0"/>
              <a:t> </a:t>
            </a:r>
          </a:p>
          <a:p>
            <a:r>
              <a:rPr lang="es-ES" sz="1400" dirty="0"/>
              <a:t>	</a:t>
            </a:r>
            <a:r>
              <a:rPr lang="es-ES" sz="1400" dirty="0" err="1" smtClean="0"/>
              <a:t>instruction</a:t>
            </a:r>
            <a:endParaRPr lang="en-US" sz="1400" dirty="0" smtClean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405940"/>
              </p:ext>
            </p:extLst>
          </p:nvPr>
        </p:nvGraphicFramePr>
        <p:xfrm>
          <a:off x="6621766" y="2755602"/>
          <a:ext cx="54927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75">
                  <a:extLst>
                    <a:ext uri="{9D8B030D-6E8A-4147-A177-3AD203B41FA5}">
                      <a16:colId xmlns:a16="http://schemas.microsoft.com/office/drawing/2014/main" val="1874979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PC</a:t>
                      </a:r>
                      <a:endParaRPr lang="en-US" sz="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59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err="1" smtClean="0"/>
                        <a:t>addr</a:t>
                      </a:r>
                      <a:r>
                        <a:rPr lang="en-US" sz="400" dirty="0" smtClean="0"/>
                        <a:t>. register 1</a:t>
                      </a:r>
                      <a:endParaRPr lang="en-US" sz="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55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err="1" smtClean="0"/>
                        <a:t>addr</a:t>
                      </a:r>
                      <a:r>
                        <a:rPr lang="en-US" sz="400" dirty="0" smtClean="0"/>
                        <a:t>. register 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996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…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63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081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err="1" smtClean="0"/>
                        <a:t>addr</a:t>
                      </a:r>
                      <a:r>
                        <a:rPr lang="en-US" sz="400" dirty="0" smtClean="0"/>
                        <a:t>. register m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07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data register 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70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data register 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49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…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25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data register n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7712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799556" y="351760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Data </a:t>
            </a:r>
            <a:r>
              <a:rPr lang="en-US" sz="1600" dirty="0" smtClean="0"/>
              <a:t>registers give CPU </a:t>
            </a:r>
            <a:r>
              <a:rPr lang="en-US" sz="1600" dirty="0"/>
              <a:t>short-term memory </a:t>
            </a:r>
            <a:r>
              <a:rPr lang="en-US" sz="1600" dirty="0" smtClean="0"/>
              <a:t>services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400" dirty="0" err="1" smtClean="0"/>
              <a:t>Eg</a:t>
            </a:r>
            <a:r>
              <a:rPr lang="en-US" sz="1400" dirty="0" smtClean="0"/>
              <a:t>. To calculate (</a:t>
            </a:r>
            <a:r>
              <a:rPr lang="en-US" sz="1400" dirty="0"/>
              <a:t>a − b) </a:t>
            </a:r>
            <a:r>
              <a:rPr lang="en-US" sz="1400" dirty="0" smtClean="0"/>
              <a:t>⋅ c</a:t>
            </a:r>
            <a:r>
              <a:rPr lang="en-US" sz="1400" dirty="0"/>
              <a:t>, </a:t>
            </a:r>
            <a:r>
              <a:rPr lang="en-US" sz="1400" dirty="0" smtClean="0"/>
              <a:t>first </a:t>
            </a:r>
            <a:r>
              <a:rPr lang="en-US" sz="1400" dirty="0"/>
              <a:t>compute and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remember (</a:t>
            </a:r>
            <a:r>
              <a:rPr lang="en-US" sz="1400" dirty="0"/>
              <a:t>a − b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	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Typically</a:t>
            </a:r>
            <a:r>
              <a:rPr lang="en-US" sz="1400" dirty="0"/>
              <a:t>, CPU’s </a:t>
            </a:r>
            <a:r>
              <a:rPr lang="en-US" sz="1400" dirty="0" smtClean="0"/>
              <a:t>have 1 – 32 </a:t>
            </a:r>
            <a:r>
              <a:rPr lang="en-US" sz="1400" dirty="0"/>
              <a:t>data </a:t>
            </a:r>
            <a:r>
              <a:rPr lang="en-US" sz="1400" dirty="0" smtClean="0"/>
              <a:t>registers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2179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	  	     </a:t>
            </a:r>
            <a:r>
              <a:rPr lang="es-ES" sz="2400" dirty="0" smtClean="0"/>
              <a:t>I/O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9725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</a:t>
                </a:r>
                <a:r>
                  <a:rPr lang="en-US" dirty="0"/>
                  <a:t>devices (screens, keyboards, disks, printers, scanners, network interface cards, etc</a:t>
                </a:r>
                <a:r>
                  <a:rPr lang="en-US" dirty="0" smtClean="0"/>
                  <a:t>. and those controlled by embedded computers in cars, cameras, medical devices, etc.) </a:t>
                </a:r>
                <a:r>
                  <a:rPr lang="en-US" dirty="0"/>
                  <a:t>simplified with memory </a:t>
                </a:r>
                <a:r>
                  <a:rPr lang="en-US" dirty="0" smtClean="0"/>
                  <a:t>mapping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Requires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Serialization / mapping: </a:t>
                </a:r>
                <a:r>
                  <a:rPr lang="en-U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. 2-dimensional grid of pixels mapped on 1-dimensional vector of registers</a:t>
                </a: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>
                    <a:solidFill>
                      <a:schemeClr val="bg1"/>
                    </a:solidFill>
                  </a:rPr>
                  <a:t>I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nteraction protocol for predictable access and use: </a:t>
                </a:r>
                <a:r>
                  <a:rPr lang="en-U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600" dirty="0">
                    <a:solidFill>
                      <a:schemeClr val="bg1"/>
                    </a:solidFill>
                  </a:rPr>
                  <a:t>.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Agree on which binary codes represent which keys</a:t>
                </a:r>
              </a:p>
              <a:p>
                <a:pPr lvl="0"/>
                <a:endParaRPr lang="en-US" sz="1600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dirty="0" smtClean="0">
                    <a:solidFill>
                      <a:schemeClr val="bg1"/>
                    </a:solidFill>
                  </a:rPr>
                  <a:t>Standardization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CPU designed independently of number of nature of I/O devices: just allocate map and remember base address (one-time action done by OS)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9725739"/>
              </a:xfrm>
              <a:prstGeom prst="rect">
                <a:avLst/>
              </a:prstGeom>
              <a:blipFill>
                <a:blip r:embed="rId2"/>
                <a:stretch>
                  <a:fillRect l="-481" t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8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	  	     </a:t>
            </a:r>
            <a:r>
              <a:rPr lang="es-ES" sz="2400" dirty="0" smtClean="0"/>
              <a:t>I/O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9725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</a:t>
                </a:r>
                <a:r>
                  <a:rPr lang="en-US" dirty="0"/>
                  <a:t>devices (screens, keyboards, disks, printers, scanners, network interface cards, etc</a:t>
                </a:r>
                <a:r>
                  <a:rPr lang="en-US" dirty="0" smtClean="0"/>
                  <a:t>. and those controlled by embedded computers in cars, cameras, medical devices, etc.) </a:t>
                </a:r>
                <a:r>
                  <a:rPr lang="en-US" dirty="0"/>
                  <a:t>simplified with memory </a:t>
                </a:r>
                <a:r>
                  <a:rPr lang="en-US" dirty="0" smtClean="0"/>
                  <a:t>mapping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Requires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Serialization / mapping: </a:t>
                </a:r>
                <a:r>
                  <a:rPr lang="en-U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. 2-dimensional grid of pixels mapped on 1-dimensional vector of registers</a:t>
                </a: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>
                    <a:solidFill>
                      <a:schemeClr val="bg1"/>
                    </a:solidFill>
                  </a:rPr>
                  <a:t>I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nteraction protocol for predictable access and use: </a:t>
                </a:r>
                <a:r>
                  <a:rPr lang="en-U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600" dirty="0">
                    <a:solidFill>
                      <a:schemeClr val="bg1"/>
                    </a:solidFill>
                  </a:rPr>
                  <a:t>.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Agree on which binary codes represent which keys</a:t>
                </a:r>
              </a:p>
              <a:p>
                <a:pPr lvl="0"/>
                <a:endParaRPr lang="en-US" sz="1600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dirty="0" smtClean="0">
                    <a:solidFill>
                      <a:schemeClr val="bg1"/>
                    </a:solidFill>
                  </a:rPr>
                  <a:t>Standardization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CPU designed independently of number of nature of I/O devices: just allocate map and remember base address (one-time action done by OS)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9725739"/>
              </a:xfrm>
              <a:prstGeom prst="rect">
                <a:avLst/>
              </a:prstGeom>
              <a:blipFill>
                <a:blip r:embed="rId2"/>
                <a:stretch>
                  <a:fillRect l="-481" t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7322" y="2039911"/>
                <a:ext cx="470601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	Refreshed several times per second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	response is </a:t>
                </a:r>
                <a:r>
                  <a:rPr lang="en-US" sz="1600" dirty="0" smtClean="0"/>
                  <a:t>almost </a:t>
                </a:r>
                <a:r>
                  <a:rPr lang="en-US" sz="1600" dirty="0"/>
                  <a:t>instantaneous for user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22" y="2039911"/>
                <a:ext cx="4706019" cy="584775"/>
              </a:xfrm>
              <a:prstGeom prst="rect">
                <a:avLst/>
              </a:prstGeom>
              <a:blipFill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99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	  	     </a:t>
            </a:r>
            <a:r>
              <a:rPr lang="es-ES" sz="2400" dirty="0" smtClean="0"/>
              <a:t>I/O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9725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</a:t>
                </a:r>
                <a:r>
                  <a:rPr lang="en-US" dirty="0"/>
                  <a:t>devices (screens, keyboards, disks, printers, scanners, network interface cards, etc</a:t>
                </a:r>
                <a:r>
                  <a:rPr lang="en-US" dirty="0" smtClean="0"/>
                  <a:t>. and those controlled by embedded computers in cars, cameras, medical devices, etc.) </a:t>
                </a:r>
                <a:r>
                  <a:rPr lang="en-US" dirty="0"/>
                  <a:t>simplified with memory </a:t>
                </a:r>
                <a:r>
                  <a:rPr lang="en-US" dirty="0" smtClean="0"/>
                  <a:t>mapping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Requires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Serialization / mapping: </a:t>
                </a:r>
                <a:r>
                  <a:rPr lang="en-U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. 2-dimensional grid of pixels mapped on 1-dimensional vector of registers</a:t>
                </a: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>
                    <a:solidFill>
                      <a:schemeClr val="bg1"/>
                    </a:solidFill>
                  </a:rPr>
                  <a:t>I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nteraction protocol for predictable access and use: </a:t>
                </a:r>
                <a:r>
                  <a:rPr lang="en-U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600" dirty="0">
                    <a:solidFill>
                      <a:schemeClr val="bg1"/>
                    </a:solidFill>
                  </a:rPr>
                  <a:t>.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Agree on which binary codes represent which keys</a:t>
                </a:r>
              </a:p>
              <a:p>
                <a:pPr lvl="0"/>
                <a:endParaRPr lang="en-US" sz="1600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dirty="0" smtClean="0">
                    <a:solidFill>
                      <a:schemeClr val="bg1"/>
                    </a:solidFill>
                  </a:rPr>
                  <a:t>Standardization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CPU designed independently of number of nature of I/O devices: just allocate map and remember base address (one-time action done by OS)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9725739"/>
              </a:xfrm>
              <a:prstGeom prst="rect">
                <a:avLst/>
              </a:prstGeom>
              <a:blipFill>
                <a:blip r:embed="rId2"/>
                <a:stretch>
                  <a:fillRect l="-481" t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7322" y="2039911"/>
                <a:ext cx="470601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	Refreshed several times per second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	response is </a:t>
                </a:r>
                <a:r>
                  <a:rPr lang="en-US" sz="1600" dirty="0" smtClean="0"/>
                  <a:t>almost </a:t>
                </a:r>
                <a:r>
                  <a:rPr lang="en-US" sz="1600" dirty="0"/>
                  <a:t>instantaneous for user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22" y="2039911"/>
                <a:ext cx="4706019" cy="584775"/>
              </a:xfrm>
              <a:prstGeom prst="rect">
                <a:avLst/>
              </a:prstGeom>
              <a:blipFill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52637" y="3613827"/>
                <a:ext cx="30587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err="1" smtClean="0"/>
                  <a:t>Eg</a:t>
                </a:r>
                <a:r>
                  <a:rPr lang="en-US" sz="1400" dirty="0" smtClean="0"/>
                  <a:t>. key pressed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400" dirty="0" smtClean="0"/>
                  <a:t>binary </a:t>
                </a:r>
                <a:r>
                  <a:rPr lang="en-US" sz="1400" dirty="0"/>
                  <a:t>code </a:t>
                </a:r>
                <a:r>
                  <a:rPr lang="en-US" sz="1400" dirty="0" smtClean="0"/>
                  <a:t>appears </a:t>
                </a:r>
                <a:r>
                  <a:rPr lang="en-US" sz="1400" dirty="0"/>
                  <a:t>in </a:t>
                </a:r>
                <a:r>
                  <a:rPr lang="en-US" sz="1400" dirty="0" err="1" smtClean="0"/>
                  <a:t>kbd</a:t>
                </a:r>
                <a:r>
                  <a:rPr lang="en-US" sz="1400" dirty="0" smtClean="0"/>
                  <a:t> memory map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637" y="3613827"/>
                <a:ext cx="3058732" cy="523220"/>
              </a:xfrm>
              <a:prstGeom prst="rect">
                <a:avLst/>
              </a:prstGeom>
              <a:blipFill>
                <a:blip r:embed="rId5"/>
                <a:stretch>
                  <a:fillRect l="-598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54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	  	     </a:t>
            </a:r>
            <a:r>
              <a:rPr lang="es-ES" sz="2400" dirty="0" smtClean="0"/>
              <a:t>I/O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9725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</a:t>
                </a:r>
                <a:r>
                  <a:rPr lang="en-US" dirty="0"/>
                  <a:t>devices (screens, keyboards, disks, printers, scanners, network interface cards, etc</a:t>
                </a:r>
                <a:r>
                  <a:rPr lang="en-US" dirty="0" smtClean="0"/>
                  <a:t>. and those controlled by embedded computers in cars, cameras, medical devices, etc.) </a:t>
                </a:r>
                <a:r>
                  <a:rPr lang="en-US" dirty="0"/>
                  <a:t>simplified with memory </a:t>
                </a:r>
                <a:r>
                  <a:rPr lang="en-US" dirty="0" smtClean="0"/>
                  <a:t>mapping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Requires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Serialization / mapping: </a:t>
                </a:r>
                <a:r>
                  <a:rPr lang="en-U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. 2-dimensional grid of pixels mapped on 1-dimensional vector of registers</a:t>
                </a: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>
                    <a:solidFill>
                      <a:schemeClr val="bg1"/>
                    </a:solidFill>
                  </a:rPr>
                  <a:t>I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nteraction protocol for predictable access and use: </a:t>
                </a:r>
                <a:r>
                  <a:rPr lang="en-U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600" dirty="0">
                    <a:solidFill>
                      <a:schemeClr val="bg1"/>
                    </a:solidFill>
                  </a:rPr>
                  <a:t>.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Agree on which binary codes represent which keys</a:t>
                </a:r>
              </a:p>
              <a:p>
                <a:pPr lvl="0"/>
                <a:endParaRPr lang="en-US" sz="1600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dirty="0" smtClean="0">
                    <a:solidFill>
                      <a:schemeClr val="bg1"/>
                    </a:solidFill>
                  </a:rPr>
                  <a:t>Standardization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CPU designed independently of number of nature of I/O devices: just allocate map and remember base address (one-time action done by OS)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9725739"/>
              </a:xfrm>
              <a:prstGeom prst="rect">
                <a:avLst/>
              </a:prstGeom>
              <a:blipFill>
                <a:blip r:embed="rId2"/>
                <a:stretch>
                  <a:fillRect l="-481" t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7322" y="2039911"/>
                <a:ext cx="470601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	Refreshed several times per second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	response is </a:t>
                </a:r>
                <a:r>
                  <a:rPr lang="en-US" sz="1600" dirty="0" smtClean="0"/>
                  <a:t>almost </a:t>
                </a:r>
                <a:r>
                  <a:rPr lang="en-US" sz="1600" dirty="0"/>
                  <a:t>instantaneous for user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22" y="2039911"/>
                <a:ext cx="4706019" cy="584775"/>
              </a:xfrm>
              <a:prstGeom prst="rect">
                <a:avLst/>
              </a:prstGeom>
              <a:blipFill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52637" y="3613827"/>
                <a:ext cx="30587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err="1" smtClean="0"/>
                  <a:t>Eg</a:t>
                </a:r>
                <a:r>
                  <a:rPr lang="en-US" sz="1400" dirty="0" smtClean="0"/>
                  <a:t>. key pressed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400" dirty="0" smtClean="0"/>
                  <a:t>binary </a:t>
                </a:r>
                <a:r>
                  <a:rPr lang="en-US" sz="1400" dirty="0"/>
                  <a:t>code </a:t>
                </a:r>
                <a:r>
                  <a:rPr lang="en-US" sz="1400" dirty="0" smtClean="0"/>
                  <a:t>appears </a:t>
                </a:r>
                <a:r>
                  <a:rPr lang="en-US" sz="1400" dirty="0"/>
                  <a:t>in </a:t>
                </a:r>
                <a:r>
                  <a:rPr lang="en-US" sz="1400" dirty="0" err="1" smtClean="0"/>
                  <a:t>kbd</a:t>
                </a:r>
                <a:r>
                  <a:rPr lang="en-US" sz="1400" dirty="0" smtClean="0"/>
                  <a:t> memory map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637" y="3613827"/>
                <a:ext cx="3058732" cy="523220"/>
              </a:xfrm>
              <a:prstGeom prst="rect">
                <a:avLst/>
              </a:prstGeom>
              <a:blipFill>
                <a:blip r:embed="rId5"/>
                <a:stretch>
                  <a:fillRect l="-598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896694" y="3613827"/>
            <a:ext cx="4228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Eg</a:t>
            </a:r>
            <a:r>
              <a:rPr lang="en-US" sz="1400" dirty="0" smtClean="0"/>
              <a:t>. screen continuously reflects </a:t>
            </a:r>
            <a:r>
              <a:rPr lang="en-US" sz="1400" dirty="0"/>
              <a:t>the state of its </a:t>
            </a:r>
            <a:r>
              <a:rPr lang="en-US" sz="1400" dirty="0" smtClean="0"/>
              <a:t>designated </a:t>
            </a:r>
            <a:r>
              <a:rPr lang="en-US" sz="1400" dirty="0"/>
              <a:t>memory </a:t>
            </a:r>
            <a:r>
              <a:rPr lang="en-US" sz="1400" dirty="0" smtClean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36856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	  	     </a:t>
            </a:r>
            <a:r>
              <a:rPr lang="es-ES" sz="2400" dirty="0" smtClean="0"/>
              <a:t>I/O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9725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</a:t>
                </a:r>
                <a:r>
                  <a:rPr lang="en-US" dirty="0"/>
                  <a:t>devices (screens, keyboards, disks, printers, scanners, network interface cards, etc</a:t>
                </a:r>
                <a:r>
                  <a:rPr lang="en-US" dirty="0" smtClean="0"/>
                  <a:t>. and those controlled by embedded computers in cars, cameras, medical devices, etc.) </a:t>
                </a:r>
                <a:r>
                  <a:rPr lang="en-US" dirty="0"/>
                  <a:t>simplified with memory </a:t>
                </a:r>
                <a:r>
                  <a:rPr lang="en-US" dirty="0" smtClean="0"/>
                  <a:t>mapping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Requires</a:t>
                </a:r>
                <a:endParaRPr lang="en-US" dirty="0"/>
              </a:p>
              <a:p>
                <a:r>
                  <a:rPr lang="en-US" dirty="0" smtClean="0"/>
                  <a:t>	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Serialization / mapping: </a:t>
                </a:r>
                <a:r>
                  <a:rPr lang="en-U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. 2-dimensional grid of pixels mapped on 1-dimensional vector of registers</a:t>
                </a: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>
                    <a:solidFill>
                      <a:schemeClr val="bg1"/>
                    </a:solidFill>
                  </a:rPr>
                  <a:t>I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nteraction protocol for predictable access and use: </a:t>
                </a:r>
                <a:r>
                  <a:rPr lang="en-U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600" dirty="0">
                    <a:solidFill>
                      <a:schemeClr val="bg1"/>
                    </a:solidFill>
                  </a:rPr>
                  <a:t>.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Agree on which binary codes represent which keys</a:t>
                </a:r>
              </a:p>
              <a:p>
                <a:pPr lvl="0"/>
                <a:endParaRPr lang="en-US" sz="1600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dirty="0" smtClean="0">
                    <a:solidFill>
                      <a:schemeClr val="bg1"/>
                    </a:solidFill>
                  </a:rPr>
                  <a:t>Standardization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CPU designed independently of number of nature of I/O devices: just allocate map and remember base address (one-time action done by OS)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	</a:t>
                </a:r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9725739"/>
              </a:xfrm>
              <a:prstGeom prst="rect">
                <a:avLst/>
              </a:prstGeom>
              <a:blipFill>
                <a:blip r:embed="rId2"/>
                <a:stretch>
                  <a:fillRect l="-481" t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896694" y="3613827"/>
            <a:ext cx="4228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Eg</a:t>
            </a:r>
            <a:r>
              <a:rPr lang="en-US" sz="1400" dirty="0" smtClean="0"/>
              <a:t>. screen continuously reflects </a:t>
            </a:r>
            <a:r>
              <a:rPr lang="en-US" sz="1400" dirty="0"/>
              <a:t>the state of its </a:t>
            </a:r>
            <a:r>
              <a:rPr lang="en-US" sz="1400" dirty="0" smtClean="0"/>
              <a:t>designated </a:t>
            </a:r>
            <a:r>
              <a:rPr lang="en-US" sz="1400" dirty="0"/>
              <a:t>memory </a:t>
            </a:r>
            <a:r>
              <a:rPr lang="en-US" sz="1400" dirty="0" smtClean="0"/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852637" y="3613827"/>
                <a:ext cx="30587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err="1" smtClean="0"/>
                  <a:t>Eg</a:t>
                </a:r>
                <a:r>
                  <a:rPr lang="en-US" sz="1400" dirty="0" smtClean="0"/>
                  <a:t>. key pressed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400" dirty="0" smtClean="0"/>
                  <a:t>binary </a:t>
                </a:r>
                <a:r>
                  <a:rPr lang="en-US" sz="1400" dirty="0"/>
                  <a:t>code </a:t>
                </a:r>
                <a:r>
                  <a:rPr lang="en-US" sz="1400" dirty="0" smtClean="0"/>
                  <a:t>appears </a:t>
                </a:r>
                <a:r>
                  <a:rPr lang="en-US" sz="1400" dirty="0"/>
                  <a:t>in </a:t>
                </a:r>
                <a:r>
                  <a:rPr lang="en-US" sz="1400" dirty="0" err="1" smtClean="0"/>
                  <a:t>kbd</a:t>
                </a:r>
                <a:r>
                  <a:rPr lang="en-US" sz="1400" dirty="0" smtClean="0"/>
                  <a:t> memory map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637" y="3613827"/>
                <a:ext cx="3058732" cy="523220"/>
              </a:xfrm>
              <a:prstGeom prst="rect">
                <a:avLst/>
              </a:prstGeom>
              <a:blipFill>
                <a:blip r:embed="rId4"/>
                <a:stretch>
                  <a:fillRect l="-598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7322" y="2039911"/>
                <a:ext cx="470601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	Refreshed several times per second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	response is </a:t>
                </a:r>
                <a:r>
                  <a:rPr lang="en-US" sz="1600" dirty="0" smtClean="0"/>
                  <a:t>almost </a:t>
                </a:r>
                <a:r>
                  <a:rPr lang="en-US" sz="1600" dirty="0"/>
                  <a:t>instantaneous for user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22" y="2039911"/>
                <a:ext cx="4706019" cy="584775"/>
              </a:xfrm>
              <a:prstGeom prst="rect">
                <a:avLst/>
              </a:prstGeom>
              <a:blipFill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89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	  	     </a:t>
            </a:r>
            <a:r>
              <a:rPr lang="es-ES" sz="2400" dirty="0" smtClean="0"/>
              <a:t>I/O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9725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</a:t>
                </a:r>
                <a:r>
                  <a:rPr lang="en-US" dirty="0"/>
                  <a:t>devices (screens, keyboards, disks, printers, scanners, network interface cards, etc</a:t>
                </a:r>
                <a:r>
                  <a:rPr lang="en-US" dirty="0" smtClean="0"/>
                  <a:t>. and those controlled by embedded computers in cars, cameras, medical devices, etc.) </a:t>
                </a:r>
                <a:r>
                  <a:rPr lang="en-US" dirty="0"/>
                  <a:t>simplified with memory </a:t>
                </a:r>
                <a:r>
                  <a:rPr lang="en-US" dirty="0" smtClean="0"/>
                  <a:t>mapping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Requires</a:t>
                </a:r>
                <a:endParaRPr lang="en-US" dirty="0"/>
              </a:p>
              <a:p>
                <a:r>
                  <a:rPr lang="en-US" dirty="0" smtClean="0"/>
                  <a:t>	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Serialization / mapping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n-U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. 2-dimensional grid of pixels mapped on 1-dimensional vector of registers</a:t>
                </a: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>
                    <a:solidFill>
                      <a:schemeClr val="bg1"/>
                    </a:solidFill>
                  </a:rPr>
                  <a:t>I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nteraction protocol for predictable access and use: </a:t>
                </a:r>
                <a:r>
                  <a:rPr lang="en-U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600" dirty="0">
                    <a:solidFill>
                      <a:schemeClr val="bg1"/>
                    </a:solidFill>
                  </a:rPr>
                  <a:t>.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Agree on which binary codes represent which keys</a:t>
                </a:r>
              </a:p>
              <a:p>
                <a:pPr lvl="0"/>
                <a:endParaRPr lang="en-US" sz="1600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dirty="0" smtClean="0">
                    <a:solidFill>
                      <a:schemeClr val="bg1"/>
                    </a:solidFill>
                  </a:rPr>
                  <a:t>Standardization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CPU designed independently of number of nature of I/O devices: just allocate map and remember base address (one-time action done by OS)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	</a:t>
                </a:r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9725739"/>
              </a:xfrm>
              <a:prstGeom prst="rect">
                <a:avLst/>
              </a:prstGeom>
              <a:blipFill>
                <a:blip r:embed="rId2"/>
                <a:stretch>
                  <a:fillRect l="-481" t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896694" y="3613827"/>
            <a:ext cx="4228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Eg</a:t>
            </a:r>
            <a:r>
              <a:rPr lang="en-US" sz="1400" dirty="0" smtClean="0"/>
              <a:t>. screen continuously reflects </a:t>
            </a:r>
            <a:r>
              <a:rPr lang="en-US" sz="1400" dirty="0"/>
              <a:t>the state of its </a:t>
            </a:r>
            <a:r>
              <a:rPr lang="en-US" sz="1400" dirty="0" smtClean="0"/>
              <a:t>designated </a:t>
            </a:r>
            <a:r>
              <a:rPr lang="en-US" sz="1400" dirty="0"/>
              <a:t>memory </a:t>
            </a:r>
            <a:r>
              <a:rPr lang="en-US" sz="1400" dirty="0" smtClean="0"/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852637" y="3613827"/>
                <a:ext cx="30587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err="1" smtClean="0"/>
                  <a:t>Eg</a:t>
                </a:r>
                <a:r>
                  <a:rPr lang="en-US" sz="1400" dirty="0" smtClean="0"/>
                  <a:t>. key pressed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400" dirty="0" smtClean="0"/>
                  <a:t>binary </a:t>
                </a:r>
                <a:r>
                  <a:rPr lang="en-US" sz="1400" dirty="0"/>
                  <a:t>code </a:t>
                </a:r>
                <a:r>
                  <a:rPr lang="en-US" sz="1400" dirty="0" smtClean="0"/>
                  <a:t>appears </a:t>
                </a:r>
                <a:r>
                  <a:rPr lang="en-US" sz="1400" dirty="0"/>
                  <a:t>in </a:t>
                </a:r>
                <a:r>
                  <a:rPr lang="en-US" sz="1400" dirty="0" err="1" smtClean="0"/>
                  <a:t>kbd</a:t>
                </a:r>
                <a:r>
                  <a:rPr lang="en-US" sz="1400" dirty="0" smtClean="0"/>
                  <a:t> memory map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637" y="3613827"/>
                <a:ext cx="3058732" cy="523220"/>
              </a:xfrm>
              <a:prstGeom prst="rect">
                <a:avLst/>
              </a:prstGeom>
              <a:blipFill>
                <a:blip r:embed="rId4"/>
                <a:stretch>
                  <a:fillRect l="-598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7322" y="2039911"/>
                <a:ext cx="470601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	Refreshed several times per second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	response is </a:t>
                </a:r>
                <a:r>
                  <a:rPr lang="en-US" sz="1600" dirty="0" smtClean="0"/>
                  <a:t>almost </a:t>
                </a:r>
                <a:r>
                  <a:rPr lang="en-US" sz="1600" dirty="0"/>
                  <a:t>instantaneous for user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22" y="2039911"/>
                <a:ext cx="4706019" cy="584775"/>
              </a:xfrm>
              <a:prstGeom prst="rect">
                <a:avLst/>
              </a:prstGeom>
              <a:blipFill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67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	  	     </a:t>
            </a:r>
            <a:r>
              <a:rPr lang="es-ES" sz="2400" dirty="0" smtClean="0"/>
              <a:t>I/O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9725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</a:t>
                </a:r>
                <a:r>
                  <a:rPr lang="en-US" dirty="0"/>
                  <a:t>devices (screens, keyboards, disks, printers, scanners, network interface cards, etc</a:t>
                </a:r>
                <a:r>
                  <a:rPr lang="en-US" dirty="0" smtClean="0"/>
                  <a:t>. and those controlled by embedded computers in cars, cameras, medical devices, etc.) </a:t>
                </a:r>
                <a:r>
                  <a:rPr lang="en-US" dirty="0"/>
                  <a:t>simplified with memory </a:t>
                </a:r>
                <a:r>
                  <a:rPr lang="en-US" dirty="0" smtClean="0"/>
                  <a:t>mapping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Requires</a:t>
                </a:r>
                <a:endParaRPr lang="en-US" dirty="0"/>
              </a:p>
              <a:p>
                <a:r>
                  <a:rPr lang="en-US" dirty="0" smtClean="0"/>
                  <a:t>	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Serialization / mapping: 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2-dimensional grid of pixels mapped on 1-dimensional vector of registers</a:t>
                </a: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>
                    <a:solidFill>
                      <a:schemeClr val="bg1"/>
                    </a:solidFill>
                  </a:rPr>
                  <a:t>I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nteraction protocol for predictable access and use: </a:t>
                </a:r>
                <a:r>
                  <a:rPr lang="en-U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600" dirty="0">
                    <a:solidFill>
                      <a:schemeClr val="bg1"/>
                    </a:solidFill>
                  </a:rPr>
                  <a:t>.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Agree on which binary codes represent which keys</a:t>
                </a:r>
              </a:p>
              <a:p>
                <a:pPr lvl="0"/>
                <a:endParaRPr lang="en-US" sz="1600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dirty="0" smtClean="0">
                    <a:solidFill>
                      <a:schemeClr val="bg1"/>
                    </a:solidFill>
                  </a:rPr>
                  <a:t>Standardization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CPU designed independently of number of nature of I/O devices: just allocate map and remember base address (one-time action done by OS)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9725739"/>
              </a:xfrm>
              <a:prstGeom prst="rect">
                <a:avLst/>
              </a:prstGeom>
              <a:blipFill>
                <a:blip r:embed="rId2"/>
                <a:stretch>
                  <a:fillRect l="-481" t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896694" y="3613827"/>
            <a:ext cx="4228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Eg</a:t>
            </a:r>
            <a:r>
              <a:rPr lang="en-US" sz="1400" dirty="0" smtClean="0"/>
              <a:t>. screen continuously reflects </a:t>
            </a:r>
            <a:r>
              <a:rPr lang="en-US" sz="1400" dirty="0"/>
              <a:t>the state of its </a:t>
            </a:r>
            <a:r>
              <a:rPr lang="en-US" sz="1400" dirty="0" smtClean="0"/>
              <a:t>designated </a:t>
            </a:r>
            <a:r>
              <a:rPr lang="en-US" sz="1400" dirty="0"/>
              <a:t>memory </a:t>
            </a:r>
            <a:r>
              <a:rPr lang="en-US" sz="1400" dirty="0" smtClean="0"/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852637" y="3613827"/>
                <a:ext cx="30587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err="1" smtClean="0"/>
                  <a:t>Eg</a:t>
                </a:r>
                <a:r>
                  <a:rPr lang="en-US" sz="1400" dirty="0" smtClean="0"/>
                  <a:t>. key pressed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400" dirty="0" smtClean="0"/>
                  <a:t>binary </a:t>
                </a:r>
                <a:r>
                  <a:rPr lang="en-US" sz="1400" dirty="0"/>
                  <a:t>code </a:t>
                </a:r>
                <a:r>
                  <a:rPr lang="en-US" sz="1400" dirty="0" smtClean="0"/>
                  <a:t>appears </a:t>
                </a:r>
                <a:r>
                  <a:rPr lang="en-US" sz="1400" dirty="0"/>
                  <a:t>in </a:t>
                </a:r>
                <a:r>
                  <a:rPr lang="en-US" sz="1400" dirty="0" err="1" smtClean="0"/>
                  <a:t>kbd</a:t>
                </a:r>
                <a:r>
                  <a:rPr lang="en-US" sz="1400" dirty="0" smtClean="0"/>
                  <a:t> memory map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637" y="3613827"/>
                <a:ext cx="3058732" cy="523220"/>
              </a:xfrm>
              <a:prstGeom prst="rect">
                <a:avLst/>
              </a:prstGeom>
              <a:blipFill>
                <a:blip r:embed="rId4"/>
                <a:stretch>
                  <a:fillRect l="-598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7322" y="2039911"/>
                <a:ext cx="470601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	Refreshed several times per second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	response is </a:t>
                </a:r>
                <a:r>
                  <a:rPr lang="en-US" sz="1600" dirty="0" smtClean="0"/>
                  <a:t>almost </a:t>
                </a:r>
                <a:r>
                  <a:rPr lang="en-US" sz="1600" dirty="0"/>
                  <a:t>instantaneous for user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22" y="2039911"/>
                <a:ext cx="4706019" cy="584775"/>
              </a:xfrm>
              <a:prstGeom prst="rect">
                <a:avLst/>
              </a:prstGeom>
              <a:blipFill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2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	  	     </a:t>
            </a:r>
            <a:r>
              <a:rPr lang="es-ES" sz="2400" dirty="0" smtClean="0"/>
              <a:t>I/O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9725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</a:t>
                </a:r>
                <a:r>
                  <a:rPr lang="en-US" dirty="0"/>
                  <a:t>devices (screens, keyboards, disks, printers, scanners, network interface cards, etc</a:t>
                </a:r>
                <a:r>
                  <a:rPr lang="en-US" dirty="0" smtClean="0"/>
                  <a:t>. and those controlled by embedded computers in cars, cameras, medical devices, etc.) </a:t>
                </a:r>
                <a:r>
                  <a:rPr lang="en-US" dirty="0"/>
                  <a:t>simplified with memory </a:t>
                </a:r>
                <a:r>
                  <a:rPr lang="en-US" dirty="0" smtClean="0"/>
                  <a:t>mapping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Requires</a:t>
                </a:r>
                <a:endParaRPr lang="en-US" dirty="0"/>
              </a:p>
              <a:p>
                <a:r>
                  <a:rPr lang="en-US" dirty="0" smtClean="0"/>
                  <a:t>	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Serialization / mapping: 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2-dimensional grid of pixels mapped on 1-dimensional vector of registers</a:t>
                </a:r>
              </a:p>
              <a:p>
                <a:endParaRPr lang="en-US" dirty="0" smtClean="0"/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:r>
                  <a:rPr lang="en-US" sz="1600" dirty="0">
                    <a:solidFill>
                      <a:prstClr val="black"/>
                    </a:solidFill>
                  </a:rPr>
                  <a:t>I</a:t>
                </a:r>
                <a:r>
                  <a:rPr lang="en-US" sz="1600" dirty="0" smtClean="0">
                    <a:solidFill>
                      <a:prstClr val="black"/>
                    </a:solidFill>
                  </a:rPr>
                  <a:t>nteraction protocol for predictable access and use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: </a:t>
                </a:r>
                <a:r>
                  <a:rPr lang="en-U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600" dirty="0">
                    <a:solidFill>
                      <a:schemeClr val="bg1"/>
                    </a:solidFill>
                  </a:rPr>
                  <a:t>.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Agree on which binary codes represent which keys</a:t>
                </a:r>
              </a:p>
              <a:p>
                <a:pPr lvl="0"/>
                <a:endParaRPr lang="en-US" sz="1600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dirty="0" smtClean="0">
                    <a:solidFill>
                      <a:schemeClr val="bg1"/>
                    </a:solidFill>
                  </a:rPr>
                  <a:t>Standardization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CPU designed independently of number of nature of I/O devices: just allocate map and remember base address (one-time action done by OS)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	</a:t>
                </a:r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9725739"/>
              </a:xfrm>
              <a:prstGeom prst="rect">
                <a:avLst/>
              </a:prstGeom>
              <a:blipFill>
                <a:blip r:embed="rId2"/>
                <a:stretch>
                  <a:fillRect l="-481" t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896694" y="3613827"/>
            <a:ext cx="4228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Eg</a:t>
            </a:r>
            <a:r>
              <a:rPr lang="en-US" sz="1400" dirty="0" smtClean="0"/>
              <a:t>. screen continuously reflects </a:t>
            </a:r>
            <a:r>
              <a:rPr lang="en-US" sz="1400" dirty="0"/>
              <a:t>the state of its </a:t>
            </a:r>
            <a:r>
              <a:rPr lang="en-US" sz="1400" dirty="0" smtClean="0"/>
              <a:t>designated </a:t>
            </a:r>
            <a:r>
              <a:rPr lang="en-US" sz="1400" dirty="0"/>
              <a:t>memory </a:t>
            </a:r>
            <a:r>
              <a:rPr lang="en-US" sz="1400" dirty="0" smtClean="0"/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852637" y="3613827"/>
                <a:ext cx="30587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err="1" smtClean="0"/>
                  <a:t>Eg</a:t>
                </a:r>
                <a:r>
                  <a:rPr lang="en-US" sz="1400" dirty="0" smtClean="0"/>
                  <a:t>. key pressed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400" dirty="0" smtClean="0"/>
                  <a:t>binary </a:t>
                </a:r>
                <a:r>
                  <a:rPr lang="en-US" sz="1400" dirty="0"/>
                  <a:t>code </a:t>
                </a:r>
                <a:r>
                  <a:rPr lang="en-US" sz="1400" dirty="0" smtClean="0"/>
                  <a:t>appears </a:t>
                </a:r>
                <a:r>
                  <a:rPr lang="en-US" sz="1400" dirty="0"/>
                  <a:t>in </a:t>
                </a:r>
                <a:r>
                  <a:rPr lang="en-US" sz="1400" dirty="0" err="1" smtClean="0"/>
                  <a:t>kbd</a:t>
                </a:r>
                <a:r>
                  <a:rPr lang="en-US" sz="1400" dirty="0" smtClean="0"/>
                  <a:t> memory map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637" y="3613827"/>
                <a:ext cx="3058732" cy="523220"/>
              </a:xfrm>
              <a:prstGeom prst="rect">
                <a:avLst/>
              </a:prstGeom>
              <a:blipFill>
                <a:blip r:embed="rId4"/>
                <a:stretch>
                  <a:fillRect l="-598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7322" y="2039911"/>
                <a:ext cx="470601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	Refreshed several times per second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	response is </a:t>
                </a:r>
                <a:r>
                  <a:rPr lang="en-US" sz="1600" dirty="0" smtClean="0"/>
                  <a:t>almost </a:t>
                </a:r>
                <a:r>
                  <a:rPr lang="en-US" sz="1600" dirty="0"/>
                  <a:t>instantaneous for user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22" y="2039911"/>
                <a:ext cx="4706019" cy="584775"/>
              </a:xfrm>
              <a:prstGeom prst="rect">
                <a:avLst/>
              </a:prstGeom>
              <a:blipFill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87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Stored</a:t>
            </a:r>
            <a:r>
              <a:rPr lang="es-ES" dirty="0" smtClean="0"/>
              <a:t> </a:t>
            </a:r>
            <a:r>
              <a:rPr lang="es-ES" dirty="0" err="1"/>
              <a:t>p</a:t>
            </a:r>
            <a:r>
              <a:rPr lang="es-ES" dirty="0" err="1" smtClean="0"/>
              <a:t>rogram</a:t>
            </a:r>
            <a:r>
              <a:rPr lang="es-ES" dirty="0" smtClean="0"/>
              <a:t> concept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11381028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Program’s </a:t>
                </a:r>
                <a:r>
                  <a:rPr lang="en-US" dirty="0"/>
                  <a:t>code is temporarily stored and manipulated in the computer’s memory, </a:t>
                </a:r>
                <a:r>
                  <a:rPr lang="en-US" i="1" dirty="0"/>
                  <a:t>just like </a:t>
                </a:r>
                <a:r>
                  <a:rPr lang="en-US" i="1" dirty="0" smtClean="0"/>
                  <a:t>data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same hardware behaves </a:t>
                </a:r>
                <a:r>
                  <a:rPr lang="en-US" dirty="0"/>
                  <a:t>completely differently each time it is loaded with a different </a:t>
                </a:r>
                <a:r>
                  <a:rPr lang="en-US" dirty="0" smtClean="0"/>
                  <a:t>program</a:t>
                </a:r>
              </a:p>
              <a:p>
                <a:endParaRPr lang="en-US" dirty="0"/>
              </a:p>
              <a:p>
                <a:r>
                  <a:rPr lang="en-US" dirty="0" smtClean="0"/>
                  <a:t>Base of von Neumann architecture</a:t>
                </a:r>
              </a:p>
              <a:p>
                <a:endParaRPr lang="en-US" sz="1600" dirty="0"/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CPU interacts </a:t>
                </a:r>
                <a:r>
                  <a:rPr lang="en-US" dirty="0">
                    <a:solidFill>
                      <a:schemeClr val="bg1"/>
                    </a:solidFill>
                  </a:rPr>
                  <a:t>with a memory device, receiving data from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input device </a:t>
                </a:r>
                <a:r>
                  <a:rPr lang="en-US" dirty="0">
                    <a:solidFill>
                      <a:schemeClr val="bg1"/>
                    </a:solidFill>
                  </a:rPr>
                  <a:t>and sending data to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output device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381028" cy="2215991"/>
              </a:xfrm>
              <a:prstGeom prst="rect">
                <a:avLst/>
              </a:prstGeom>
              <a:blipFill>
                <a:blip r:embed="rId2"/>
                <a:stretch>
                  <a:fillRect l="-482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732" y="3644598"/>
            <a:ext cx="5405367" cy="30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	  	     </a:t>
            </a:r>
            <a:r>
              <a:rPr lang="es-ES" sz="2400" dirty="0" smtClean="0"/>
              <a:t>I/O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9725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</a:t>
                </a:r>
                <a:r>
                  <a:rPr lang="en-US" dirty="0"/>
                  <a:t>devices (screens, keyboards, disks, printers, scanners, network interface cards, etc</a:t>
                </a:r>
                <a:r>
                  <a:rPr lang="en-US" dirty="0" smtClean="0"/>
                  <a:t>. and those controlled by embedded computers in cars, cameras, medical devices, etc.) </a:t>
                </a:r>
                <a:r>
                  <a:rPr lang="en-US" dirty="0"/>
                  <a:t>simplified with memory </a:t>
                </a:r>
                <a:r>
                  <a:rPr lang="en-US" dirty="0" smtClean="0"/>
                  <a:t>mapping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Requires</a:t>
                </a:r>
                <a:endParaRPr lang="en-US" dirty="0"/>
              </a:p>
              <a:p>
                <a:r>
                  <a:rPr lang="en-US" dirty="0" smtClean="0"/>
                  <a:t>	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Serialization / mapping: 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2-dimensional grid of pixels mapped on 1-dimensional vector of registers</a:t>
                </a:r>
              </a:p>
              <a:p>
                <a:endParaRPr lang="en-US" dirty="0" smtClean="0"/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:r>
                  <a:rPr lang="en-US" sz="1600" dirty="0">
                    <a:solidFill>
                      <a:prstClr val="black"/>
                    </a:solidFill>
                  </a:rPr>
                  <a:t>I</a:t>
                </a:r>
                <a:r>
                  <a:rPr lang="en-US" sz="1600" dirty="0" smtClean="0">
                    <a:solidFill>
                      <a:prstClr val="black"/>
                    </a:solidFill>
                  </a:rPr>
                  <a:t>nteraction protocol for predictable access and use: </a:t>
                </a:r>
                <a:r>
                  <a:rPr lang="en-US" sz="1600" dirty="0" err="1" smtClean="0">
                    <a:solidFill>
                      <a:prstClr val="black"/>
                    </a:solidFill>
                  </a:rPr>
                  <a:t>Eg</a:t>
                </a:r>
                <a:r>
                  <a:rPr lang="en-US" sz="1600" dirty="0">
                    <a:solidFill>
                      <a:prstClr val="black"/>
                    </a:solidFill>
                  </a:rPr>
                  <a:t>. </a:t>
                </a:r>
                <a:r>
                  <a:rPr lang="en-US" sz="1600" dirty="0" smtClean="0">
                    <a:solidFill>
                      <a:prstClr val="black"/>
                    </a:solidFill>
                  </a:rPr>
                  <a:t>Agree on which binary codes represent which keys</a:t>
                </a:r>
              </a:p>
              <a:p>
                <a:pPr lvl="0"/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dirty="0" smtClean="0">
                    <a:solidFill>
                      <a:schemeClr val="bg1"/>
                    </a:solidFill>
                  </a:rPr>
                  <a:t>Standardization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CPU designed independently of number of nature of I/O devices: just allocate map and remember base address (one-time action done by OS)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9725739"/>
              </a:xfrm>
              <a:prstGeom prst="rect">
                <a:avLst/>
              </a:prstGeom>
              <a:blipFill>
                <a:blip r:embed="rId2"/>
                <a:stretch>
                  <a:fillRect l="-481" t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896694" y="3613827"/>
            <a:ext cx="4228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Eg</a:t>
            </a:r>
            <a:r>
              <a:rPr lang="en-US" sz="1400" dirty="0" smtClean="0"/>
              <a:t>. screen continuously reflects </a:t>
            </a:r>
            <a:r>
              <a:rPr lang="en-US" sz="1400" dirty="0"/>
              <a:t>the state of its </a:t>
            </a:r>
            <a:r>
              <a:rPr lang="en-US" sz="1400" dirty="0" smtClean="0"/>
              <a:t>designated </a:t>
            </a:r>
            <a:r>
              <a:rPr lang="en-US" sz="1400" dirty="0"/>
              <a:t>memory </a:t>
            </a:r>
            <a:r>
              <a:rPr lang="en-US" sz="1400" dirty="0" smtClean="0"/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852637" y="3613827"/>
                <a:ext cx="30587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err="1" smtClean="0"/>
                  <a:t>Eg</a:t>
                </a:r>
                <a:r>
                  <a:rPr lang="en-US" sz="1400" dirty="0" smtClean="0"/>
                  <a:t>. key pressed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400" dirty="0" smtClean="0"/>
                  <a:t>binary </a:t>
                </a:r>
                <a:r>
                  <a:rPr lang="en-US" sz="1400" dirty="0"/>
                  <a:t>code </a:t>
                </a:r>
                <a:r>
                  <a:rPr lang="en-US" sz="1400" dirty="0" smtClean="0"/>
                  <a:t>appears </a:t>
                </a:r>
                <a:r>
                  <a:rPr lang="en-US" sz="1400" dirty="0"/>
                  <a:t>in </a:t>
                </a:r>
                <a:r>
                  <a:rPr lang="en-US" sz="1400" dirty="0" err="1" smtClean="0"/>
                  <a:t>kbd</a:t>
                </a:r>
                <a:r>
                  <a:rPr lang="en-US" sz="1400" dirty="0" smtClean="0"/>
                  <a:t> memory map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637" y="3613827"/>
                <a:ext cx="3058732" cy="523220"/>
              </a:xfrm>
              <a:prstGeom prst="rect">
                <a:avLst/>
              </a:prstGeom>
              <a:blipFill>
                <a:blip r:embed="rId4"/>
                <a:stretch>
                  <a:fillRect l="-598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7322" y="2039911"/>
                <a:ext cx="470601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	Refreshed several times per second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	response is </a:t>
                </a:r>
                <a:r>
                  <a:rPr lang="en-US" sz="1600" dirty="0" smtClean="0"/>
                  <a:t>almost </a:t>
                </a:r>
                <a:r>
                  <a:rPr lang="en-US" sz="1600" dirty="0"/>
                  <a:t>instantaneous for user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22" y="2039911"/>
                <a:ext cx="4706019" cy="584775"/>
              </a:xfrm>
              <a:prstGeom prst="rect">
                <a:avLst/>
              </a:prstGeom>
              <a:blipFill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69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	  	     </a:t>
            </a:r>
            <a:r>
              <a:rPr lang="es-ES" sz="2400" dirty="0" smtClean="0"/>
              <a:t>I/O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9725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</a:t>
                </a:r>
                <a:r>
                  <a:rPr lang="en-US" dirty="0"/>
                  <a:t>devices (screens, keyboards, disks, printers, scanners, network interface cards, etc</a:t>
                </a:r>
                <a:r>
                  <a:rPr lang="en-US" dirty="0" smtClean="0"/>
                  <a:t>. and those controlled by embedded computers in cars, cameras, medical devices, etc.) </a:t>
                </a:r>
                <a:r>
                  <a:rPr lang="en-US" dirty="0"/>
                  <a:t>simplified with memory </a:t>
                </a:r>
                <a:r>
                  <a:rPr lang="en-US" dirty="0" smtClean="0"/>
                  <a:t>mapping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Requires</a:t>
                </a:r>
                <a:endParaRPr lang="en-US" dirty="0"/>
              </a:p>
              <a:p>
                <a:r>
                  <a:rPr lang="en-US" dirty="0" smtClean="0"/>
                  <a:t>	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Serialization / mapping: 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2-dimensional grid of pixels mapped on 1-dimensional vector of registers</a:t>
                </a:r>
              </a:p>
              <a:p>
                <a:endParaRPr lang="en-US" dirty="0" smtClean="0"/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:r>
                  <a:rPr lang="en-US" sz="1600" dirty="0">
                    <a:solidFill>
                      <a:prstClr val="black"/>
                    </a:solidFill>
                  </a:rPr>
                  <a:t>I</a:t>
                </a:r>
                <a:r>
                  <a:rPr lang="en-US" sz="1600" dirty="0" smtClean="0">
                    <a:solidFill>
                      <a:prstClr val="black"/>
                    </a:solidFill>
                  </a:rPr>
                  <a:t>nteraction protocol for predictable access and use: </a:t>
                </a:r>
                <a:r>
                  <a:rPr lang="en-US" sz="1600" dirty="0" err="1" smtClean="0">
                    <a:solidFill>
                      <a:prstClr val="black"/>
                    </a:solidFill>
                  </a:rPr>
                  <a:t>Eg</a:t>
                </a:r>
                <a:r>
                  <a:rPr lang="en-US" sz="1600" dirty="0">
                    <a:solidFill>
                      <a:prstClr val="black"/>
                    </a:solidFill>
                  </a:rPr>
                  <a:t>. </a:t>
                </a:r>
                <a:r>
                  <a:rPr lang="en-US" sz="1600" dirty="0" smtClean="0">
                    <a:solidFill>
                      <a:prstClr val="black"/>
                    </a:solidFill>
                  </a:rPr>
                  <a:t>Agree on which binary codes represent which keys</a:t>
                </a:r>
              </a:p>
              <a:p>
                <a:pPr lvl="0"/>
                <a:endParaRPr lang="en-US" sz="16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dirty="0" smtClean="0">
                    <a:solidFill>
                      <a:prstClr val="black"/>
                    </a:solidFill>
                  </a:rPr>
                  <a:t>Standardization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CPU designed independently of number of nature of I/O devices: just allocate map and remember base address (one-time action done by OS)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	</a:t>
                </a:r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9725739"/>
              </a:xfrm>
              <a:prstGeom prst="rect">
                <a:avLst/>
              </a:prstGeom>
              <a:blipFill>
                <a:blip r:embed="rId2"/>
                <a:stretch>
                  <a:fillRect l="-481" t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896694" y="3613827"/>
            <a:ext cx="4228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Eg</a:t>
            </a:r>
            <a:r>
              <a:rPr lang="en-US" sz="1400" dirty="0" smtClean="0"/>
              <a:t>. screen continuously reflects </a:t>
            </a:r>
            <a:r>
              <a:rPr lang="en-US" sz="1400" dirty="0"/>
              <a:t>the state of its </a:t>
            </a:r>
            <a:r>
              <a:rPr lang="en-US" sz="1400" dirty="0" smtClean="0"/>
              <a:t>designated </a:t>
            </a:r>
            <a:r>
              <a:rPr lang="en-US" sz="1400" dirty="0"/>
              <a:t>memory </a:t>
            </a:r>
            <a:r>
              <a:rPr lang="en-US" sz="1400" dirty="0" smtClean="0"/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852637" y="3613827"/>
                <a:ext cx="30587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err="1" smtClean="0"/>
                  <a:t>Eg</a:t>
                </a:r>
                <a:r>
                  <a:rPr lang="en-US" sz="1400" dirty="0" smtClean="0"/>
                  <a:t>. key pressed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400" dirty="0" smtClean="0"/>
                  <a:t>binary </a:t>
                </a:r>
                <a:r>
                  <a:rPr lang="en-US" sz="1400" dirty="0"/>
                  <a:t>code </a:t>
                </a:r>
                <a:r>
                  <a:rPr lang="en-US" sz="1400" dirty="0" smtClean="0"/>
                  <a:t>appears </a:t>
                </a:r>
                <a:r>
                  <a:rPr lang="en-US" sz="1400" dirty="0"/>
                  <a:t>in </a:t>
                </a:r>
                <a:r>
                  <a:rPr lang="en-US" sz="1400" dirty="0" err="1" smtClean="0"/>
                  <a:t>kbd</a:t>
                </a:r>
                <a:r>
                  <a:rPr lang="en-US" sz="1400" dirty="0" smtClean="0"/>
                  <a:t> memory map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637" y="3613827"/>
                <a:ext cx="3058732" cy="523220"/>
              </a:xfrm>
              <a:prstGeom prst="rect">
                <a:avLst/>
              </a:prstGeom>
              <a:blipFill>
                <a:blip r:embed="rId4"/>
                <a:stretch>
                  <a:fillRect l="-598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7322" y="2039911"/>
                <a:ext cx="470601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	Refreshed several times per second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	response is </a:t>
                </a:r>
                <a:r>
                  <a:rPr lang="en-US" sz="1600" dirty="0" smtClean="0"/>
                  <a:t>almost </a:t>
                </a:r>
                <a:r>
                  <a:rPr lang="en-US" sz="1600" dirty="0"/>
                  <a:t>instantaneous for user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22" y="2039911"/>
                <a:ext cx="4706019" cy="584775"/>
              </a:xfrm>
              <a:prstGeom prst="rect">
                <a:avLst/>
              </a:prstGeom>
              <a:blipFill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70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	  	     </a:t>
            </a:r>
            <a:r>
              <a:rPr lang="es-ES" sz="2400" dirty="0" smtClean="0"/>
              <a:t>I/O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9725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</a:t>
                </a:r>
                <a:r>
                  <a:rPr lang="en-US" dirty="0"/>
                  <a:t>devices (screens, keyboards, disks, printers, scanners, network interface cards, etc</a:t>
                </a:r>
                <a:r>
                  <a:rPr lang="en-US" dirty="0" smtClean="0"/>
                  <a:t>. and those controlled by embedded computers in cars, cameras, medical devices, etc.) </a:t>
                </a:r>
                <a:r>
                  <a:rPr lang="en-US" dirty="0"/>
                  <a:t>simplified with memory </a:t>
                </a:r>
                <a:r>
                  <a:rPr lang="en-US" dirty="0" smtClean="0"/>
                  <a:t>mapping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Requires</a:t>
                </a:r>
                <a:endParaRPr lang="en-US" dirty="0"/>
              </a:p>
              <a:p>
                <a:r>
                  <a:rPr lang="en-US" dirty="0" smtClean="0"/>
                  <a:t>	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Serialization / mapping: 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2-dimensional grid of pixels mapped on 1-dimensional vector of registers</a:t>
                </a:r>
              </a:p>
              <a:p>
                <a:endParaRPr lang="en-US" dirty="0" smtClean="0"/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:r>
                  <a:rPr lang="en-US" sz="1600" dirty="0">
                    <a:solidFill>
                      <a:prstClr val="black"/>
                    </a:solidFill>
                  </a:rPr>
                  <a:t>I</a:t>
                </a:r>
                <a:r>
                  <a:rPr lang="en-US" sz="1600" dirty="0" smtClean="0">
                    <a:solidFill>
                      <a:prstClr val="black"/>
                    </a:solidFill>
                  </a:rPr>
                  <a:t>nteraction protocol for predictable access and use: </a:t>
                </a:r>
                <a:r>
                  <a:rPr lang="en-US" sz="1600" dirty="0" err="1" smtClean="0">
                    <a:solidFill>
                      <a:prstClr val="black"/>
                    </a:solidFill>
                  </a:rPr>
                  <a:t>Eg</a:t>
                </a:r>
                <a:r>
                  <a:rPr lang="en-US" sz="1600" dirty="0">
                    <a:solidFill>
                      <a:prstClr val="black"/>
                    </a:solidFill>
                  </a:rPr>
                  <a:t>. </a:t>
                </a:r>
                <a:r>
                  <a:rPr lang="en-US" sz="1600" dirty="0" smtClean="0">
                    <a:solidFill>
                      <a:prstClr val="black"/>
                    </a:solidFill>
                  </a:rPr>
                  <a:t>Agree on which binary codes represent which keys</a:t>
                </a:r>
              </a:p>
              <a:p>
                <a:pPr lvl="0"/>
                <a:endParaRPr lang="en-US" sz="16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dirty="0" smtClean="0">
                    <a:solidFill>
                      <a:prstClr val="black"/>
                    </a:solidFill>
                  </a:rPr>
                  <a:t>Standardization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CPU designed independently of number of nature of I/O devices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: just allocate map and remember base address (one-time action done by OS)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	</a:t>
                </a:r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9725739"/>
              </a:xfrm>
              <a:prstGeom prst="rect">
                <a:avLst/>
              </a:prstGeom>
              <a:blipFill>
                <a:blip r:embed="rId2"/>
                <a:stretch>
                  <a:fillRect l="-481" t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896694" y="3613827"/>
            <a:ext cx="4228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Eg</a:t>
            </a:r>
            <a:r>
              <a:rPr lang="en-US" sz="1400" dirty="0" smtClean="0"/>
              <a:t>. screen continuously reflects </a:t>
            </a:r>
            <a:r>
              <a:rPr lang="en-US" sz="1400" dirty="0"/>
              <a:t>the state of its </a:t>
            </a:r>
            <a:r>
              <a:rPr lang="en-US" sz="1400" dirty="0" smtClean="0"/>
              <a:t>designated </a:t>
            </a:r>
            <a:r>
              <a:rPr lang="en-US" sz="1400" dirty="0"/>
              <a:t>memory </a:t>
            </a:r>
            <a:r>
              <a:rPr lang="en-US" sz="1400" dirty="0" smtClean="0"/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852637" y="3613827"/>
                <a:ext cx="30587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err="1" smtClean="0"/>
                  <a:t>Eg</a:t>
                </a:r>
                <a:r>
                  <a:rPr lang="en-US" sz="1400" dirty="0" smtClean="0"/>
                  <a:t>. key pressed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400" dirty="0" smtClean="0"/>
                  <a:t>binary </a:t>
                </a:r>
                <a:r>
                  <a:rPr lang="en-US" sz="1400" dirty="0"/>
                  <a:t>code </a:t>
                </a:r>
                <a:r>
                  <a:rPr lang="en-US" sz="1400" dirty="0" smtClean="0"/>
                  <a:t>appears </a:t>
                </a:r>
                <a:r>
                  <a:rPr lang="en-US" sz="1400" dirty="0"/>
                  <a:t>in </a:t>
                </a:r>
                <a:r>
                  <a:rPr lang="en-US" sz="1400" dirty="0" err="1" smtClean="0"/>
                  <a:t>kbd</a:t>
                </a:r>
                <a:r>
                  <a:rPr lang="en-US" sz="1400" dirty="0" smtClean="0"/>
                  <a:t> memory map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637" y="3613827"/>
                <a:ext cx="3058732" cy="523220"/>
              </a:xfrm>
              <a:prstGeom prst="rect">
                <a:avLst/>
              </a:prstGeom>
              <a:blipFill>
                <a:blip r:embed="rId4"/>
                <a:stretch>
                  <a:fillRect l="-598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7322" y="2039911"/>
                <a:ext cx="470601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	Refreshed several times per second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	response is </a:t>
                </a:r>
                <a:r>
                  <a:rPr lang="en-US" sz="1600" dirty="0" smtClean="0"/>
                  <a:t>almost </a:t>
                </a:r>
                <a:r>
                  <a:rPr lang="en-US" sz="1600" dirty="0"/>
                  <a:t>instantaneous for user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22" y="2039911"/>
                <a:ext cx="4706019" cy="584775"/>
              </a:xfrm>
              <a:prstGeom prst="rect">
                <a:avLst/>
              </a:prstGeom>
              <a:blipFill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33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Registers</a:t>
            </a:r>
            <a:r>
              <a:rPr lang="es-ES" dirty="0" smtClean="0"/>
              <a:t>									  	     </a:t>
            </a:r>
            <a:r>
              <a:rPr lang="es-ES" sz="2400" dirty="0" smtClean="0"/>
              <a:t>I/O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6" y="1242449"/>
                <a:ext cx="11420933" cy="9725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All </a:t>
                </a:r>
                <a:r>
                  <a:rPr lang="en-US" dirty="0"/>
                  <a:t>devices (screens, keyboards, disks, printers, scanners, network interface cards, etc</a:t>
                </a:r>
                <a:r>
                  <a:rPr lang="en-US" dirty="0" smtClean="0"/>
                  <a:t>. and those controlled by embedded computers in cars, cameras, medical devices, etc.) </a:t>
                </a:r>
                <a:r>
                  <a:rPr lang="en-US" dirty="0"/>
                  <a:t>simplified with memory </a:t>
                </a:r>
                <a:r>
                  <a:rPr lang="en-US" dirty="0" smtClean="0"/>
                  <a:t>mapping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Requires</a:t>
                </a:r>
                <a:endParaRPr lang="en-US" dirty="0"/>
              </a:p>
              <a:p>
                <a:r>
                  <a:rPr lang="en-US" dirty="0" smtClean="0"/>
                  <a:t>	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Serialization / mapping: 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2-dimensional grid of pixels mapped on 1-dimensional vector of registers</a:t>
                </a:r>
              </a:p>
              <a:p>
                <a:endParaRPr lang="en-US" dirty="0" smtClean="0"/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:r>
                  <a:rPr lang="en-US" sz="1600" dirty="0">
                    <a:solidFill>
                      <a:prstClr val="black"/>
                    </a:solidFill>
                  </a:rPr>
                  <a:t>I</a:t>
                </a:r>
                <a:r>
                  <a:rPr lang="en-US" sz="1600" dirty="0" smtClean="0">
                    <a:solidFill>
                      <a:prstClr val="black"/>
                    </a:solidFill>
                  </a:rPr>
                  <a:t>nteraction protocol for predictable access and use: </a:t>
                </a:r>
                <a:r>
                  <a:rPr lang="en-US" sz="1600" dirty="0" err="1" smtClean="0">
                    <a:solidFill>
                      <a:prstClr val="black"/>
                    </a:solidFill>
                  </a:rPr>
                  <a:t>Eg</a:t>
                </a:r>
                <a:r>
                  <a:rPr lang="en-US" sz="1600" dirty="0">
                    <a:solidFill>
                      <a:prstClr val="black"/>
                    </a:solidFill>
                  </a:rPr>
                  <a:t>. </a:t>
                </a:r>
                <a:r>
                  <a:rPr lang="en-US" sz="1600" dirty="0" smtClean="0">
                    <a:solidFill>
                      <a:prstClr val="black"/>
                    </a:solidFill>
                  </a:rPr>
                  <a:t>Agree on which binary codes represent which keys</a:t>
                </a:r>
              </a:p>
              <a:p>
                <a:pPr lvl="0"/>
                <a:endParaRPr lang="en-US" sz="16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dirty="0" smtClean="0">
                    <a:solidFill>
                      <a:prstClr val="black"/>
                    </a:solidFill>
                  </a:rPr>
                  <a:t>Standardization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CPU designed independently of number of nature of I/O devices: just allocate map and remember base address (one-time action done by OS)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	</a:t>
                </a:r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1420933" cy="9725739"/>
              </a:xfrm>
              <a:prstGeom prst="rect">
                <a:avLst/>
              </a:prstGeom>
              <a:blipFill>
                <a:blip r:embed="rId2"/>
                <a:stretch>
                  <a:fillRect l="-481" t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69" y="1849504"/>
            <a:ext cx="5011195" cy="280626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896694" y="3613827"/>
            <a:ext cx="4228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Eg</a:t>
            </a:r>
            <a:r>
              <a:rPr lang="en-US" sz="1400" dirty="0" smtClean="0"/>
              <a:t>. screen continuously reflects </a:t>
            </a:r>
            <a:r>
              <a:rPr lang="en-US" sz="1400" dirty="0"/>
              <a:t>the state of its </a:t>
            </a:r>
            <a:r>
              <a:rPr lang="en-US" sz="1400" dirty="0" smtClean="0"/>
              <a:t>designated </a:t>
            </a:r>
            <a:r>
              <a:rPr lang="en-US" sz="1400" dirty="0"/>
              <a:t>memory </a:t>
            </a:r>
            <a:r>
              <a:rPr lang="en-US" sz="1400" dirty="0" smtClean="0"/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852637" y="3613827"/>
                <a:ext cx="30587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err="1" smtClean="0"/>
                  <a:t>Eg</a:t>
                </a:r>
                <a:r>
                  <a:rPr lang="en-US" sz="1400" dirty="0" smtClean="0"/>
                  <a:t>. key pressed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400" dirty="0" smtClean="0"/>
                  <a:t>binary </a:t>
                </a:r>
                <a:r>
                  <a:rPr lang="en-US" sz="1400" dirty="0"/>
                  <a:t>code </a:t>
                </a:r>
                <a:r>
                  <a:rPr lang="en-US" sz="1400" dirty="0" smtClean="0"/>
                  <a:t>appears </a:t>
                </a:r>
                <a:r>
                  <a:rPr lang="en-US" sz="1400" dirty="0"/>
                  <a:t>in </a:t>
                </a:r>
                <a:r>
                  <a:rPr lang="en-US" sz="1400" dirty="0" err="1" smtClean="0"/>
                  <a:t>kbd</a:t>
                </a:r>
                <a:r>
                  <a:rPr lang="en-US" sz="1400" dirty="0" smtClean="0"/>
                  <a:t> memory map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637" y="3613827"/>
                <a:ext cx="3058732" cy="523220"/>
              </a:xfrm>
              <a:prstGeom prst="rect">
                <a:avLst/>
              </a:prstGeom>
              <a:blipFill>
                <a:blip r:embed="rId4"/>
                <a:stretch>
                  <a:fillRect l="-598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7322" y="2039911"/>
                <a:ext cx="470601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	Refreshed several times per second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	response is </a:t>
                </a:r>
                <a:r>
                  <a:rPr lang="en-US" sz="1600" dirty="0" smtClean="0"/>
                  <a:t>almost </a:t>
                </a:r>
                <a:r>
                  <a:rPr lang="en-US" sz="1600" dirty="0"/>
                  <a:t>instantaneous for user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22" y="2039911"/>
                <a:ext cx="4706019" cy="584775"/>
              </a:xfrm>
              <a:prstGeom prst="rect">
                <a:avLst/>
              </a:prstGeom>
              <a:blipFill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39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</a:t>
            </a:r>
            <a:r>
              <a:rPr lang="es-ES" sz="2400" dirty="0" smtClean="0"/>
              <a:t>data </a:t>
            </a:r>
            <a:r>
              <a:rPr lang="es-ES" sz="2400" dirty="0" err="1" smtClean="0"/>
              <a:t>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1966" y="1242449"/>
            <a:ext cx="1142093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Data memory (“Memory”)</a:t>
            </a:r>
            <a:r>
              <a:rPr lang="en-US" dirty="0" smtClean="0">
                <a:solidFill>
                  <a:schemeClr val="bg1"/>
                </a:solidFill>
              </a:rPr>
              <a:t>: a package of RAM, screen, and keyboard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	</a:t>
            </a:r>
            <a:r>
              <a:rPr lang="es-ES" sz="1600" dirty="0" err="1" smtClean="0">
                <a:solidFill>
                  <a:schemeClr val="bg1"/>
                </a:solidFill>
              </a:rPr>
              <a:t>Constantly</a:t>
            </a:r>
            <a:r>
              <a:rPr lang="es-ES" sz="1600" dirty="0" smtClean="0">
                <a:solidFill>
                  <a:schemeClr val="bg1"/>
                </a:solidFill>
              </a:rPr>
              <a:t> outputs </a:t>
            </a:r>
            <a:r>
              <a:rPr lang="es-ES" sz="1600" dirty="0" err="1" smtClean="0">
                <a:solidFill>
                  <a:schemeClr val="bg1"/>
                </a:solidFill>
              </a:rPr>
              <a:t>value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stored</a:t>
            </a:r>
            <a:r>
              <a:rPr lang="es-ES" sz="1600" dirty="0" smtClean="0">
                <a:solidFill>
                  <a:schemeClr val="bg1"/>
                </a:solidFill>
              </a:rPr>
              <a:t> at </a:t>
            </a:r>
            <a:r>
              <a:rPr lang="es-ES" sz="1600" dirty="0" err="1" smtClean="0">
                <a:solidFill>
                  <a:schemeClr val="bg1"/>
                </a:solidFill>
              </a:rPr>
              <a:t>specified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address</a:t>
            </a:r>
            <a:endParaRPr lang="es-ES" sz="1600" dirty="0" smtClean="0">
              <a:solidFill>
                <a:schemeClr val="bg1"/>
              </a:solidFill>
            </a:endParaRP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 smtClean="0">
                <a:solidFill>
                  <a:schemeClr val="bg1"/>
                </a:solidFill>
              </a:rPr>
              <a:t>	</a:t>
            </a:r>
            <a:r>
              <a:rPr lang="es-ES" sz="1600" dirty="0" err="1" smtClean="0">
                <a:solidFill>
                  <a:schemeClr val="bg1"/>
                </a:solidFill>
              </a:rPr>
              <a:t>If</a:t>
            </a:r>
            <a:r>
              <a:rPr lang="es-ES" sz="1600" dirty="0" smtClean="0">
                <a:solidFill>
                  <a:schemeClr val="bg1"/>
                </a:solidFill>
              </a:rPr>
              <a:t> load</a:t>
            </a:r>
            <a:r>
              <a:rPr lang="en-US" sz="1600" dirty="0" smtClean="0">
                <a:solidFill>
                  <a:schemeClr val="bg1"/>
                </a:solidFill>
              </a:rPr>
              <a:t>=1, the in value is loaded into specified address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Addresses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0x0000-0x3FFF: RAM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0x4000-0x5FFF: Screen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0x6000: Keyboard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&gt;0x6000: invalid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669" y="1237571"/>
            <a:ext cx="2456329" cy="137554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220325" y="1968500"/>
            <a:ext cx="377825" cy="479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169525" y="2035175"/>
            <a:ext cx="596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Memory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0326687" y="2222530"/>
            <a:ext cx="1645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283824" y="1352580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221594" y="1520232"/>
            <a:ext cx="596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ROM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0274299" y="1720287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3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</a:t>
            </a:r>
            <a:r>
              <a:rPr lang="es-ES" sz="2400" dirty="0" smtClean="0"/>
              <a:t>data </a:t>
            </a:r>
            <a:r>
              <a:rPr lang="es-ES" sz="2400" dirty="0" err="1" smtClean="0"/>
              <a:t>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1966" y="1242449"/>
            <a:ext cx="1142093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Data memory (“Memory”)</a:t>
            </a:r>
            <a:r>
              <a:rPr lang="en-US" dirty="0" smtClean="0">
                <a:solidFill>
                  <a:schemeClr val="bg1"/>
                </a:solidFill>
              </a:rPr>
              <a:t>: a package of RAM, screen, and keyboard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	</a:t>
            </a:r>
            <a:r>
              <a:rPr lang="es-ES" sz="1600" dirty="0" err="1" smtClean="0">
                <a:solidFill>
                  <a:schemeClr val="bg1"/>
                </a:solidFill>
              </a:rPr>
              <a:t>Constantly</a:t>
            </a:r>
            <a:r>
              <a:rPr lang="es-ES" sz="1600" dirty="0" smtClean="0">
                <a:solidFill>
                  <a:schemeClr val="bg1"/>
                </a:solidFill>
              </a:rPr>
              <a:t> outputs </a:t>
            </a:r>
            <a:r>
              <a:rPr lang="es-ES" sz="1600" dirty="0" err="1" smtClean="0">
                <a:solidFill>
                  <a:schemeClr val="bg1"/>
                </a:solidFill>
              </a:rPr>
              <a:t>value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stored</a:t>
            </a:r>
            <a:r>
              <a:rPr lang="es-ES" sz="1600" dirty="0" smtClean="0">
                <a:solidFill>
                  <a:schemeClr val="bg1"/>
                </a:solidFill>
              </a:rPr>
              <a:t> at </a:t>
            </a:r>
            <a:r>
              <a:rPr lang="es-ES" sz="1600" dirty="0" err="1" smtClean="0">
                <a:solidFill>
                  <a:schemeClr val="bg1"/>
                </a:solidFill>
              </a:rPr>
              <a:t>specified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address</a:t>
            </a:r>
            <a:endParaRPr lang="es-ES" sz="1600" dirty="0" smtClean="0">
              <a:solidFill>
                <a:schemeClr val="bg1"/>
              </a:solidFill>
            </a:endParaRP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 smtClean="0">
                <a:solidFill>
                  <a:schemeClr val="bg1"/>
                </a:solidFill>
              </a:rPr>
              <a:t>	</a:t>
            </a:r>
            <a:r>
              <a:rPr lang="es-ES" sz="1600" dirty="0" err="1" smtClean="0">
                <a:solidFill>
                  <a:schemeClr val="bg1"/>
                </a:solidFill>
              </a:rPr>
              <a:t>If</a:t>
            </a:r>
            <a:r>
              <a:rPr lang="es-ES" sz="1600" dirty="0" smtClean="0">
                <a:solidFill>
                  <a:schemeClr val="bg1"/>
                </a:solidFill>
              </a:rPr>
              <a:t> load</a:t>
            </a:r>
            <a:r>
              <a:rPr lang="en-US" sz="1600" dirty="0" smtClean="0">
                <a:solidFill>
                  <a:schemeClr val="bg1"/>
                </a:solidFill>
              </a:rPr>
              <a:t>=1, the in value is loaded into specified address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Addresses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0x0000-0x3FFF: RAM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0x4000-0x5FFF: Screen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0x6000: Keyboard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&gt;0x6000: invalid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669" y="1237571"/>
            <a:ext cx="2456329" cy="13755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l="4358" t="12045" r="33446" b="75729"/>
          <a:stretch/>
        </p:blipFill>
        <p:spPr>
          <a:xfrm>
            <a:off x="5962459" y="2352121"/>
            <a:ext cx="2331720" cy="2819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/>
          <a:srcRect t="81398" r="58768"/>
          <a:stretch/>
        </p:blipFill>
        <p:spPr>
          <a:xfrm>
            <a:off x="5962459" y="1774239"/>
            <a:ext cx="1545781" cy="42895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190" y="2734979"/>
            <a:ext cx="2410660" cy="2082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220325" y="1968500"/>
            <a:ext cx="377825" cy="479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169525" y="2035175"/>
            <a:ext cx="596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Memory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0326687" y="2222530"/>
            <a:ext cx="1645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283824" y="1352580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221594" y="1520232"/>
            <a:ext cx="596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ROM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0274299" y="1720287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17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</a:t>
            </a:r>
            <a:r>
              <a:rPr lang="es-ES" sz="2400" dirty="0" smtClean="0"/>
              <a:t>data </a:t>
            </a:r>
            <a:r>
              <a:rPr lang="es-ES" sz="2400" dirty="0" err="1" smtClean="0"/>
              <a:t>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1966" y="1242449"/>
            <a:ext cx="1142093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Data memory (“Memory”): a package of RAM, screen, and keyboard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	</a:t>
            </a:r>
            <a:r>
              <a:rPr lang="es-ES" sz="1600" dirty="0" err="1" smtClean="0">
                <a:solidFill>
                  <a:schemeClr val="bg1"/>
                </a:solidFill>
              </a:rPr>
              <a:t>Constantly</a:t>
            </a:r>
            <a:r>
              <a:rPr lang="es-ES" sz="1600" dirty="0" smtClean="0">
                <a:solidFill>
                  <a:schemeClr val="bg1"/>
                </a:solidFill>
              </a:rPr>
              <a:t> outputs </a:t>
            </a:r>
            <a:r>
              <a:rPr lang="es-ES" sz="1600" dirty="0" err="1" smtClean="0">
                <a:solidFill>
                  <a:schemeClr val="bg1"/>
                </a:solidFill>
              </a:rPr>
              <a:t>value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stored</a:t>
            </a:r>
            <a:r>
              <a:rPr lang="es-ES" sz="1600" dirty="0" smtClean="0">
                <a:solidFill>
                  <a:schemeClr val="bg1"/>
                </a:solidFill>
              </a:rPr>
              <a:t> at </a:t>
            </a:r>
            <a:r>
              <a:rPr lang="es-ES" sz="1600" dirty="0" err="1" smtClean="0">
                <a:solidFill>
                  <a:schemeClr val="bg1"/>
                </a:solidFill>
              </a:rPr>
              <a:t>specified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address</a:t>
            </a:r>
            <a:endParaRPr lang="es-ES" sz="1600" dirty="0" smtClean="0">
              <a:solidFill>
                <a:schemeClr val="bg1"/>
              </a:solidFill>
            </a:endParaRPr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 smtClean="0">
                <a:solidFill>
                  <a:schemeClr val="bg1"/>
                </a:solidFill>
              </a:rPr>
              <a:t>	</a:t>
            </a:r>
            <a:r>
              <a:rPr lang="es-ES" sz="1600" dirty="0" err="1" smtClean="0">
                <a:solidFill>
                  <a:schemeClr val="bg1"/>
                </a:solidFill>
              </a:rPr>
              <a:t>If</a:t>
            </a:r>
            <a:r>
              <a:rPr lang="es-ES" sz="1600" dirty="0" smtClean="0">
                <a:solidFill>
                  <a:schemeClr val="bg1"/>
                </a:solidFill>
              </a:rPr>
              <a:t> load</a:t>
            </a:r>
            <a:r>
              <a:rPr lang="en-US" sz="1600" dirty="0" smtClean="0">
                <a:solidFill>
                  <a:schemeClr val="bg1"/>
                </a:solidFill>
              </a:rPr>
              <a:t>=1, the in value is loaded into specified address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Addresses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0x0000-0x3FFF: RAM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0x4000-0x5FFF: Screen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0x6000: Keyboard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&gt;0x6000: invalid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669" y="1237571"/>
            <a:ext cx="2456329" cy="13755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l="4358" t="12045" r="33446" b="75729"/>
          <a:stretch/>
        </p:blipFill>
        <p:spPr>
          <a:xfrm>
            <a:off x="5962459" y="2352121"/>
            <a:ext cx="2331720" cy="2819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/>
          <a:srcRect t="81398" r="58768"/>
          <a:stretch/>
        </p:blipFill>
        <p:spPr>
          <a:xfrm>
            <a:off x="5962459" y="1774239"/>
            <a:ext cx="1545781" cy="42895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190" y="2734979"/>
            <a:ext cx="2410660" cy="2082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220325" y="1968500"/>
            <a:ext cx="377825" cy="479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169525" y="2035175"/>
            <a:ext cx="596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Memory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0326687" y="2222530"/>
            <a:ext cx="1645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283824" y="1352580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221594" y="1520232"/>
            <a:ext cx="596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ROM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0274299" y="1720287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4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</a:t>
            </a:r>
            <a:r>
              <a:rPr lang="es-ES" sz="2400" dirty="0" smtClean="0"/>
              <a:t>data </a:t>
            </a:r>
            <a:r>
              <a:rPr lang="es-ES" sz="2400" dirty="0" err="1" smtClean="0"/>
              <a:t>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1966" y="1242449"/>
            <a:ext cx="1142093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Data memory (“Memory”): a package of RAM, screen, and keyboard</a:t>
            </a:r>
          </a:p>
          <a:p>
            <a:endParaRPr lang="es-ES" dirty="0"/>
          </a:p>
          <a:p>
            <a:r>
              <a:rPr lang="es-ES" dirty="0" smtClean="0"/>
              <a:t>	</a:t>
            </a:r>
            <a:r>
              <a:rPr lang="es-ES" sz="1600" dirty="0" err="1" smtClean="0"/>
              <a:t>Constantly</a:t>
            </a:r>
            <a:r>
              <a:rPr lang="es-ES" sz="1600" dirty="0" smtClean="0"/>
              <a:t> outputs </a:t>
            </a:r>
            <a:r>
              <a:rPr lang="es-ES" sz="1600" dirty="0" err="1" smtClean="0"/>
              <a:t>value</a:t>
            </a:r>
            <a:r>
              <a:rPr lang="es-ES" sz="1600" dirty="0" smtClean="0"/>
              <a:t> </a:t>
            </a:r>
            <a:r>
              <a:rPr lang="es-ES" sz="1600" dirty="0" err="1" smtClean="0"/>
              <a:t>stored</a:t>
            </a:r>
            <a:r>
              <a:rPr lang="es-ES" sz="1600" dirty="0" smtClean="0"/>
              <a:t> at </a:t>
            </a:r>
            <a:r>
              <a:rPr lang="es-ES" sz="1600" dirty="0" err="1" smtClean="0"/>
              <a:t>specified</a:t>
            </a:r>
            <a:r>
              <a:rPr lang="es-ES" sz="1600" dirty="0" smtClean="0"/>
              <a:t> </a:t>
            </a:r>
            <a:r>
              <a:rPr lang="es-ES" sz="1600" dirty="0" err="1" smtClean="0"/>
              <a:t>address</a:t>
            </a:r>
            <a:endParaRPr lang="es-ES" sz="1600" dirty="0" smtClean="0"/>
          </a:p>
          <a:p>
            <a:endParaRPr lang="es-ES" sz="1600" dirty="0">
              <a:solidFill>
                <a:schemeClr val="bg1"/>
              </a:solidFill>
            </a:endParaRPr>
          </a:p>
          <a:p>
            <a:r>
              <a:rPr lang="es-ES" sz="1600" dirty="0" smtClean="0">
                <a:solidFill>
                  <a:schemeClr val="bg1"/>
                </a:solidFill>
              </a:rPr>
              <a:t>	</a:t>
            </a:r>
            <a:r>
              <a:rPr lang="es-ES" sz="1600" dirty="0" err="1" smtClean="0">
                <a:solidFill>
                  <a:schemeClr val="bg1"/>
                </a:solidFill>
              </a:rPr>
              <a:t>If</a:t>
            </a:r>
            <a:r>
              <a:rPr lang="es-ES" sz="1600" dirty="0" smtClean="0">
                <a:solidFill>
                  <a:schemeClr val="bg1"/>
                </a:solidFill>
              </a:rPr>
              <a:t> load</a:t>
            </a:r>
            <a:r>
              <a:rPr lang="en-US" sz="1600" dirty="0" smtClean="0">
                <a:solidFill>
                  <a:schemeClr val="bg1"/>
                </a:solidFill>
              </a:rPr>
              <a:t>=1, the in value is loaded into specified address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Addresses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0x0000-0x3FFF: RAM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0x4000-0x5FFF: Screen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0x6000: Keyboard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&gt;0x6000: invalid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669" y="1237571"/>
            <a:ext cx="2456329" cy="13755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l="4358" t="12045" r="33446" b="75729"/>
          <a:stretch/>
        </p:blipFill>
        <p:spPr>
          <a:xfrm>
            <a:off x="5962459" y="2352121"/>
            <a:ext cx="2331720" cy="2819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/>
          <a:srcRect t="81398" r="58768"/>
          <a:stretch/>
        </p:blipFill>
        <p:spPr>
          <a:xfrm>
            <a:off x="5962459" y="1774239"/>
            <a:ext cx="1545781" cy="42895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190" y="2734979"/>
            <a:ext cx="2410660" cy="2082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220325" y="1968500"/>
            <a:ext cx="377825" cy="479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169525" y="2035175"/>
            <a:ext cx="596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Memory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0326687" y="2222530"/>
            <a:ext cx="1645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283824" y="1352580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221594" y="1520232"/>
            <a:ext cx="596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ROM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0274299" y="1720287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2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</a:t>
            </a:r>
            <a:r>
              <a:rPr lang="es-ES" sz="2400" dirty="0" smtClean="0"/>
              <a:t>data </a:t>
            </a:r>
            <a:r>
              <a:rPr lang="es-ES" sz="2400" dirty="0" err="1" smtClean="0"/>
              <a:t>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1966" y="1242449"/>
            <a:ext cx="1142093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Data memory (“Memory”): a package of RAM, screen, and keyboard</a:t>
            </a:r>
          </a:p>
          <a:p>
            <a:endParaRPr lang="es-ES" dirty="0"/>
          </a:p>
          <a:p>
            <a:r>
              <a:rPr lang="es-ES" dirty="0" smtClean="0"/>
              <a:t>	</a:t>
            </a:r>
            <a:r>
              <a:rPr lang="es-ES" sz="1600" dirty="0" err="1" smtClean="0"/>
              <a:t>Constantly</a:t>
            </a:r>
            <a:r>
              <a:rPr lang="es-ES" sz="1600" dirty="0" smtClean="0"/>
              <a:t> outputs </a:t>
            </a:r>
            <a:r>
              <a:rPr lang="es-ES" sz="1600" dirty="0" err="1" smtClean="0"/>
              <a:t>value</a:t>
            </a:r>
            <a:r>
              <a:rPr lang="es-ES" sz="1600" dirty="0" smtClean="0"/>
              <a:t> </a:t>
            </a:r>
            <a:r>
              <a:rPr lang="es-ES" sz="1600" dirty="0" err="1" smtClean="0"/>
              <a:t>stored</a:t>
            </a:r>
            <a:r>
              <a:rPr lang="es-ES" sz="1600" dirty="0" smtClean="0"/>
              <a:t> at </a:t>
            </a:r>
            <a:r>
              <a:rPr lang="es-ES" sz="1600" dirty="0" err="1" smtClean="0"/>
              <a:t>specified</a:t>
            </a:r>
            <a:r>
              <a:rPr lang="es-ES" sz="1600" dirty="0" smtClean="0"/>
              <a:t> </a:t>
            </a:r>
            <a:r>
              <a:rPr lang="es-ES" sz="1600" dirty="0" err="1" smtClean="0"/>
              <a:t>address</a:t>
            </a:r>
            <a:endParaRPr lang="es-ES" sz="1600" dirty="0" smtClean="0"/>
          </a:p>
          <a:p>
            <a:endParaRPr lang="es-ES" sz="1600" dirty="0"/>
          </a:p>
          <a:p>
            <a:r>
              <a:rPr lang="es-ES" sz="1600" dirty="0" smtClean="0"/>
              <a:t>	</a:t>
            </a:r>
            <a:r>
              <a:rPr lang="es-ES" sz="1600" dirty="0" err="1" smtClean="0"/>
              <a:t>If</a:t>
            </a:r>
            <a:r>
              <a:rPr lang="es-ES" sz="1600" dirty="0" smtClean="0"/>
              <a:t> load</a:t>
            </a:r>
            <a:r>
              <a:rPr lang="en-US" sz="1600" dirty="0" smtClean="0"/>
              <a:t>=1, the in value is loaded into specified address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Addresses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0x0000-0x3FFF: RAM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0x4000-0x5FFF: Screen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0x6000: Keyboard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&gt;0x6000: invalid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669" y="1237571"/>
            <a:ext cx="2456329" cy="13755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l="4358" t="12045" r="33446" b="75729"/>
          <a:stretch/>
        </p:blipFill>
        <p:spPr>
          <a:xfrm>
            <a:off x="5962459" y="2352121"/>
            <a:ext cx="2331720" cy="2819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/>
          <a:srcRect t="81398" r="58768"/>
          <a:stretch/>
        </p:blipFill>
        <p:spPr>
          <a:xfrm>
            <a:off x="5962459" y="1774239"/>
            <a:ext cx="1545781" cy="42895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190" y="2734979"/>
            <a:ext cx="2410660" cy="2082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220325" y="1968500"/>
            <a:ext cx="377825" cy="479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169525" y="2035175"/>
            <a:ext cx="596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Memory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0326687" y="2222530"/>
            <a:ext cx="1645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283824" y="1352580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221594" y="1520232"/>
            <a:ext cx="596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ROM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0274299" y="1720287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</a:t>
            </a:r>
            <a:r>
              <a:rPr lang="es-ES" sz="2400" dirty="0" smtClean="0"/>
              <a:t>data </a:t>
            </a:r>
            <a:r>
              <a:rPr lang="es-ES" sz="2400" dirty="0" err="1" smtClean="0"/>
              <a:t>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1966" y="1242449"/>
            <a:ext cx="1142093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Data memory (“Memory”): a package of RAM, screen, and keyboard</a:t>
            </a:r>
          </a:p>
          <a:p>
            <a:endParaRPr lang="es-ES" dirty="0"/>
          </a:p>
          <a:p>
            <a:r>
              <a:rPr lang="es-ES" dirty="0" smtClean="0"/>
              <a:t>	</a:t>
            </a:r>
            <a:r>
              <a:rPr lang="es-ES" sz="1600" dirty="0" err="1" smtClean="0"/>
              <a:t>Constantly</a:t>
            </a:r>
            <a:r>
              <a:rPr lang="es-ES" sz="1600" dirty="0" smtClean="0"/>
              <a:t> outputs </a:t>
            </a:r>
            <a:r>
              <a:rPr lang="es-ES" sz="1600" dirty="0" err="1" smtClean="0"/>
              <a:t>value</a:t>
            </a:r>
            <a:r>
              <a:rPr lang="es-ES" sz="1600" dirty="0" smtClean="0"/>
              <a:t> </a:t>
            </a:r>
            <a:r>
              <a:rPr lang="es-ES" sz="1600" dirty="0" err="1" smtClean="0"/>
              <a:t>stored</a:t>
            </a:r>
            <a:r>
              <a:rPr lang="es-ES" sz="1600" dirty="0" smtClean="0"/>
              <a:t> at </a:t>
            </a:r>
            <a:r>
              <a:rPr lang="es-ES" sz="1600" dirty="0" err="1" smtClean="0"/>
              <a:t>specified</a:t>
            </a:r>
            <a:r>
              <a:rPr lang="es-ES" sz="1600" dirty="0" smtClean="0"/>
              <a:t> </a:t>
            </a:r>
            <a:r>
              <a:rPr lang="es-ES" sz="1600" dirty="0" err="1" smtClean="0"/>
              <a:t>address</a:t>
            </a:r>
            <a:endParaRPr lang="es-ES" sz="1600" dirty="0" smtClean="0"/>
          </a:p>
          <a:p>
            <a:endParaRPr lang="es-ES" sz="1600" dirty="0"/>
          </a:p>
          <a:p>
            <a:r>
              <a:rPr lang="es-ES" sz="1600" dirty="0" smtClean="0"/>
              <a:t>	</a:t>
            </a:r>
            <a:r>
              <a:rPr lang="es-ES" sz="1600" dirty="0" err="1" smtClean="0"/>
              <a:t>If</a:t>
            </a:r>
            <a:r>
              <a:rPr lang="es-ES" sz="1600" dirty="0" smtClean="0"/>
              <a:t> load</a:t>
            </a:r>
            <a:r>
              <a:rPr lang="en-US" sz="1600" dirty="0" smtClean="0"/>
              <a:t>=1, the in value is loaded into specified address</a:t>
            </a:r>
          </a:p>
          <a:p>
            <a:endParaRPr lang="en-US" sz="1600" dirty="0"/>
          </a:p>
          <a:p>
            <a:r>
              <a:rPr lang="en-US" sz="1600" dirty="0" smtClean="0"/>
              <a:t>	Addresses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400" dirty="0" smtClean="0"/>
              <a:t>0x0000-0x3FFF: RAM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0x4000-0x5FFF: Screen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0x6000: Keyboard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&gt;0x6000: invalid</a:t>
            </a:r>
            <a:endParaRPr lang="en-US" dirty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669" y="1237571"/>
            <a:ext cx="2456329" cy="13755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l="4358" t="12045" r="33446" b="75729"/>
          <a:stretch/>
        </p:blipFill>
        <p:spPr>
          <a:xfrm>
            <a:off x="5962459" y="2352121"/>
            <a:ext cx="2331720" cy="2819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/>
          <a:srcRect t="81398" r="58768"/>
          <a:stretch/>
        </p:blipFill>
        <p:spPr>
          <a:xfrm>
            <a:off x="5962459" y="1774239"/>
            <a:ext cx="1545781" cy="42895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190" y="2734979"/>
            <a:ext cx="2410660" cy="2082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220325" y="1968500"/>
            <a:ext cx="377825" cy="479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169525" y="2035175"/>
            <a:ext cx="596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Memory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0326687" y="2222530"/>
            <a:ext cx="1645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283824" y="1352580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221594" y="1520232"/>
            <a:ext cx="596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ROM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0274299" y="1720287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08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Stored</a:t>
            </a:r>
            <a:r>
              <a:rPr lang="es-ES" dirty="0" smtClean="0"/>
              <a:t> </a:t>
            </a:r>
            <a:r>
              <a:rPr lang="es-ES" dirty="0" err="1"/>
              <a:t>p</a:t>
            </a:r>
            <a:r>
              <a:rPr lang="es-ES" dirty="0" err="1" smtClean="0"/>
              <a:t>rogram</a:t>
            </a:r>
            <a:r>
              <a:rPr lang="es-ES" dirty="0" smtClean="0"/>
              <a:t> concept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11381028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Program’s </a:t>
                </a:r>
                <a:r>
                  <a:rPr lang="en-US" dirty="0"/>
                  <a:t>code is temporarily stored and manipulated in the computer’s memory, </a:t>
                </a:r>
                <a:r>
                  <a:rPr lang="en-US" i="1" dirty="0"/>
                  <a:t>just like </a:t>
                </a:r>
                <a:r>
                  <a:rPr lang="en-US" i="1" dirty="0" smtClean="0"/>
                  <a:t>data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same hardware behaves </a:t>
                </a:r>
                <a:r>
                  <a:rPr lang="en-US" dirty="0"/>
                  <a:t>completely differently each time it is loaded with a different </a:t>
                </a:r>
                <a:r>
                  <a:rPr lang="en-US" dirty="0" smtClean="0"/>
                  <a:t>program</a:t>
                </a:r>
              </a:p>
              <a:p>
                <a:endParaRPr lang="en-US" dirty="0"/>
              </a:p>
              <a:p>
                <a:r>
                  <a:rPr lang="en-US" dirty="0" smtClean="0"/>
                  <a:t>Base of von Neumann architecture</a:t>
                </a:r>
              </a:p>
              <a:p>
                <a:endParaRPr lang="en-US" sz="1600" dirty="0"/>
              </a:p>
              <a:p>
                <a:r>
                  <a:rPr lang="en-US" dirty="0" smtClean="0"/>
                  <a:t>	CPU interacts </a:t>
                </a:r>
                <a:r>
                  <a:rPr lang="en-US" dirty="0"/>
                  <a:t>with a memory device, receiving data from </a:t>
                </a:r>
                <a:r>
                  <a:rPr lang="en-US" dirty="0" smtClean="0"/>
                  <a:t>input device </a:t>
                </a:r>
                <a:r>
                  <a:rPr lang="en-US" dirty="0"/>
                  <a:t>and sending data to </a:t>
                </a:r>
                <a:r>
                  <a:rPr lang="en-US" dirty="0" smtClean="0"/>
                  <a:t>output device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	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381028" cy="2215991"/>
              </a:xfrm>
              <a:prstGeom prst="rect">
                <a:avLst/>
              </a:prstGeom>
              <a:blipFill>
                <a:blip r:embed="rId2"/>
                <a:stretch>
                  <a:fillRect l="-482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732" y="3644598"/>
            <a:ext cx="5405367" cy="30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3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</a:t>
            </a:r>
            <a:r>
              <a:rPr lang="es-ES" sz="2400" dirty="0" smtClean="0"/>
              <a:t>data </a:t>
            </a:r>
            <a:r>
              <a:rPr lang="es-ES" sz="2400" dirty="0" err="1" smtClean="0"/>
              <a:t>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1966" y="1242449"/>
            <a:ext cx="1142093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Data memory (“Memory”): a package of RAM, screen, and keyboard</a:t>
            </a:r>
          </a:p>
          <a:p>
            <a:endParaRPr lang="es-ES" dirty="0">
              <a:solidFill>
                <a:prstClr val="black"/>
              </a:solidFill>
            </a:endParaRPr>
          </a:p>
          <a:p>
            <a:r>
              <a:rPr lang="es-ES" dirty="0" smtClean="0">
                <a:solidFill>
                  <a:prstClr val="black"/>
                </a:solidFill>
              </a:rPr>
              <a:t>	</a:t>
            </a:r>
            <a:r>
              <a:rPr lang="es-ES" sz="1600" dirty="0" err="1" smtClean="0">
                <a:solidFill>
                  <a:prstClr val="black"/>
                </a:solidFill>
              </a:rPr>
              <a:t>Constantly</a:t>
            </a:r>
            <a:r>
              <a:rPr lang="es-ES" sz="1600" dirty="0" smtClean="0">
                <a:solidFill>
                  <a:prstClr val="black"/>
                </a:solidFill>
              </a:rPr>
              <a:t> outputs </a:t>
            </a:r>
            <a:r>
              <a:rPr lang="es-ES" sz="1600" dirty="0" err="1" smtClean="0">
                <a:solidFill>
                  <a:prstClr val="black"/>
                </a:solidFill>
              </a:rPr>
              <a:t>value</a:t>
            </a:r>
            <a:r>
              <a:rPr lang="es-ES" sz="1600" dirty="0" smtClean="0">
                <a:solidFill>
                  <a:prstClr val="black"/>
                </a:solidFill>
              </a:rPr>
              <a:t> </a:t>
            </a:r>
            <a:r>
              <a:rPr lang="es-ES" sz="1600" dirty="0" err="1" smtClean="0">
                <a:solidFill>
                  <a:prstClr val="black"/>
                </a:solidFill>
              </a:rPr>
              <a:t>stored</a:t>
            </a:r>
            <a:r>
              <a:rPr lang="es-ES" sz="1600" dirty="0" smtClean="0">
                <a:solidFill>
                  <a:prstClr val="black"/>
                </a:solidFill>
              </a:rPr>
              <a:t> at </a:t>
            </a:r>
            <a:r>
              <a:rPr lang="es-ES" sz="1600" dirty="0" err="1" smtClean="0">
                <a:solidFill>
                  <a:prstClr val="black"/>
                </a:solidFill>
              </a:rPr>
              <a:t>specified</a:t>
            </a:r>
            <a:r>
              <a:rPr lang="es-ES" sz="1600" dirty="0" smtClean="0">
                <a:solidFill>
                  <a:prstClr val="black"/>
                </a:solidFill>
              </a:rPr>
              <a:t> </a:t>
            </a:r>
            <a:r>
              <a:rPr lang="es-ES" sz="1600" dirty="0" err="1" smtClean="0">
                <a:solidFill>
                  <a:prstClr val="black"/>
                </a:solidFill>
              </a:rPr>
              <a:t>address</a:t>
            </a:r>
            <a:endParaRPr lang="es-ES" sz="1600" dirty="0" smtClean="0">
              <a:solidFill>
                <a:prstClr val="black"/>
              </a:solidFill>
            </a:endParaRPr>
          </a:p>
          <a:p>
            <a:endParaRPr lang="es-ES" sz="1600" dirty="0">
              <a:solidFill>
                <a:prstClr val="black"/>
              </a:solidFill>
            </a:endParaRPr>
          </a:p>
          <a:p>
            <a:r>
              <a:rPr lang="es-ES" sz="1600" dirty="0" smtClean="0">
                <a:solidFill>
                  <a:prstClr val="black"/>
                </a:solidFill>
              </a:rPr>
              <a:t>	</a:t>
            </a:r>
            <a:r>
              <a:rPr lang="es-ES" sz="1600" dirty="0" err="1" smtClean="0">
                <a:solidFill>
                  <a:prstClr val="black"/>
                </a:solidFill>
              </a:rPr>
              <a:t>If</a:t>
            </a:r>
            <a:r>
              <a:rPr lang="es-ES" sz="1600" dirty="0" smtClean="0">
                <a:solidFill>
                  <a:prstClr val="black"/>
                </a:solidFill>
              </a:rPr>
              <a:t> load</a:t>
            </a:r>
            <a:r>
              <a:rPr lang="en-US" sz="1600" dirty="0" smtClean="0">
                <a:solidFill>
                  <a:prstClr val="black"/>
                </a:solidFill>
              </a:rPr>
              <a:t>=1, the in value is loaded into specified address</a:t>
            </a:r>
          </a:p>
          <a:p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 smtClean="0">
                <a:solidFill>
                  <a:prstClr val="black"/>
                </a:solidFill>
              </a:rPr>
              <a:t>	Addresses</a:t>
            </a:r>
          </a:p>
          <a:p>
            <a:r>
              <a:rPr lang="en-US" sz="1600" dirty="0">
                <a:solidFill>
                  <a:prstClr val="black"/>
                </a:solidFill>
              </a:rPr>
              <a:t>	</a:t>
            </a:r>
            <a:r>
              <a:rPr lang="en-US" sz="1600" dirty="0" smtClean="0">
                <a:solidFill>
                  <a:prstClr val="black"/>
                </a:solidFill>
              </a:rPr>
              <a:t>	</a:t>
            </a:r>
            <a:r>
              <a:rPr lang="en-US" sz="1400" dirty="0" smtClean="0">
                <a:solidFill>
                  <a:prstClr val="black"/>
                </a:solidFill>
              </a:rPr>
              <a:t>0x0000-0x3FFF: RAM</a:t>
            </a:r>
          </a:p>
          <a:p>
            <a:r>
              <a:rPr lang="en-US" sz="1400" dirty="0">
                <a:solidFill>
                  <a:prstClr val="black"/>
                </a:solidFill>
              </a:rPr>
              <a:t>	</a:t>
            </a:r>
            <a:r>
              <a:rPr lang="en-US" sz="1400" dirty="0" smtClean="0">
                <a:solidFill>
                  <a:prstClr val="black"/>
                </a:solidFill>
              </a:rPr>
              <a:t>	0x4000-0x5FFF: Screen</a:t>
            </a:r>
          </a:p>
          <a:p>
            <a:r>
              <a:rPr lang="en-US" sz="1400" dirty="0">
                <a:solidFill>
                  <a:prstClr val="black"/>
                </a:solidFill>
              </a:rPr>
              <a:t>	</a:t>
            </a:r>
            <a:r>
              <a:rPr lang="en-US" sz="1400" dirty="0" smtClean="0">
                <a:solidFill>
                  <a:prstClr val="black"/>
                </a:solidFill>
              </a:rPr>
              <a:t>	0x6000: Keyboard</a:t>
            </a:r>
          </a:p>
          <a:p>
            <a:r>
              <a:rPr lang="en-US" sz="1400" dirty="0">
                <a:solidFill>
                  <a:prstClr val="black"/>
                </a:solidFill>
              </a:rPr>
              <a:t>	</a:t>
            </a:r>
            <a:r>
              <a:rPr lang="en-US" sz="1400" dirty="0" smtClean="0">
                <a:solidFill>
                  <a:prstClr val="black"/>
                </a:solidFill>
              </a:rPr>
              <a:t>	&gt;0x6000: invalid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1232408" y="410477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CHIP Memory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IN in[16], load, address[15];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out[16];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Choose who sees the load bit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DMux4Way(in=load,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=address[13..14], a=load1, b=load2, c=load3, d=load4);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Or(a=load1, b=load2, out=load12);	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 Extract 3 options for out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RAM16K(in=in, load=load12, address=address[0..13], out=o12);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Screen(in=in, load=load3, address=address[0..12], out=o3);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Keyboard(out=o4);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Choose out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Mux4Way16(a=o12, b=o12, c=o3, d=o4,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=address[13..14], out=out);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669" y="1237571"/>
            <a:ext cx="2456329" cy="13755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l="4358" t="12045" r="33446" b="75729"/>
          <a:stretch/>
        </p:blipFill>
        <p:spPr>
          <a:xfrm>
            <a:off x="5962459" y="2352121"/>
            <a:ext cx="2331720" cy="2819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/>
          <a:srcRect t="81398" r="58768"/>
          <a:stretch/>
        </p:blipFill>
        <p:spPr>
          <a:xfrm>
            <a:off x="5962459" y="1774239"/>
            <a:ext cx="1545781" cy="42895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190" y="2734979"/>
            <a:ext cx="2410660" cy="2082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220325" y="1968500"/>
            <a:ext cx="377825" cy="479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169525" y="2035175"/>
            <a:ext cx="596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Memory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0326687" y="2222530"/>
            <a:ext cx="1645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283824" y="1352580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221594" y="1520232"/>
            <a:ext cx="596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ROM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0274299" y="1720287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18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669" y="1237571"/>
            <a:ext cx="2456329" cy="1375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	    </a:t>
            </a:r>
            <a:r>
              <a:rPr lang="es-ES" sz="2400" dirty="0" smtClean="0"/>
              <a:t>CPU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1966" y="1242449"/>
            <a:ext cx="1142093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CPU = A and D Register, ALU, PC</a:t>
            </a:r>
          </a:p>
          <a:p>
            <a:endParaRPr lang="en-US" dirty="0"/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Instruction decoding, executing, and fetching 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A-instruction: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vvvvvvvvvvvvvvvv</a:t>
            </a:r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C-instruction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ixxaccccccdddjjj</a:t>
            </a:r>
            <a:r>
              <a:rPr lang="en-US" dirty="0">
                <a:solidFill>
                  <a:schemeClr val="bg1"/>
                </a:solidFill>
              </a:rPr>
              <a:t>	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838813" y="1408625"/>
            <a:ext cx="547518" cy="1048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0283824" y="1352580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21594" y="1520232"/>
            <a:ext cx="596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62" y="2756030"/>
            <a:ext cx="3178270" cy="106377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04" y="2166418"/>
            <a:ext cx="3870959" cy="1935480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931388"/>
              </p:ext>
            </p:extLst>
          </p:nvPr>
        </p:nvGraphicFramePr>
        <p:xfrm>
          <a:off x="6284743" y="2603688"/>
          <a:ext cx="46023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239">
                  <a:extLst>
                    <a:ext uri="{9D8B030D-6E8A-4147-A177-3AD203B41FA5}">
                      <a16:colId xmlns:a16="http://schemas.microsoft.com/office/drawing/2014/main" val="1874979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PC</a:t>
                      </a:r>
                      <a:endParaRPr lang="en-US" sz="400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59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A register</a:t>
                      </a:r>
                      <a:endParaRPr lang="en-US" sz="4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55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 register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996194"/>
                  </a:ext>
                </a:extLst>
              </a:tr>
            </a:tbl>
          </a:graphicData>
        </a:graphic>
      </p:graphicFrame>
      <p:sp>
        <p:nvSpPr>
          <p:cNvPr id="44" name="Oval 43"/>
          <p:cNvSpPr/>
          <p:nvPr/>
        </p:nvSpPr>
        <p:spPr>
          <a:xfrm>
            <a:off x="5462815" y="2594162"/>
            <a:ext cx="317500" cy="2184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248261" y="2602239"/>
            <a:ext cx="413237" cy="547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256054" y="3198682"/>
            <a:ext cx="553231" cy="2283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454575" y="3525039"/>
            <a:ext cx="317500" cy="2184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238073" y="3467372"/>
            <a:ext cx="317500" cy="2184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4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669" y="1237571"/>
            <a:ext cx="2456329" cy="1375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	    </a:t>
            </a:r>
            <a:r>
              <a:rPr lang="es-ES" sz="2400" dirty="0" smtClean="0"/>
              <a:t>CPU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1966" y="1242449"/>
            <a:ext cx="1142093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CPU </a:t>
            </a:r>
            <a:r>
              <a:rPr lang="en-US" dirty="0" smtClean="0">
                <a:solidFill>
                  <a:schemeClr val="bg1"/>
                </a:solidFill>
              </a:rPr>
              <a:t>= A and D Register, ALU, PC</a:t>
            </a:r>
          </a:p>
          <a:p>
            <a:endParaRPr lang="en-US" dirty="0"/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Instruction decoding, executing, and fetching 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A-instruction: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vvvvvvvvvvvvvvvv</a:t>
            </a:r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C-instruction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ixxaccccccdddjjj</a:t>
            </a:r>
            <a:r>
              <a:rPr lang="en-US" dirty="0">
                <a:solidFill>
                  <a:schemeClr val="bg1"/>
                </a:solidFill>
              </a:rPr>
              <a:t>	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838813" y="1408625"/>
            <a:ext cx="547518" cy="1048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0283824" y="1352580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21594" y="1520232"/>
            <a:ext cx="596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62" y="2756030"/>
            <a:ext cx="3178270" cy="106377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04" y="2166418"/>
            <a:ext cx="3870959" cy="193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669" y="1237571"/>
            <a:ext cx="2456329" cy="1375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	    </a:t>
            </a:r>
            <a:r>
              <a:rPr lang="es-ES" sz="2400" dirty="0" smtClean="0"/>
              <a:t>CPU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1966" y="1242449"/>
            <a:ext cx="1142093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CPU = A and D Register, ALU, PC</a:t>
            </a:r>
          </a:p>
          <a:p>
            <a:endParaRPr lang="en-US" dirty="0"/>
          </a:p>
          <a:p>
            <a:r>
              <a:rPr lang="en-US" sz="1600" dirty="0" smtClean="0"/>
              <a:t>	Instruction decoding, executing, and fetching </a:t>
            </a:r>
            <a:endParaRPr lang="en-US" sz="1600" dirty="0"/>
          </a:p>
          <a:p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A-instruction: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vvvvvvvvvvvvvvvv</a:t>
            </a:r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C-instruction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ixxaccccccdddjjj</a:t>
            </a:r>
            <a:r>
              <a:rPr lang="en-US" dirty="0">
                <a:solidFill>
                  <a:schemeClr val="bg1"/>
                </a:solidFill>
              </a:rPr>
              <a:t>	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838813" y="1408625"/>
            <a:ext cx="547518" cy="1048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0283824" y="1352580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21594" y="1520232"/>
            <a:ext cx="596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62" y="2756030"/>
            <a:ext cx="3178270" cy="106377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04" y="2166418"/>
            <a:ext cx="3870959" cy="1935480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931388"/>
              </p:ext>
            </p:extLst>
          </p:nvPr>
        </p:nvGraphicFramePr>
        <p:xfrm>
          <a:off x="6284743" y="2603688"/>
          <a:ext cx="46023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239">
                  <a:extLst>
                    <a:ext uri="{9D8B030D-6E8A-4147-A177-3AD203B41FA5}">
                      <a16:colId xmlns:a16="http://schemas.microsoft.com/office/drawing/2014/main" val="1874979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PC</a:t>
                      </a:r>
                      <a:endParaRPr lang="en-US" sz="400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59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A register</a:t>
                      </a:r>
                      <a:endParaRPr lang="en-US" sz="4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55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 register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996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0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669" y="1237571"/>
            <a:ext cx="2456329" cy="1375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	    </a:t>
            </a:r>
            <a:r>
              <a:rPr lang="es-ES" sz="2400" dirty="0" smtClean="0"/>
              <a:t>CPU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1966" y="1242449"/>
            <a:ext cx="1142093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CPU = A and D Register, ALU, PC</a:t>
            </a:r>
          </a:p>
          <a:p>
            <a:endParaRPr lang="en-US" dirty="0"/>
          </a:p>
          <a:p>
            <a:r>
              <a:rPr lang="en-US" sz="1600" dirty="0" smtClean="0"/>
              <a:t>	Instruction decoding, executing, and fetching </a:t>
            </a:r>
            <a:endParaRPr lang="en-US" sz="1600" dirty="0"/>
          </a:p>
          <a:p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/>
              <a:t>A-instruction: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vvvvvvvvvvvvvvvv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	C-instruction</a:t>
            </a:r>
            <a:r>
              <a:rPr lang="en-US" sz="1600" dirty="0"/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ixxaccccccdddjjj</a:t>
            </a:r>
            <a:r>
              <a:rPr lang="en-US" dirty="0">
                <a:solidFill>
                  <a:schemeClr val="bg1"/>
                </a:solidFill>
              </a:rPr>
              <a:t>	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838813" y="1408625"/>
            <a:ext cx="547518" cy="1048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0283824" y="1352580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21594" y="1520232"/>
            <a:ext cx="596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62" y="2756030"/>
            <a:ext cx="3178270" cy="106377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04" y="2166418"/>
            <a:ext cx="3870959" cy="1935480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931388"/>
              </p:ext>
            </p:extLst>
          </p:nvPr>
        </p:nvGraphicFramePr>
        <p:xfrm>
          <a:off x="6284743" y="2603688"/>
          <a:ext cx="46023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239">
                  <a:extLst>
                    <a:ext uri="{9D8B030D-6E8A-4147-A177-3AD203B41FA5}">
                      <a16:colId xmlns:a16="http://schemas.microsoft.com/office/drawing/2014/main" val="1874979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PC</a:t>
                      </a:r>
                      <a:endParaRPr lang="en-US" sz="400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59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A register</a:t>
                      </a:r>
                      <a:endParaRPr lang="en-US" sz="4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55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 register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996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52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669" y="1237571"/>
            <a:ext cx="2456329" cy="1375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	    </a:t>
            </a:r>
            <a:r>
              <a:rPr lang="es-ES" sz="2400" dirty="0" smtClean="0"/>
              <a:t>CPU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1966" y="1242449"/>
            <a:ext cx="1142093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CPU = A and D Register, ALU, PC</a:t>
            </a:r>
          </a:p>
          <a:p>
            <a:endParaRPr lang="en-US" dirty="0"/>
          </a:p>
          <a:p>
            <a:r>
              <a:rPr lang="en-US" sz="1600" dirty="0" smtClean="0"/>
              <a:t>	Instruction decoding, executing, and fetching </a:t>
            </a:r>
            <a:endParaRPr lang="en-US" sz="1600" dirty="0"/>
          </a:p>
          <a:p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A-instruction: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vvvvvvvvvvvvvvvv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	C-instruction</a:t>
            </a:r>
            <a:r>
              <a:rPr lang="en-US" sz="1600" dirty="0"/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ixxaccccccdddjjj</a:t>
            </a:r>
            <a:r>
              <a:rPr lang="en-US" dirty="0"/>
              <a:t>	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10838813" y="1408625"/>
            <a:ext cx="547518" cy="1048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0283824" y="1352580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21594" y="1520232"/>
            <a:ext cx="596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62" y="2756030"/>
            <a:ext cx="3178270" cy="106377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04" y="2166418"/>
            <a:ext cx="3870959" cy="1935480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931388"/>
              </p:ext>
            </p:extLst>
          </p:nvPr>
        </p:nvGraphicFramePr>
        <p:xfrm>
          <a:off x="6284743" y="2603688"/>
          <a:ext cx="46023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239">
                  <a:extLst>
                    <a:ext uri="{9D8B030D-6E8A-4147-A177-3AD203B41FA5}">
                      <a16:colId xmlns:a16="http://schemas.microsoft.com/office/drawing/2014/main" val="1874979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PC</a:t>
                      </a:r>
                      <a:endParaRPr lang="en-US" sz="400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59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A register</a:t>
                      </a:r>
                      <a:endParaRPr lang="en-US" sz="4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55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 register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996194"/>
                  </a:ext>
                </a:extLst>
              </a:tr>
            </a:tbl>
          </a:graphicData>
        </a:graphic>
      </p:graphicFrame>
      <p:sp>
        <p:nvSpPr>
          <p:cNvPr id="44" name="Oval 43"/>
          <p:cNvSpPr/>
          <p:nvPr/>
        </p:nvSpPr>
        <p:spPr>
          <a:xfrm>
            <a:off x="5462815" y="2594162"/>
            <a:ext cx="317500" cy="2184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248261" y="2602239"/>
            <a:ext cx="413237" cy="547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256054" y="3198682"/>
            <a:ext cx="553231" cy="2283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8602022" y="3965043"/>
                <a:ext cx="3705308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Refer to M of Hack instructions</a:t>
                </a: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writeM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=1 </a:t>
                </a:r>
                <a:r>
                  <a:rPr lang="en-US" sz="1400" dirty="0">
                    <a:solidFill>
                      <a:schemeClr val="bg1"/>
                    </a:solidFill>
                  </a:rPr>
                  <a:t>if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eg</a:t>
                </a:r>
                <a:r>
                  <a:rPr lang="en-US" sz="1400" dirty="0">
                    <a:solidFill>
                      <a:schemeClr val="bg1"/>
                    </a:solidFill>
                  </a:rPr>
                  <a:t>. M=2 or MD=D-1</a:t>
                </a:r>
              </a:p>
              <a:p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If reset=0, CPU compares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jjj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 with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zr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 and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ng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 to set PC=A (else PC++)</a:t>
                </a:r>
              </a:p>
              <a:p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If reset=1, CPU sets PC=0</a:t>
                </a:r>
                <a:r>
                  <a:rPr lang="es-ES" sz="14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 fetches 1</a:t>
                </a:r>
                <a:r>
                  <a:rPr lang="en-US" sz="1400" baseline="30000" dirty="0" smtClean="0">
                    <a:solidFill>
                      <a:schemeClr val="bg1"/>
                    </a:solidFill>
                  </a:rPr>
                  <a:t>st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 instruction </a:t>
                </a:r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022" y="3965043"/>
                <a:ext cx="3705308" cy="2031325"/>
              </a:xfrm>
              <a:prstGeom prst="rect">
                <a:avLst/>
              </a:prstGeom>
              <a:blipFill>
                <a:blip r:embed="rId5"/>
                <a:stretch>
                  <a:fillRect l="-493" t="-299" b="-2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1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669" y="1237571"/>
            <a:ext cx="2456329" cy="1375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	    </a:t>
            </a:r>
            <a:r>
              <a:rPr lang="es-ES" sz="2400" dirty="0" smtClean="0"/>
              <a:t>CPU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1966" y="1242449"/>
            <a:ext cx="1142093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CPU = A and D Register, ALU, PC</a:t>
            </a:r>
          </a:p>
          <a:p>
            <a:endParaRPr lang="en-US" dirty="0"/>
          </a:p>
          <a:p>
            <a:r>
              <a:rPr lang="en-US" sz="1600" dirty="0" smtClean="0"/>
              <a:t>	Instruction decoding, executing, and fetching </a:t>
            </a:r>
            <a:endParaRPr lang="en-US" sz="1600" dirty="0"/>
          </a:p>
          <a:p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A-instruction: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vvvvvvvvvvvvvvvv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	C-instruction</a:t>
            </a:r>
            <a:r>
              <a:rPr lang="en-US" sz="1600" dirty="0"/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ixxaccccccdddjjj</a:t>
            </a:r>
            <a:r>
              <a:rPr lang="en-US" dirty="0"/>
              <a:t>	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10838813" y="1408625"/>
            <a:ext cx="547518" cy="1048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0283824" y="1352580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21594" y="1520232"/>
            <a:ext cx="596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62" y="2756030"/>
            <a:ext cx="3178270" cy="106377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04" y="2166418"/>
            <a:ext cx="3870959" cy="1935480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931388"/>
              </p:ext>
            </p:extLst>
          </p:nvPr>
        </p:nvGraphicFramePr>
        <p:xfrm>
          <a:off x="6284743" y="2603688"/>
          <a:ext cx="46023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239">
                  <a:extLst>
                    <a:ext uri="{9D8B030D-6E8A-4147-A177-3AD203B41FA5}">
                      <a16:colId xmlns:a16="http://schemas.microsoft.com/office/drawing/2014/main" val="1874979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PC</a:t>
                      </a:r>
                      <a:endParaRPr lang="en-US" sz="400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59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A register</a:t>
                      </a:r>
                      <a:endParaRPr lang="en-US" sz="4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55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 register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996194"/>
                  </a:ext>
                </a:extLst>
              </a:tr>
            </a:tbl>
          </a:graphicData>
        </a:graphic>
      </p:graphicFrame>
      <p:sp>
        <p:nvSpPr>
          <p:cNvPr id="44" name="Oval 43"/>
          <p:cNvSpPr/>
          <p:nvPr/>
        </p:nvSpPr>
        <p:spPr>
          <a:xfrm>
            <a:off x="5462815" y="2594162"/>
            <a:ext cx="317500" cy="2184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248261" y="2602239"/>
            <a:ext cx="413237" cy="547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256054" y="3198682"/>
            <a:ext cx="553231" cy="2283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8602022" y="3965043"/>
                <a:ext cx="3705308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Refer to M of Hack instructions</a:t>
                </a:r>
              </a:p>
              <a:p>
                <a:r>
                  <a:rPr lang="en-US" sz="1400" dirty="0" smtClean="0"/>
                  <a:t>	</a:t>
                </a:r>
                <a:r>
                  <a:rPr lang="en-US" sz="1400" dirty="0" err="1" smtClean="0"/>
                  <a:t>writeM</a:t>
                </a:r>
                <a:r>
                  <a:rPr lang="en-US" sz="1400" dirty="0" smtClean="0"/>
                  <a:t>=1 </a:t>
                </a:r>
                <a:r>
                  <a:rPr lang="en-US" sz="1400" dirty="0"/>
                  <a:t>if </a:t>
                </a:r>
                <a:r>
                  <a:rPr lang="en-US" sz="1400" dirty="0" err="1"/>
                  <a:t>eg</a:t>
                </a:r>
                <a:r>
                  <a:rPr lang="en-US" sz="1400" dirty="0"/>
                  <a:t>. M=2 or MD=D-1</a:t>
                </a:r>
              </a:p>
              <a:p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If reset=0, CPU compares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jjj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 with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zr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 and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ng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 to set PC=A (else PC++)</a:t>
                </a:r>
              </a:p>
              <a:p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If reset=1, CPU sets PC=0</a:t>
                </a:r>
                <a:r>
                  <a:rPr lang="es-ES" sz="14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 fetches 1</a:t>
                </a:r>
                <a:r>
                  <a:rPr lang="en-US" sz="1400" baseline="30000" dirty="0" smtClean="0">
                    <a:solidFill>
                      <a:schemeClr val="bg1"/>
                    </a:solidFill>
                  </a:rPr>
                  <a:t>st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 instruction </a:t>
                </a:r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022" y="3965043"/>
                <a:ext cx="3705308" cy="2031325"/>
              </a:xfrm>
              <a:prstGeom prst="rect">
                <a:avLst/>
              </a:prstGeom>
              <a:blipFill>
                <a:blip r:embed="rId5"/>
                <a:stretch>
                  <a:fillRect l="-493" t="-299" b="-2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02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669" y="1237571"/>
            <a:ext cx="2456329" cy="1375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	    </a:t>
            </a:r>
            <a:r>
              <a:rPr lang="es-ES" sz="2400" dirty="0" smtClean="0"/>
              <a:t>CPU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1966" y="1242449"/>
            <a:ext cx="1142093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CPU = A and D Register, ALU, PC</a:t>
            </a:r>
          </a:p>
          <a:p>
            <a:endParaRPr lang="en-US" dirty="0"/>
          </a:p>
          <a:p>
            <a:r>
              <a:rPr lang="en-US" sz="1600" dirty="0" smtClean="0"/>
              <a:t>	Instruction decoding, executing, and fetching </a:t>
            </a:r>
            <a:endParaRPr lang="en-US" sz="1600" dirty="0"/>
          </a:p>
          <a:p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A-instruction: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vvvvvvvvvvvvvvvv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	C-instruction</a:t>
            </a:r>
            <a:r>
              <a:rPr lang="en-US" sz="1600" dirty="0"/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ixxaccccccdddjjj</a:t>
            </a:r>
            <a:r>
              <a:rPr lang="en-US" dirty="0"/>
              <a:t>	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10838813" y="1408625"/>
            <a:ext cx="547518" cy="1048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0283824" y="1352580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21594" y="1520232"/>
            <a:ext cx="596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62" y="2756030"/>
            <a:ext cx="3178270" cy="106377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04" y="2166418"/>
            <a:ext cx="3870959" cy="1935480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931388"/>
              </p:ext>
            </p:extLst>
          </p:nvPr>
        </p:nvGraphicFramePr>
        <p:xfrm>
          <a:off x="6284743" y="2603688"/>
          <a:ext cx="46023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239">
                  <a:extLst>
                    <a:ext uri="{9D8B030D-6E8A-4147-A177-3AD203B41FA5}">
                      <a16:colId xmlns:a16="http://schemas.microsoft.com/office/drawing/2014/main" val="1874979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PC</a:t>
                      </a:r>
                      <a:endParaRPr lang="en-US" sz="400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59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A register</a:t>
                      </a:r>
                      <a:endParaRPr lang="en-US" sz="4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55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 register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99619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8602022" y="3965043"/>
                <a:ext cx="370530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/>
                  <a:t>If </a:t>
                </a:r>
                <a:r>
                  <a:rPr lang="en-US" sz="1400" dirty="0" smtClean="0"/>
                  <a:t>reset=0,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CPU compares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jjj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 with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zr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 and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ng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 to set PC=A (else PC++)</a:t>
                </a:r>
              </a:p>
              <a:p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If reset=1, CPU sets PC=0</a:t>
                </a:r>
                <a:r>
                  <a:rPr lang="es-ES" sz="14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 fetches 1</a:t>
                </a:r>
                <a:r>
                  <a:rPr lang="en-US" sz="1400" baseline="30000" dirty="0" smtClean="0">
                    <a:solidFill>
                      <a:schemeClr val="bg1"/>
                    </a:solidFill>
                  </a:rPr>
                  <a:t>st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 instruction </a:t>
                </a:r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022" y="3965043"/>
                <a:ext cx="3705308" cy="1169551"/>
              </a:xfrm>
              <a:prstGeom prst="rect">
                <a:avLst/>
              </a:prstGeom>
              <a:blipFill>
                <a:blip r:embed="rId5"/>
                <a:stretch>
                  <a:fillRect l="-493" t="-1042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454575" y="3525039"/>
            <a:ext cx="317500" cy="2184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669" y="1237571"/>
            <a:ext cx="2456329" cy="1375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	    </a:t>
            </a:r>
            <a:r>
              <a:rPr lang="es-ES" sz="2400" dirty="0" smtClean="0"/>
              <a:t>CPU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1966" y="1242449"/>
            <a:ext cx="1142093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CPU = A and D Register, ALU, PC</a:t>
            </a:r>
          </a:p>
          <a:p>
            <a:endParaRPr lang="en-US" dirty="0"/>
          </a:p>
          <a:p>
            <a:r>
              <a:rPr lang="en-US" sz="1600" dirty="0" smtClean="0"/>
              <a:t>	Instruction decoding, executing, and fetching </a:t>
            </a:r>
            <a:endParaRPr lang="en-US" sz="1600" dirty="0"/>
          </a:p>
          <a:p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A-instruction: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vvvvvvvvvvvvvvvv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	C-instruction</a:t>
            </a:r>
            <a:r>
              <a:rPr lang="en-US" sz="1600" dirty="0"/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ixxaccccccdddjjj</a:t>
            </a:r>
            <a:r>
              <a:rPr lang="en-US" dirty="0"/>
              <a:t>	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10838813" y="1408625"/>
            <a:ext cx="547518" cy="1048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0283824" y="1352580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21594" y="1520232"/>
            <a:ext cx="596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62" y="2756030"/>
            <a:ext cx="3178270" cy="106377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04" y="2166418"/>
            <a:ext cx="3870959" cy="1935480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931388"/>
              </p:ext>
            </p:extLst>
          </p:nvPr>
        </p:nvGraphicFramePr>
        <p:xfrm>
          <a:off x="6284743" y="2603688"/>
          <a:ext cx="46023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239">
                  <a:extLst>
                    <a:ext uri="{9D8B030D-6E8A-4147-A177-3AD203B41FA5}">
                      <a16:colId xmlns:a16="http://schemas.microsoft.com/office/drawing/2014/main" val="1874979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PC</a:t>
                      </a:r>
                      <a:endParaRPr lang="en-US" sz="400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59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A register</a:t>
                      </a:r>
                      <a:endParaRPr lang="en-US" sz="4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55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 register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99619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8602022" y="3965043"/>
                <a:ext cx="370530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/>
                  <a:t>If </a:t>
                </a:r>
                <a:r>
                  <a:rPr lang="en-US" sz="1400" dirty="0" smtClean="0"/>
                  <a:t>reset=0, CPU compares </a:t>
                </a:r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jjj</a:t>
                </a:r>
                <a:r>
                  <a:rPr lang="en-US" sz="1400" dirty="0" smtClean="0"/>
                  <a:t> with </a:t>
                </a:r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zr</a:t>
                </a:r>
                <a:r>
                  <a:rPr lang="en-US" sz="1400" dirty="0" smtClean="0"/>
                  <a:t> and 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ng</a:t>
                </a:r>
                <a:r>
                  <a:rPr lang="en-US" sz="1400" dirty="0" smtClean="0"/>
                  <a:t>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to set PC=A (else PC++)</a:t>
                </a:r>
              </a:p>
              <a:p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If reset=1, CPU sets PC=0</a:t>
                </a:r>
                <a:r>
                  <a:rPr lang="es-ES" sz="14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 fetches 1</a:t>
                </a:r>
                <a:r>
                  <a:rPr lang="en-US" sz="1400" baseline="30000" dirty="0" smtClean="0">
                    <a:solidFill>
                      <a:schemeClr val="bg1"/>
                    </a:solidFill>
                  </a:rPr>
                  <a:t>st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 instruction </a:t>
                </a:r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022" y="3965043"/>
                <a:ext cx="3705308" cy="1169551"/>
              </a:xfrm>
              <a:prstGeom prst="rect">
                <a:avLst/>
              </a:prstGeom>
              <a:blipFill>
                <a:blip r:embed="rId5"/>
                <a:stretch>
                  <a:fillRect l="-493" t="-1042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454575" y="3525039"/>
            <a:ext cx="317500" cy="2184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238073" y="3467372"/>
            <a:ext cx="317500" cy="2184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669" y="1237571"/>
            <a:ext cx="2456329" cy="1375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	    </a:t>
            </a:r>
            <a:r>
              <a:rPr lang="es-ES" sz="2400" dirty="0" smtClean="0"/>
              <a:t>CPU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1966" y="1242449"/>
            <a:ext cx="1142093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CPU = A and D Register, ALU, PC</a:t>
            </a:r>
          </a:p>
          <a:p>
            <a:endParaRPr lang="en-US" dirty="0"/>
          </a:p>
          <a:p>
            <a:r>
              <a:rPr lang="en-US" sz="1600" dirty="0" smtClean="0"/>
              <a:t>	Instruction decoding, executing, and fetching </a:t>
            </a:r>
            <a:endParaRPr lang="en-US" sz="1600" dirty="0"/>
          </a:p>
          <a:p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A-instruction: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vvvvvvvvvvvvvvvv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	C-instruction</a:t>
            </a:r>
            <a:r>
              <a:rPr lang="en-US" sz="1600" dirty="0"/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ixxaccccccdddjjj</a:t>
            </a:r>
            <a:r>
              <a:rPr lang="en-US" dirty="0"/>
              <a:t>	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10838813" y="1408625"/>
            <a:ext cx="547518" cy="1048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0283824" y="1352580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21594" y="1520232"/>
            <a:ext cx="596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62" y="2756030"/>
            <a:ext cx="3178270" cy="106377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04" y="2166418"/>
            <a:ext cx="3870959" cy="1935480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931388"/>
              </p:ext>
            </p:extLst>
          </p:nvPr>
        </p:nvGraphicFramePr>
        <p:xfrm>
          <a:off x="6284743" y="2603688"/>
          <a:ext cx="46023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239">
                  <a:extLst>
                    <a:ext uri="{9D8B030D-6E8A-4147-A177-3AD203B41FA5}">
                      <a16:colId xmlns:a16="http://schemas.microsoft.com/office/drawing/2014/main" val="1874979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PC</a:t>
                      </a:r>
                      <a:endParaRPr lang="en-US" sz="400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59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A register</a:t>
                      </a:r>
                      <a:endParaRPr lang="en-US" sz="4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55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 register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99619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8602022" y="3965043"/>
                <a:ext cx="370530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/>
                  <a:t>If </a:t>
                </a:r>
                <a:r>
                  <a:rPr lang="en-US" sz="1400" dirty="0" smtClean="0"/>
                  <a:t>reset=0, CPU compares </a:t>
                </a:r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jjj</a:t>
                </a:r>
                <a:r>
                  <a:rPr lang="en-US" sz="1400" dirty="0" smtClean="0"/>
                  <a:t> with </a:t>
                </a:r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zr</a:t>
                </a:r>
                <a:r>
                  <a:rPr lang="en-US" sz="1400" dirty="0" smtClean="0"/>
                  <a:t> and 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ng</a:t>
                </a:r>
                <a:r>
                  <a:rPr lang="en-US" sz="1400" dirty="0" smtClean="0"/>
                  <a:t> to set PC=A (else PC++)</a:t>
                </a:r>
              </a:p>
              <a:p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If reset=1, CPU sets PC=0</a:t>
                </a:r>
                <a:r>
                  <a:rPr lang="es-ES" sz="14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 fetches 1</a:t>
                </a:r>
                <a:r>
                  <a:rPr lang="en-US" sz="1400" baseline="30000" dirty="0" smtClean="0">
                    <a:solidFill>
                      <a:schemeClr val="bg1"/>
                    </a:solidFill>
                  </a:rPr>
                  <a:t>st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 instruction </a:t>
                </a:r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022" y="3965043"/>
                <a:ext cx="3705308" cy="1169551"/>
              </a:xfrm>
              <a:prstGeom prst="rect">
                <a:avLst/>
              </a:prstGeom>
              <a:blipFill>
                <a:blip r:embed="rId5"/>
                <a:stretch>
                  <a:fillRect l="-493" t="-1042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454575" y="3525039"/>
            <a:ext cx="317500" cy="2184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238073" y="3467372"/>
            <a:ext cx="317500" cy="2184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3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Memory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11381028" cy="4770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Physically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: linear sequence of addressable registers, each holding a word</a:t>
                </a:r>
              </a:p>
              <a:p>
                <a:r>
                  <a:rPr lang="en-US" dirty="0"/>
                  <a:t>	</a:t>
                </a:r>
                <a:endParaRPr lang="en-US" dirty="0" smtClean="0"/>
              </a:p>
              <a:p>
                <a:r>
                  <a:rPr lang="en-US" dirty="0" smtClean="0"/>
                  <a:t>Logically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Data memory: variables, arrays, and objects that are presently executing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Can be read (retrieve its value) or written (store new value in it)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Program memory: program instructions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CPU reads binary machine instruction from selected register, </a:t>
                </a: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	executes, and finds next instruction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First </a:t>
                </a:r>
                <a:r>
                  <a:rPr lang="en-US" dirty="0">
                    <a:solidFill>
                      <a:schemeClr val="bg1"/>
                    </a:solidFill>
                  </a:rPr>
                  <a:t>select the register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(supply </a:t>
                </a:r>
                <a:r>
                  <a:rPr lang="en-US" dirty="0">
                    <a:solidFill>
                      <a:schemeClr val="bg1"/>
                    </a:solidFill>
                  </a:rPr>
                  <a:t>an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address)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then you can manipulate it</a:t>
                </a: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Random </a:t>
                </a:r>
                <a:r>
                  <a:rPr lang="en-US" dirty="0">
                    <a:solidFill>
                      <a:schemeClr val="bg1"/>
                    </a:solidFill>
                  </a:rPr>
                  <a:t>Access Memory (RAM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): any </a:t>
                </a:r>
                <a:r>
                  <a:rPr lang="en-US" dirty="0">
                    <a:solidFill>
                      <a:schemeClr val="bg1"/>
                    </a:solidFill>
                  </a:rPr>
                  <a:t>randomly selected register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reached </a:t>
                </a:r>
                <a:r>
                  <a:rPr lang="en-US" dirty="0">
                    <a:solidFill>
                      <a:schemeClr val="bg1"/>
                    </a:solidFill>
                  </a:rPr>
                  <a:t>in the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same access </a:t>
                </a:r>
                <a:r>
                  <a:rPr lang="en-US" dirty="0">
                    <a:solidFill>
                      <a:schemeClr val="bg1"/>
                    </a:solidFill>
                  </a:rPr>
                  <a:t>time, irrespective of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memory </a:t>
                </a:r>
                <a:r>
                  <a:rPr lang="en-US" dirty="0">
                    <a:solidFill>
                      <a:schemeClr val="bg1"/>
                    </a:solidFill>
                  </a:rPr>
                  <a:t>size and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register location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381028" cy="4770537"/>
              </a:xfrm>
              <a:prstGeom prst="rect">
                <a:avLst/>
              </a:prstGeom>
              <a:blipFill>
                <a:blip r:embed="rId11"/>
                <a:stretch>
                  <a:fillRect l="-482" t="-767" b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74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669" y="1237571"/>
            <a:ext cx="2456329" cy="1375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	    </a:t>
            </a:r>
            <a:r>
              <a:rPr lang="es-ES" sz="2400" dirty="0" smtClean="0"/>
              <a:t>CPU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1966" y="1242449"/>
            <a:ext cx="1142093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CPU = A and D Register, ALU, PC</a:t>
            </a:r>
          </a:p>
          <a:p>
            <a:endParaRPr lang="en-US" dirty="0"/>
          </a:p>
          <a:p>
            <a:r>
              <a:rPr lang="en-US" sz="1600" dirty="0" smtClean="0"/>
              <a:t>	Instruction decoding, executing, and fetching </a:t>
            </a:r>
            <a:endParaRPr lang="en-US" sz="1600" dirty="0"/>
          </a:p>
          <a:p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A-instruction: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vvvvvvvvvvvvvvvv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	C-instruction</a:t>
            </a:r>
            <a:r>
              <a:rPr lang="en-US" sz="1600" dirty="0"/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ixxaccccccdddjjj</a:t>
            </a:r>
            <a:r>
              <a:rPr lang="en-US" dirty="0"/>
              <a:t>	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10838813" y="1408625"/>
            <a:ext cx="547518" cy="1048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0283824" y="1352580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21594" y="1520232"/>
            <a:ext cx="596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62" y="2756030"/>
            <a:ext cx="3178270" cy="106377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04" y="2166418"/>
            <a:ext cx="3870959" cy="1935480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931388"/>
              </p:ext>
            </p:extLst>
          </p:nvPr>
        </p:nvGraphicFramePr>
        <p:xfrm>
          <a:off x="6284743" y="2603688"/>
          <a:ext cx="46023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239">
                  <a:extLst>
                    <a:ext uri="{9D8B030D-6E8A-4147-A177-3AD203B41FA5}">
                      <a16:colId xmlns:a16="http://schemas.microsoft.com/office/drawing/2014/main" val="1874979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PC</a:t>
                      </a:r>
                      <a:endParaRPr lang="en-US" sz="400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59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A register</a:t>
                      </a:r>
                      <a:endParaRPr lang="en-US" sz="4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55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 register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99619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8602022" y="3965043"/>
                <a:ext cx="370530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/>
                  <a:t>If </a:t>
                </a:r>
                <a:r>
                  <a:rPr lang="en-US" sz="1400" dirty="0" smtClean="0"/>
                  <a:t>reset=0, CPU compares </a:t>
                </a:r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jjj</a:t>
                </a:r>
                <a:r>
                  <a:rPr lang="en-US" sz="1400" dirty="0" smtClean="0"/>
                  <a:t> with </a:t>
                </a:r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zr</a:t>
                </a:r>
                <a:r>
                  <a:rPr lang="en-US" sz="1400" dirty="0" smtClean="0"/>
                  <a:t> and 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ng</a:t>
                </a:r>
                <a:r>
                  <a:rPr lang="en-US" sz="1400" dirty="0" smtClean="0"/>
                  <a:t> to set PC=A (else PC++)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If reset=1, CPU sets PC=0</a:t>
                </a:r>
                <a:r>
                  <a:rPr lang="es-E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 smtClean="0"/>
                  <a:t> fetches 1</a:t>
                </a:r>
                <a:r>
                  <a:rPr lang="en-US" sz="1400" baseline="30000" dirty="0" smtClean="0"/>
                  <a:t>st</a:t>
                </a:r>
                <a:r>
                  <a:rPr lang="en-US" sz="1400" dirty="0" smtClean="0"/>
                  <a:t> instruction </a:t>
                </a:r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022" y="3965043"/>
                <a:ext cx="3705308" cy="1169551"/>
              </a:xfrm>
              <a:prstGeom prst="rect">
                <a:avLst/>
              </a:prstGeom>
              <a:blipFill>
                <a:blip r:embed="rId5"/>
                <a:stretch>
                  <a:fillRect l="-493" t="-1042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454575" y="3525039"/>
            <a:ext cx="317500" cy="2184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238073" y="3467372"/>
            <a:ext cx="317500" cy="2184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669" y="1237571"/>
            <a:ext cx="2456329" cy="1375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	    </a:t>
            </a:r>
            <a:r>
              <a:rPr lang="es-ES" sz="2400" dirty="0" smtClean="0"/>
              <a:t>CPU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1966" y="1242449"/>
            <a:ext cx="1142093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CPU = A and D Register, ALU, PC</a:t>
            </a:r>
          </a:p>
          <a:p>
            <a:endParaRPr lang="en-US" dirty="0"/>
          </a:p>
          <a:p>
            <a:r>
              <a:rPr lang="en-US" sz="1600" dirty="0" smtClean="0"/>
              <a:t>	Instruction decoding, executing, and fetching </a:t>
            </a:r>
            <a:endParaRPr lang="en-US" sz="1600" dirty="0"/>
          </a:p>
          <a:p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A-instruction: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vvvvvvvvvvvvvvvv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	C-instruction</a:t>
            </a:r>
            <a:r>
              <a:rPr lang="en-US" sz="1600" dirty="0"/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ixxaccccccdddjjj</a:t>
            </a:r>
            <a:r>
              <a:rPr lang="en-US" dirty="0"/>
              <a:t>	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10838813" y="1408625"/>
            <a:ext cx="547518" cy="1048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0283824" y="1352580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21594" y="1520232"/>
            <a:ext cx="596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62" y="2756030"/>
            <a:ext cx="3178270" cy="106377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04" y="2166418"/>
            <a:ext cx="3870959" cy="1935480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931388"/>
              </p:ext>
            </p:extLst>
          </p:nvPr>
        </p:nvGraphicFramePr>
        <p:xfrm>
          <a:off x="6284743" y="2603688"/>
          <a:ext cx="46023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239">
                  <a:extLst>
                    <a:ext uri="{9D8B030D-6E8A-4147-A177-3AD203B41FA5}">
                      <a16:colId xmlns:a16="http://schemas.microsoft.com/office/drawing/2014/main" val="1874979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PC</a:t>
                      </a:r>
                      <a:endParaRPr lang="en-US" sz="400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59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" dirty="0" smtClean="0"/>
                        <a:t>A register</a:t>
                      </a:r>
                      <a:endParaRPr lang="en-US" sz="4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55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 smtClean="0"/>
                        <a:t>D register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99619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232408" y="3838072"/>
            <a:ext cx="11264392" cy="303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CPU {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IN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[16],         // M value input  (M = contents of RAM[A])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instruction[16], // Instruction for execution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ixxaccccccdddjjj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reset;           // Signals whether to re-start the current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// program (reset==1) or continue executing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// the current program (reset==0).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[16],        // M value output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  // Write to M?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[15],    // Address in data memory (of M)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pc[15];          // address of next instruction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 A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Not(in=instruction[15], out=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Ainstruct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Mux16(a=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b=instruction,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Ainstruct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		// If A instruction, feed it to A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5451" y="237299"/>
            <a:ext cx="2633094" cy="157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</a:t>
            </a:r>
            <a:r>
              <a:rPr lang="es-ES" dirty="0"/>
              <a:t> </a:t>
            </a:r>
            <a:r>
              <a:rPr lang="es-ES" dirty="0" smtClean="0"/>
              <a:t>  </a:t>
            </a:r>
            <a:r>
              <a:rPr lang="es-ES" sz="2400" dirty="0" err="1" smtClean="0"/>
              <a:t>computer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282" y="3530250"/>
            <a:ext cx="1006052" cy="4353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382" y="2359753"/>
            <a:ext cx="1275435" cy="110165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838813" y="1408625"/>
            <a:ext cx="547518" cy="1048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0283824" y="1352580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21594" y="1520232"/>
            <a:ext cx="596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ROM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0274299" y="1720287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04" y="2166418"/>
            <a:ext cx="3870959" cy="19354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8669" y="1237571"/>
            <a:ext cx="2456329" cy="13755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1966" y="1242449"/>
            <a:ext cx="1142093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Computer = CPU+ ROM + RAM</a:t>
            </a:r>
          </a:p>
          <a:p>
            <a:endParaRPr lang="en-US" dirty="0"/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Topmost chip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everything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else is SW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Interfaces with I/O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screen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keyboard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/>
              <a:t>	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137700" y="1260474"/>
            <a:ext cx="1301825" cy="1276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</a:t>
            </a:r>
            <a:r>
              <a:rPr lang="es-ES" dirty="0"/>
              <a:t> </a:t>
            </a:r>
            <a:r>
              <a:rPr lang="es-ES" dirty="0" smtClean="0"/>
              <a:t>  </a:t>
            </a:r>
            <a:r>
              <a:rPr lang="es-ES" sz="2400" dirty="0" err="1" smtClean="0"/>
              <a:t>computer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382" y="2359753"/>
            <a:ext cx="1275435" cy="110165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838813" y="1408625"/>
            <a:ext cx="547518" cy="1048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0283824" y="1352580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21594" y="1520232"/>
            <a:ext cx="596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ROM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0274299" y="1720287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04" y="2166418"/>
            <a:ext cx="3870959" cy="19354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8669" y="1237571"/>
            <a:ext cx="2456329" cy="13755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1966" y="1242449"/>
            <a:ext cx="1142093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Computer = CPU+ ROM + RAM</a:t>
            </a:r>
          </a:p>
          <a:p>
            <a:endParaRPr lang="en-US" dirty="0"/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Topmost chip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everything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else is SW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Interfaces with I/O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screen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keyboard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/>
              <a:t>	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137700" y="1260474"/>
            <a:ext cx="1301825" cy="1276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952" y="2831561"/>
            <a:ext cx="1006052" cy="43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</a:t>
            </a:r>
            <a:r>
              <a:rPr lang="es-ES" dirty="0"/>
              <a:t> </a:t>
            </a:r>
            <a:r>
              <a:rPr lang="es-ES" dirty="0" smtClean="0"/>
              <a:t>  </a:t>
            </a:r>
            <a:r>
              <a:rPr lang="es-ES" sz="2400" dirty="0" err="1" smtClean="0"/>
              <a:t>computer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838813" y="1408625"/>
            <a:ext cx="547518" cy="1048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0283824" y="1352580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21594" y="1520232"/>
            <a:ext cx="596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ROM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0274299" y="1720287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955" y="1476742"/>
            <a:ext cx="6387162" cy="41070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669" y="1237571"/>
            <a:ext cx="2456329" cy="13755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1966" y="1242449"/>
            <a:ext cx="1142093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Computer = CPU+ ROM + RAM</a:t>
            </a:r>
          </a:p>
          <a:p>
            <a:endParaRPr lang="en-US" dirty="0"/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Topmost chip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everything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else is SW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Interfaces with I/O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screen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keyboard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917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</a:t>
            </a:r>
            <a:r>
              <a:rPr lang="es-ES" dirty="0"/>
              <a:t> </a:t>
            </a:r>
            <a:r>
              <a:rPr lang="es-ES" dirty="0" smtClean="0"/>
              <a:t>  </a:t>
            </a:r>
            <a:r>
              <a:rPr lang="es-ES" sz="2400" dirty="0" err="1" smtClean="0"/>
              <a:t>computer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838813" y="1408625"/>
            <a:ext cx="547518" cy="1048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0283824" y="1352580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21594" y="1520232"/>
            <a:ext cx="596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ROM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0274299" y="1720287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955" y="1476742"/>
            <a:ext cx="6387162" cy="41070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669" y="1237571"/>
            <a:ext cx="2456329" cy="13755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1966" y="1242449"/>
            <a:ext cx="1142093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Computer = CPU+ ROM + RAM</a:t>
            </a:r>
          </a:p>
          <a:p>
            <a:endParaRPr lang="en-US" dirty="0"/>
          </a:p>
          <a:p>
            <a:r>
              <a:rPr lang="en-US" sz="1600" dirty="0" smtClean="0"/>
              <a:t>	Topmost chip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everything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else is SW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Interfaces with I/O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screen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keyboard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920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</a:t>
            </a:r>
            <a:r>
              <a:rPr lang="es-ES" dirty="0"/>
              <a:t> </a:t>
            </a:r>
            <a:r>
              <a:rPr lang="es-ES" dirty="0" smtClean="0"/>
              <a:t>  </a:t>
            </a:r>
            <a:r>
              <a:rPr lang="es-ES" sz="2400" dirty="0" err="1" smtClean="0"/>
              <a:t>computer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838813" y="1408625"/>
            <a:ext cx="547518" cy="1048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0283824" y="1352580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21594" y="1520232"/>
            <a:ext cx="596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ROM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0274299" y="1720287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955" y="1476742"/>
            <a:ext cx="6387162" cy="41070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669" y="1237571"/>
            <a:ext cx="2456329" cy="13755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1966" y="1242449"/>
            <a:ext cx="1142093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Computer = CPU+ ROM + RAM</a:t>
            </a:r>
          </a:p>
          <a:p>
            <a:endParaRPr lang="en-US" dirty="0"/>
          </a:p>
          <a:p>
            <a:r>
              <a:rPr lang="en-US" sz="1600" dirty="0" smtClean="0"/>
              <a:t>	Topmost chip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everything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else is SW</a:t>
            </a:r>
          </a:p>
          <a:p>
            <a:r>
              <a:rPr lang="en-US" sz="1600" dirty="0" smtClean="0"/>
              <a:t>	</a:t>
            </a:r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Interfaces with I/O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screen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keyboard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1305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</a:t>
            </a:r>
            <a:r>
              <a:rPr lang="es-ES" dirty="0"/>
              <a:t> </a:t>
            </a:r>
            <a:r>
              <a:rPr lang="es-ES" dirty="0" smtClean="0"/>
              <a:t>  </a:t>
            </a:r>
            <a:r>
              <a:rPr lang="es-ES" sz="2400" dirty="0" err="1" smtClean="0"/>
              <a:t>computer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838813" y="1408625"/>
            <a:ext cx="547518" cy="1048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0283824" y="1352580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21594" y="1520232"/>
            <a:ext cx="596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ROM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0274299" y="1720287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955" y="1476742"/>
            <a:ext cx="6387162" cy="41070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669" y="1237571"/>
            <a:ext cx="2456329" cy="13755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1966" y="1242449"/>
            <a:ext cx="1142093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Computer = CPU+ ROM + RAM</a:t>
            </a:r>
          </a:p>
          <a:p>
            <a:endParaRPr lang="en-US" dirty="0"/>
          </a:p>
          <a:p>
            <a:r>
              <a:rPr lang="en-US" sz="1600" dirty="0" smtClean="0"/>
              <a:t>	Topmost chip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everything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else is SW</a:t>
            </a:r>
          </a:p>
          <a:p>
            <a:r>
              <a:rPr lang="en-US" sz="1600" dirty="0" smtClean="0"/>
              <a:t>	</a:t>
            </a:r>
            <a:endParaRPr lang="en-US" sz="1600" dirty="0"/>
          </a:p>
          <a:p>
            <a:r>
              <a:rPr lang="en-US" sz="1600" dirty="0" smtClean="0"/>
              <a:t>	Interfaces with I/O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screen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keyboard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4519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</a:t>
            </a:r>
            <a:r>
              <a:rPr lang="es-ES" dirty="0"/>
              <a:t> </a:t>
            </a:r>
            <a:r>
              <a:rPr lang="es-ES" dirty="0" smtClean="0"/>
              <a:t>  </a:t>
            </a:r>
            <a:r>
              <a:rPr lang="es-ES" sz="2400" dirty="0" err="1" smtClean="0"/>
              <a:t>computer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838813" y="1408625"/>
            <a:ext cx="547518" cy="1048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0283824" y="1352580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21594" y="1520232"/>
            <a:ext cx="596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ROM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0274299" y="1720287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955" y="1476742"/>
            <a:ext cx="6387162" cy="41070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669" y="1237571"/>
            <a:ext cx="2456329" cy="13755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1966" y="1242449"/>
            <a:ext cx="1142093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Computer = CPU+ ROM + RAM</a:t>
            </a:r>
          </a:p>
          <a:p>
            <a:endParaRPr lang="en-US" dirty="0"/>
          </a:p>
          <a:p>
            <a:r>
              <a:rPr lang="en-US" sz="1600" dirty="0" smtClean="0"/>
              <a:t>	Topmost chip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everything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else is SW</a:t>
            </a:r>
          </a:p>
          <a:p>
            <a:r>
              <a:rPr lang="en-US" sz="1600" dirty="0" smtClean="0"/>
              <a:t>	</a:t>
            </a:r>
            <a:endParaRPr lang="en-US" sz="1600" dirty="0"/>
          </a:p>
          <a:p>
            <a:r>
              <a:rPr lang="en-US" sz="1600" dirty="0" smtClean="0"/>
              <a:t>	Interfaces with I/O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screen</a:t>
            </a:r>
          </a:p>
          <a:p>
            <a:r>
              <a:rPr lang="en-US" sz="1600" dirty="0" smtClean="0"/>
              <a:t>		keyboard </a:t>
            </a:r>
            <a:endParaRPr lang="en-US" dirty="0"/>
          </a:p>
          <a:p>
            <a:r>
              <a:rPr lang="en-US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4146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</a:t>
            </a:r>
            <a:r>
              <a:rPr lang="es-ES" dirty="0"/>
              <a:t> </a:t>
            </a:r>
            <a:r>
              <a:rPr lang="es-ES" dirty="0" smtClean="0"/>
              <a:t>  </a:t>
            </a:r>
            <a:r>
              <a:rPr lang="es-ES" sz="2400" dirty="0" err="1" smtClean="0"/>
              <a:t>computer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232408" y="4803272"/>
            <a:ext cx="1126439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CHIP Computer {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IN reset;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PARTS: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ROM32K(address=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pcOut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ROMout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CPU(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RAMout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instruction=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ROMout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reset=reset,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CPUout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CPUwrite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CPUaddress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pc=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pcOut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Memory(in=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CPUout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load=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CPUwrite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address=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CPUaddress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out=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RAMout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838813" y="1408625"/>
            <a:ext cx="547518" cy="1048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0283824" y="1352580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21594" y="1520232"/>
            <a:ext cx="596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ROM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0274299" y="1720287"/>
            <a:ext cx="2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955" y="1476742"/>
            <a:ext cx="6387162" cy="41070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669" y="1237571"/>
            <a:ext cx="2456329" cy="13755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1966" y="1242449"/>
            <a:ext cx="1142093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Computer = CPU+ ROM + RAM</a:t>
            </a:r>
          </a:p>
          <a:p>
            <a:endParaRPr lang="en-US" dirty="0"/>
          </a:p>
          <a:p>
            <a:r>
              <a:rPr lang="en-US" sz="1600" dirty="0" smtClean="0"/>
              <a:t>	Topmost chip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everything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else is SW</a:t>
            </a:r>
          </a:p>
          <a:p>
            <a:r>
              <a:rPr lang="en-US" sz="1600" dirty="0" smtClean="0"/>
              <a:t>	</a:t>
            </a:r>
            <a:endParaRPr lang="en-US" sz="1600" dirty="0"/>
          </a:p>
          <a:p>
            <a:r>
              <a:rPr lang="en-US" sz="1600" dirty="0" smtClean="0"/>
              <a:t>	Interfaces with I/O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screen</a:t>
            </a:r>
          </a:p>
          <a:p>
            <a:r>
              <a:rPr lang="en-US" sz="1600" dirty="0" smtClean="0"/>
              <a:t>		keyboard </a:t>
            </a:r>
            <a:endParaRPr lang="en-US" dirty="0"/>
          </a:p>
          <a:p>
            <a:r>
              <a:rPr lang="en-US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7727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Memory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1967" y="1242449"/>
                <a:ext cx="11381028" cy="4770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Physically: linear sequence of addressable registers, each holding a word</a:t>
                </a:r>
              </a:p>
              <a:p>
                <a:r>
                  <a:rPr lang="en-US" dirty="0"/>
                  <a:t>	</a:t>
                </a:r>
                <a:endParaRPr lang="en-US" dirty="0" smtClean="0"/>
              </a:p>
              <a:p>
                <a:r>
                  <a:rPr lang="en-US" dirty="0" smtClean="0"/>
                  <a:t>Logically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	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Data memory: variables, arrays, and objects that are presently executing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Can be read (retrieve its value) or written (store new value in it)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Program memory: program instructions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	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CPU reads binary machine instruction from selected register, </a:t>
                </a: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	executes, and finds next instruction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First </a:t>
                </a:r>
                <a:r>
                  <a:rPr lang="en-US" dirty="0">
                    <a:solidFill>
                      <a:schemeClr val="bg1"/>
                    </a:solidFill>
                  </a:rPr>
                  <a:t>select the register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(supply </a:t>
                </a:r>
                <a:r>
                  <a:rPr lang="en-US" dirty="0">
                    <a:solidFill>
                      <a:schemeClr val="bg1"/>
                    </a:solidFill>
                  </a:rPr>
                  <a:t>an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address)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then you can manipulate it</a:t>
                </a: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Random </a:t>
                </a:r>
                <a:r>
                  <a:rPr lang="en-US" dirty="0">
                    <a:solidFill>
                      <a:schemeClr val="bg1"/>
                    </a:solidFill>
                  </a:rPr>
                  <a:t>Access Memory (RAM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): any </a:t>
                </a:r>
                <a:r>
                  <a:rPr lang="en-US" dirty="0">
                    <a:solidFill>
                      <a:schemeClr val="bg1"/>
                    </a:solidFill>
                  </a:rPr>
                  <a:t>randomly selected register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reached </a:t>
                </a:r>
                <a:r>
                  <a:rPr lang="en-US" dirty="0">
                    <a:solidFill>
                      <a:schemeClr val="bg1"/>
                    </a:solidFill>
                  </a:rPr>
                  <a:t>in the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same access </a:t>
                </a:r>
                <a:r>
                  <a:rPr lang="en-US" dirty="0">
                    <a:solidFill>
                      <a:schemeClr val="bg1"/>
                    </a:solidFill>
                  </a:rPr>
                  <a:t>time, irrespective of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memory </a:t>
                </a:r>
                <a:r>
                  <a:rPr lang="en-US" dirty="0">
                    <a:solidFill>
                      <a:schemeClr val="bg1"/>
                    </a:solidFill>
                  </a:rPr>
                  <a:t>size and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register location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7" y="1242449"/>
                <a:ext cx="11381028" cy="4770537"/>
              </a:xfrm>
              <a:prstGeom prst="rect">
                <a:avLst/>
              </a:prstGeom>
              <a:blipFill>
                <a:blip r:embed="rId2"/>
                <a:stretch>
                  <a:fillRect l="-482" t="-767" b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37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51966" y="1242449"/>
                <a:ext cx="12214856" cy="5293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 terms of </a:t>
                </a:r>
                <a:r>
                  <a:rPr lang="en-US" dirty="0" smtClean="0"/>
                  <a:t>function</a:t>
                </a:r>
              </a:p>
              <a:p>
                <a:endParaRPr lang="en-US" dirty="0"/>
              </a:p>
              <a:p>
                <a:r>
                  <a:rPr lang="en-US" dirty="0" smtClean="0"/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G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eneral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purpose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computers: easily </a:t>
                </a:r>
                <a:r>
                  <a:rPr lang="en-US" sz="1600" dirty="0">
                    <a:solidFill>
                      <a:schemeClr val="bg1"/>
                    </a:solidFill>
                  </a:rPr>
                  <a:t>switch from executing one program to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another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D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edicated/embedded computers (</a:t>
                </a:r>
                <a:r>
                  <a:rPr lang="en-U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. phones, game consoles, digital cameras)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: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a </a:t>
                </a:r>
                <a:r>
                  <a:rPr lang="en-US" sz="1600" dirty="0">
                    <a:solidFill>
                      <a:schemeClr val="bg1"/>
                    </a:solidFill>
                  </a:rPr>
                  <a:t>single program is burned into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ROM </a:t>
                </a:r>
                <a:r>
                  <a:rPr lang="en-US" sz="1600" dirty="0">
                    <a:solidFill>
                      <a:schemeClr val="bg1"/>
                    </a:solidFill>
                  </a:rPr>
                  <a:t>and is the only one that can be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executed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.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game cartridge = replaceable </a:t>
                </a:r>
                <a:r>
                  <a:rPr lang="en-US" sz="1600" dirty="0">
                    <a:solidFill>
                      <a:schemeClr val="bg1"/>
                    </a:solidFill>
                  </a:rPr>
                  <a:t>ROM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module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But both share </a:t>
                </a:r>
                <a:r>
                  <a:rPr lang="en-US" dirty="0">
                    <a:solidFill>
                      <a:schemeClr val="bg1"/>
                    </a:solidFill>
                  </a:rPr>
                  <a:t>same architectural ideas: stored programs, fetch-decode-execute logic, CPU, registers, program counter,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etc. 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Unlike </a:t>
                </a:r>
                <a:r>
                  <a:rPr lang="en-US" sz="1600" dirty="0">
                    <a:solidFill>
                      <a:schemeClr val="bg1"/>
                    </a:solidFill>
                  </a:rPr>
                  <a:t>Hack, most computers use a single address space for storing both data and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instructions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this single instruction is fed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into the same place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fetch and execute in two cycles 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Simplified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I/O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No printers, disks, network connections, etc.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Screens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I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nstead </a:t>
                </a:r>
                <a:r>
                  <a:rPr lang="en-US" sz="1600" dirty="0">
                    <a:solidFill>
                      <a:schemeClr val="bg1"/>
                    </a:solidFill>
                  </a:rPr>
                  <a:t>of a single bit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for black or white, </a:t>
                </a:r>
                <a:r>
                  <a:rPr lang="en-US" sz="1600" dirty="0">
                    <a:solidFill>
                      <a:schemeClr val="bg1"/>
                    </a:solidFill>
                  </a:rPr>
                  <a:t>several bits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control brightness of each of 3 primary colors</a:t>
                </a: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	Graphics cards relieve </a:t>
                </a:r>
                <a:r>
                  <a:rPr lang="en-US" sz="1600" dirty="0">
                    <a:solidFill>
                      <a:schemeClr val="bg1"/>
                    </a:solidFill>
                  </a:rPr>
                  <a:t>CPU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from drawing shapes directly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2214856" cy="5293757"/>
              </a:xfrm>
              <a:prstGeom prst="rect">
                <a:avLst/>
              </a:prstGeom>
              <a:blipFill>
                <a:blip r:embed="rId2"/>
                <a:stretch>
                  <a:fillRect l="-449" t="-691" b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85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51966" y="1242449"/>
                <a:ext cx="12214856" cy="5293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 terms of </a:t>
                </a:r>
                <a:r>
                  <a:rPr lang="en-US" dirty="0" smtClean="0"/>
                  <a:t>function</a:t>
                </a:r>
              </a:p>
              <a:p>
                <a:endParaRPr lang="en-US" dirty="0"/>
              </a:p>
              <a:p>
                <a:r>
                  <a:rPr lang="en-US" dirty="0" smtClean="0"/>
                  <a:t>	</a:t>
                </a:r>
                <a:r>
                  <a:rPr lang="en-US" sz="1600" dirty="0"/>
                  <a:t>G</a:t>
                </a:r>
                <a:r>
                  <a:rPr lang="en-US" sz="1600" dirty="0" smtClean="0"/>
                  <a:t>eneral </a:t>
                </a:r>
                <a:r>
                  <a:rPr lang="en-US" sz="1600" dirty="0" smtClean="0"/>
                  <a:t>purpose </a:t>
                </a:r>
                <a:r>
                  <a:rPr lang="en-US" sz="1600" dirty="0" smtClean="0"/>
                  <a:t>computers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: easily </a:t>
                </a:r>
                <a:r>
                  <a:rPr lang="en-US" sz="1600" dirty="0">
                    <a:solidFill>
                      <a:schemeClr val="bg1"/>
                    </a:solidFill>
                  </a:rPr>
                  <a:t>switch from executing one program to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another</a:t>
                </a:r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D</a:t>
                </a:r>
                <a:r>
                  <a:rPr lang="en-US" sz="1600" dirty="0" smtClean="0"/>
                  <a:t>edicated/embedded computers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. phones, game consoles, digital cameras)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: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a </a:t>
                </a:r>
                <a:r>
                  <a:rPr lang="en-US" sz="1600" dirty="0">
                    <a:solidFill>
                      <a:schemeClr val="bg1"/>
                    </a:solidFill>
                  </a:rPr>
                  <a:t>single program is burned into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ROM </a:t>
                </a:r>
                <a:r>
                  <a:rPr lang="en-US" sz="1600" dirty="0">
                    <a:solidFill>
                      <a:schemeClr val="bg1"/>
                    </a:solidFill>
                  </a:rPr>
                  <a:t>and is the only one that can be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executed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.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game cartridge = replaceable </a:t>
                </a:r>
                <a:r>
                  <a:rPr lang="en-US" sz="1600" dirty="0">
                    <a:solidFill>
                      <a:schemeClr val="bg1"/>
                    </a:solidFill>
                  </a:rPr>
                  <a:t>ROM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module</a:t>
                </a:r>
              </a:p>
              <a:p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But both share </a:t>
                </a:r>
                <a:r>
                  <a:rPr lang="en-US" dirty="0">
                    <a:solidFill>
                      <a:schemeClr val="bg1"/>
                    </a:solidFill>
                  </a:rPr>
                  <a:t>same architectural ideas: stored programs, fetch-decode-execute logic, CPU, registers, program counter,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etc. 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Unlike </a:t>
                </a:r>
                <a:r>
                  <a:rPr lang="en-US" sz="1600" dirty="0">
                    <a:solidFill>
                      <a:schemeClr val="bg1"/>
                    </a:solidFill>
                  </a:rPr>
                  <a:t>Hack, most computers use a single address space for storing both data and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instructions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this single instruction is fed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into the same place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fetch and execute in two cycles 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Simplified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I/O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No printers, disks, network connections, etc.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Screens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I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nstead </a:t>
                </a:r>
                <a:r>
                  <a:rPr lang="en-US" sz="1600" dirty="0">
                    <a:solidFill>
                      <a:schemeClr val="bg1"/>
                    </a:solidFill>
                  </a:rPr>
                  <a:t>of a single bit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for black or white, </a:t>
                </a:r>
                <a:r>
                  <a:rPr lang="en-US" sz="1600" dirty="0">
                    <a:solidFill>
                      <a:schemeClr val="bg1"/>
                    </a:solidFill>
                  </a:rPr>
                  <a:t>several bits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control brightness of each of 3 primary colors</a:t>
                </a: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	Graphics cards relieve </a:t>
                </a:r>
                <a:r>
                  <a:rPr lang="en-US" sz="1600" dirty="0">
                    <a:solidFill>
                      <a:schemeClr val="bg1"/>
                    </a:solidFill>
                  </a:rPr>
                  <a:t>CPU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from drawing shapes directly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2214856" cy="5293757"/>
              </a:xfrm>
              <a:prstGeom prst="rect">
                <a:avLst/>
              </a:prstGeom>
              <a:blipFill>
                <a:blip r:embed="rId2"/>
                <a:stretch>
                  <a:fillRect l="-449" t="-691" b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87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51966" y="1242449"/>
                <a:ext cx="12214856" cy="5293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 terms of </a:t>
                </a:r>
                <a:r>
                  <a:rPr lang="en-US" dirty="0" smtClean="0"/>
                  <a:t>function</a:t>
                </a:r>
              </a:p>
              <a:p>
                <a:endParaRPr lang="en-US" dirty="0"/>
              </a:p>
              <a:p>
                <a:r>
                  <a:rPr lang="en-US" dirty="0" smtClean="0"/>
                  <a:t>	</a:t>
                </a:r>
                <a:r>
                  <a:rPr lang="en-US" sz="1600" dirty="0"/>
                  <a:t>G</a:t>
                </a:r>
                <a:r>
                  <a:rPr lang="en-US" sz="1600" dirty="0" smtClean="0"/>
                  <a:t>eneral </a:t>
                </a:r>
                <a:r>
                  <a:rPr lang="en-US" sz="1600" dirty="0" smtClean="0"/>
                  <a:t>purpose </a:t>
                </a:r>
                <a:r>
                  <a:rPr lang="en-US" sz="1600" dirty="0" smtClean="0"/>
                  <a:t>computers: easily </a:t>
                </a:r>
                <a:r>
                  <a:rPr lang="en-US" sz="1600" dirty="0"/>
                  <a:t>switch from executing one program to </a:t>
                </a:r>
                <a:r>
                  <a:rPr lang="en-US" sz="1600" dirty="0" smtClean="0"/>
                  <a:t>another</a:t>
                </a:r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D</a:t>
                </a:r>
                <a:r>
                  <a:rPr lang="en-US" sz="1600" dirty="0" smtClean="0"/>
                  <a:t>edicated/embedded computers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. phones, game consoles, digital cameras)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: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a </a:t>
                </a:r>
                <a:r>
                  <a:rPr lang="en-US" sz="1600" dirty="0">
                    <a:solidFill>
                      <a:schemeClr val="bg1"/>
                    </a:solidFill>
                  </a:rPr>
                  <a:t>single program is burned into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ROM </a:t>
                </a:r>
                <a:r>
                  <a:rPr lang="en-US" sz="1600" dirty="0">
                    <a:solidFill>
                      <a:schemeClr val="bg1"/>
                    </a:solidFill>
                  </a:rPr>
                  <a:t>and is the only one that can be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executed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err="1" smtClean="0">
                    <a:solidFill>
                      <a:schemeClr val="bg1"/>
                    </a:solidFill>
                  </a:rPr>
                  <a:t>Eg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.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game cartridge = replaceable </a:t>
                </a:r>
                <a:r>
                  <a:rPr lang="en-US" sz="1600" dirty="0">
                    <a:solidFill>
                      <a:schemeClr val="bg1"/>
                    </a:solidFill>
                  </a:rPr>
                  <a:t>ROM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module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But both share </a:t>
                </a:r>
                <a:r>
                  <a:rPr lang="en-US" dirty="0">
                    <a:solidFill>
                      <a:schemeClr val="bg1"/>
                    </a:solidFill>
                  </a:rPr>
                  <a:t>same architectural ideas: stored programs, fetch-decode-execute logic, CPU, registers, program counter,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etc. 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Unlike </a:t>
                </a:r>
                <a:r>
                  <a:rPr lang="en-US" sz="1600" dirty="0">
                    <a:solidFill>
                      <a:schemeClr val="bg1"/>
                    </a:solidFill>
                  </a:rPr>
                  <a:t>Hack, most computers use a single address space for storing both data and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instructions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this single instruction is fed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into the same place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fetch and execute in two cycles 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Simplified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I/O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No printers, disks, network connections, etc.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Screens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I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nstead </a:t>
                </a:r>
                <a:r>
                  <a:rPr lang="en-US" sz="1600" dirty="0">
                    <a:solidFill>
                      <a:schemeClr val="bg1"/>
                    </a:solidFill>
                  </a:rPr>
                  <a:t>of a single bit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for black or white, </a:t>
                </a:r>
                <a:r>
                  <a:rPr lang="en-US" sz="1600" dirty="0">
                    <a:solidFill>
                      <a:schemeClr val="bg1"/>
                    </a:solidFill>
                  </a:rPr>
                  <a:t>several bits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control brightness of each of 3 primary colors</a:t>
                </a: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	Graphics cards relieve </a:t>
                </a:r>
                <a:r>
                  <a:rPr lang="en-US" sz="1600" dirty="0">
                    <a:solidFill>
                      <a:schemeClr val="bg1"/>
                    </a:solidFill>
                  </a:rPr>
                  <a:t>CPU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from drawing shapes directly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2214856" cy="5293757"/>
              </a:xfrm>
              <a:prstGeom prst="rect">
                <a:avLst/>
              </a:prstGeom>
              <a:blipFill>
                <a:blip r:embed="rId2"/>
                <a:stretch>
                  <a:fillRect l="-449" t="-691" b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75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51966" y="1242449"/>
                <a:ext cx="12214856" cy="5293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 terms of </a:t>
                </a:r>
                <a:r>
                  <a:rPr lang="en-US" dirty="0" smtClean="0"/>
                  <a:t>function</a:t>
                </a:r>
              </a:p>
              <a:p>
                <a:endParaRPr lang="en-US" dirty="0"/>
              </a:p>
              <a:p>
                <a:r>
                  <a:rPr lang="en-US" dirty="0" smtClean="0"/>
                  <a:t>	</a:t>
                </a:r>
                <a:r>
                  <a:rPr lang="en-US" sz="1600" dirty="0"/>
                  <a:t>G</a:t>
                </a:r>
                <a:r>
                  <a:rPr lang="en-US" sz="1600" dirty="0" smtClean="0"/>
                  <a:t>eneral </a:t>
                </a:r>
                <a:r>
                  <a:rPr lang="en-US" sz="1600" dirty="0" smtClean="0"/>
                  <a:t>purpose </a:t>
                </a:r>
                <a:r>
                  <a:rPr lang="en-US" sz="1600" dirty="0" smtClean="0"/>
                  <a:t>computers: easily </a:t>
                </a:r>
                <a:r>
                  <a:rPr lang="en-US" sz="1600" dirty="0"/>
                  <a:t>switch from executing one program to </a:t>
                </a:r>
                <a:r>
                  <a:rPr lang="en-US" sz="1600" dirty="0" smtClean="0"/>
                  <a:t>another</a:t>
                </a:r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D</a:t>
                </a:r>
                <a:r>
                  <a:rPr lang="en-US" sz="1600" dirty="0" smtClean="0"/>
                  <a:t>edicated/embedded computers (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phones, game consoles, digital cameras)</a:t>
                </a:r>
                <a:r>
                  <a:rPr lang="en-US" sz="1600" dirty="0" smtClean="0"/>
                  <a:t>: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a </a:t>
                </a:r>
                <a:r>
                  <a:rPr lang="en-US" sz="1600" dirty="0">
                    <a:solidFill>
                      <a:schemeClr val="bg1"/>
                    </a:solidFill>
                  </a:rPr>
                  <a:t>single program is burned into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ROM </a:t>
                </a:r>
                <a:r>
                  <a:rPr lang="en-US" sz="1600" dirty="0">
                    <a:solidFill>
                      <a:schemeClr val="bg1"/>
                    </a:solidFill>
                  </a:rPr>
                  <a:t>and is the only one that can be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executed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Eg.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game cartridge = replaceable </a:t>
                </a:r>
                <a:r>
                  <a:rPr lang="en-US" sz="1600" dirty="0">
                    <a:solidFill>
                      <a:schemeClr val="bg1"/>
                    </a:solidFill>
                  </a:rPr>
                  <a:t>ROM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module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But both share </a:t>
                </a:r>
                <a:r>
                  <a:rPr lang="en-US" dirty="0">
                    <a:solidFill>
                      <a:schemeClr val="bg1"/>
                    </a:solidFill>
                  </a:rPr>
                  <a:t>same architectural ideas: stored programs, fetch-decode-execute logic, CPU, registers, program counter,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etc. 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Unlike </a:t>
                </a:r>
                <a:r>
                  <a:rPr lang="en-US" sz="1600" dirty="0">
                    <a:solidFill>
                      <a:schemeClr val="bg1"/>
                    </a:solidFill>
                  </a:rPr>
                  <a:t>Hack, most computers use a single address space for storing both data and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instructions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this single instruction is fed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into the same place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fetch and execute in two cycles 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Simplified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I/O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No printers, disks, network connections, etc.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Screens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I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nstead </a:t>
                </a:r>
                <a:r>
                  <a:rPr lang="en-US" sz="1600" dirty="0">
                    <a:solidFill>
                      <a:schemeClr val="bg1"/>
                    </a:solidFill>
                  </a:rPr>
                  <a:t>of a single bit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for black or white, </a:t>
                </a:r>
                <a:r>
                  <a:rPr lang="en-US" sz="1600" dirty="0">
                    <a:solidFill>
                      <a:schemeClr val="bg1"/>
                    </a:solidFill>
                  </a:rPr>
                  <a:t>several bits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control brightness of each of 3 primary colors</a:t>
                </a: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	Graphics cards relieve </a:t>
                </a:r>
                <a:r>
                  <a:rPr lang="en-US" sz="1600" dirty="0">
                    <a:solidFill>
                      <a:schemeClr val="bg1"/>
                    </a:solidFill>
                  </a:rPr>
                  <a:t>CPU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from drawing shapes directly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2214856" cy="5293757"/>
              </a:xfrm>
              <a:prstGeom prst="rect">
                <a:avLst/>
              </a:prstGeom>
              <a:blipFill>
                <a:blip r:embed="rId2"/>
                <a:stretch>
                  <a:fillRect l="-449" t="-691" b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35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51966" y="1242449"/>
                <a:ext cx="12214856" cy="5293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 terms of </a:t>
                </a:r>
                <a:r>
                  <a:rPr lang="en-US" dirty="0" smtClean="0"/>
                  <a:t>function</a:t>
                </a:r>
              </a:p>
              <a:p>
                <a:endParaRPr lang="en-US" dirty="0"/>
              </a:p>
              <a:p>
                <a:r>
                  <a:rPr lang="en-US" dirty="0" smtClean="0"/>
                  <a:t>	</a:t>
                </a:r>
                <a:r>
                  <a:rPr lang="en-US" sz="1600" dirty="0"/>
                  <a:t>G</a:t>
                </a:r>
                <a:r>
                  <a:rPr lang="en-US" sz="1600" dirty="0" smtClean="0"/>
                  <a:t>eneral </a:t>
                </a:r>
                <a:r>
                  <a:rPr lang="en-US" sz="1600" dirty="0" smtClean="0"/>
                  <a:t>purpose </a:t>
                </a:r>
                <a:r>
                  <a:rPr lang="en-US" sz="1600" dirty="0" smtClean="0"/>
                  <a:t>computers: easily </a:t>
                </a:r>
                <a:r>
                  <a:rPr lang="en-US" sz="1600" dirty="0"/>
                  <a:t>switch from executing one program to </a:t>
                </a:r>
                <a:r>
                  <a:rPr lang="en-US" sz="1600" dirty="0" smtClean="0"/>
                  <a:t>another</a:t>
                </a:r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D</a:t>
                </a:r>
                <a:r>
                  <a:rPr lang="en-US" sz="1600" dirty="0" smtClean="0"/>
                  <a:t>edicated/embedded computers (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phones, game consoles, digital cameras)</a:t>
                </a:r>
                <a:r>
                  <a:rPr lang="en-US" sz="1600" dirty="0" smtClean="0"/>
                  <a:t>: 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	a </a:t>
                </a:r>
                <a:r>
                  <a:rPr lang="en-US" sz="1600" dirty="0"/>
                  <a:t>single program is burned into </a:t>
                </a:r>
                <a:r>
                  <a:rPr lang="en-US" sz="1600" dirty="0" smtClean="0"/>
                  <a:t>ROM </a:t>
                </a:r>
                <a:r>
                  <a:rPr lang="en-US" sz="1600" dirty="0"/>
                  <a:t>and is the only one that can be </a:t>
                </a:r>
                <a:r>
                  <a:rPr lang="en-US" sz="1600" dirty="0" smtClean="0"/>
                  <a:t>executed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Eg.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game cartridge = replaceable </a:t>
                </a:r>
                <a:r>
                  <a:rPr lang="en-US" sz="1600" dirty="0">
                    <a:solidFill>
                      <a:schemeClr val="bg1"/>
                    </a:solidFill>
                  </a:rPr>
                  <a:t>ROM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module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But both share </a:t>
                </a:r>
                <a:r>
                  <a:rPr lang="en-US" dirty="0">
                    <a:solidFill>
                      <a:schemeClr val="bg1"/>
                    </a:solidFill>
                  </a:rPr>
                  <a:t>same architectural ideas: stored programs, fetch-decode-execute logic, CPU, registers, program counter,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etc. 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Unlike </a:t>
                </a:r>
                <a:r>
                  <a:rPr lang="en-US" sz="1600" dirty="0">
                    <a:solidFill>
                      <a:schemeClr val="bg1"/>
                    </a:solidFill>
                  </a:rPr>
                  <a:t>Hack, most computers use a single address space for storing both data and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instructions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this single instruction is fed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into the same place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fetch and execute in two cycles 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Simplified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I/O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No printers, disks, network connections, etc.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Screens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I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nstead </a:t>
                </a:r>
                <a:r>
                  <a:rPr lang="en-US" sz="1600" dirty="0">
                    <a:solidFill>
                      <a:schemeClr val="bg1"/>
                    </a:solidFill>
                  </a:rPr>
                  <a:t>of a single bit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for black or white, </a:t>
                </a:r>
                <a:r>
                  <a:rPr lang="en-US" sz="1600" dirty="0">
                    <a:solidFill>
                      <a:schemeClr val="bg1"/>
                    </a:solidFill>
                  </a:rPr>
                  <a:t>several bits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control brightness of each of 3 primary colors</a:t>
                </a: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	Graphics cards relieve </a:t>
                </a:r>
                <a:r>
                  <a:rPr lang="en-US" sz="1600" dirty="0">
                    <a:solidFill>
                      <a:schemeClr val="bg1"/>
                    </a:solidFill>
                  </a:rPr>
                  <a:t>CPU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from drawing shapes directly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2214856" cy="5293757"/>
              </a:xfrm>
              <a:prstGeom prst="rect">
                <a:avLst/>
              </a:prstGeom>
              <a:blipFill>
                <a:blip r:embed="rId2"/>
                <a:stretch>
                  <a:fillRect l="-449" t="-691" b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42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51966" y="1242449"/>
                <a:ext cx="12214856" cy="5293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 terms of </a:t>
                </a:r>
                <a:r>
                  <a:rPr lang="en-US" dirty="0" smtClean="0"/>
                  <a:t>function</a:t>
                </a:r>
              </a:p>
              <a:p>
                <a:endParaRPr lang="en-US" dirty="0"/>
              </a:p>
              <a:p>
                <a:r>
                  <a:rPr lang="en-US" dirty="0" smtClean="0"/>
                  <a:t>	</a:t>
                </a:r>
                <a:r>
                  <a:rPr lang="en-US" sz="1600" dirty="0"/>
                  <a:t>G</a:t>
                </a:r>
                <a:r>
                  <a:rPr lang="en-US" sz="1600" dirty="0" smtClean="0"/>
                  <a:t>eneral </a:t>
                </a:r>
                <a:r>
                  <a:rPr lang="en-US" sz="1600" dirty="0" smtClean="0"/>
                  <a:t>purpose </a:t>
                </a:r>
                <a:r>
                  <a:rPr lang="en-US" sz="1600" dirty="0" smtClean="0"/>
                  <a:t>computers: easily </a:t>
                </a:r>
                <a:r>
                  <a:rPr lang="en-US" sz="1600" dirty="0"/>
                  <a:t>switch from executing one program to </a:t>
                </a:r>
                <a:r>
                  <a:rPr lang="en-US" sz="1600" dirty="0" smtClean="0"/>
                  <a:t>another</a:t>
                </a:r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D</a:t>
                </a:r>
                <a:r>
                  <a:rPr lang="en-US" sz="1600" dirty="0" smtClean="0"/>
                  <a:t>edicated/embedded computers (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phones, game consoles, digital cameras)</a:t>
                </a:r>
                <a:r>
                  <a:rPr lang="en-US" sz="1600" dirty="0" smtClean="0"/>
                  <a:t>: 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	a </a:t>
                </a:r>
                <a:r>
                  <a:rPr lang="en-US" sz="1600" dirty="0"/>
                  <a:t>single program is burned into </a:t>
                </a:r>
                <a:r>
                  <a:rPr lang="en-US" sz="1600" dirty="0" smtClean="0"/>
                  <a:t>ROM </a:t>
                </a:r>
                <a:r>
                  <a:rPr lang="en-US" sz="1600" dirty="0"/>
                  <a:t>and is the only one that can be </a:t>
                </a:r>
                <a:r>
                  <a:rPr lang="en-US" sz="1600" dirty="0" smtClean="0"/>
                  <a:t>executed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</a:t>
                </a:r>
                <a:r>
                  <a:rPr lang="en-US" sz="1600" dirty="0" smtClean="0"/>
                  <a:t> game cartridge = replaceable </a:t>
                </a:r>
                <a:r>
                  <a:rPr lang="en-US" sz="1600" dirty="0"/>
                  <a:t>ROM </a:t>
                </a:r>
                <a:r>
                  <a:rPr lang="en-US" sz="1600" dirty="0" smtClean="0"/>
                  <a:t>module</a:t>
                </a:r>
              </a:p>
              <a:p>
                <a:endParaRPr lang="en-US" sz="1600" dirty="0"/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But both share </a:t>
                </a:r>
                <a:r>
                  <a:rPr lang="en-US" dirty="0">
                    <a:solidFill>
                      <a:schemeClr val="bg1"/>
                    </a:solidFill>
                  </a:rPr>
                  <a:t>same architectural ideas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: stored programs, fetch-decode-execute logic, CPU, registers, program counter, etc. 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Unlike </a:t>
                </a:r>
                <a:r>
                  <a:rPr lang="en-US" sz="1600" dirty="0">
                    <a:solidFill>
                      <a:schemeClr val="bg1"/>
                    </a:solidFill>
                  </a:rPr>
                  <a:t>Hack, most computers use a single address space for storing both data and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instructions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this single instruction is fed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into the same place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fetch and execute in two cycles 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Simplified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I/O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No printers, disks, network connections, etc.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Screens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I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nstead </a:t>
                </a:r>
                <a:r>
                  <a:rPr lang="en-US" sz="1600" dirty="0">
                    <a:solidFill>
                      <a:schemeClr val="bg1"/>
                    </a:solidFill>
                  </a:rPr>
                  <a:t>of a single bit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for black or white, </a:t>
                </a:r>
                <a:r>
                  <a:rPr lang="en-US" sz="1600" dirty="0">
                    <a:solidFill>
                      <a:schemeClr val="bg1"/>
                    </a:solidFill>
                  </a:rPr>
                  <a:t>several bits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control brightness of each of 3 primary colors</a:t>
                </a: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	Graphics cards relieve </a:t>
                </a:r>
                <a:r>
                  <a:rPr lang="en-US" sz="1600" dirty="0">
                    <a:solidFill>
                      <a:schemeClr val="bg1"/>
                    </a:solidFill>
                  </a:rPr>
                  <a:t>CPU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from drawing shapes directly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2214856" cy="5293757"/>
              </a:xfrm>
              <a:prstGeom prst="rect">
                <a:avLst/>
              </a:prstGeom>
              <a:blipFill>
                <a:blip r:embed="rId2"/>
                <a:stretch>
                  <a:fillRect l="-449" t="-691" b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15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51966" y="1242449"/>
                <a:ext cx="12214856" cy="5293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 terms of </a:t>
                </a:r>
                <a:r>
                  <a:rPr lang="en-US" dirty="0" smtClean="0"/>
                  <a:t>function</a:t>
                </a:r>
              </a:p>
              <a:p>
                <a:endParaRPr lang="en-US" dirty="0"/>
              </a:p>
              <a:p>
                <a:r>
                  <a:rPr lang="en-US" dirty="0" smtClean="0"/>
                  <a:t>	</a:t>
                </a:r>
                <a:r>
                  <a:rPr lang="en-US" sz="1600" dirty="0"/>
                  <a:t>G</a:t>
                </a:r>
                <a:r>
                  <a:rPr lang="en-US" sz="1600" dirty="0" smtClean="0"/>
                  <a:t>eneral </a:t>
                </a:r>
                <a:r>
                  <a:rPr lang="en-US" sz="1600" dirty="0" smtClean="0"/>
                  <a:t>purpose </a:t>
                </a:r>
                <a:r>
                  <a:rPr lang="en-US" sz="1600" dirty="0" smtClean="0"/>
                  <a:t>computers: easily </a:t>
                </a:r>
                <a:r>
                  <a:rPr lang="en-US" sz="1600" dirty="0"/>
                  <a:t>switch from executing one program to </a:t>
                </a:r>
                <a:r>
                  <a:rPr lang="en-US" sz="1600" dirty="0" smtClean="0"/>
                  <a:t>another</a:t>
                </a:r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D</a:t>
                </a:r>
                <a:r>
                  <a:rPr lang="en-US" sz="1600" dirty="0" smtClean="0"/>
                  <a:t>edicated/embedded computers (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phones, game consoles, digital cameras)</a:t>
                </a:r>
                <a:r>
                  <a:rPr lang="en-US" sz="1600" dirty="0" smtClean="0"/>
                  <a:t>: 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	a </a:t>
                </a:r>
                <a:r>
                  <a:rPr lang="en-US" sz="1600" dirty="0"/>
                  <a:t>single program is burned into </a:t>
                </a:r>
                <a:r>
                  <a:rPr lang="en-US" sz="1600" dirty="0" smtClean="0"/>
                  <a:t>ROM </a:t>
                </a:r>
                <a:r>
                  <a:rPr lang="en-US" sz="1600" dirty="0"/>
                  <a:t>and is the only one that can be </a:t>
                </a:r>
                <a:r>
                  <a:rPr lang="en-US" sz="1600" dirty="0" smtClean="0"/>
                  <a:t>executed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</a:t>
                </a:r>
                <a:r>
                  <a:rPr lang="en-US" sz="1600" dirty="0" smtClean="0"/>
                  <a:t> game cartridge = replaceable </a:t>
                </a:r>
                <a:r>
                  <a:rPr lang="en-US" sz="1600" dirty="0"/>
                  <a:t>ROM </a:t>
                </a:r>
                <a:r>
                  <a:rPr lang="en-US" sz="1600" dirty="0" smtClean="0"/>
                  <a:t>module</a:t>
                </a:r>
              </a:p>
              <a:p>
                <a:endParaRPr lang="en-US" sz="1600" dirty="0"/>
              </a:p>
              <a:p>
                <a:r>
                  <a:rPr lang="en-US" dirty="0" smtClean="0"/>
                  <a:t>But both share </a:t>
                </a:r>
                <a:r>
                  <a:rPr lang="en-US" dirty="0"/>
                  <a:t>same architectural ideas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: stored programs, fetch-decode-execute logic, CPU, registers, program counter, etc. 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Unlike </a:t>
                </a:r>
                <a:r>
                  <a:rPr lang="en-US" sz="1600" dirty="0">
                    <a:solidFill>
                      <a:schemeClr val="bg1"/>
                    </a:solidFill>
                  </a:rPr>
                  <a:t>Hack, most computers use a single address space for storing both data and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instructions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this single instruction is fed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into the same place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fetch and execute in two cycles 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Simplified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I/O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No printers, disks, network connections, etc.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Screens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I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nstead </a:t>
                </a:r>
                <a:r>
                  <a:rPr lang="en-US" sz="1600" dirty="0">
                    <a:solidFill>
                      <a:schemeClr val="bg1"/>
                    </a:solidFill>
                  </a:rPr>
                  <a:t>of a single bit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for black or white, </a:t>
                </a:r>
                <a:r>
                  <a:rPr lang="en-US" sz="1600" dirty="0">
                    <a:solidFill>
                      <a:schemeClr val="bg1"/>
                    </a:solidFill>
                  </a:rPr>
                  <a:t>several bits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control brightness of each of 3 primary colors</a:t>
                </a: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	Graphics cards relieve </a:t>
                </a:r>
                <a:r>
                  <a:rPr lang="en-US" sz="1600" dirty="0">
                    <a:solidFill>
                      <a:schemeClr val="bg1"/>
                    </a:solidFill>
                  </a:rPr>
                  <a:t>CPU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from drawing shapes directly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2214856" cy="5293757"/>
              </a:xfrm>
              <a:prstGeom prst="rect">
                <a:avLst/>
              </a:prstGeom>
              <a:blipFill>
                <a:blip r:embed="rId2"/>
                <a:stretch>
                  <a:fillRect l="-449" t="-691" b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07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51966" y="1242449"/>
                <a:ext cx="12214856" cy="5293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 terms of </a:t>
                </a:r>
                <a:r>
                  <a:rPr lang="en-US" dirty="0" smtClean="0"/>
                  <a:t>function</a:t>
                </a:r>
              </a:p>
              <a:p>
                <a:endParaRPr lang="en-US" dirty="0"/>
              </a:p>
              <a:p>
                <a:r>
                  <a:rPr lang="en-US" dirty="0" smtClean="0"/>
                  <a:t>	</a:t>
                </a:r>
                <a:r>
                  <a:rPr lang="en-US" sz="1600" dirty="0"/>
                  <a:t>G</a:t>
                </a:r>
                <a:r>
                  <a:rPr lang="en-US" sz="1600" dirty="0" smtClean="0"/>
                  <a:t>eneral </a:t>
                </a:r>
                <a:r>
                  <a:rPr lang="en-US" sz="1600" dirty="0" smtClean="0"/>
                  <a:t>purpose </a:t>
                </a:r>
                <a:r>
                  <a:rPr lang="en-US" sz="1600" dirty="0" smtClean="0"/>
                  <a:t>computers: easily </a:t>
                </a:r>
                <a:r>
                  <a:rPr lang="en-US" sz="1600" dirty="0"/>
                  <a:t>switch from executing one program to </a:t>
                </a:r>
                <a:r>
                  <a:rPr lang="en-US" sz="1600" dirty="0" smtClean="0"/>
                  <a:t>another</a:t>
                </a:r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D</a:t>
                </a:r>
                <a:r>
                  <a:rPr lang="en-US" sz="1600" dirty="0" smtClean="0"/>
                  <a:t>edicated/embedded computers (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phones, game consoles, digital cameras)</a:t>
                </a:r>
                <a:r>
                  <a:rPr lang="en-US" sz="1600" dirty="0" smtClean="0"/>
                  <a:t>: 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	a </a:t>
                </a:r>
                <a:r>
                  <a:rPr lang="en-US" sz="1600" dirty="0"/>
                  <a:t>single program is burned into </a:t>
                </a:r>
                <a:r>
                  <a:rPr lang="en-US" sz="1600" dirty="0" smtClean="0"/>
                  <a:t>ROM </a:t>
                </a:r>
                <a:r>
                  <a:rPr lang="en-US" sz="1600" dirty="0"/>
                  <a:t>and is the only one that can be </a:t>
                </a:r>
                <a:r>
                  <a:rPr lang="en-US" sz="1600" dirty="0" smtClean="0"/>
                  <a:t>executed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</a:t>
                </a:r>
                <a:r>
                  <a:rPr lang="en-US" sz="1600" dirty="0" smtClean="0"/>
                  <a:t> game cartridge = replaceable </a:t>
                </a:r>
                <a:r>
                  <a:rPr lang="en-US" sz="1600" dirty="0"/>
                  <a:t>ROM </a:t>
                </a:r>
                <a:r>
                  <a:rPr lang="en-US" sz="1600" dirty="0" smtClean="0"/>
                  <a:t>module</a:t>
                </a:r>
              </a:p>
              <a:p>
                <a:endParaRPr lang="en-US" sz="1600" dirty="0"/>
              </a:p>
              <a:p>
                <a:r>
                  <a:rPr lang="en-US" dirty="0" smtClean="0"/>
                  <a:t>But both share </a:t>
                </a:r>
                <a:r>
                  <a:rPr lang="en-US" dirty="0"/>
                  <a:t>same architectural ideas: stored programs, fetch-decode-execute logic, CPU, registers, program counter, </a:t>
                </a:r>
                <a:r>
                  <a:rPr lang="en-US" dirty="0" smtClean="0"/>
                  <a:t>etc.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sz="1600" dirty="0"/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Unlike </a:t>
                </a:r>
                <a:r>
                  <a:rPr lang="en-US" sz="1600" dirty="0">
                    <a:solidFill>
                      <a:schemeClr val="bg1"/>
                    </a:solidFill>
                  </a:rPr>
                  <a:t>Hack, most computers use a single address space for storing both data and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instructions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this single instruction is fed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into the same place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 fetch and execute in two cycles 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Simplified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I/O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No printers, disks, network connections, etc.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Screens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I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nstead </a:t>
                </a:r>
                <a:r>
                  <a:rPr lang="en-US" sz="1600" dirty="0">
                    <a:solidFill>
                      <a:schemeClr val="bg1"/>
                    </a:solidFill>
                  </a:rPr>
                  <a:t>of a single bit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for black or white, </a:t>
                </a:r>
                <a:r>
                  <a:rPr lang="en-US" sz="1600" dirty="0">
                    <a:solidFill>
                      <a:schemeClr val="bg1"/>
                    </a:solidFill>
                  </a:rPr>
                  <a:t>several bits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control brightness of each of 3 primary colors</a:t>
                </a: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	Graphics cards relieve </a:t>
                </a:r>
                <a:r>
                  <a:rPr lang="en-US" sz="1600" dirty="0">
                    <a:solidFill>
                      <a:schemeClr val="bg1"/>
                    </a:solidFill>
                  </a:rPr>
                  <a:t>CPU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from drawing shapes directly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2214856" cy="5293757"/>
              </a:xfrm>
              <a:prstGeom prst="rect">
                <a:avLst/>
              </a:prstGeom>
              <a:blipFill>
                <a:blip r:embed="rId2"/>
                <a:stretch>
                  <a:fillRect l="-449" t="-691" b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69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51966" y="1242449"/>
                <a:ext cx="12214856" cy="5293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 terms of </a:t>
                </a:r>
                <a:r>
                  <a:rPr lang="en-US" dirty="0" smtClean="0"/>
                  <a:t>function</a:t>
                </a:r>
              </a:p>
              <a:p>
                <a:endParaRPr lang="en-US" dirty="0"/>
              </a:p>
              <a:p>
                <a:r>
                  <a:rPr lang="en-US" dirty="0" smtClean="0"/>
                  <a:t>	</a:t>
                </a:r>
                <a:r>
                  <a:rPr lang="en-US" sz="1600" dirty="0"/>
                  <a:t>G</a:t>
                </a:r>
                <a:r>
                  <a:rPr lang="en-US" sz="1600" dirty="0" smtClean="0"/>
                  <a:t>eneral </a:t>
                </a:r>
                <a:r>
                  <a:rPr lang="en-US" sz="1600" dirty="0" smtClean="0"/>
                  <a:t>purpose </a:t>
                </a:r>
                <a:r>
                  <a:rPr lang="en-US" sz="1600" dirty="0" smtClean="0"/>
                  <a:t>computers: easily </a:t>
                </a:r>
                <a:r>
                  <a:rPr lang="en-US" sz="1600" dirty="0"/>
                  <a:t>switch from executing one program to </a:t>
                </a:r>
                <a:r>
                  <a:rPr lang="en-US" sz="1600" dirty="0" smtClean="0"/>
                  <a:t>another</a:t>
                </a:r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D</a:t>
                </a:r>
                <a:r>
                  <a:rPr lang="en-US" sz="1600" dirty="0" smtClean="0"/>
                  <a:t>edicated/embedded computers (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phones, game consoles, digital cameras)</a:t>
                </a:r>
                <a:r>
                  <a:rPr lang="en-US" sz="1600" dirty="0" smtClean="0"/>
                  <a:t>: 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	a </a:t>
                </a:r>
                <a:r>
                  <a:rPr lang="en-US" sz="1600" dirty="0"/>
                  <a:t>single program is burned into </a:t>
                </a:r>
                <a:r>
                  <a:rPr lang="en-US" sz="1600" dirty="0" smtClean="0"/>
                  <a:t>ROM </a:t>
                </a:r>
                <a:r>
                  <a:rPr lang="en-US" sz="1600" dirty="0"/>
                  <a:t>and is the only one that can be </a:t>
                </a:r>
                <a:r>
                  <a:rPr lang="en-US" sz="1600" dirty="0" smtClean="0"/>
                  <a:t>executed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</a:t>
                </a:r>
                <a:r>
                  <a:rPr lang="en-US" sz="1600" dirty="0" smtClean="0"/>
                  <a:t> game cartridge = replaceable </a:t>
                </a:r>
                <a:r>
                  <a:rPr lang="en-US" sz="1600" dirty="0"/>
                  <a:t>ROM </a:t>
                </a:r>
                <a:r>
                  <a:rPr lang="en-US" sz="1600" dirty="0" smtClean="0"/>
                  <a:t>module</a:t>
                </a:r>
              </a:p>
              <a:p>
                <a:endParaRPr lang="en-US" sz="1600" dirty="0"/>
              </a:p>
              <a:p>
                <a:r>
                  <a:rPr lang="en-US" dirty="0" smtClean="0"/>
                  <a:t>But both share </a:t>
                </a:r>
                <a:r>
                  <a:rPr lang="en-US" dirty="0"/>
                  <a:t>same architectural ideas: stored programs, fetch-decode-execute logic, CPU, registers, program counter, </a:t>
                </a:r>
                <a:r>
                  <a:rPr lang="en-US" dirty="0" smtClean="0"/>
                  <a:t>etc.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Unlike </a:t>
                </a:r>
                <a:r>
                  <a:rPr lang="en-US" sz="1600" dirty="0"/>
                  <a:t>Hack, most computers use a single address space for storing both data and </a:t>
                </a:r>
                <a:r>
                  <a:rPr lang="en-US" sz="1600" dirty="0" smtClean="0"/>
                  <a:t>instructions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this single instruction is fed 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into the same place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fetch and execute in two cycles 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Simplified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I/O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No printers, disks, network connections, etc.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Screens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I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nstead </a:t>
                </a:r>
                <a:r>
                  <a:rPr lang="en-US" sz="1600" dirty="0">
                    <a:solidFill>
                      <a:schemeClr val="bg1"/>
                    </a:solidFill>
                  </a:rPr>
                  <a:t>of a single bit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for black or white, </a:t>
                </a:r>
                <a:r>
                  <a:rPr lang="en-US" sz="1600" dirty="0">
                    <a:solidFill>
                      <a:schemeClr val="bg1"/>
                    </a:solidFill>
                  </a:rPr>
                  <a:t>several bits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control brightness of each of 3 primary colors</a:t>
                </a: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	Graphics cards relieve </a:t>
                </a:r>
                <a:r>
                  <a:rPr lang="en-US" sz="1600" dirty="0">
                    <a:solidFill>
                      <a:schemeClr val="bg1"/>
                    </a:solidFill>
                  </a:rPr>
                  <a:t>CPU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from drawing shapes directly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2214856" cy="5293757"/>
              </a:xfrm>
              <a:prstGeom prst="rect">
                <a:avLst/>
              </a:prstGeom>
              <a:blipFill>
                <a:blip r:embed="rId2"/>
                <a:stretch>
                  <a:fillRect l="-449" t="-691" b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34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51966" y="1242449"/>
                <a:ext cx="12214856" cy="5293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 terms of </a:t>
                </a:r>
                <a:r>
                  <a:rPr lang="en-US" dirty="0" smtClean="0"/>
                  <a:t>function</a:t>
                </a:r>
              </a:p>
              <a:p>
                <a:endParaRPr lang="en-US" dirty="0"/>
              </a:p>
              <a:p>
                <a:r>
                  <a:rPr lang="en-US" dirty="0" smtClean="0"/>
                  <a:t>	</a:t>
                </a:r>
                <a:r>
                  <a:rPr lang="en-US" sz="1600" dirty="0"/>
                  <a:t>G</a:t>
                </a:r>
                <a:r>
                  <a:rPr lang="en-US" sz="1600" dirty="0" smtClean="0"/>
                  <a:t>eneral </a:t>
                </a:r>
                <a:r>
                  <a:rPr lang="en-US" sz="1600" dirty="0" smtClean="0"/>
                  <a:t>purpose </a:t>
                </a:r>
                <a:r>
                  <a:rPr lang="en-US" sz="1600" dirty="0" smtClean="0"/>
                  <a:t>computers: easily </a:t>
                </a:r>
                <a:r>
                  <a:rPr lang="en-US" sz="1600" dirty="0"/>
                  <a:t>switch from executing one program to </a:t>
                </a:r>
                <a:r>
                  <a:rPr lang="en-US" sz="1600" dirty="0" smtClean="0"/>
                  <a:t>another</a:t>
                </a:r>
              </a:p>
              <a:p>
                <a:r>
                  <a:rPr lang="en-US" sz="1600" dirty="0"/>
                  <a:t>	</a:t>
                </a:r>
                <a:endParaRPr lang="en-US" sz="1600" dirty="0" smtClean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D</a:t>
                </a:r>
                <a:r>
                  <a:rPr lang="en-US" sz="1600" dirty="0" smtClean="0"/>
                  <a:t>edicated/embedded computers (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 phones, game consoles, digital cameras)</a:t>
                </a:r>
                <a:r>
                  <a:rPr lang="en-US" sz="1600" dirty="0" smtClean="0"/>
                  <a:t>: 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	a </a:t>
                </a:r>
                <a:r>
                  <a:rPr lang="en-US" sz="1600" dirty="0"/>
                  <a:t>single program is burned into </a:t>
                </a:r>
                <a:r>
                  <a:rPr lang="en-US" sz="1600" dirty="0" smtClean="0"/>
                  <a:t>ROM </a:t>
                </a:r>
                <a:r>
                  <a:rPr lang="en-US" sz="1600" dirty="0"/>
                  <a:t>and is the only one that can be </a:t>
                </a:r>
                <a:r>
                  <a:rPr lang="en-US" sz="1600" dirty="0" smtClean="0"/>
                  <a:t>executed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:r>
                  <a:rPr lang="en-US" sz="1600" dirty="0" err="1" smtClean="0"/>
                  <a:t>Eg</a:t>
                </a:r>
                <a:r>
                  <a:rPr lang="en-US" sz="1600" dirty="0" smtClean="0"/>
                  <a:t>.</a:t>
                </a:r>
                <a:r>
                  <a:rPr lang="en-US" sz="1600" dirty="0" smtClean="0"/>
                  <a:t> game cartridge = replaceable </a:t>
                </a:r>
                <a:r>
                  <a:rPr lang="en-US" sz="1600" dirty="0"/>
                  <a:t>ROM </a:t>
                </a:r>
                <a:r>
                  <a:rPr lang="en-US" sz="1600" dirty="0" smtClean="0"/>
                  <a:t>module</a:t>
                </a:r>
              </a:p>
              <a:p>
                <a:endParaRPr lang="en-US" sz="1600" dirty="0"/>
              </a:p>
              <a:p>
                <a:r>
                  <a:rPr lang="en-US" dirty="0" smtClean="0"/>
                  <a:t>But both share </a:t>
                </a:r>
                <a:r>
                  <a:rPr lang="en-US" dirty="0"/>
                  <a:t>same architectural ideas: stored programs, fetch-decode-execute logic, CPU, registers, program counter, </a:t>
                </a:r>
                <a:r>
                  <a:rPr lang="en-US" dirty="0" smtClean="0"/>
                  <a:t>etc.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Unlike </a:t>
                </a:r>
                <a:r>
                  <a:rPr lang="en-US" sz="1600" dirty="0"/>
                  <a:t>Hack, most computers use a single address space for storing both data and </a:t>
                </a:r>
                <a:r>
                  <a:rPr lang="en-US" sz="1600" dirty="0" smtClean="0"/>
                  <a:t>instructions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this single instruction is fed 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 smtClean="0"/>
                  <a:t>into the same place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fetch and execute in two cycles </a:t>
                </a:r>
              </a:p>
              <a:p>
                <a:endParaRPr lang="en-US" dirty="0"/>
              </a:p>
              <a:p>
                <a:r>
                  <a:rPr lang="en-US" dirty="0" smtClean="0"/>
                  <a:t>Simplified </a:t>
                </a:r>
                <a:r>
                  <a:rPr lang="en-US" dirty="0" smtClean="0"/>
                  <a:t>I/O</a:t>
                </a:r>
              </a:p>
              <a:p>
                <a:endParaRPr lang="en-US" dirty="0"/>
              </a:p>
              <a:p>
                <a:r>
                  <a:rPr lang="en-US" dirty="0"/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No printers, disks, network connections, etc.</a:t>
                </a: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Screens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	I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nstead </a:t>
                </a:r>
                <a:r>
                  <a:rPr lang="en-US" sz="1600" dirty="0">
                    <a:solidFill>
                      <a:schemeClr val="bg1"/>
                    </a:solidFill>
                  </a:rPr>
                  <a:t>of a single bit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for black or white, </a:t>
                </a:r>
                <a:r>
                  <a:rPr lang="en-US" sz="1600" dirty="0">
                    <a:solidFill>
                      <a:schemeClr val="bg1"/>
                    </a:solidFill>
                  </a:rPr>
                  <a:t>several bits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control brightness of each of 3 primary colors</a:t>
                </a: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		Graphics cards relieve </a:t>
                </a:r>
                <a:r>
                  <a:rPr lang="en-US" sz="1600" dirty="0">
                    <a:solidFill>
                      <a:schemeClr val="bg1"/>
                    </a:solidFill>
                  </a:rPr>
                  <a:t>CPU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from drawing shapes directly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6" y="1242449"/>
                <a:ext cx="12214856" cy="5293757"/>
              </a:xfrm>
              <a:prstGeom prst="rect">
                <a:avLst/>
              </a:prstGeom>
              <a:blipFill>
                <a:blip r:embed="rId2"/>
                <a:stretch>
                  <a:fillRect l="-449" t="-691" b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49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68233</TotalTime>
  <Words>3308</Words>
  <Application>Microsoft Office PowerPoint</Application>
  <PresentationFormat>Widescreen</PresentationFormat>
  <Paragraphs>2633</Paragraphs>
  <Slides>108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4" baseType="lpstr">
      <vt:lpstr>Arial</vt:lpstr>
      <vt:lpstr>Calibri</vt:lpstr>
      <vt:lpstr>Calibri Light</vt:lpstr>
      <vt:lpstr>Cambria Math</vt:lpstr>
      <vt:lpstr>Courier New</vt:lpstr>
      <vt:lpstr>Office Theme</vt:lpstr>
      <vt:lpstr>Computer Architecture</vt:lpstr>
      <vt:lpstr>Stored program concept</vt:lpstr>
      <vt:lpstr>Stored program concept</vt:lpstr>
      <vt:lpstr>Stored program concept</vt:lpstr>
      <vt:lpstr>Stored program concept</vt:lpstr>
      <vt:lpstr>Stored program concept</vt:lpstr>
      <vt:lpstr>Stored program concept</vt:lpstr>
      <vt:lpstr>Memory</vt:lpstr>
      <vt:lpstr>Memory</vt:lpstr>
      <vt:lpstr>Memory</vt:lpstr>
      <vt:lpstr>Memory</vt:lpstr>
      <vt:lpstr>Memory</vt:lpstr>
      <vt:lpstr>Memory</vt:lpstr>
      <vt:lpstr>Memory</vt:lpstr>
      <vt:lpstr>Memory</vt:lpstr>
      <vt:lpstr>Memory</vt:lpstr>
      <vt:lpstr>CPU</vt:lpstr>
      <vt:lpstr>CPU</vt:lpstr>
      <vt:lpstr>CPU</vt:lpstr>
      <vt:lpstr>CPU</vt:lpstr>
      <vt:lpstr>CPU</vt:lpstr>
      <vt:lpstr>CPU</vt:lpstr>
      <vt:lpstr>CPU</vt:lpstr>
      <vt:lpstr>CPU</vt:lpstr>
      <vt:lpstr>Registers</vt:lpstr>
      <vt:lpstr>Registers</vt:lpstr>
      <vt:lpstr>Registers</vt:lpstr>
      <vt:lpstr>Registers</vt:lpstr>
      <vt:lpstr>Registers</vt:lpstr>
      <vt:lpstr>Registers</vt:lpstr>
      <vt:lpstr>Registers</vt:lpstr>
      <vt:lpstr>Registers</vt:lpstr>
      <vt:lpstr>Registers</vt:lpstr>
      <vt:lpstr>Registers</vt:lpstr>
      <vt:lpstr>Registers</vt:lpstr>
      <vt:lpstr>Registers</vt:lpstr>
      <vt:lpstr>Registers</vt:lpstr>
      <vt:lpstr>Registers</vt:lpstr>
      <vt:lpstr>Registers</vt:lpstr>
      <vt:lpstr>Registers</vt:lpstr>
      <vt:lpstr>Registers           data registers</vt:lpstr>
      <vt:lpstr>Registers           data registers</vt:lpstr>
      <vt:lpstr>Registers           data registers</vt:lpstr>
      <vt:lpstr>Registers              address registers</vt:lpstr>
      <vt:lpstr>Registers              address registers</vt:lpstr>
      <vt:lpstr>Registers              address registers</vt:lpstr>
      <vt:lpstr>Registers              address registers</vt:lpstr>
      <vt:lpstr>Registers              address registers</vt:lpstr>
      <vt:lpstr>Registers              address registers</vt:lpstr>
      <vt:lpstr>Registers              program counter</vt:lpstr>
      <vt:lpstr>Registers              program counter</vt:lpstr>
      <vt:lpstr>Registers                 I/O</vt:lpstr>
      <vt:lpstr>Registers                 I/O</vt:lpstr>
      <vt:lpstr>Registers                 I/O</vt:lpstr>
      <vt:lpstr>Registers                 I/O</vt:lpstr>
      <vt:lpstr>Registers                 I/O</vt:lpstr>
      <vt:lpstr>Registers                 I/O</vt:lpstr>
      <vt:lpstr>Registers                 I/O</vt:lpstr>
      <vt:lpstr>Registers                 I/O</vt:lpstr>
      <vt:lpstr>Registers                 I/O</vt:lpstr>
      <vt:lpstr>Registers                 I/O</vt:lpstr>
      <vt:lpstr>Registers                 I/O</vt:lpstr>
      <vt:lpstr>Registers                 I/O</vt:lpstr>
      <vt:lpstr>Implementation          data memory</vt:lpstr>
      <vt:lpstr>Implementation          data memory</vt:lpstr>
      <vt:lpstr>Implementation          data memory</vt:lpstr>
      <vt:lpstr>Implementation          data memory</vt:lpstr>
      <vt:lpstr>Implementation          data memory</vt:lpstr>
      <vt:lpstr>Implementation          data memory</vt:lpstr>
      <vt:lpstr>Implementation          data memory</vt:lpstr>
      <vt:lpstr>Implementation               CPU</vt:lpstr>
      <vt:lpstr>Implementation               CPU</vt:lpstr>
      <vt:lpstr>Implementation               CPU</vt:lpstr>
      <vt:lpstr>Implementation               CPU</vt:lpstr>
      <vt:lpstr>Implementation               CPU</vt:lpstr>
      <vt:lpstr>Implementation               CPU</vt:lpstr>
      <vt:lpstr>Implementation               CPU</vt:lpstr>
      <vt:lpstr>Implementation               CPU</vt:lpstr>
      <vt:lpstr>Implementation               CPU</vt:lpstr>
      <vt:lpstr>Implementation               CPU</vt:lpstr>
      <vt:lpstr>Implementation               CPU</vt:lpstr>
      <vt:lpstr>Implementation             computer</vt:lpstr>
      <vt:lpstr>Implementation             computer</vt:lpstr>
      <vt:lpstr>Implementation             computer</vt:lpstr>
      <vt:lpstr>Implementation             computer</vt:lpstr>
      <vt:lpstr>Implementation             computer</vt:lpstr>
      <vt:lpstr>Implementation             computer</vt:lpstr>
      <vt:lpstr>Implementation             computer</vt:lpstr>
      <vt:lpstr>Implementation             computer</vt:lpstr>
      <vt:lpstr>Perspective</vt:lpstr>
      <vt:lpstr>Perspective</vt:lpstr>
      <vt:lpstr>Perspective</vt:lpstr>
      <vt:lpstr>Perspective</vt:lpstr>
      <vt:lpstr>Perspective</vt:lpstr>
      <vt:lpstr>Perspective</vt:lpstr>
      <vt:lpstr>Perspective</vt:lpstr>
      <vt:lpstr>Perspective</vt:lpstr>
      <vt:lpstr>Perspective</vt:lpstr>
      <vt:lpstr>Perspective</vt:lpstr>
      <vt:lpstr>Perspective</vt:lpstr>
      <vt:lpstr>Perspective</vt:lpstr>
      <vt:lpstr>Perspective</vt:lpstr>
      <vt:lpstr>Perspective</vt:lpstr>
      <vt:lpstr>Perspective</vt:lpstr>
      <vt:lpstr>Perspective</vt:lpstr>
      <vt:lpstr>Perspective</vt:lpstr>
      <vt:lpstr>Perspective</vt:lpstr>
      <vt:lpstr>Perspective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Logic</dc:title>
  <dc:creator>Jaime Salazar</dc:creator>
  <cp:lastModifiedBy>Jaime Salazar</cp:lastModifiedBy>
  <cp:revision>343</cp:revision>
  <dcterms:created xsi:type="dcterms:W3CDTF">2018-02-26T00:59:39Z</dcterms:created>
  <dcterms:modified xsi:type="dcterms:W3CDTF">2018-05-01T20:08:56Z</dcterms:modified>
</cp:coreProperties>
</file>