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762" r:id="rId3"/>
    <p:sldId id="764" r:id="rId4"/>
    <p:sldId id="648" r:id="rId5"/>
    <p:sldId id="763" r:id="rId6"/>
    <p:sldId id="766" r:id="rId7"/>
    <p:sldId id="765" r:id="rId8"/>
    <p:sldId id="769" r:id="rId9"/>
    <p:sldId id="770" r:id="rId10"/>
    <p:sldId id="771" r:id="rId11"/>
    <p:sldId id="767" r:id="rId12"/>
    <p:sldId id="773" r:id="rId13"/>
    <p:sldId id="772" r:id="rId14"/>
    <p:sldId id="774" r:id="rId15"/>
    <p:sldId id="776" r:id="rId16"/>
    <p:sldId id="775" r:id="rId17"/>
    <p:sldId id="777" r:id="rId18"/>
    <p:sldId id="778" r:id="rId19"/>
    <p:sldId id="779" r:id="rId20"/>
    <p:sldId id="761" r:id="rId21"/>
    <p:sldId id="781" r:id="rId22"/>
    <p:sldId id="782" r:id="rId23"/>
    <p:sldId id="783" r:id="rId24"/>
    <p:sldId id="784" r:id="rId25"/>
    <p:sldId id="786" r:id="rId26"/>
    <p:sldId id="787" r:id="rId27"/>
    <p:sldId id="785" r:id="rId28"/>
    <p:sldId id="780" r:id="rId29"/>
    <p:sldId id="789" r:id="rId30"/>
    <p:sldId id="790" r:id="rId31"/>
    <p:sldId id="788" r:id="rId32"/>
    <p:sldId id="792" r:id="rId33"/>
    <p:sldId id="791" r:id="rId34"/>
    <p:sldId id="654" r:id="rId35"/>
    <p:sldId id="793" r:id="rId36"/>
    <p:sldId id="794" r:id="rId37"/>
    <p:sldId id="797" r:id="rId38"/>
    <p:sldId id="798" r:id="rId39"/>
    <p:sldId id="799" r:id="rId40"/>
    <p:sldId id="800" r:id="rId41"/>
    <p:sldId id="801" r:id="rId42"/>
    <p:sldId id="802" r:id="rId43"/>
    <p:sldId id="803" r:id="rId44"/>
    <p:sldId id="804" r:id="rId45"/>
    <p:sldId id="796" r:id="rId46"/>
    <p:sldId id="809" r:id="rId47"/>
    <p:sldId id="808" r:id="rId48"/>
    <p:sldId id="811" r:id="rId49"/>
    <p:sldId id="813" r:id="rId50"/>
    <p:sldId id="812" r:id="rId51"/>
    <p:sldId id="810" r:id="rId52"/>
    <p:sldId id="814" r:id="rId53"/>
    <p:sldId id="807" r:id="rId54"/>
    <p:sldId id="806" r:id="rId55"/>
    <p:sldId id="815" r:id="rId56"/>
    <p:sldId id="805" r:id="rId57"/>
    <p:sldId id="816" r:id="rId58"/>
    <p:sldId id="817" r:id="rId59"/>
    <p:sldId id="818" r:id="rId60"/>
    <p:sldId id="819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6BBEB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EDBEF-8EAC-408E-9FAD-478407AAF8A1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E86FF-8AAA-42C5-ADBA-5CDC794C3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01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5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7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4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7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1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2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1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5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4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E962-E5BD-491F-9D29-200F965DAFFB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1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E962-E5BD-491F-9D29-200F965DAFFB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5F7E1-591C-43B3-9431-6749944F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9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Assembler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Assembling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966" y="1242449"/>
            <a:ext cx="1317534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Assembler converts assembly into binary (</a:t>
            </a:r>
            <a:r>
              <a:rPr lang="en-US" dirty="0" err="1" smtClean="0"/>
              <a:t>eg</a:t>
            </a:r>
            <a:r>
              <a:rPr lang="en-US" dirty="0" smtClean="0"/>
              <a:t>. 32 bit)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/>
              <a:t>1. Parse commando into fields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dirty="0"/>
              <a:t>assembly		         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/>
              <a:t>2. For each field, generate bits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3. Replace symbols with addresses		</a:t>
            </a:r>
            <a:r>
              <a:rPr lang="en-US" sz="1600" dirty="0" smtClean="0"/>
              <a:t>	binary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  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11000010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10000001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1000000000000011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4. Assemble binary codes into machine </a:t>
            </a:r>
            <a:r>
              <a:rPr lang="en-US" sz="1600" dirty="0" err="1" smtClean="0">
                <a:solidFill>
                  <a:schemeClr val="bg1"/>
                </a:solidFill>
              </a:rPr>
              <a:t>instructions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ecture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/>
              <a:t>	 </a:t>
            </a:r>
            <a:r>
              <a:rPr lang="en-US" sz="1600" dirty="0" smtClean="0"/>
              <a:t>   	</a:t>
            </a:r>
            <a:r>
              <a:rPr lang="en-US" dirty="0" smtClean="0">
                <a:solidFill>
                  <a:schemeClr val="bg1"/>
                </a:solidFill>
              </a:rPr>
              <a:t>	CPU interacts </a:t>
            </a:r>
            <a:r>
              <a:rPr lang="en-US" dirty="0">
                <a:solidFill>
                  <a:schemeClr val="bg1"/>
                </a:solidFill>
              </a:rPr>
              <a:t>with a memory device, receiving data from </a:t>
            </a:r>
            <a:r>
              <a:rPr lang="en-US" dirty="0" smtClean="0">
                <a:solidFill>
                  <a:schemeClr val="bg1"/>
                </a:solidFill>
              </a:rPr>
              <a:t>input device </a:t>
            </a:r>
            <a:r>
              <a:rPr lang="en-US" dirty="0">
                <a:solidFill>
                  <a:schemeClr val="bg1"/>
                </a:solidFill>
              </a:rPr>
              <a:t>and sending data to </a:t>
            </a:r>
            <a:r>
              <a:rPr lang="en-US" dirty="0" smtClean="0">
                <a:solidFill>
                  <a:schemeClr val="bg1"/>
                </a:solidFill>
              </a:rPr>
              <a:t>output de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Symbols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Variables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err="1" smtClean="0">
                <a:solidFill>
                  <a:schemeClr val="bg1"/>
                </a:solidFill>
              </a:rPr>
              <a:t>Eg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sz="1600" dirty="0" smtClean="0">
                <a:solidFill>
                  <a:schemeClr val="bg1"/>
                </a:solidFill>
              </a:rPr>
              <a:t>variable that represents some weight, mapped on location </a:t>
            </a:r>
            <a:r>
              <a:rPr lang="en-US" sz="1600" dirty="0">
                <a:solidFill>
                  <a:schemeClr val="bg1"/>
                </a:solidFill>
              </a:rPr>
              <a:t>7 in the computer’s </a:t>
            </a:r>
            <a:r>
              <a:rPr lang="en-US" sz="1600" dirty="0" smtClean="0">
                <a:solidFill>
                  <a:schemeClr val="bg1"/>
                </a:solidFill>
              </a:rPr>
              <a:t>memory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R3,weight =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R3,7</a:t>
            </a:r>
          </a:p>
          <a:p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Labels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Eg</a:t>
            </a:r>
            <a:r>
              <a:rPr lang="en-US" sz="1600" dirty="0">
                <a:solidFill>
                  <a:schemeClr val="bg1"/>
                </a:solidFill>
              </a:rPr>
              <a:t>. variable that represents some weight, mapped on location 7 in the computer’s </a:t>
            </a:r>
            <a:r>
              <a:rPr lang="en-US" sz="1600" dirty="0" smtClean="0">
                <a:solidFill>
                  <a:schemeClr val="bg1"/>
                </a:solidFill>
              </a:rPr>
              <a:t>memory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 =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250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98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Assembling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966" y="1242449"/>
            <a:ext cx="1317534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Assembler converts assembly into binary (</a:t>
            </a:r>
            <a:r>
              <a:rPr lang="en-US" dirty="0" err="1" smtClean="0"/>
              <a:t>eg</a:t>
            </a:r>
            <a:r>
              <a:rPr lang="en-US" dirty="0" smtClean="0"/>
              <a:t>. 32 bit)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/>
              <a:t>1. Parse commando into fields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dirty="0"/>
              <a:t>assembly		         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/>
              <a:t>2. For each field, generate bits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 smtClean="0"/>
              <a:t>	3. Replace symbols with addresses			binary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11000010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10000001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1000000000000011</a:t>
            </a:r>
            <a:endParaRPr lang="en-US" dirty="0" smtClean="0"/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4. Assemble binary codes into machine </a:t>
            </a:r>
            <a:r>
              <a:rPr lang="en-US" sz="1600" dirty="0" err="1" smtClean="0">
                <a:solidFill>
                  <a:schemeClr val="bg1"/>
                </a:solidFill>
              </a:rPr>
              <a:t>instructions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ecture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 </a:t>
            </a:r>
            <a:r>
              <a:rPr lang="en-US" sz="1600" dirty="0" smtClean="0">
                <a:solidFill>
                  <a:schemeClr val="bg1"/>
                </a:solidFill>
              </a:rPr>
              <a:t>   	</a:t>
            </a:r>
            <a:r>
              <a:rPr lang="en-US" dirty="0" smtClean="0">
                <a:solidFill>
                  <a:schemeClr val="bg1"/>
                </a:solidFill>
              </a:rPr>
              <a:t>	CPU interacts </a:t>
            </a:r>
            <a:r>
              <a:rPr lang="en-US" dirty="0">
                <a:solidFill>
                  <a:schemeClr val="bg1"/>
                </a:solidFill>
              </a:rPr>
              <a:t>with a memory device, receiving data from </a:t>
            </a:r>
            <a:r>
              <a:rPr lang="en-US" dirty="0" smtClean="0">
                <a:solidFill>
                  <a:schemeClr val="bg1"/>
                </a:solidFill>
              </a:rPr>
              <a:t>input device </a:t>
            </a:r>
            <a:r>
              <a:rPr lang="en-US" dirty="0">
                <a:solidFill>
                  <a:schemeClr val="bg1"/>
                </a:solidFill>
              </a:rPr>
              <a:t>and sending data to </a:t>
            </a:r>
            <a:r>
              <a:rPr lang="en-US" dirty="0" smtClean="0">
                <a:solidFill>
                  <a:schemeClr val="bg1"/>
                </a:solidFill>
              </a:rPr>
              <a:t>output de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Symbols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Variables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err="1" smtClean="0">
                <a:solidFill>
                  <a:schemeClr val="bg1"/>
                </a:solidFill>
              </a:rPr>
              <a:t>Eg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sz="1600" dirty="0" smtClean="0">
                <a:solidFill>
                  <a:schemeClr val="bg1"/>
                </a:solidFill>
              </a:rPr>
              <a:t>variable that represents some weight, mapped on location </a:t>
            </a:r>
            <a:r>
              <a:rPr lang="en-US" sz="1600" dirty="0">
                <a:solidFill>
                  <a:schemeClr val="bg1"/>
                </a:solidFill>
              </a:rPr>
              <a:t>7 in the computer’s </a:t>
            </a:r>
            <a:r>
              <a:rPr lang="en-US" sz="1600" dirty="0" smtClean="0">
                <a:solidFill>
                  <a:schemeClr val="bg1"/>
                </a:solidFill>
              </a:rPr>
              <a:t>memory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R3,weight =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R3,7</a:t>
            </a:r>
          </a:p>
          <a:p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Labels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Eg</a:t>
            </a:r>
            <a:r>
              <a:rPr lang="en-US" sz="1600" dirty="0">
                <a:solidFill>
                  <a:schemeClr val="bg1"/>
                </a:solidFill>
              </a:rPr>
              <a:t>. variable that represents some weight, mapped on location 7 in the computer’s </a:t>
            </a:r>
            <a:r>
              <a:rPr lang="en-US" sz="1600" dirty="0" smtClean="0">
                <a:solidFill>
                  <a:schemeClr val="bg1"/>
                </a:solidFill>
              </a:rPr>
              <a:t>memory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 =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250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50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Assembling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966" y="1242449"/>
            <a:ext cx="1317534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Assembler converts assembly into binary (</a:t>
            </a:r>
            <a:r>
              <a:rPr lang="en-US" dirty="0" err="1" smtClean="0"/>
              <a:t>eg</a:t>
            </a:r>
            <a:r>
              <a:rPr lang="en-US" dirty="0" smtClean="0"/>
              <a:t>. 32 bit)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/>
              <a:t>1. Parse commando into fields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dirty="0"/>
              <a:t>assembly		         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/>
              <a:t>2. For each field, generate bits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 smtClean="0"/>
              <a:t>	3. Replace symbols with addresses			binary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11000010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10000001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1000000000000011</a:t>
            </a:r>
            <a:endParaRPr lang="en-US" dirty="0" smtClean="0"/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/>
              <a:t>4. Assemble binary codes into machine instructions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 </a:t>
            </a:r>
            <a:r>
              <a:rPr lang="en-US" sz="1600" dirty="0" smtClean="0">
                <a:solidFill>
                  <a:schemeClr val="bg1"/>
                </a:solidFill>
              </a:rPr>
              <a:t>   	</a:t>
            </a:r>
            <a:r>
              <a:rPr lang="en-US" dirty="0" smtClean="0">
                <a:solidFill>
                  <a:schemeClr val="bg1"/>
                </a:solidFill>
              </a:rPr>
              <a:t>	CPU interacts </a:t>
            </a:r>
            <a:r>
              <a:rPr lang="en-US" dirty="0">
                <a:solidFill>
                  <a:schemeClr val="bg1"/>
                </a:solidFill>
              </a:rPr>
              <a:t>with a memory device, receiving data from </a:t>
            </a:r>
            <a:r>
              <a:rPr lang="en-US" dirty="0" smtClean="0">
                <a:solidFill>
                  <a:schemeClr val="bg1"/>
                </a:solidFill>
              </a:rPr>
              <a:t>input device </a:t>
            </a:r>
            <a:r>
              <a:rPr lang="en-US" dirty="0">
                <a:solidFill>
                  <a:schemeClr val="bg1"/>
                </a:solidFill>
              </a:rPr>
              <a:t>and sending data to </a:t>
            </a:r>
            <a:r>
              <a:rPr lang="en-US" dirty="0" smtClean="0">
                <a:solidFill>
                  <a:schemeClr val="bg1"/>
                </a:solidFill>
              </a:rPr>
              <a:t>output de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Symbols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Variables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err="1" smtClean="0">
                <a:solidFill>
                  <a:schemeClr val="bg1"/>
                </a:solidFill>
              </a:rPr>
              <a:t>Eg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sz="1600" dirty="0" smtClean="0">
                <a:solidFill>
                  <a:schemeClr val="bg1"/>
                </a:solidFill>
              </a:rPr>
              <a:t>variable that represents some weight, mapped on location </a:t>
            </a:r>
            <a:r>
              <a:rPr lang="en-US" sz="1600" dirty="0">
                <a:solidFill>
                  <a:schemeClr val="bg1"/>
                </a:solidFill>
              </a:rPr>
              <a:t>7 in the computer’s </a:t>
            </a:r>
            <a:r>
              <a:rPr lang="en-US" sz="1600" dirty="0" smtClean="0">
                <a:solidFill>
                  <a:schemeClr val="bg1"/>
                </a:solidFill>
              </a:rPr>
              <a:t>memory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R3,weight =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R3,7</a:t>
            </a:r>
          </a:p>
          <a:p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Labels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Eg</a:t>
            </a:r>
            <a:r>
              <a:rPr lang="en-US" sz="1600" dirty="0">
                <a:solidFill>
                  <a:schemeClr val="bg1"/>
                </a:solidFill>
              </a:rPr>
              <a:t>. variable that represents some weight, mapped on location 7 in the computer’s </a:t>
            </a:r>
            <a:r>
              <a:rPr lang="en-US" sz="1600" dirty="0" smtClean="0">
                <a:solidFill>
                  <a:schemeClr val="bg1"/>
                </a:solidFill>
              </a:rPr>
              <a:t>memory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 =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250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40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Assembling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966" y="1242449"/>
            <a:ext cx="1317534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Assembler converts assembly into binary (</a:t>
            </a:r>
            <a:r>
              <a:rPr lang="en-US" dirty="0" err="1" smtClean="0"/>
              <a:t>eg</a:t>
            </a:r>
            <a:r>
              <a:rPr lang="en-US" dirty="0" smtClean="0"/>
              <a:t>. 32 bit)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/>
              <a:t>1. Parse commando into fields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dirty="0"/>
              <a:t>assembly		         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/>
              <a:t>2. For each field, generate bits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 smtClean="0"/>
              <a:t>	3. Replace symbols with addresses			binary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11000010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10000001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1000000000000011</a:t>
            </a:r>
            <a:endParaRPr lang="en-US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4. Assemble binary codes into machine </a:t>
            </a:r>
            <a:r>
              <a:rPr lang="en-US" sz="1600" dirty="0" err="1" smtClean="0"/>
              <a:t>instructions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ecture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/>
              <a:t>	 </a:t>
            </a:r>
            <a:r>
              <a:rPr lang="en-US" sz="1600" dirty="0" smtClean="0"/>
              <a:t>   	</a:t>
            </a:r>
            <a:r>
              <a:rPr lang="en-US" dirty="0" smtClean="0">
                <a:solidFill>
                  <a:schemeClr val="bg1"/>
                </a:solidFill>
              </a:rPr>
              <a:t>	CPU interacts </a:t>
            </a:r>
            <a:r>
              <a:rPr lang="en-US" dirty="0">
                <a:solidFill>
                  <a:schemeClr val="bg1"/>
                </a:solidFill>
              </a:rPr>
              <a:t>with a memory device, receiving data from </a:t>
            </a:r>
            <a:r>
              <a:rPr lang="en-US" dirty="0" smtClean="0">
                <a:solidFill>
                  <a:schemeClr val="bg1"/>
                </a:solidFill>
              </a:rPr>
              <a:t>input device </a:t>
            </a:r>
            <a:r>
              <a:rPr lang="en-US" dirty="0">
                <a:solidFill>
                  <a:schemeClr val="bg1"/>
                </a:solidFill>
              </a:rPr>
              <a:t>and sending data to </a:t>
            </a:r>
            <a:r>
              <a:rPr lang="en-US" dirty="0" smtClean="0">
                <a:solidFill>
                  <a:schemeClr val="bg1"/>
                </a:solidFill>
              </a:rPr>
              <a:t>output de</a:t>
            </a:r>
          </a:p>
          <a:p>
            <a:r>
              <a:rPr lang="en-US" dirty="0" smtClean="0"/>
              <a:t>Symbols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bg1"/>
                </a:solidFill>
              </a:rPr>
              <a:t>Variables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err="1" smtClean="0">
                <a:solidFill>
                  <a:schemeClr val="bg1"/>
                </a:solidFill>
              </a:rPr>
              <a:t>Eg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sz="1600" dirty="0" smtClean="0">
                <a:solidFill>
                  <a:schemeClr val="bg1"/>
                </a:solidFill>
              </a:rPr>
              <a:t>variable that represents some weight, mapped on location </a:t>
            </a:r>
            <a:r>
              <a:rPr lang="en-US" sz="1600" dirty="0">
                <a:solidFill>
                  <a:schemeClr val="bg1"/>
                </a:solidFill>
              </a:rPr>
              <a:t>7 in the computer’s </a:t>
            </a:r>
            <a:r>
              <a:rPr lang="en-US" sz="1600" dirty="0" smtClean="0">
                <a:solidFill>
                  <a:schemeClr val="bg1"/>
                </a:solidFill>
              </a:rPr>
              <a:t>memory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R3,weight =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R3,7</a:t>
            </a:r>
          </a:p>
          <a:p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Labels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Eg</a:t>
            </a:r>
            <a:r>
              <a:rPr lang="en-US" sz="1600" dirty="0">
                <a:solidFill>
                  <a:schemeClr val="bg1"/>
                </a:solidFill>
              </a:rPr>
              <a:t>. variable that represents some weight, mapped on location 7 in the computer’s </a:t>
            </a:r>
            <a:r>
              <a:rPr lang="en-US" sz="1600" dirty="0" smtClean="0">
                <a:solidFill>
                  <a:schemeClr val="bg1"/>
                </a:solidFill>
              </a:rPr>
              <a:t>memory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 =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250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77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Assembling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966" y="1242449"/>
            <a:ext cx="1317534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Assembler converts assembly into binary (</a:t>
            </a:r>
            <a:r>
              <a:rPr lang="en-US" dirty="0" err="1" smtClean="0"/>
              <a:t>eg</a:t>
            </a:r>
            <a:r>
              <a:rPr lang="en-US" dirty="0" smtClean="0"/>
              <a:t>. 32 bit)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/>
              <a:t>1. Parse commando into fields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dirty="0"/>
              <a:t>assembly		         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/>
              <a:t>2. For each field, generate bits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 smtClean="0"/>
              <a:t>	3. Replace symbols with addresses			binary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11000010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10000001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1000000000000011</a:t>
            </a:r>
            <a:endParaRPr lang="en-US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4. Assemble binary codes into machine </a:t>
            </a:r>
            <a:r>
              <a:rPr lang="en-US" sz="1600" dirty="0" err="1" smtClean="0"/>
              <a:t>instructions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ecture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/>
              <a:t>	 </a:t>
            </a:r>
            <a:r>
              <a:rPr lang="en-US" sz="1600" dirty="0" smtClean="0"/>
              <a:t>   	</a:t>
            </a:r>
            <a:r>
              <a:rPr lang="en-US" dirty="0" smtClean="0">
                <a:solidFill>
                  <a:schemeClr val="bg1"/>
                </a:solidFill>
              </a:rPr>
              <a:t>	CPU interacts </a:t>
            </a:r>
            <a:r>
              <a:rPr lang="en-US" dirty="0">
                <a:solidFill>
                  <a:schemeClr val="bg1"/>
                </a:solidFill>
              </a:rPr>
              <a:t>with a memory device, receiving data from </a:t>
            </a:r>
            <a:r>
              <a:rPr lang="en-US" dirty="0" smtClean="0">
                <a:solidFill>
                  <a:schemeClr val="bg1"/>
                </a:solidFill>
              </a:rPr>
              <a:t>input device </a:t>
            </a:r>
            <a:r>
              <a:rPr lang="en-US" dirty="0">
                <a:solidFill>
                  <a:schemeClr val="bg1"/>
                </a:solidFill>
              </a:rPr>
              <a:t>and sending data to </a:t>
            </a:r>
            <a:r>
              <a:rPr lang="en-US" dirty="0" smtClean="0">
                <a:solidFill>
                  <a:schemeClr val="bg1"/>
                </a:solidFill>
              </a:rPr>
              <a:t>output de</a:t>
            </a:r>
          </a:p>
          <a:p>
            <a:r>
              <a:rPr lang="en-US" dirty="0" smtClean="0"/>
              <a:t>Symbols</a:t>
            </a:r>
          </a:p>
          <a:p>
            <a:endParaRPr lang="en-US" dirty="0"/>
          </a:p>
          <a:p>
            <a:r>
              <a:rPr lang="en-US" dirty="0" smtClean="0"/>
              <a:t>	Variables</a:t>
            </a:r>
          </a:p>
          <a:p>
            <a:endParaRPr lang="en-US" dirty="0"/>
          </a:p>
          <a:p>
            <a:r>
              <a:rPr lang="en-US" dirty="0" smtClean="0"/>
              <a:t>		</a:t>
            </a:r>
            <a:r>
              <a:rPr lang="en-US" dirty="0" err="1" smtClean="0">
                <a:solidFill>
                  <a:schemeClr val="bg1"/>
                </a:solidFill>
              </a:rPr>
              <a:t>Eg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sz="1600" dirty="0" smtClean="0">
                <a:solidFill>
                  <a:schemeClr val="bg1"/>
                </a:solidFill>
              </a:rPr>
              <a:t>variable that represents some weight, mapped on location </a:t>
            </a:r>
            <a:r>
              <a:rPr lang="en-US" sz="1600" dirty="0">
                <a:solidFill>
                  <a:schemeClr val="bg1"/>
                </a:solidFill>
              </a:rPr>
              <a:t>7 in the computer’s </a:t>
            </a:r>
            <a:r>
              <a:rPr lang="en-US" sz="1600" dirty="0" smtClean="0">
                <a:solidFill>
                  <a:schemeClr val="bg1"/>
                </a:solidFill>
              </a:rPr>
              <a:t>memory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R3,weight =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R3,7</a:t>
            </a:r>
          </a:p>
          <a:p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Labels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Eg</a:t>
            </a:r>
            <a:r>
              <a:rPr lang="en-US" sz="1600" dirty="0">
                <a:solidFill>
                  <a:schemeClr val="bg1"/>
                </a:solidFill>
              </a:rPr>
              <a:t>. variable that represents some weight, mapped on location 7 in the computer’s </a:t>
            </a:r>
            <a:r>
              <a:rPr lang="en-US" sz="1600" dirty="0" smtClean="0">
                <a:solidFill>
                  <a:schemeClr val="bg1"/>
                </a:solidFill>
              </a:rPr>
              <a:t>memory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 =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250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40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Assembling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966" y="1242449"/>
            <a:ext cx="1317534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Assembler converts assembly into binary (</a:t>
            </a:r>
            <a:r>
              <a:rPr lang="en-US" dirty="0" err="1" smtClean="0"/>
              <a:t>eg</a:t>
            </a:r>
            <a:r>
              <a:rPr lang="en-US" dirty="0" smtClean="0"/>
              <a:t>. 32 bit)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/>
              <a:t>1. Parse commando into fields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dirty="0"/>
              <a:t>assembly		         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/>
              <a:t>2. For each field, generate bits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 smtClean="0"/>
              <a:t>	3. Replace symbols with addresses			binary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11000010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10000001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1000000000000011</a:t>
            </a:r>
            <a:endParaRPr lang="en-US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4. Assemble binary codes into machine </a:t>
            </a:r>
            <a:r>
              <a:rPr lang="en-US" sz="1600" dirty="0" err="1" smtClean="0"/>
              <a:t>instructions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ecture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/>
              <a:t>	 </a:t>
            </a:r>
            <a:r>
              <a:rPr lang="en-US" sz="1600" dirty="0" smtClean="0"/>
              <a:t>   	</a:t>
            </a:r>
            <a:r>
              <a:rPr lang="en-US" dirty="0" smtClean="0">
                <a:solidFill>
                  <a:schemeClr val="bg1"/>
                </a:solidFill>
              </a:rPr>
              <a:t>	CPU interacts </a:t>
            </a:r>
            <a:r>
              <a:rPr lang="en-US" dirty="0">
                <a:solidFill>
                  <a:schemeClr val="bg1"/>
                </a:solidFill>
              </a:rPr>
              <a:t>with a memory device, receiving data from </a:t>
            </a:r>
            <a:r>
              <a:rPr lang="en-US" dirty="0" smtClean="0">
                <a:solidFill>
                  <a:schemeClr val="bg1"/>
                </a:solidFill>
              </a:rPr>
              <a:t>input device </a:t>
            </a:r>
            <a:r>
              <a:rPr lang="en-US" dirty="0">
                <a:solidFill>
                  <a:schemeClr val="bg1"/>
                </a:solidFill>
              </a:rPr>
              <a:t>and sending data to </a:t>
            </a:r>
            <a:r>
              <a:rPr lang="en-US" dirty="0" smtClean="0">
                <a:solidFill>
                  <a:schemeClr val="bg1"/>
                </a:solidFill>
              </a:rPr>
              <a:t>output de</a:t>
            </a:r>
          </a:p>
          <a:p>
            <a:r>
              <a:rPr lang="en-US" dirty="0" smtClean="0"/>
              <a:t>Symbols</a:t>
            </a:r>
          </a:p>
          <a:p>
            <a:endParaRPr lang="en-US" dirty="0"/>
          </a:p>
          <a:p>
            <a:r>
              <a:rPr lang="en-US" dirty="0" smtClean="0"/>
              <a:t>	Variables</a:t>
            </a:r>
          </a:p>
          <a:p>
            <a:endParaRPr lang="en-US" dirty="0"/>
          </a:p>
          <a:p>
            <a:r>
              <a:rPr lang="en-US" dirty="0" smtClean="0"/>
              <a:t>		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sz="1600" dirty="0" smtClean="0"/>
              <a:t>variable that represents some weight, mapped on location </a:t>
            </a:r>
            <a:r>
              <a:rPr lang="en-US" sz="1600" dirty="0"/>
              <a:t>7 in the computer’s </a:t>
            </a:r>
            <a:r>
              <a:rPr lang="en-US" sz="1600" dirty="0" smtClean="0"/>
              <a:t>memory</a:t>
            </a:r>
          </a:p>
          <a:p>
            <a:endParaRPr lang="en-US" sz="1600" dirty="0"/>
          </a:p>
          <a:p>
            <a:r>
              <a:rPr lang="en-US" sz="1600" dirty="0" smtClean="0"/>
              <a:t>		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R3,weight =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R3,7</a:t>
            </a:r>
          </a:p>
          <a:p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Labels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Eg</a:t>
            </a:r>
            <a:r>
              <a:rPr lang="en-US" sz="1600" dirty="0">
                <a:solidFill>
                  <a:schemeClr val="bg1"/>
                </a:solidFill>
              </a:rPr>
              <a:t>. variable that represents some weight, mapped on location 7 in the computer’s </a:t>
            </a:r>
            <a:r>
              <a:rPr lang="en-US" sz="1600" dirty="0" smtClean="0">
                <a:solidFill>
                  <a:schemeClr val="bg1"/>
                </a:solidFill>
              </a:rPr>
              <a:t>memory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 =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250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2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Assembling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966" y="1242449"/>
            <a:ext cx="1317534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Assembler converts assembly into binary (</a:t>
            </a:r>
            <a:r>
              <a:rPr lang="en-US" dirty="0" err="1" smtClean="0"/>
              <a:t>eg</a:t>
            </a:r>
            <a:r>
              <a:rPr lang="en-US" dirty="0" smtClean="0"/>
              <a:t>. 32 bit)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/>
              <a:t>1. Parse commando into fields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dirty="0"/>
              <a:t>assembly		         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/>
              <a:t>2. For each field, generate bits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 smtClean="0"/>
              <a:t>	3. Replace symbols with addresses			binary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11000010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10000001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1000000000000011</a:t>
            </a:r>
            <a:endParaRPr lang="en-US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4. Assemble binary codes into machine </a:t>
            </a:r>
            <a:r>
              <a:rPr lang="en-US" sz="1600" dirty="0" err="1" smtClean="0"/>
              <a:t>instructions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ecture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/>
              <a:t>	 </a:t>
            </a:r>
            <a:r>
              <a:rPr lang="en-US" sz="1600" dirty="0" smtClean="0"/>
              <a:t>   	</a:t>
            </a:r>
            <a:r>
              <a:rPr lang="en-US" dirty="0" smtClean="0">
                <a:solidFill>
                  <a:schemeClr val="bg1"/>
                </a:solidFill>
              </a:rPr>
              <a:t>	CPU interacts </a:t>
            </a:r>
            <a:r>
              <a:rPr lang="en-US" dirty="0">
                <a:solidFill>
                  <a:schemeClr val="bg1"/>
                </a:solidFill>
              </a:rPr>
              <a:t>with a memory device, receiving data from </a:t>
            </a:r>
            <a:r>
              <a:rPr lang="en-US" dirty="0" smtClean="0">
                <a:solidFill>
                  <a:schemeClr val="bg1"/>
                </a:solidFill>
              </a:rPr>
              <a:t>input device </a:t>
            </a:r>
            <a:r>
              <a:rPr lang="en-US" dirty="0">
                <a:solidFill>
                  <a:schemeClr val="bg1"/>
                </a:solidFill>
              </a:rPr>
              <a:t>and sending data to </a:t>
            </a:r>
            <a:r>
              <a:rPr lang="en-US" dirty="0" smtClean="0">
                <a:solidFill>
                  <a:schemeClr val="bg1"/>
                </a:solidFill>
              </a:rPr>
              <a:t>output de</a:t>
            </a:r>
          </a:p>
          <a:p>
            <a:r>
              <a:rPr lang="en-US" dirty="0" smtClean="0"/>
              <a:t>Symbols</a:t>
            </a:r>
          </a:p>
          <a:p>
            <a:endParaRPr lang="en-US" dirty="0"/>
          </a:p>
          <a:p>
            <a:r>
              <a:rPr lang="en-US" dirty="0" smtClean="0"/>
              <a:t>	Variables</a:t>
            </a:r>
          </a:p>
          <a:p>
            <a:endParaRPr lang="en-US" dirty="0"/>
          </a:p>
          <a:p>
            <a:r>
              <a:rPr lang="en-US" dirty="0" smtClean="0"/>
              <a:t>		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sz="1600" dirty="0" smtClean="0"/>
              <a:t>variable that represents some weight, mapped on location </a:t>
            </a:r>
            <a:r>
              <a:rPr lang="en-US" sz="1600" dirty="0"/>
              <a:t>7 in the computer’s </a:t>
            </a:r>
            <a:r>
              <a:rPr lang="en-US" sz="1600" dirty="0" smtClean="0"/>
              <a:t>memory</a:t>
            </a:r>
          </a:p>
          <a:p>
            <a:endParaRPr lang="en-US" sz="1600" dirty="0"/>
          </a:p>
          <a:p>
            <a:r>
              <a:rPr lang="en-US" sz="1600" dirty="0" smtClean="0"/>
              <a:t>	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R3,weight </a:t>
            </a:r>
            <a:r>
              <a:rPr lang="en-US" sz="1600" dirty="0" smtClean="0">
                <a:cs typeface="Courier New" panose="02070309020205020404" pitchFamily="49" charset="0"/>
              </a:rPr>
              <a:t>=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LOAD R3,7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Labels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Eg</a:t>
            </a:r>
            <a:r>
              <a:rPr lang="en-US" sz="1600" dirty="0">
                <a:solidFill>
                  <a:schemeClr val="bg1"/>
                </a:solidFill>
              </a:rPr>
              <a:t>. variable that represents some weight, mapped on location 7 in the computer’s </a:t>
            </a:r>
            <a:r>
              <a:rPr lang="en-US" sz="1600" dirty="0" smtClean="0">
                <a:solidFill>
                  <a:schemeClr val="bg1"/>
                </a:solidFill>
              </a:rPr>
              <a:t>memory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 =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250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16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Assembling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966" y="1242449"/>
            <a:ext cx="1317534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Assembler converts assembly into binary (</a:t>
            </a:r>
            <a:r>
              <a:rPr lang="en-US" dirty="0" err="1" smtClean="0"/>
              <a:t>eg</a:t>
            </a:r>
            <a:r>
              <a:rPr lang="en-US" dirty="0" smtClean="0"/>
              <a:t>. 32 bit)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/>
              <a:t>1. Parse commando into fields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dirty="0"/>
              <a:t>assembly		         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/>
              <a:t>2. For each field, generate bits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 smtClean="0"/>
              <a:t>	3. Replace symbols with addresses			binary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11000010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10000001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1000000000000011</a:t>
            </a:r>
            <a:endParaRPr lang="en-US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4. Assemble binary codes into machine </a:t>
            </a:r>
            <a:r>
              <a:rPr lang="en-US" sz="1600" dirty="0" err="1" smtClean="0"/>
              <a:t>instructions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ecture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/>
              <a:t>	 </a:t>
            </a:r>
            <a:r>
              <a:rPr lang="en-US" sz="1600" dirty="0" smtClean="0"/>
              <a:t>   	</a:t>
            </a:r>
            <a:r>
              <a:rPr lang="en-US" dirty="0" smtClean="0">
                <a:solidFill>
                  <a:schemeClr val="bg1"/>
                </a:solidFill>
              </a:rPr>
              <a:t>	CPU interacts </a:t>
            </a:r>
            <a:r>
              <a:rPr lang="en-US" dirty="0">
                <a:solidFill>
                  <a:schemeClr val="bg1"/>
                </a:solidFill>
              </a:rPr>
              <a:t>with a memory device, receiving data from </a:t>
            </a:r>
            <a:r>
              <a:rPr lang="en-US" dirty="0" smtClean="0">
                <a:solidFill>
                  <a:schemeClr val="bg1"/>
                </a:solidFill>
              </a:rPr>
              <a:t>input device </a:t>
            </a:r>
            <a:r>
              <a:rPr lang="en-US" dirty="0">
                <a:solidFill>
                  <a:schemeClr val="bg1"/>
                </a:solidFill>
              </a:rPr>
              <a:t>and sending data to </a:t>
            </a:r>
            <a:r>
              <a:rPr lang="en-US" dirty="0" smtClean="0">
                <a:solidFill>
                  <a:schemeClr val="bg1"/>
                </a:solidFill>
              </a:rPr>
              <a:t>output de</a:t>
            </a:r>
          </a:p>
          <a:p>
            <a:r>
              <a:rPr lang="en-US" dirty="0" smtClean="0"/>
              <a:t>Symbols</a:t>
            </a:r>
          </a:p>
          <a:p>
            <a:endParaRPr lang="en-US" dirty="0"/>
          </a:p>
          <a:p>
            <a:r>
              <a:rPr lang="en-US" dirty="0" smtClean="0"/>
              <a:t>	Variables</a:t>
            </a:r>
          </a:p>
          <a:p>
            <a:endParaRPr lang="en-US" dirty="0"/>
          </a:p>
          <a:p>
            <a:r>
              <a:rPr lang="en-US" dirty="0" smtClean="0"/>
              <a:t>		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sz="1600" dirty="0" smtClean="0"/>
              <a:t>variable that represents some weight, mapped on location </a:t>
            </a:r>
            <a:r>
              <a:rPr lang="en-US" sz="1600" dirty="0"/>
              <a:t>7 in the computer’s </a:t>
            </a:r>
            <a:r>
              <a:rPr lang="en-US" sz="1600" dirty="0" smtClean="0"/>
              <a:t>memory</a:t>
            </a:r>
          </a:p>
          <a:p>
            <a:endParaRPr lang="en-US" sz="1600" dirty="0"/>
          </a:p>
          <a:p>
            <a:r>
              <a:rPr lang="en-US" sz="1600" dirty="0" smtClean="0"/>
              <a:t>	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R3,weight </a:t>
            </a:r>
            <a:r>
              <a:rPr lang="en-US" sz="1600" dirty="0">
                <a:cs typeface="Courier New" panose="02070309020205020404" pitchFamily="49" charset="0"/>
              </a:rPr>
              <a:t>=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LOAD R3,7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/>
              <a:t>	Labels</a:t>
            </a:r>
          </a:p>
          <a:p>
            <a:endParaRPr lang="en-US" sz="1600" dirty="0"/>
          </a:p>
          <a:p>
            <a:r>
              <a:rPr lang="en-US" sz="1600" dirty="0" smtClean="0"/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Eg</a:t>
            </a:r>
            <a:r>
              <a:rPr lang="en-US" sz="1600" dirty="0">
                <a:solidFill>
                  <a:schemeClr val="bg1"/>
                </a:solidFill>
              </a:rPr>
              <a:t>. variable that represents some weight, mapped on location 7 in the computer’s </a:t>
            </a:r>
            <a:r>
              <a:rPr lang="en-US" sz="1600" dirty="0" smtClean="0">
                <a:solidFill>
                  <a:schemeClr val="bg1"/>
                </a:solidFill>
              </a:rPr>
              <a:t>memory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 =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250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5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Assembling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966" y="1242449"/>
            <a:ext cx="1317534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Assembler converts assembly into binary (</a:t>
            </a:r>
            <a:r>
              <a:rPr lang="en-US" dirty="0" err="1" smtClean="0"/>
              <a:t>eg</a:t>
            </a:r>
            <a:r>
              <a:rPr lang="en-US" dirty="0" smtClean="0"/>
              <a:t>. 32 bit)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/>
              <a:t>1. Parse commando into fields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dirty="0"/>
              <a:t>assembly		         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/>
              <a:t>2. For each field, generate bits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 smtClean="0"/>
              <a:t>	3. Replace symbols with addresses			binary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11000010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10000001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1000000000000011</a:t>
            </a:r>
            <a:endParaRPr lang="en-US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4. Assemble binary codes into machine </a:t>
            </a:r>
            <a:r>
              <a:rPr lang="en-US" sz="1600" dirty="0" err="1" smtClean="0"/>
              <a:t>instructions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ecture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/>
              <a:t>	 </a:t>
            </a:r>
            <a:r>
              <a:rPr lang="en-US" sz="1600" dirty="0" smtClean="0"/>
              <a:t>   	</a:t>
            </a:r>
            <a:r>
              <a:rPr lang="en-US" dirty="0" smtClean="0">
                <a:solidFill>
                  <a:schemeClr val="bg1"/>
                </a:solidFill>
              </a:rPr>
              <a:t>	CPU interacts </a:t>
            </a:r>
            <a:r>
              <a:rPr lang="en-US" dirty="0">
                <a:solidFill>
                  <a:schemeClr val="bg1"/>
                </a:solidFill>
              </a:rPr>
              <a:t>with a memory device, receiving data from </a:t>
            </a:r>
            <a:r>
              <a:rPr lang="en-US" dirty="0" smtClean="0">
                <a:solidFill>
                  <a:schemeClr val="bg1"/>
                </a:solidFill>
              </a:rPr>
              <a:t>input device </a:t>
            </a:r>
            <a:r>
              <a:rPr lang="en-US" dirty="0">
                <a:solidFill>
                  <a:schemeClr val="bg1"/>
                </a:solidFill>
              </a:rPr>
              <a:t>and sending data to </a:t>
            </a:r>
            <a:r>
              <a:rPr lang="en-US" dirty="0" smtClean="0">
                <a:solidFill>
                  <a:schemeClr val="bg1"/>
                </a:solidFill>
              </a:rPr>
              <a:t>output de</a:t>
            </a:r>
          </a:p>
          <a:p>
            <a:r>
              <a:rPr lang="en-US" dirty="0" smtClean="0"/>
              <a:t>Symbols</a:t>
            </a:r>
          </a:p>
          <a:p>
            <a:endParaRPr lang="en-US" dirty="0"/>
          </a:p>
          <a:p>
            <a:r>
              <a:rPr lang="en-US" dirty="0" smtClean="0"/>
              <a:t>	Variables</a:t>
            </a:r>
          </a:p>
          <a:p>
            <a:endParaRPr lang="en-US" dirty="0"/>
          </a:p>
          <a:p>
            <a:r>
              <a:rPr lang="en-US" dirty="0" smtClean="0"/>
              <a:t>		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sz="1600" dirty="0" smtClean="0"/>
              <a:t>variable that represents some weight, mapped on location </a:t>
            </a:r>
            <a:r>
              <a:rPr lang="en-US" sz="1600" dirty="0"/>
              <a:t>7 in the computer’s </a:t>
            </a:r>
            <a:r>
              <a:rPr lang="en-US" sz="1600" dirty="0" smtClean="0"/>
              <a:t>memory</a:t>
            </a:r>
          </a:p>
          <a:p>
            <a:endParaRPr lang="en-US" sz="1600" dirty="0"/>
          </a:p>
          <a:p>
            <a:r>
              <a:rPr lang="en-US" sz="1600" dirty="0" smtClean="0"/>
              <a:t>	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R3,weight </a:t>
            </a:r>
            <a:r>
              <a:rPr lang="en-US" sz="1600" dirty="0">
                <a:cs typeface="Courier New" panose="02070309020205020404" pitchFamily="49" charset="0"/>
              </a:rPr>
              <a:t>=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LOAD R3,7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/>
              <a:t>	Labels</a:t>
            </a:r>
          </a:p>
          <a:p>
            <a:endParaRPr lang="en-US" sz="1600" dirty="0"/>
          </a:p>
          <a:p>
            <a:r>
              <a:rPr lang="en-US" sz="1600" dirty="0" smtClean="0"/>
              <a:t>		</a:t>
            </a:r>
            <a:r>
              <a:rPr lang="en-US" sz="1600" dirty="0" err="1" smtClean="0"/>
              <a:t>Eg</a:t>
            </a:r>
            <a:r>
              <a:rPr lang="en-US" sz="1600" dirty="0"/>
              <a:t>. variable that represents some weight, mapped on location 7 in the computer’s </a:t>
            </a:r>
            <a:r>
              <a:rPr lang="en-US" sz="1600" dirty="0" smtClean="0"/>
              <a:t>memory</a:t>
            </a:r>
          </a:p>
          <a:p>
            <a:endParaRPr lang="en-US" sz="1600" dirty="0"/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 =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250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87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Assembling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966" y="1242449"/>
            <a:ext cx="1317534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Assembler converts assembly into binary (</a:t>
            </a:r>
            <a:r>
              <a:rPr lang="en-US" dirty="0" err="1" smtClean="0"/>
              <a:t>eg</a:t>
            </a:r>
            <a:r>
              <a:rPr lang="en-US" dirty="0" smtClean="0"/>
              <a:t>. 32 bit)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/>
              <a:t>1. Parse commando into fields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dirty="0"/>
              <a:t>assembly		         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/>
              <a:t>2. For each field, generate bits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 smtClean="0"/>
              <a:t>	3. Replace symbols with addresses			binary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11000010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10000001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1000000000000011</a:t>
            </a:r>
            <a:endParaRPr lang="en-US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4. Assemble binary codes into machine </a:t>
            </a:r>
            <a:r>
              <a:rPr lang="en-US" sz="1600" dirty="0" err="1" smtClean="0"/>
              <a:t>instructions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ecture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/>
              <a:t>	 </a:t>
            </a:r>
            <a:r>
              <a:rPr lang="en-US" sz="1600" dirty="0" smtClean="0"/>
              <a:t>   	</a:t>
            </a:r>
            <a:r>
              <a:rPr lang="en-US" dirty="0" smtClean="0">
                <a:solidFill>
                  <a:schemeClr val="bg1"/>
                </a:solidFill>
              </a:rPr>
              <a:t>	CPU interacts </a:t>
            </a:r>
            <a:r>
              <a:rPr lang="en-US" dirty="0">
                <a:solidFill>
                  <a:schemeClr val="bg1"/>
                </a:solidFill>
              </a:rPr>
              <a:t>with a memory device, receiving data from </a:t>
            </a:r>
            <a:r>
              <a:rPr lang="en-US" dirty="0" smtClean="0">
                <a:solidFill>
                  <a:schemeClr val="bg1"/>
                </a:solidFill>
              </a:rPr>
              <a:t>input device </a:t>
            </a:r>
            <a:r>
              <a:rPr lang="en-US" dirty="0">
                <a:solidFill>
                  <a:schemeClr val="bg1"/>
                </a:solidFill>
              </a:rPr>
              <a:t>and sending data to </a:t>
            </a:r>
            <a:r>
              <a:rPr lang="en-US" dirty="0" smtClean="0">
                <a:solidFill>
                  <a:schemeClr val="bg1"/>
                </a:solidFill>
              </a:rPr>
              <a:t>output de</a:t>
            </a:r>
          </a:p>
          <a:p>
            <a:r>
              <a:rPr lang="en-US" dirty="0" smtClean="0"/>
              <a:t>Symbols</a:t>
            </a:r>
          </a:p>
          <a:p>
            <a:endParaRPr lang="en-US" dirty="0"/>
          </a:p>
          <a:p>
            <a:r>
              <a:rPr lang="en-US" dirty="0" smtClean="0"/>
              <a:t>	Variables</a:t>
            </a:r>
          </a:p>
          <a:p>
            <a:endParaRPr lang="en-US" dirty="0"/>
          </a:p>
          <a:p>
            <a:r>
              <a:rPr lang="en-US" dirty="0" smtClean="0"/>
              <a:t>		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sz="1600" dirty="0" smtClean="0"/>
              <a:t>variable that represents some weight, mapped on location </a:t>
            </a:r>
            <a:r>
              <a:rPr lang="en-US" sz="1600" dirty="0"/>
              <a:t>7 in the computer’s </a:t>
            </a:r>
            <a:r>
              <a:rPr lang="en-US" sz="1600" dirty="0" smtClean="0"/>
              <a:t>memory</a:t>
            </a:r>
          </a:p>
          <a:p>
            <a:endParaRPr lang="en-US" sz="1600" dirty="0"/>
          </a:p>
          <a:p>
            <a:r>
              <a:rPr lang="en-US" sz="1600" dirty="0" smtClean="0"/>
              <a:t>	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R3,weight </a:t>
            </a:r>
            <a:r>
              <a:rPr lang="en-US" sz="1600" dirty="0">
                <a:cs typeface="Courier New" panose="02070309020205020404" pitchFamily="49" charset="0"/>
              </a:rPr>
              <a:t>=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LOAD R3,7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/>
              <a:t>	Labels</a:t>
            </a:r>
          </a:p>
          <a:p>
            <a:endParaRPr lang="en-US" sz="1600" dirty="0"/>
          </a:p>
          <a:p>
            <a:r>
              <a:rPr lang="en-US" sz="1600" dirty="0" smtClean="0"/>
              <a:t>		</a:t>
            </a:r>
            <a:r>
              <a:rPr lang="en-US" sz="1600" dirty="0" err="1" smtClean="0"/>
              <a:t>Eg</a:t>
            </a:r>
            <a:r>
              <a:rPr lang="en-US" sz="1600" dirty="0"/>
              <a:t>. variable that represents some weight, mapped on location 7 in the computer’s </a:t>
            </a:r>
            <a:r>
              <a:rPr lang="en-US" sz="1600" dirty="0" smtClean="0"/>
              <a:t>memory</a:t>
            </a:r>
          </a:p>
          <a:p>
            <a:endParaRPr lang="en-US" sz="1600" dirty="0"/>
          </a:p>
          <a:p>
            <a:r>
              <a:rPr lang="en-US" sz="1600" dirty="0" smtClean="0"/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loop </a:t>
            </a:r>
            <a:r>
              <a:rPr lang="en-US" sz="1600" dirty="0">
                <a:cs typeface="Courier New" panose="02070309020205020404" pitchFamily="49" charset="0"/>
              </a:rPr>
              <a:t>=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250</a:t>
            </a:r>
            <a:endParaRPr lang="en-US" sz="1600" dirty="0" smtClean="0"/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55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Assembling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966" y="1242449"/>
            <a:ext cx="1317534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Assembler converts assembly into binary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eg</a:t>
            </a:r>
            <a:r>
              <a:rPr lang="en-US" dirty="0" smtClean="0">
                <a:solidFill>
                  <a:schemeClr val="bg1"/>
                </a:solidFill>
              </a:rPr>
              <a:t>. 32 bit)</a:t>
            </a:r>
          </a:p>
          <a:p>
            <a:endParaRPr lang="en-US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1. Parse commando into fields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dirty="0" smtClean="0">
                <a:solidFill>
                  <a:schemeClr val="bg1"/>
                </a:solidFill>
              </a:rPr>
              <a:t>assembly		                 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R3,7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2. For each field, generate bits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3. Replace symbols with addresses			binary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110000101000000110000000000000111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4. Assemble binary codes into machine </a:t>
            </a:r>
            <a:r>
              <a:rPr lang="en-US" sz="1600" dirty="0" err="1" smtClean="0">
                <a:solidFill>
                  <a:schemeClr val="bg1"/>
                </a:solidFill>
              </a:rPr>
              <a:t>instructions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ecture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 </a:t>
            </a:r>
            <a:r>
              <a:rPr lang="en-US" sz="1600" dirty="0" smtClean="0">
                <a:solidFill>
                  <a:schemeClr val="bg1"/>
                </a:solidFill>
              </a:rPr>
              <a:t>   	</a:t>
            </a:r>
            <a:r>
              <a:rPr lang="en-US" dirty="0" smtClean="0">
                <a:solidFill>
                  <a:schemeClr val="bg1"/>
                </a:solidFill>
              </a:rPr>
              <a:t>	CPU interacts </a:t>
            </a:r>
            <a:r>
              <a:rPr lang="en-US" dirty="0">
                <a:solidFill>
                  <a:schemeClr val="bg1"/>
                </a:solidFill>
              </a:rPr>
              <a:t>with a memory device, receiving data from </a:t>
            </a:r>
            <a:r>
              <a:rPr lang="en-US" dirty="0" smtClean="0">
                <a:solidFill>
                  <a:schemeClr val="bg1"/>
                </a:solidFill>
              </a:rPr>
              <a:t>input device </a:t>
            </a:r>
            <a:r>
              <a:rPr lang="en-US" dirty="0">
                <a:solidFill>
                  <a:schemeClr val="bg1"/>
                </a:solidFill>
              </a:rPr>
              <a:t>and sending data to </a:t>
            </a:r>
            <a:r>
              <a:rPr lang="en-US" dirty="0" smtClean="0">
                <a:solidFill>
                  <a:schemeClr val="bg1"/>
                </a:solidFill>
              </a:rPr>
              <a:t>output de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Symbols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Variables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err="1" smtClean="0">
                <a:solidFill>
                  <a:schemeClr val="bg1"/>
                </a:solidFill>
              </a:rPr>
              <a:t>Eg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sz="1600" dirty="0" smtClean="0">
                <a:solidFill>
                  <a:schemeClr val="bg1"/>
                </a:solidFill>
              </a:rPr>
              <a:t>variable that represents some weight, mapped on location </a:t>
            </a:r>
            <a:r>
              <a:rPr lang="en-US" sz="1600" dirty="0">
                <a:solidFill>
                  <a:schemeClr val="bg1"/>
                </a:solidFill>
              </a:rPr>
              <a:t>7 in the computer’s </a:t>
            </a:r>
            <a:r>
              <a:rPr lang="en-US" sz="1600" dirty="0" smtClean="0">
                <a:solidFill>
                  <a:schemeClr val="bg1"/>
                </a:solidFill>
              </a:rPr>
              <a:t>memory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R3,weight =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R3,7</a:t>
            </a:r>
          </a:p>
          <a:p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Labels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Eg</a:t>
            </a:r>
            <a:r>
              <a:rPr lang="en-US" sz="1600" dirty="0">
                <a:solidFill>
                  <a:schemeClr val="bg1"/>
                </a:solidFill>
              </a:rPr>
              <a:t>. variable that represents some weight, mapped on location 7 in the computer’s </a:t>
            </a:r>
            <a:r>
              <a:rPr lang="en-US" sz="1600" dirty="0" smtClean="0">
                <a:solidFill>
                  <a:schemeClr val="bg1"/>
                </a:solidFill>
              </a:rPr>
              <a:t>memory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 =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250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73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Symbol </a:t>
            </a:r>
            <a:r>
              <a:rPr lang="es-ES" dirty="0" err="1" smtClean="0"/>
              <a:t>resolution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967" y="1242449"/>
            <a:ext cx="1138102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Sample program with 4 symbols</a:t>
            </a:r>
          </a:p>
          <a:p>
            <a:endParaRPr lang="en-US" sz="1600" dirty="0" smtClean="0"/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2 variables: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 and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2 labels: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sz="1600" dirty="0" smtClean="0">
                <a:solidFill>
                  <a:schemeClr val="bg1"/>
                </a:solidFill>
              </a:rPr>
              <a:t> and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 rules for symbol table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Translated code will be stored starting at address 0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Variables will be allocated starting at address 1024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Resolved program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Comments and labels ignored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Infinite loop “terminates” program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/>
              <a:t>	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60672"/>
          <a:stretch/>
        </p:blipFill>
        <p:spPr>
          <a:xfrm>
            <a:off x="8199249" y="1474997"/>
            <a:ext cx="1802418" cy="168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3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Symbol </a:t>
            </a:r>
            <a:r>
              <a:rPr lang="es-ES" dirty="0" err="1" smtClean="0"/>
              <a:t>resolution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967" y="1242449"/>
            <a:ext cx="1138102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Sample program with 4 symbols</a:t>
            </a:r>
          </a:p>
          <a:p>
            <a:endParaRPr lang="en-US" sz="1600" dirty="0" smtClean="0"/>
          </a:p>
          <a:p>
            <a:r>
              <a:rPr lang="en-US" sz="1600" dirty="0" smtClean="0"/>
              <a:t>	2 variables</a:t>
            </a:r>
            <a:r>
              <a:rPr lang="en-US" sz="1600" dirty="0" smtClean="0">
                <a:solidFill>
                  <a:schemeClr val="bg1"/>
                </a:solidFill>
              </a:rPr>
              <a:t>: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 and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endParaRPr lang="en-US" sz="1600" dirty="0" smtClean="0"/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2 labels: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sz="1600" dirty="0" smtClean="0">
                <a:solidFill>
                  <a:schemeClr val="bg1"/>
                </a:solidFill>
              </a:rPr>
              <a:t> and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2 rules for symbol table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Translated code will be stored starting at address 0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Variables will be allocated starting at address 1024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Resolved program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Comments and labels ignored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Infinite loop “terminates” program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60672"/>
          <a:stretch/>
        </p:blipFill>
        <p:spPr>
          <a:xfrm>
            <a:off x="8199249" y="1474997"/>
            <a:ext cx="1802418" cy="168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4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Symbol </a:t>
            </a:r>
            <a:r>
              <a:rPr lang="es-ES" dirty="0" err="1" smtClean="0"/>
              <a:t>resolution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967" y="1242449"/>
            <a:ext cx="1138102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Sample program with 4 symbols</a:t>
            </a:r>
          </a:p>
          <a:p>
            <a:endParaRPr lang="en-US" sz="1600" dirty="0" smtClean="0"/>
          </a:p>
          <a:p>
            <a:r>
              <a:rPr lang="en-US" sz="1600" dirty="0" smtClean="0"/>
              <a:t>	2 variables: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and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endParaRPr lang="en-US" sz="1600" dirty="0" smtClean="0"/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2 labels: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sz="1600" dirty="0" smtClean="0">
                <a:solidFill>
                  <a:schemeClr val="bg1"/>
                </a:solidFill>
              </a:rPr>
              <a:t> and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2 rules for symbol table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Translated code will be stored starting at address 0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Variables will be allocated starting at address 1024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Resolved program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Comments and labels ignored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Infinite loop “terminates” program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60672"/>
          <a:stretch/>
        </p:blipFill>
        <p:spPr>
          <a:xfrm>
            <a:off x="8199249" y="1474997"/>
            <a:ext cx="1802418" cy="168943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619219" y="1795690"/>
            <a:ext cx="315232" cy="125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5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Symbol </a:t>
            </a:r>
            <a:r>
              <a:rPr lang="es-ES" dirty="0" err="1" smtClean="0"/>
              <a:t>resolution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967" y="1242449"/>
            <a:ext cx="1138102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Sample program with 4 symbols</a:t>
            </a:r>
          </a:p>
          <a:p>
            <a:endParaRPr lang="en-US" sz="1600" dirty="0" smtClean="0"/>
          </a:p>
          <a:p>
            <a:r>
              <a:rPr lang="en-US" sz="1600" dirty="0" smtClean="0"/>
              <a:t>	2 variables: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/>
              <a:t> and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endParaRPr lang="en-US" sz="1600" dirty="0" smtClean="0"/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2 labels: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sz="1600" dirty="0" smtClean="0">
                <a:solidFill>
                  <a:schemeClr val="bg1"/>
                </a:solidFill>
              </a:rPr>
              <a:t> and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2 rules for symbol table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Translated code will be stored starting at address 0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Variables will be allocated starting at address 1024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Resolved program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Comments and labels ignored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Infinite loop “terminates” program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60672"/>
          <a:stretch/>
        </p:blipFill>
        <p:spPr>
          <a:xfrm>
            <a:off x="8199249" y="1474997"/>
            <a:ext cx="1802418" cy="168943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619219" y="1935390"/>
            <a:ext cx="413656" cy="125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4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Symbol </a:t>
            </a:r>
            <a:r>
              <a:rPr lang="es-ES" dirty="0" err="1" smtClean="0"/>
              <a:t>resolution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967" y="1242449"/>
            <a:ext cx="1138102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Sample program with 4 symbols</a:t>
            </a:r>
          </a:p>
          <a:p>
            <a:endParaRPr lang="en-US" sz="1600" dirty="0" smtClean="0"/>
          </a:p>
          <a:p>
            <a:r>
              <a:rPr lang="en-US" sz="1600" dirty="0" smtClean="0"/>
              <a:t>	2 variables: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/>
              <a:t> and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endParaRPr lang="en-US" sz="1600" dirty="0" smtClean="0"/>
          </a:p>
          <a:p>
            <a:r>
              <a:rPr lang="en-US" sz="1600" dirty="0" smtClean="0"/>
              <a:t>	2 labels</a:t>
            </a:r>
            <a:r>
              <a:rPr lang="en-US" sz="1600" dirty="0" smtClean="0">
                <a:solidFill>
                  <a:schemeClr val="bg1"/>
                </a:solidFill>
              </a:rPr>
              <a:t>: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sz="1600" dirty="0" smtClean="0">
                <a:solidFill>
                  <a:schemeClr val="bg1"/>
                </a:solidFill>
              </a:rPr>
              <a:t> and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 rules for symbol table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Translated code will be stored starting at address 0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Variables will be allocated starting at address 1024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Resolved program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Comments and labels ignored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Infinite loop “terminates” program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/>
              <a:t>	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60672"/>
          <a:stretch/>
        </p:blipFill>
        <p:spPr>
          <a:xfrm>
            <a:off x="8199249" y="1474997"/>
            <a:ext cx="1802418" cy="168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4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Symbol </a:t>
            </a:r>
            <a:r>
              <a:rPr lang="es-ES" dirty="0" err="1" smtClean="0"/>
              <a:t>resolution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967" y="1242449"/>
            <a:ext cx="1138102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Sample program with 4 symbols</a:t>
            </a:r>
          </a:p>
          <a:p>
            <a:endParaRPr lang="en-US" sz="1600" dirty="0" smtClean="0"/>
          </a:p>
          <a:p>
            <a:r>
              <a:rPr lang="en-US" sz="1600" dirty="0" smtClean="0"/>
              <a:t>	2 variables: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/>
              <a:t> and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endParaRPr lang="en-US" sz="1600" dirty="0" smtClean="0"/>
          </a:p>
          <a:p>
            <a:r>
              <a:rPr lang="en-US" sz="1600" dirty="0" smtClean="0"/>
              <a:t>	2 labels: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and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sz="1600" dirty="0" smtClean="0"/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 rules for symbol table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Translated code will be stored starting at address 0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Variables will be allocated starting at address 1024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Resolved program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Comments and labels ignored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Infinite loop “terminates” program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/>
              <a:t>	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60672"/>
          <a:stretch/>
        </p:blipFill>
        <p:spPr>
          <a:xfrm>
            <a:off x="8199249" y="1474997"/>
            <a:ext cx="1802418" cy="168943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87444" y="2075090"/>
            <a:ext cx="413656" cy="125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4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Symbol </a:t>
            </a:r>
            <a:r>
              <a:rPr lang="es-ES" dirty="0" err="1" smtClean="0"/>
              <a:t>resolution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967" y="1242449"/>
            <a:ext cx="1138102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Sample program with 4 symbols</a:t>
            </a:r>
          </a:p>
          <a:p>
            <a:endParaRPr lang="en-US" sz="1600" dirty="0" smtClean="0"/>
          </a:p>
          <a:p>
            <a:r>
              <a:rPr lang="en-US" sz="1600" dirty="0" smtClean="0"/>
              <a:t>	2 variables: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/>
              <a:t> and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endParaRPr lang="en-US" sz="1600" dirty="0" smtClean="0"/>
          </a:p>
          <a:p>
            <a:r>
              <a:rPr lang="en-US" sz="1600" dirty="0" smtClean="0"/>
              <a:t>	2 labels: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sz="1600" dirty="0" smtClean="0"/>
              <a:t> and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sz="1600" dirty="0" smtClean="0"/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 rules for symbol table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Translated code will be stored starting at address 0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Variables will be allocated starting at address 1024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Resolved program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Comments and labels ignored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Infinite loop “terminates” program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/>
              <a:t>	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60672"/>
          <a:stretch/>
        </p:blipFill>
        <p:spPr>
          <a:xfrm>
            <a:off x="8199249" y="1474997"/>
            <a:ext cx="1802418" cy="168943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387444" y="2753754"/>
            <a:ext cx="413656" cy="125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1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Symbol </a:t>
            </a:r>
            <a:r>
              <a:rPr lang="es-ES" dirty="0" err="1" smtClean="0"/>
              <a:t>resolution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967" y="1242449"/>
            <a:ext cx="1138102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Sample program with 4 symbols</a:t>
            </a:r>
          </a:p>
          <a:p>
            <a:endParaRPr lang="en-US" sz="1600" dirty="0" smtClean="0"/>
          </a:p>
          <a:p>
            <a:r>
              <a:rPr lang="en-US" sz="1600" dirty="0" smtClean="0"/>
              <a:t>	2 variables: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/>
              <a:t> and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endParaRPr lang="en-US" sz="1600" dirty="0" smtClean="0"/>
          </a:p>
          <a:p>
            <a:r>
              <a:rPr lang="en-US" sz="1600" dirty="0" smtClean="0"/>
              <a:t>	2 labels: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sz="1600" dirty="0" smtClean="0"/>
              <a:t> and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dirty="0" smtClean="0"/>
              <a:t>2 rules for symbol table</a:t>
            </a:r>
          </a:p>
          <a:p>
            <a:endParaRPr lang="en-US" sz="1600" dirty="0" smtClean="0"/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Translated code will be stored starting at address 0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Variables will be allocated starting at address 1024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Resolved program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Comments and labels ignored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Infinite loop “terminates” program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60672"/>
          <a:stretch/>
        </p:blipFill>
        <p:spPr>
          <a:xfrm>
            <a:off x="8199249" y="1474997"/>
            <a:ext cx="1802418" cy="16894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0343" r="42556" b="52254"/>
          <a:stretch/>
        </p:blipFill>
        <p:spPr>
          <a:xfrm>
            <a:off x="8708572" y="3409569"/>
            <a:ext cx="783772" cy="80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0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Symbol </a:t>
            </a:r>
            <a:r>
              <a:rPr lang="es-ES" dirty="0" err="1" smtClean="0"/>
              <a:t>resolution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967" y="1242449"/>
            <a:ext cx="1138102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Sample program with 4 symbols</a:t>
            </a:r>
          </a:p>
          <a:p>
            <a:endParaRPr lang="en-US" sz="1600" dirty="0" smtClean="0"/>
          </a:p>
          <a:p>
            <a:r>
              <a:rPr lang="en-US" sz="1600" dirty="0" smtClean="0"/>
              <a:t>	2 variables: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/>
              <a:t> and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endParaRPr lang="en-US" sz="1600" dirty="0" smtClean="0"/>
          </a:p>
          <a:p>
            <a:r>
              <a:rPr lang="en-US" sz="1600" dirty="0" smtClean="0"/>
              <a:t>	2 labels: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sz="1600" dirty="0" smtClean="0"/>
              <a:t> and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dirty="0" smtClean="0"/>
              <a:t>2 rules for symbol table</a:t>
            </a:r>
          </a:p>
          <a:p>
            <a:endParaRPr lang="en-US" sz="1600" dirty="0" smtClean="0"/>
          </a:p>
          <a:p>
            <a:r>
              <a:rPr lang="en-US" sz="1600" dirty="0" smtClean="0"/>
              <a:t>	Translated code will be stored starting at address 0</a:t>
            </a:r>
          </a:p>
          <a:p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Variables will be allocated starting at address 1024</a:t>
            </a:r>
          </a:p>
          <a:p>
            <a:endParaRPr lang="en-US" sz="1600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Resolved program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Comments and labels ignored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Infinite loop “terminates” program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60672"/>
          <a:stretch/>
        </p:blipFill>
        <p:spPr>
          <a:xfrm>
            <a:off x="8199249" y="1474997"/>
            <a:ext cx="1802418" cy="1689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40343" r="42556" b="52254"/>
          <a:stretch/>
        </p:blipFill>
        <p:spPr>
          <a:xfrm>
            <a:off x="8708572" y="3409569"/>
            <a:ext cx="783772" cy="80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4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Symbol </a:t>
            </a:r>
            <a:r>
              <a:rPr lang="es-ES" dirty="0" err="1" smtClean="0"/>
              <a:t>resolution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967" y="1242449"/>
            <a:ext cx="1138102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Sample program with 4 symbols</a:t>
            </a:r>
          </a:p>
          <a:p>
            <a:endParaRPr lang="en-US" sz="1600" dirty="0" smtClean="0"/>
          </a:p>
          <a:p>
            <a:r>
              <a:rPr lang="en-US" sz="1600" dirty="0" smtClean="0"/>
              <a:t>	2 variables: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/>
              <a:t> and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endParaRPr lang="en-US" sz="1600" dirty="0" smtClean="0"/>
          </a:p>
          <a:p>
            <a:r>
              <a:rPr lang="en-US" sz="1600" dirty="0" smtClean="0"/>
              <a:t>	2 labels: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sz="1600" dirty="0" smtClean="0"/>
              <a:t> and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dirty="0" smtClean="0"/>
              <a:t>2 rules for symbol table</a:t>
            </a:r>
          </a:p>
          <a:p>
            <a:endParaRPr lang="en-US" sz="1600" dirty="0" smtClean="0"/>
          </a:p>
          <a:p>
            <a:r>
              <a:rPr lang="en-US" sz="1600" dirty="0" smtClean="0"/>
              <a:t>	Translated code will be stored starting at address 0</a:t>
            </a:r>
          </a:p>
          <a:p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Variables will be allocated starting at address 1024</a:t>
            </a:r>
          </a:p>
          <a:p>
            <a:endParaRPr lang="en-US" sz="1600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Resolved program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Comments and labels ignored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Infinite loop “terminates” program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60672"/>
          <a:stretch/>
        </p:blipFill>
        <p:spPr>
          <a:xfrm>
            <a:off x="8199249" y="1474997"/>
            <a:ext cx="1802418" cy="1689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40343" r="42556" b="52254"/>
          <a:stretch/>
        </p:blipFill>
        <p:spPr>
          <a:xfrm>
            <a:off x="8708572" y="3409569"/>
            <a:ext cx="783772" cy="80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5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Assembling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966" y="1242449"/>
            <a:ext cx="1317534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Assembler converts assembly into binary (</a:t>
            </a:r>
            <a:r>
              <a:rPr lang="en-US" dirty="0" err="1" smtClean="0"/>
              <a:t>eg</a:t>
            </a:r>
            <a:r>
              <a:rPr lang="en-US" dirty="0" smtClean="0"/>
              <a:t>. 32 bit)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1. Parse commando into fields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dirty="0" smtClean="0">
                <a:solidFill>
                  <a:schemeClr val="bg1"/>
                </a:solidFill>
              </a:rPr>
              <a:t>assembly		                 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R3,7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2. For each field, generate bits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3. Replace symbols with addresses			binary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110000101000000110000000000000111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4. Assemble binary codes into machine </a:t>
            </a:r>
            <a:r>
              <a:rPr lang="en-US" sz="1600" dirty="0" err="1" smtClean="0">
                <a:solidFill>
                  <a:schemeClr val="bg1"/>
                </a:solidFill>
              </a:rPr>
              <a:t>instructions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ecture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 </a:t>
            </a:r>
            <a:r>
              <a:rPr lang="en-US" sz="1600" dirty="0" smtClean="0">
                <a:solidFill>
                  <a:schemeClr val="bg1"/>
                </a:solidFill>
              </a:rPr>
              <a:t>   	</a:t>
            </a:r>
            <a:r>
              <a:rPr lang="en-US" dirty="0" smtClean="0">
                <a:solidFill>
                  <a:schemeClr val="bg1"/>
                </a:solidFill>
              </a:rPr>
              <a:t>	CPU interacts </a:t>
            </a:r>
            <a:r>
              <a:rPr lang="en-US" dirty="0">
                <a:solidFill>
                  <a:schemeClr val="bg1"/>
                </a:solidFill>
              </a:rPr>
              <a:t>with a memory device, receiving data from </a:t>
            </a:r>
            <a:r>
              <a:rPr lang="en-US" dirty="0" smtClean="0">
                <a:solidFill>
                  <a:schemeClr val="bg1"/>
                </a:solidFill>
              </a:rPr>
              <a:t>input device </a:t>
            </a:r>
            <a:r>
              <a:rPr lang="en-US" dirty="0">
                <a:solidFill>
                  <a:schemeClr val="bg1"/>
                </a:solidFill>
              </a:rPr>
              <a:t>and sending data to </a:t>
            </a:r>
            <a:r>
              <a:rPr lang="en-US" dirty="0" smtClean="0">
                <a:solidFill>
                  <a:schemeClr val="bg1"/>
                </a:solidFill>
              </a:rPr>
              <a:t>output de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Symbols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Variables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err="1" smtClean="0">
                <a:solidFill>
                  <a:schemeClr val="bg1"/>
                </a:solidFill>
              </a:rPr>
              <a:t>Eg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sz="1600" dirty="0" smtClean="0">
                <a:solidFill>
                  <a:schemeClr val="bg1"/>
                </a:solidFill>
              </a:rPr>
              <a:t>variable that represents some weight, mapped on location </a:t>
            </a:r>
            <a:r>
              <a:rPr lang="en-US" sz="1600" dirty="0">
                <a:solidFill>
                  <a:schemeClr val="bg1"/>
                </a:solidFill>
              </a:rPr>
              <a:t>7 in the computer’s </a:t>
            </a:r>
            <a:r>
              <a:rPr lang="en-US" sz="1600" dirty="0" smtClean="0">
                <a:solidFill>
                  <a:schemeClr val="bg1"/>
                </a:solidFill>
              </a:rPr>
              <a:t>memory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R3,weight =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R3,7</a:t>
            </a:r>
          </a:p>
          <a:p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Labels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Eg</a:t>
            </a:r>
            <a:r>
              <a:rPr lang="en-US" sz="1600" dirty="0">
                <a:solidFill>
                  <a:schemeClr val="bg1"/>
                </a:solidFill>
              </a:rPr>
              <a:t>. variable that represents some weight, mapped on location 7 in the computer’s </a:t>
            </a:r>
            <a:r>
              <a:rPr lang="en-US" sz="1600" dirty="0" smtClean="0">
                <a:solidFill>
                  <a:schemeClr val="bg1"/>
                </a:solidFill>
              </a:rPr>
              <a:t>memory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 =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250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Symbol </a:t>
            </a:r>
            <a:r>
              <a:rPr lang="es-ES" dirty="0" err="1" smtClean="0"/>
              <a:t>resolution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967" y="1242449"/>
            <a:ext cx="1138102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Sample program with 4 symbols</a:t>
            </a:r>
          </a:p>
          <a:p>
            <a:endParaRPr lang="en-US" sz="1600" dirty="0" smtClean="0"/>
          </a:p>
          <a:p>
            <a:r>
              <a:rPr lang="en-US" sz="1600" dirty="0" smtClean="0"/>
              <a:t>	2 variables: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/>
              <a:t> and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endParaRPr lang="en-US" sz="1600" dirty="0" smtClean="0"/>
          </a:p>
          <a:p>
            <a:r>
              <a:rPr lang="en-US" sz="1600" dirty="0" smtClean="0"/>
              <a:t>	2 labels: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sz="1600" dirty="0" smtClean="0"/>
              <a:t> and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dirty="0" smtClean="0"/>
              <a:t>2 rules for symbol table</a:t>
            </a:r>
          </a:p>
          <a:p>
            <a:endParaRPr lang="en-US" sz="1600" dirty="0" smtClean="0"/>
          </a:p>
          <a:p>
            <a:r>
              <a:rPr lang="en-US" sz="1600" dirty="0" smtClean="0"/>
              <a:t>	Translated code will be stored starting at address 0</a:t>
            </a:r>
          </a:p>
          <a:p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Variables will be allocated starting at address 1024</a:t>
            </a:r>
          </a:p>
          <a:p>
            <a:endParaRPr lang="en-US" sz="1600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Resolved program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Comments and labels ignored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Infinite loop “terminates” program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60672"/>
          <a:stretch/>
        </p:blipFill>
        <p:spPr>
          <a:xfrm>
            <a:off x="8199249" y="1474997"/>
            <a:ext cx="1802418" cy="1689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40343" r="42556" b="52254"/>
          <a:stretch/>
        </p:blipFill>
        <p:spPr>
          <a:xfrm>
            <a:off x="8708572" y="3409569"/>
            <a:ext cx="783772" cy="80664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609694" y="1756804"/>
            <a:ext cx="426356" cy="3386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683172" y="3554954"/>
            <a:ext cx="860878" cy="3386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2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Symbol </a:t>
            </a:r>
            <a:r>
              <a:rPr lang="es-ES" dirty="0" err="1" smtClean="0"/>
              <a:t>resolution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967" y="1242449"/>
            <a:ext cx="11381028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Sample program with 4 symbols</a:t>
            </a:r>
          </a:p>
          <a:p>
            <a:endParaRPr lang="en-US" sz="1600" dirty="0" smtClean="0"/>
          </a:p>
          <a:p>
            <a:r>
              <a:rPr lang="en-US" sz="1600" dirty="0" smtClean="0"/>
              <a:t>	2 variables: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/>
              <a:t> and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endParaRPr lang="en-US" sz="1600" dirty="0" smtClean="0"/>
          </a:p>
          <a:p>
            <a:r>
              <a:rPr lang="en-US" sz="1600" dirty="0" smtClean="0"/>
              <a:t>	2 labels: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sz="1600" dirty="0" smtClean="0"/>
              <a:t> and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dirty="0" smtClean="0"/>
              <a:t>2 rules for symbol table</a:t>
            </a:r>
          </a:p>
          <a:p>
            <a:endParaRPr lang="en-US" sz="1600" dirty="0" smtClean="0"/>
          </a:p>
          <a:p>
            <a:r>
              <a:rPr lang="en-US" sz="1600" dirty="0" smtClean="0"/>
              <a:t>	Translated code will be stored starting at address 0</a:t>
            </a:r>
          </a:p>
          <a:p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Variables will be allocated starting at address 1024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dirty="0" smtClean="0"/>
              <a:t>Resolved program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Comments and labels ignored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Infinite loop “terminates” program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/>
              <a:t>	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60672"/>
          <a:stretch/>
        </p:blipFill>
        <p:spPr>
          <a:xfrm>
            <a:off x="8199249" y="1474997"/>
            <a:ext cx="1802418" cy="1689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40343" r="42556" b="52254"/>
          <a:stretch/>
        </p:blipFill>
        <p:spPr>
          <a:xfrm>
            <a:off x="8708572" y="3409569"/>
            <a:ext cx="783772" cy="8066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59521" b="28864"/>
          <a:stretch/>
        </p:blipFill>
        <p:spPr>
          <a:xfrm>
            <a:off x="8172867" y="4744026"/>
            <a:ext cx="1855182" cy="1201803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9629563" y="3239567"/>
            <a:ext cx="124037" cy="14293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6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Symbol </a:t>
            </a:r>
            <a:r>
              <a:rPr lang="es-ES" dirty="0" err="1" smtClean="0"/>
              <a:t>resolution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967" y="1242449"/>
            <a:ext cx="11381028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Sample program with 4 symbols</a:t>
            </a:r>
          </a:p>
          <a:p>
            <a:endParaRPr lang="en-US" sz="1600" dirty="0" smtClean="0"/>
          </a:p>
          <a:p>
            <a:r>
              <a:rPr lang="en-US" sz="1600" dirty="0" smtClean="0"/>
              <a:t>	2 variables: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/>
              <a:t> and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endParaRPr lang="en-US" sz="1600" dirty="0" smtClean="0"/>
          </a:p>
          <a:p>
            <a:r>
              <a:rPr lang="en-US" sz="1600" dirty="0" smtClean="0"/>
              <a:t>	2 labels: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sz="1600" dirty="0" smtClean="0"/>
              <a:t> and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dirty="0" smtClean="0"/>
              <a:t>2 rules for symbol table</a:t>
            </a:r>
          </a:p>
          <a:p>
            <a:endParaRPr lang="en-US" sz="1600" dirty="0" smtClean="0"/>
          </a:p>
          <a:p>
            <a:r>
              <a:rPr lang="en-US" sz="1600" dirty="0" smtClean="0"/>
              <a:t>	Translated code will be stored starting at address 0</a:t>
            </a:r>
          </a:p>
          <a:p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Variables will be allocated starting at address 1024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dirty="0" smtClean="0"/>
              <a:t>Resolved program</a:t>
            </a:r>
          </a:p>
          <a:p>
            <a:endParaRPr lang="en-US" sz="1600" dirty="0"/>
          </a:p>
          <a:p>
            <a:r>
              <a:rPr lang="en-US" sz="1600" dirty="0" smtClean="0"/>
              <a:t>	Comments and labels ignored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Infinite loop “terminates” program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/>
              <a:t>	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60672"/>
          <a:stretch/>
        </p:blipFill>
        <p:spPr>
          <a:xfrm>
            <a:off x="8199249" y="1474997"/>
            <a:ext cx="1802418" cy="1689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40343" r="42556" b="52254"/>
          <a:stretch/>
        </p:blipFill>
        <p:spPr>
          <a:xfrm>
            <a:off x="8708572" y="3409569"/>
            <a:ext cx="783772" cy="8066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59521" b="28864"/>
          <a:stretch/>
        </p:blipFill>
        <p:spPr>
          <a:xfrm>
            <a:off x="8172867" y="4744026"/>
            <a:ext cx="1855182" cy="1201803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9629563" y="3239567"/>
            <a:ext cx="124037" cy="14293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224158" y="1619250"/>
            <a:ext cx="1749916" cy="2214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23439" y="4889313"/>
            <a:ext cx="1749916" cy="2214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7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smtClean="0"/>
              <a:t>Symbol </a:t>
            </a:r>
            <a:r>
              <a:rPr lang="es-ES" dirty="0" err="1" smtClean="0"/>
              <a:t>resolution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967" y="1242449"/>
            <a:ext cx="11381028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Sample program with 4 symbols</a:t>
            </a:r>
          </a:p>
          <a:p>
            <a:endParaRPr lang="en-US" sz="1600" dirty="0" smtClean="0"/>
          </a:p>
          <a:p>
            <a:r>
              <a:rPr lang="en-US" sz="1600" dirty="0" smtClean="0"/>
              <a:t>	2 variables: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/>
              <a:t> and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endParaRPr lang="en-US" sz="1600" dirty="0" smtClean="0"/>
          </a:p>
          <a:p>
            <a:r>
              <a:rPr lang="en-US" sz="1600" dirty="0" smtClean="0"/>
              <a:t>	2 labels: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sz="1600" dirty="0" smtClean="0"/>
              <a:t> and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dirty="0" smtClean="0"/>
              <a:t>2 rules for symbol table</a:t>
            </a:r>
          </a:p>
          <a:p>
            <a:endParaRPr lang="en-US" sz="1600" dirty="0" smtClean="0"/>
          </a:p>
          <a:p>
            <a:r>
              <a:rPr lang="en-US" sz="1600" dirty="0" smtClean="0"/>
              <a:t>	Translated code will be stored starting at address 0</a:t>
            </a:r>
          </a:p>
          <a:p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Variables will be allocated starting at address 1024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dirty="0" smtClean="0"/>
              <a:t>Resolved program</a:t>
            </a:r>
          </a:p>
          <a:p>
            <a:endParaRPr lang="en-US" sz="1600" dirty="0"/>
          </a:p>
          <a:p>
            <a:r>
              <a:rPr lang="en-US" sz="1600" dirty="0" smtClean="0"/>
              <a:t>	Comments and labels ignored</a:t>
            </a:r>
          </a:p>
          <a:p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Infinite loop “terminates” program</a:t>
            </a:r>
            <a:endParaRPr lang="en-US" sz="1600" dirty="0"/>
          </a:p>
          <a:p>
            <a:r>
              <a:rPr lang="en-US" sz="1600" dirty="0" smtClean="0"/>
              <a:t>	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60672"/>
          <a:stretch/>
        </p:blipFill>
        <p:spPr>
          <a:xfrm>
            <a:off x="8199249" y="1474997"/>
            <a:ext cx="1802418" cy="1689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40343" r="42556" b="52254"/>
          <a:stretch/>
        </p:blipFill>
        <p:spPr>
          <a:xfrm>
            <a:off x="8708572" y="3409569"/>
            <a:ext cx="783772" cy="8066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59521" b="28864"/>
          <a:stretch/>
        </p:blipFill>
        <p:spPr>
          <a:xfrm>
            <a:off x="8172867" y="4744026"/>
            <a:ext cx="1855182" cy="1201803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9629563" y="3239567"/>
            <a:ext cx="124037" cy="14293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84796" y="2725784"/>
            <a:ext cx="887792" cy="2912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46674" y="5710234"/>
            <a:ext cx="711579" cy="2116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Recap</a:t>
            </a:r>
            <a:r>
              <a:rPr lang="es-ES" dirty="0" smtClean="0"/>
              <a:t>										      </a:t>
            </a:r>
            <a:r>
              <a:rPr lang="es-ES" sz="2400" dirty="0" err="1" smtClean="0"/>
              <a:t>assembly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967" y="1242449"/>
            <a:ext cx="11381028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Prog.asm</a:t>
            </a:r>
            <a:r>
              <a:rPr lang="en-US" dirty="0" smtClean="0"/>
              <a:t> (assembly) assembled into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Prog.hack</a:t>
            </a:r>
            <a:r>
              <a:rPr lang="en-US" dirty="0" smtClean="0"/>
              <a:t> (binary) </a:t>
            </a:r>
            <a:r>
              <a:rPr lang="en-US" dirty="0" smtClean="0">
                <a:solidFill>
                  <a:schemeClr val="bg1"/>
                </a:solidFill>
              </a:rPr>
              <a:t>behaves </a:t>
            </a:r>
            <a:r>
              <a:rPr lang="en-US" dirty="0">
                <a:solidFill>
                  <a:schemeClr val="bg1"/>
                </a:solidFill>
              </a:rPr>
              <a:t>completely differently each time it is loaded with a different </a:t>
            </a:r>
            <a:r>
              <a:rPr lang="en-US" dirty="0" smtClean="0">
                <a:solidFill>
                  <a:schemeClr val="bg1"/>
                </a:solidFill>
              </a:rPr>
              <a:t>program</a:t>
            </a:r>
          </a:p>
          <a:p>
            <a:r>
              <a:rPr lang="en-US" dirty="0" smtClean="0"/>
              <a:t>	Assembly: each line is either an instruction (A or C) or a symbol declaration </a:t>
            </a:r>
          </a:p>
          <a:p>
            <a:endParaRPr lang="en-US" dirty="0"/>
          </a:p>
          <a:p>
            <a:r>
              <a:rPr lang="en-US" dirty="0" smtClean="0"/>
              <a:t>	Binary: line </a:t>
            </a:r>
            <a:r>
              <a:rPr lang="en-US" i="1" dirty="0" smtClean="0"/>
              <a:t>n</a:t>
            </a:r>
            <a:r>
              <a:rPr lang="en-US" dirty="0" smtClean="0"/>
              <a:t> stored in address </a:t>
            </a:r>
            <a:r>
              <a:rPr lang="en-US" i="1" dirty="0" smtClean="0"/>
              <a:t>n</a:t>
            </a:r>
            <a:r>
              <a:rPr lang="en-US" dirty="0" smtClean="0"/>
              <a:t> of instruction memory</a:t>
            </a:r>
            <a:endParaRPr lang="en-US" sz="1600" dirty="0"/>
          </a:p>
          <a:p>
            <a:r>
              <a:rPr lang="en-US" dirty="0" smtClean="0">
                <a:solidFill>
                  <a:schemeClr val="bg1"/>
                </a:solidFill>
              </a:rPr>
              <a:t>	CPU interacts </a:t>
            </a:r>
            <a:r>
              <a:rPr lang="en-US" dirty="0">
                <a:solidFill>
                  <a:schemeClr val="bg1"/>
                </a:solidFill>
              </a:rPr>
              <a:t>with a memory device, receiving data </a:t>
            </a:r>
            <a:r>
              <a:rPr lang="en-US" dirty="0" err="1" smtClean="0">
                <a:solidFill>
                  <a:schemeClr val="bg1"/>
                </a:solidFill>
              </a:rPr>
              <a:t>fr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Assembly conventions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sz="1600" dirty="0" smtClean="0"/>
              <a:t>Constants: non-negative and decimal</a:t>
            </a:r>
          </a:p>
          <a:p>
            <a:endParaRPr lang="en-US" sz="1600" dirty="0"/>
          </a:p>
          <a:p>
            <a:r>
              <a:rPr lang="en-US" sz="1600" dirty="0" smtClean="0"/>
              <a:t>	Symbols: any </a:t>
            </a:r>
            <a:r>
              <a:rPr lang="en-US" sz="1600" dirty="0"/>
              <a:t>sequence of letters, </a:t>
            </a:r>
            <a:r>
              <a:rPr lang="en-US" sz="1600" dirty="0" smtClean="0"/>
              <a:t>digits (not beginning), and special characters (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600" dirty="0" smtClean="0"/>
              <a:t> 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smtClean="0"/>
              <a:t> 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 smtClean="0"/>
              <a:t> 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 smtClean="0"/>
              <a:t> )</a:t>
            </a:r>
          </a:p>
          <a:p>
            <a:endParaRPr lang="en-US" sz="1600" dirty="0"/>
          </a:p>
          <a:p>
            <a:r>
              <a:rPr lang="en-US" sz="1600" dirty="0" smtClean="0"/>
              <a:t>	Comments: text </a:t>
            </a:r>
            <a:r>
              <a:rPr lang="en-US" sz="1600" dirty="0"/>
              <a:t>beginning with </a:t>
            </a:r>
            <a:r>
              <a:rPr lang="en-US" sz="1600" dirty="0" smtClean="0"/>
              <a:t>// </a:t>
            </a:r>
            <a:r>
              <a:rPr lang="en-US" sz="1600" dirty="0"/>
              <a:t>and ending at the end of the line is </a:t>
            </a:r>
            <a:r>
              <a:rPr lang="en-US" sz="1600" dirty="0" smtClean="0"/>
              <a:t>ignored</a:t>
            </a:r>
          </a:p>
          <a:p>
            <a:endParaRPr lang="en-US" sz="1600" dirty="0"/>
          </a:p>
          <a:p>
            <a:r>
              <a:rPr lang="en-US" sz="1600" dirty="0" smtClean="0"/>
              <a:t>	White space: space characters and empty lines are ignored</a:t>
            </a:r>
          </a:p>
          <a:p>
            <a:endParaRPr lang="en-US" sz="1600" dirty="0"/>
          </a:p>
          <a:p>
            <a:r>
              <a:rPr lang="en-US" sz="1600" dirty="0" smtClean="0"/>
              <a:t>	Case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All assembly </a:t>
            </a:r>
            <a:r>
              <a:rPr lang="en-US" sz="1600" dirty="0"/>
              <a:t>mnemonics </a:t>
            </a:r>
            <a:r>
              <a:rPr lang="en-US" sz="1600" dirty="0" smtClean="0"/>
              <a:t>in uppercase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The </a:t>
            </a:r>
            <a:r>
              <a:rPr lang="en-US" sz="1600" dirty="0"/>
              <a:t>rest (user-defined labels and </a:t>
            </a:r>
            <a:r>
              <a:rPr lang="en-US" sz="1600" dirty="0" smtClean="0"/>
              <a:t>variables) are </a:t>
            </a:r>
            <a:r>
              <a:rPr lang="en-US" sz="1600" dirty="0"/>
              <a:t>case </a:t>
            </a:r>
            <a:r>
              <a:rPr lang="en-US" sz="1600" dirty="0" smtClean="0"/>
              <a:t>sensitive (typically uppercase labels and lowercase variables) </a:t>
            </a:r>
            <a:r>
              <a:rPr lang="en-US" sz="1600" dirty="0" smtClean="0">
                <a:solidFill>
                  <a:schemeClr val="bg1"/>
                </a:solidFill>
              </a:rPr>
              <a:t>m input device </a:t>
            </a:r>
            <a:r>
              <a:rPr lang="en-US" sz="1600" dirty="0">
                <a:solidFill>
                  <a:schemeClr val="bg1"/>
                </a:solidFill>
              </a:rPr>
              <a:t>and sending data to </a:t>
            </a:r>
            <a:r>
              <a:rPr lang="en-US" sz="1600" dirty="0" smtClean="0">
                <a:solidFill>
                  <a:schemeClr val="bg1"/>
                </a:solidFill>
              </a:rPr>
              <a:t>output device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091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38102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A-instruction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dirty="0" smtClean="0"/>
              <a:t>C-instruction</a:t>
            </a:r>
            <a:endParaRPr lang="en-US" sz="16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Recap</a:t>
            </a:r>
            <a:r>
              <a:rPr lang="es-ES" dirty="0" smtClean="0"/>
              <a:t>										    </a:t>
            </a:r>
            <a:r>
              <a:rPr lang="es-ES" sz="2400" dirty="0" err="1" smtClean="0"/>
              <a:t>instructions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48523"/>
          <a:stretch/>
        </p:blipFill>
        <p:spPr>
          <a:xfrm>
            <a:off x="3559188" y="3263900"/>
            <a:ext cx="5425289" cy="1308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183" y="4640127"/>
            <a:ext cx="2184481" cy="21569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506" y="5230108"/>
            <a:ext cx="1926471" cy="9769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54386"/>
          <a:stretch/>
        </p:blipFill>
        <p:spPr>
          <a:xfrm>
            <a:off x="3559188" y="1503298"/>
            <a:ext cx="5425289" cy="115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8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3810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Pre-defined symbols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sz="1600" dirty="0" err="1" smtClean="0"/>
              <a:t>Eg</a:t>
            </a:r>
            <a:r>
              <a:rPr lang="en-US" sz="1600" dirty="0" smtClean="0"/>
              <a:t>. SP = R0, LCL = R1, etc…</a:t>
            </a:r>
            <a:endParaRPr lang="en-US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dirty="0" smtClean="0"/>
          </a:p>
          <a:p>
            <a:r>
              <a:rPr lang="en-US" dirty="0" smtClean="0"/>
              <a:t>Label symbols: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(Xxx)</a:t>
            </a:r>
            <a:r>
              <a:rPr lang="en-US" dirty="0" smtClean="0"/>
              <a:t> refers to the next command</a:t>
            </a:r>
          </a:p>
          <a:p>
            <a:endParaRPr lang="en-US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dirty="0" smtClean="0"/>
              <a:t>Variable symbols: symbol not defined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Xxx)</a:t>
            </a:r>
            <a:r>
              <a:rPr lang="en-US" dirty="0" smtClean="0"/>
              <a:t>, stored </a:t>
            </a:r>
            <a:r>
              <a:rPr lang="en-US" dirty="0"/>
              <a:t>starting address 16 (0x0010)</a:t>
            </a: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Recap</a:t>
            </a:r>
            <a:r>
              <a:rPr lang="es-ES" dirty="0" smtClean="0"/>
              <a:t>										       </a:t>
            </a:r>
            <a:r>
              <a:rPr lang="es-ES" sz="2400" dirty="0" smtClean="0"/>
              <a:t>symbols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780" y="1521546"/>
            <a:ext cx="2898516" cy="190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38102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Input file supplied to assembler as command line argument</a:t>
            </a:r>
          </a:p>
          <a:p>
            <a:endParaRPr lang="en-US" dirty="0"/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prompt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Assembler Prog.asm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  <a:p>
            <a:endParaRPr lang="en-US" sz="1600" dirty="0"/>
          </a:p>
          <a:p>
            <a:r>
              <a:rPr lang="en-US" dirty="0" smtClean="0">
                <a:solidFill>
                  <a:schemeClr val="bg1"/>
                </a:solidFill>
              </a:rPr>
              <a:t>Assembler design recommended in 2 steps and by modules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1. Symbol-less phase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a) Parser: parses </a:t>
            </a:r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1600" dirty="0" smtClean="0">
                <a:solidFill>
                  <a:schemeClr val="bg1"/>
                </a:solidFill>
              </a:rPr>
              <a:t>input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b) Converter: provides </a:t>
            </a:r>
            <a:r>
              <a:rPr lang="en-US" sz="1600" dirty="0">
                <a:solidFill>
                  <a:schemeClr val="bg1"/>
                </a:solidFill>
              </a:rPr>
              <a:t>the binary codes of all the assembly </a:t>
            </a:r>
            <a:r>
              <a:rPr lang="en-US" sz="1600" dirty="0" smtClean="0">
                <a:solidFill>
                  <a:schemeClr val="bg1"/>
                </a:solidFill>
              </a:rPr>
              <a:t>mnemonics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2. Symbol version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a) </a:t>
            </a:r>
            <a:r>
              <a:rPr lang="en-US" sz="1600" dirty="0" err="1" smtClean="0">
                <a:solidFill>
                  <a:schemeClr val="bg1"/>
                </a:solidFill>
              </a:rPr>
              <a:t>SymbolTable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smtClean="0">
                <a:solidFill>
                  <a:schemeClr val="bg1"/>
                </a:solidFill>
              </a:rPr>
              <a:t> handles symbols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All within one main program: drives </a:t>
            </a:r>
            <a:r>
              <a:rPr lang="en-US" sz="1600" dirty="0">
                <a:solidFill>
                  <a:schemeClr val="bg1"/>
                </a:solidFill>
              </a:rPr>
              <a:t>the entire translation </a:t>
            </a:r>
            <a:r>
              <a:rPr lang="en-US" sz="1600" dirty="0" smtClean="0">
                <a:solidFill>
                  <a:schemeClr val="bg1"/>
                </a:solidFill>
              </a:rPr>
              <a:t>process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8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38102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Input file supplied to assembler as command line argument</a:t>
            </a:r>
          </a:p>
          <a:p>
            <a:endParaRPr lang="en-US" dirty="0"/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prompt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Assembler Prog.asm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  <a:p>
            <a:endParaRPr lang="en-US" sz="1600" dirty="0"/>
          </a:p>
          <a:p>
            <a:r>
              <a:rPr lang="en-US" dirty="0" smtClean="0"/>
              <a:t>Assembler design recommended in 2 steps and by modules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1. Symbol-less phase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a) Parser: parses </a:t>
            </a:r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1600" dirty="0" smtClean="0">
                <a:solidFill>
                  <a:schemeClr val="bg1"/>
                </a:solidFill>
              </a:rPr>
              <a:t>input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b) Converter: provides </a:t>
            </a:r>
            <a:r>
              <a:rPr lang="en-US" sz="1600" dirty="0">
                <a:solidFill>
                  <a:schemeClr val="bg1"/>
                </a:solidFill>
              </a:rPr>
              <a:t>the binary codes of all the assembly </a:t>
            </a:r>
            <a:r>
              <a:rPr lang="en-US" sz="1600" dirty="0" smtClean="0">
                <a:solidFill>
                  <a:schemeClr val="bg1"/>
                </a:solidFill>
              </a:rPr>
              <a:t>mnemonics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2. Symbol version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a) </a:t>
            </a:r>
            <a:r>
              <a:rPr lang="en-US" sz="1600" dirty="0" err="1" smtClean="0">
                <a:solidFill>
                  <a:schemeClr val="bg1"/>
                </a:solidFill>
              </a:rPr>
              <a:t>SymbolTable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smtClean="0">
                <a:solidFill>
                  <a:schemeClr val="bg1"/>
                </a:solidFill>
              </a:rPr>
              <a:t> handles symbols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All within one main program: drives </a:t>
            </a:r>
            <a:r>
              <a:rPr lang="en-US" sz="1600" dirty="0">
                <a:solidFill>
                  <a:schemeClr val="bg1"/>
                </a:solidFill>
              </a:rPr>
              <a:t>the entire translation </a:t>
            </a:r>
            <a:r>
              <a:rPr lang="en-US" sz="1600" dirty="0" smtClean="0">
                <a:solidFill>
                  <a:schemeClr val="bg1"/>
                </a:solidFill>
              </a:rPr>
              <a:t>process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6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38102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Input file supplied to assembler as command line argument</a:t>
            </a:r>
          </a:p>
          <a:p>
            <a:endParaRPr lang="en-US" dirty="0"/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prompt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Assembler Prog.asm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  <a:p>
            <a:endParaRPr lang="en-US" sz="1600" dirty="0"/>
          </a:p>
          <a:p>
            <a:r>
              <a:rPr lang="en-US" dirty="0" smtClean="0"/>
              <a:t>Assembler design recommended in 2 steps and by modules</a:t>
            </a:r>
          </a:p>
          <a:p>
            <a:endParaRPr lang="en-US" sz="1600" dirty="0"/>
          </a:p>
          <a:p>
            <a:r>
              <a:rPr lang="en-US" sz="1600" dirty="0" smtClean="0"/>
              <a:t>	1. Symbol-less phase</a:t>
            </a:r>
          </a:p>
          <a:p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a) Parser: parses </a:t>
            </a:r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1600" dirty="0" smtClean="0">
                <a:solidFill>
                  <a:schemeClr val="bg1"/>
                </a:solidFill>
              </a:rPr>
              <a:t>input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b) Converter: provides </a:t>
            </a:r>
            <a:r>
              <a:rPr lang="en-US" sz="1600" dirty="0">
                <a:solidFill>
                  <a:schemeClr val="bg1"/>
                </a:solidFill>
              </a:rPr>
              <a:t>the binary codes of all the assembly </a:t>
            </a:r>
            <a:r>
              <a:rPr lang="en-US" sz="1600" dirty="0" smtClean="0">
                <a:solidFill>
                  <a:schemeClr val="bg1"/>
                </a:solidFill>
              </a:rPr>
              <a:t>mnemonics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2. Symbol version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a) </a:t>
            </a:r>
            <a:r>
              <a:rPr lang="en-US" sz="1600" dirty="0" err="1" smtClean="0">
                <a:solidFill>
                  <a:schemeClr val="bg1"/>
                </a:solidFill>
              </a:rPr>
              <a:t>SymbolTable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smtClean="0">
                <a:solidFill>
                  <a:schemeClr val="bg1"/>
                </a:solidFill>
              </a:rPr>
              <a:t> handles symbols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All within one main program: drives </a:t>
            </a:r>
            <a:r>
              <a:rPr lang="en-US" sz="1600" dirty="0">
                <a:solidFill>
                  <a:schemeClr val="bg1"/>
                </a:solidFill>
              </a:rPr>
              <a:t>the entire translation </a:t>
            </a:r>
            <a:r>
              <a:rPr lang="en-US" sz="1600" dirty="0" smtClean="0">
                <a:solidFill>
                  <a:schemeClr val="bg1"/>
                </a:solidFill>
              </a:rPr>
              <a:t>process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7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Assembling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966" y="1242449"/>
            <a:ext cx="1317534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Assembler converts assembly into binary (</a:t>
            </a:r>
            <a:r>
              <a:rPr lang="en-US" dirty="0" err="1" smtClean="0"/>
              <a:t>eg</a:t>
            </a:r>
            <a:r>
              <a:rPr lang="en-US" dirty="0" smtClean="0"/>
              <a:t>. 32 bit)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1. Parse commando into fields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dirty="0" smtClean="0"/>
              <a:t>assembly		          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R3,7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2. For each field, generate bits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3. Replace symbols with addresses			binary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110000101000000110000000000000111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4. Assemble binary codes into machine </a:t>
            </a:r>
            <a:r>
              <a:rPr lang="en-US" sz="1600" dirty="0" err="1" smtClean="0">
                <a:solidFill>
                  <a:schemeClr val="bg1"/>
                </a:solidFill>
              </a:rPr>
              <a:t>instructions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ecture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 </a:t>
            </a:r>
            <a:r>
              <a:rPr lang="en-US" sz="1600" dirty="0" smtClean="0">
                <a:solidFill>
                  <a:schemeClr val="bg1"/>
                </a:solidFill>
              </a:rPr>
              <a:t>   	</a:t>
            </a:r>
            <a:r>
              <a:rPr lang="en-US" dirty="0" smtClean="0">
                <a:solidFill>
                  <a:schemeClr val="bg1"/>
                </a:solidFill>
              </a:rPr>
              <a:t>	CPU interacts </a:t>
            </a:r>
            <a:r>
              <a:rPr lang="en-US" dirty="0">
                <a:solidFill>
                  <a:schemeClr val="bg1"/>
                </a:solidFill>
              </a:rPr>
              <a:t>with a memory device, receiving data from </a:t>
            </a:r>
            <a:r>
              <a:rPr lang="en-US" dirty="0" smtClean="0">
                <a:solidFill>
                  <a:schemeClr val="bg1"/>
                </a:solidFill>
              </a:rPr>
              <a:t>input device </a:t>
            </a:r>
            <a:r>
              <a:rPr lang="en-US" dirty="0">
                <a:solidFill>
                  <a:schemeClr val="bg1"/>
                </a:solidFill>
              </a:rPr>
              <a:t>and sending data to </a:t>
            </a:r>
            <a:r>
              <a:rPr lang="en-US" dirty="0" smtClean="0">
                <a:solidFill>
                  <a:schemeClr val="bg1"/>
                </a:solidFill>
              </a:rPr>
              <a:t>output de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Symbols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Variables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err="1" smtClean="0">
                <a:solidFill>
                  <a:schemeClr val="bg1"/>
                </a:solidFill>
              </a:rPr>
              <a:t>Eg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sz="1600" dirty="0" smtClean="0">
                <a:solidFill>
                  <a:schemeClr val="bg1"/>
                </a:solidFill>
              </a:rPr>
              <a:t>variable that represents some weight, mapped on location </a:t>
            </a:r>
            <a:r>
              <a:rPr lang="en-US" sz="1600" dirty="0">
                <a:solidFill>
                  <a:schemeClr val="bg1"/>
                </a:solidFill>
              </a:rPr>
              <a:t>7 in the computer’s </a:t>
            </a:r>
            <a:r>
              <a:rPr lang="en-US" sz="1600" dirty="0" smtClean="0">
                <a:solidFill>
                  <a:schemeClr val="bg1"/>
                </a:solidFill>
              </a:rPr>
              <a:t>memory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R3,weight =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R3,7</a:t>
            </a:r>
          </a:p>
          <a:p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Labels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Eg</a:t>
            </a:r>
            <a:r>
              <a:rPr lang="en-US" sz="1600" dirty="0">
                <a:solidFill>
                  <a:schemeClr val="bg1"/>
                </a:solidFill>
              </a:rPr>
              <a:t>. variable that represents some weight, mapped on location 7 in the computer’s </a:t>
            </a:r>
            <a:r>
              <a:rPr lang="en-US" sz="1600" dirty="0" smtClean="0">
                <a:solidFill>
                  <a:schemeClr val="bg1"/>
                </a:solidFill>
              </a:rPr>
              <a:t>memory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 =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250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68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38102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Input file supplied to assembler as command line argument</a:t>
            </a:r>
          </a:p>
          <a:p>
            <a:endParaRPr lang="en-US" dirty="0"/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prompt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Assembler Prog.asm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  <a:p>
            <a:endParaRPr lang="en-US" sz="1600" dirty="0"/>
          </a:p>
          <a:p>
            <a:r>
              <a:rPr lang="en-US" dirty="0" smtClean="0"/>
              <a:t>Assembler design recommended in 2 steps and by modules</a:t>
            </a:r>
          </a:p>
          <a:p>
            <a:endParaRPr lang="en-US" sz="1600" dirty="0"/>
          </a:p>
          <a:p>
            <a:r>
              <a:rPr lang="en-US" sz="1600" dirty="0" smtClean="0"/>
              <a:t>	1. Symbol-less phase</a:t>
            </a:r>
          </a:p>
          <a:p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a) Parser: parses </a:t>
            </a:r>
            <a:r>
              <a:rPr lang="en-US" sz="1600" dirty="0"/>
              <a:t>the </a:t>
            </a:r>
            <a:r>
              <a:rPr lang="en-US" sz="1600" dirty="0" smtClean="0"/>
              <a:t>input</a:t>
            </a:r>
          </a:p>
          <a:p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b) Converter: provides </a:t>
            </a:r>
            <a:r>
              <a:rPr lang="en-US" sz="1600" dirty="0">
                <a:solidFill>
                  <a:schemeClr val="bg1"/>
                </a:solidFill>
              </a:rPr>
              <a:t>the binary codes of all the assembly </a:t>
            </a:r>
            <a:r>
              <a:rPr lang="en-US" sz="1600" dirty="0" smtClean="0">
                <a:solidFill>
                  <a:schemeClr val="bg1"/>
                </a:solidFill>
              </a:rPr>
              <a:t>mnemonics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2. Symbol version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a) </a:t>
            </a:r>
            <a:r>
              <a:rPr lang="en-US" sz="1600" dirty="0" err="1" smtClean="0">
                <a:solidFill>
                  <a:schemeClr val="bg1"/>
                </a:solidFill>
              </a:rPr>
              <a:t>SymbolTable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smtClean="0">
                <a:solidFill>
                  <a:schemeClr val="bg1"/>
                </a:solidFill>
              </a:rPr>
              <a:t> handles symbols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All within one main program: drives </a:t>
            </a:r>
            <a:r>
              <a:rPr lang="en-US" sz="1600" dirty="0">
                <a:solidFill>
                  <a:schemeClr val="bg1"/>
                </a:solidFill>
              </a:rPr>
              <a:t>the entire translation </a:t>
            </a:r>
            <a:r>
              <a:rPr lang="en-US" sz="1600" dirty="0" smtClean="0">
                <a:solidFill>
                  <a:schemeClr val="bg1"/>
                </a:solidFill>
              </a:rPr>
              <a:t>process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38102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Input file supplied to assembler as command line argument</a:t>
            </a:r>
          </a:p>
          <a:p>
            <a:endParaRPr lang="en-US" dirty="0"/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prompt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Assembler Prog.asm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  <a:p>
            <a:endParaRPr lang="en-US" sz="1600" dirty="0"/>
          </a:p>
          <a:p>
            <a:r>
              <a:rPr lang="en-US" dirty="0" smtClean="0"/>
              <a:t>Assembler design recommended in 2 steps and by modules</a:t>
            </a:r>
          </a:p>
          <a:p>
            <a:endParaRPr lang="en-US" sz="1600" dirty="0"/>
          </a:p>
          <a:p>
            <a:r>
              <a:rPr lang="en-US" sz="1600" dirty="0" smtClean="0"/>
              <a:t>	1. Symbol-less phase</a:t>
            </a:r>
          </a:p>
          <a:p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a) Parser: parses </a:t>
            </a:r>
            <a:r>
              <a:rPr lang="en-US" sz="1600" dirty="0"/>
              <a:t>the </a:t>
            </a:r>
            <a:r>
              <a:rPr lang="en-US" sz="1600" dirty="0" smtClean="0"/>
              <a:t>input</a:t>
            </a:r>
          </a:p>
          <a:p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b) Converter: provides </a:t>
            </a:r>
            <a:r>
              <a:rPr lang="en-US" sz="1600" dirty="0"/>
              <a:t>the binary codes of all the assembly </a:t>
            </a:r>
            <a:r>
              <a:rPr lang="en-US" sz="1600" dirty="0" smtClean="0"/>
              <a:t>mnemonics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2. Symbol version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a) </a:t>
            </a:r>
            <a:r>
              <a:rPr lang="en-US" sz="1600" dirty="0" err="1" smtClean="0">
                <a:solidFill>
                  <a:schemeClr val="bg1"/>
                </a:solidFill>
              </a:rPr>
              <a:t>SymbolTable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smtClean="0">
                <a:solidFill>
                  <a:schemeClr val="bg1"/>
                </a:solidFill>
              </a:rPr>
              <a:t> handles symbols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All within one main program: drives </a:t>
            </a:r>
            <a:r>
              <a:rPr lang="en-US" sz="1600" dirty="0">
                <a:solidFill>
                  <a:schemeClr val="bg1"/>
                </a:solidFill>
              </a:rPr>
              <a:t>the entire translation </a:t>
            </a:r>
            <a:r>
              <a:rPr lang="en-US" sz="1600" dirty="0" smtClean="0">
                <a:solidFill>
                  <a:schemeClr val="bg1"/>
                </a:solidFill>
              </a:rPr>
              <a:t>process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9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38102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Input file supplied to assembler as command line argument</a:t>
            </a:r>
          </a:p>
          <a:p>
            <a:endParaRPr lang="en-US" dirty="0"/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prompt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Assembler Prog.asm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  <a:p>
            <a:endParaRPr lang="en-US" sz="1600" dirty="0"/>
          </a:p>
          <a:p>
            <a:r>
              <a:rPr lang="en-US" dirty="0" smtClean="0"/>
              <a:t>Assembler design recommended in 2 steps and by modules</a:t>
            </a:r>
          </a:p>
          <a:p>
            <a:endParaRPr lang="en-US" sz="1600" dirty="0"/>
          </a:p>
          <a:p>
            <a:r>
              <a:rPr lang="en-US" sz="1600" dirty="0" smtClean="0"/>
              <a:t>	1. Symbol-less phase</a:t>
            </a:r>
          </a:p>
          <a:p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a) Parser: parses </a:t>
            </a:r>
            <a:r>
              <a:rPr lang="en-US" sz="1600" dirty="0"/>
              <a:t>the </a:t>
            </a:r>
            <a:r>
              <a:rPr lang="en-US" sz="1600" dirty="0" smtClean="0"/>
              <a:t>input</a:t>
            </a:r>
          </a:p>
          <a:p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b) Converter: provides </a:t>
            </a:r>
            <a:r>
              <a:rPr lang="en-US" sz="1600" dirty="0"/>
              <a:t>the binary codes of all the assembly </a:t>
            </a:r>
            <a:r>
              <a:rPr lang="en-US" sz="1600" dirty="0" smtClean="0"/>
              <a:t>mnemonics</a:t>
            </a:r>
          </a:p>
          <a:p>
            <a:endParaRPr lang="en-US" sz="1600" dirty="0"/>
          </a:p>
          <a:p>
            <a:r>
              <a:rPr lang="en-US" sz="1600" dirty="0" smtClean="0"/>
              <a:t>	2. Symbol version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a) </a:t>
            </a:r>
            <a:r>
              <a:rPr lang="en-US" sz="1600" dirty="0" err="1" smtClean="0">
                <a:solidFill>
                  <a:schemeClr val="bg1"/>
                </a:solidFill>
              </a:rPr>
              <a:t>SymbolTable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smtClean="0">
                <a:solidFill>
                  <a:schemeClr val="bg1"/>
                </a:solidFill>
              </a:rPr>
              <a:t> handles symbols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All within one main program: drives </a:t>
            </a:r>
            <a:r>
              <a:rPr lang="en-US" sz="1600" dirty="0">
                <a:solidFill>
                  <a:schemeClr val="bg1"/>
                </a:solidFill>
              </a:rPr>
              <a:t>the entire translation </a:t>
            </a:r>
            <a:r>
              <a:rPr lang="en-US" sz="1600" dirty="0" smtClean="0">
                <a:solidFill>
                  <a:schemeClr val="bg1"/>
                </a:solidFill>
              </a:rPr>
              <a:t>process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9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38102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Input file supplied to assembler as command line argument</a:t>
            </a:r>
          </a:p>
          <a:p>
            <a:endParaRPr lang="en-US" dirty="0"/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prompt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Assembler Prog.asm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  <a:p>
            <a:endParaRPr lang="en-US" sz="1600" dirty="0"/>
          </a:p>
          <a:p>
            <a:r>
              <a:rPr lang="en-US" dirty="0" smtClean="0"/>
              <a:t>Assembler design recommended in 2 steps and by modules</a:t>
            </a:r>
          </a:p>
          <a:p>
            <a:endParaRPr lang="en-US" sz="1600" dirty="0"/>
          </a:p>
          <a:p>
            <a:r>
              <a:rPr lang="en-US" sz="1600" dirty="0" smtClean="0"/>
              <a:t>	1. Symbol-less phase</a:t>
            </a:r>
          </a:p>
          <a:p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a) Parser: parses </a:t>
            </a:r>
            <a:r>
              <a:rPr lang="en-US" sz="1600" dirty="0"/>
              <a:t>the </a:t>
            </a:r>
            <a:r>
              <a:rPr lang="en-US" sz="1600" dirty="0" smtClean="0"/>
              <a:t>input</a:t>
            </a:r>
          </a:p>
          <a:p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b) Converter: provides </a:t>
            </a:r>
            <a:r>
              <a:rPr lang="en-US" sz="1600" dirty="0"/>
              <a:t>the binary codes of all the assembly </a:t>
            </a:r>
            <a:r>
              <a:rPr lang="en-US" sz="1600" dirty="0" smtClean="0"/>
              <a:t>mnemonics</a:t>
            </a:r>
          </a:p>
          <a:p>
            <a:endParaRPr lang="en-US" sz="1600" dirty="0"/>
          </a:p>
          <a:p>
            <a:r>
              <a:rPr lang="en-US" sz="1600" dirty="0" smtClean="0"/>
              <a:t>	2. Symbol version</a:t>
            </a:r>
          </a:p>
          <a:p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a) </a:t>
            </a:r>
            <a:r>
              <a:rPr lang="en-US" sz="1600" dirty="0" err="1" smtClean="0"/>
              <a:t>SymbolTable</a:t>
            </a:r>
            <a:r>
              <a:rPr lang="en-US" sz="1600" dirty="0"/>
              <a:t>:</a:t>
            </a:r>
            <a:r>
              <a:rPr lang="en-US" sz="1600" dirty="0" smtClean="0"/>
              <a:t> handles symbols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>
                <a:solidFill>
                  <a:schemeClr val="bg1"/>
                </a:solidFill>
              </a:rPr>
              <a:t>	All within one main program: drives </a:t>
            </a:r>
            <a:r>
              <a:rPr lang="en-US" sz="1600" dirty="0">
                <a:solidFill>
                  <a:schemeClr val="bg1"/>
                </a:solidFill>
              </a:rPr>
              <a:t>the entire translation </a:t>
            </a:r>
            <a:r>
              <a:rPr lang="en-US" sz="1600" dirty="0" smtClean="0">
                <a:solidFill>
                  <a:schemeClr val="bg1"/>
                </a:solidFill>
              </a:rPr>
              <a:t>process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6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67" y="1242449"/>
            <a:ext cx="1138102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Input file supplied to assembler as command line argument</a:t>
            </a:r>
          </a:p>
          <a:p>
            <a:endParaRPr lang="en-US" dirty="0"/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prompt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Assembler Prog.asm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  <a:p>
            <a:endParaRPr lang="en-US" sz="1600" dirty="0"/>
          </a:p>
          <a:p>
            <a:r>
              <a:rPr lang="en-US" dirty="0" smtClean="0"/>
              <a:t>Assembler design recommended in 2 steps and by modules</a:t>
            </a:r>
          </a:p>
          <a:p>
            <a:endParaRPr lang="en-US" sz="1600" dirty="0"/>
          </a:p>
          <a:p>
            <a:r>
              <a:rPr lang="en-US" sz="1600" dirty="0" smtClean="0"/>
              <a:t>	1. Symbol-less phase</a:t>
            </a:r>
          </a:p>
          <a:p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a) Parser: parses </a:t>
            </a:r>
            <a:r>
              <a:rPr lang="en-US" sz="1600" dirty="0"/>
              <a:t>the </a:t>
            </a:r>
            <a:r>
              <a:rPr lang="en-US" sz="1600" dirty="0" smtClean="0"/>
              <a:t>input</a:t>
            </a:r>
          </a:p>
          <a:p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b) Converter: provides </a:t>
            </a:r>
            <a:r>
              <a:rPr lang="en-US" sz="1600" dirty="0"/>
              <a:t>the binary codes of all the assembly </a:t>
            </a:r>
            <a:r>
              <a:rPr lang="en-US" sz="1600" dirty="0" smtClean="0"/>
              <a:t>mnemonics</a:t>
            </a:r>
          </a:p>
          <a:p>
            <a:endParaRPr lang="en-US" sz="1600" dirty="0"/>
          </a:p>
          <a:p>
            <a:r>
              <a:rPr lang="en-US" sz="1600" dirty="0" smtClean="0"/>
              <a:t>	2. Symbol version</a:t>
            </a:r>
          </a:p>
          <a:p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a) </a:t>
            </a:r>
            <a:r>
              <a:rPr lang="en-US" sz="1600" dirty="0" err="1" smtClean="0"/>
              <a:t>SymbolTable</a:t>
            </a:r>
            <a:r>
              <a:rPr lang="en-US" sz="1600" dirty="0"/>
              <a:t>:</a:t>
            </a:r>
            <a:r>
              <a:rPr lang="en-US" sz="1600" dirty="0" smtClean="0"/>
              <a:t> handles symbols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	All within one main program: drives </a:t>
            </a:r>
            <a:r>
              <a:rPr lang="en-US" sz="1600" dirty="0"/>
              <a:t>the entire translation </a:t>
            </a:r>
            <a:r>
              <a:rPr lang="en-US" sz="1600" dirty="0" smtClean="0"/>
              <a:t>process</a:t>
            </a: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6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    </a:t>
            </a:r>
            <a:r>
              <a:rPr lang="es-ES" sz="2400" dirty="0" smtClean="0"/>
              <a:t>symbol-</a:t>
            </a:r>
            <a:r>
              <a:rPr lang="es-ES" sz="2400" dirty="0" err="1" smtClean="0"/>
              <a:t>less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1967" y="1242449"/>
            <a:ext cx="11381028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Parser </a:t>
            </a:r>
          </a:p>
          <a:p>
            <a:endParaRPr lang="en-US" dirty="0"/>
          </a:p>
          <a:p>
            <a:pPr lvl="2"/>
            <a:r>
              <a:rPr lang="en-US" sz="1600" dirty="0" smtClean="0">
                <a:solidFill>
                  <a:schemeClr val="bg1"/>
                </a:solidFill>
              </a:rPr>
              <a:t>Encapsulates </a:t>
            </a:r>
            <a:r>
              <a:rPr lang="en-US" sz="1600" dirty="0" smtClean="0">
                <a:solidFill>
                  <a:schemeClr val="bg1"/>
                </a:solidFill>
              </a:rPr>
              <a:t>access to input</a:t>
            </a:r>
          </a:p>
          <a:p>
            <a:pPr lvl="2"/>
            <a:endParaRPr lang="en-US" sz="1600" dirty="0">
              <a:solidFill>
                <a:schemeClr val="bg1"/>
              </a:solidFill>
            </a:endParaRPr>
          </a:p>
          <a:p>
            <a:pPr lvl="2"/>
            <a:r>
              <a:rPr lang="en-US" sz="1600" dirty="0" smtClean="0">
                <a:solidFill>
                  <a:schemeClr val="bg1"/>
                </a:solidFill>
              </a:rPr>
              <a:t>Breaks each assembly command into its underlying fields and symbols</a:t>
            </a:r>
          </a:p>
          <a:p>
            <a:pPr lvl="2"/>
            <a:endParaRPr lang="en-US" sz="1600" dirty="0">
              <a:solidFill>
                <a:schemeClr val="bg1"/>
              </a:solidFill>
            </a:endParaRPr>
          </a:p>
          <a:p>
            <a:pPr lvl="2"/>
            <a:r>
              <a:rPr lang="en-US" sz="1600" dirty="0" smtClean="0">
                <a:solidFill>
                  <a:schemeClr val="bg1"/>
                </a:solidFill>
              </a:rPr>
              <a:t>Removes white space and </a:t>
            </a:r>
            <a:r>
              <a:rPr lang="en-US" sz="1600" dirty="0" smtClean="0">
                <a:solidFill>
                  <a:schemeClr val="bg1"/>
                </a:solidFill>
              </a:rPr>
              <a:t>comments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Code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Asssuming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no symbols</a:t>
            </a:r>
            <a:r>
              <a:rPr lang="en-US" sz="1600" dirty="0" smtClean="0">
                <a:solidFill>
                  <a:schemeClr val="bg1"/>
                </a:solidFill>
              </a:rPr>
              <a:t>, convert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>
                <a:solidFill>
                  <a:schemeClr val="bg1"/>
                </a:solidFill>
              </a:rPr>
              <a:t>A-</a:t>
            </a:r>
            <a:r>
              <a:rPr lang="es-ES" sz="1600" dirty="0" err="1">
                <a:solidFill>
                  <a:schemeClr val="bg1"/>
                </a:solidFill>
              </a:rPr>
              <a:t>instruction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values</a:t>
            </a:r>
            <a:r>
              <a:rPr lang="es-ES" sz="1600" dirty="0" smtClean="0">
                <a:solidFill>
                  <a:schemeClr val="bg1"/>
                </a:solidFill>
              </a:rPr>
              <a:t> and C</a:t>
            </a:r>
            <a:r>
              <a:rPr lang="en-US" sz="1600" dirty="0">
                <a:solidFill>
                  <a:schemeClr val="bg1"/>
                </a:solidFill>
              </a:rPr>
              <a:t>-instruction fields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17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    </a:t>
            </a:r>
            <a:r>
              <a:rPr lang="es-ES" sz="2400" dirty="0" smtClean="0"/>
              <a:t>symbol-</a:t>
            </a:r>
            <a:r>
              <a:rPr lang="es-ES" sz="2400" dirty="0" err="1" smtClean="0"/>
              <a:t>less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1967" y="1242449"/>
            <a:ext cx="11381028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Parser </a:t>
            </a:r>
          </a:p>
          <a:p>
            <a:endParaRPr lang="en-US" dirty="0"/>
          </a:p>
          <a:p>
            <a:pPr lvl="2"/>
            <a:r>
              <a:rPr lang="en-US" sz="1600" dirty="0" smtClean="0"/>
              <a:t>Encapsulates </a:t>
            </a:r>
            <a:r>
              <a:rPr lang="en-US" sz="1600" dirty="0" smtClean="0"/>
              <a:t>access to input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 smtClean="0">
                <a:solidFill>
                  <a:schemeClr val="bg1"/>
                </a:solidFill>
              </a:rPr>
              <a:t>Breaks each assembly command into its underlying fields and symbols</a:t>
            </a:r>
          </a:p>
          <a:p>
            <a:pPr lvl="2"/>
            <a:endParaRPr lang="en-US" sz="1600" dirty="0">
              <a:solidFill>
                <a:schemeClr val="bg1"/>
              </a:solidFill>
            </a:endParaRPr>
          </a:p>
          <a:p>
            <a:pPr lvl="2"/>
            <a:r>
              <a:rPr lang="en-US" sz="1600" dirty="0" smtClean="0">
                <a:solidFill>
                  <a:schemeClr val="bg1"/>
                </a:solidFill>
              </a:rPr>
              <a:t>Removes white space and </a:t>
            </a:r>
            <a:r>
              <a:rPr lang="en-US" sz="1600" dirty="0" smtClean="0">
                <a:solidFill>
                  <a:schemeClr val="bg1"/>
                </a:solidFill>
              </a:rPr>
              <a:t>comments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Code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Asssuming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no symbols</a:t>
            </a:r>
            <a:r>
              <a:rPr lang="en-US" sz="1600" dirty="0" smtClean="0">
                <a:solidFill>
                  <a:schemeClr val="bg1"/>
                </a:solidFill>
              </a:rPr>
              <a:t>, convert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>
                <a:solidFill>
                  <a:schemeClr val="bg1"/>
                </a:solidFill>
              </a:rPr>
              <a:t>A-</a:t>
            </a:r>
            <a:r>
              <a:rPr lang="es-ES" sz="1600" dirty="0" err="1">
                <a:solidFill>
                  <a:schemeClr val="bg1"/>
                </a:solidFill>
              </a:rPr>
              <a:t>instruction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values</a:t>
            </a:r>
            <a:r>
              <a:rPr lang="es-ES" sz="1600" dirty="0" smtClean="0">
                <a:solidFill>
                  <a:schemeClr val="bg1"/>
                </a:solidFill>
              </a:rPr>
              <a:t> and C</a:t>
            </a:r>
            <a:r>
              <a:rPr lang="en-US" sz="1600" dirty="0">
                <a:solidFill>
                  <a:schemeClr val="bg1"/>
                </a:solidFill>
              </a:rPr>
              <a:t>-instruction fields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672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    </a:t>
            </a:r>
            <a:r>
              <a:rPr lang="es-ES" sz="2400" dirty="0" smtClean="0"/>
              <a:t>symbol-</a:t>
            </a:r>
            <a:r>
              <a:rPr lang="es-ES" sz="2400" dirty="0" err="1" smtClean="0"/>
              <a:t>less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1967" y="1242449"/>
            <a:ext cx="11381028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Parser </a:t>
            </a:r>
          </a:p>
          <a:p>
            <a:endParaRPr lang="en-US" dirty="0"/>
          </a:p>
          <a:p>
            <a:pPr lvl="2"/>
            <a:r>
              <a:rPr lang="en-US" sz="1600" dirty="0" smtClean="0"/>
              <a:t>Encapsulates </a:t>
            </a:r>
            <a:r>
              <a:rPr lang="en-US" sz="1600" dirty="0" smtClean="0"/>
              <a:t>access to input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 smtClean="0"/>
              <a:t>Breaks each assembly command into its underlying fields and symbols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 smtClean="0">
                <a:solidFill>
                  <a:schemeClr val="bg1"/>
                </a:solidFill>
              </a:rPr>
              <a:t>Removes white space and </a:t>
            </a:r>
            <a:r>
              <a:rPr lang="en-US" sz="1600" dirty="0" smtClean="0">
                <a:solidFill>
                  <a:schemeClr val="bg1"/>
                </a:solidFill>
              </a:rPr>
              <a:t>comments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Code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Asssuming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no symbols</a:t>
            </a:r>
            <a:r>
              <a:rPr lang="en-US" sz="1600" dirty="0" smtClean="0">
                <a:solidFill>
                  <a:schemeClr val="bg1"/>
                </a:solidFill>
              </a:rPr>
              <a:t>, convert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>
                <a:solidFill>
                  <a:schemeClr val="bg1"/>
                </a:solidFill>
              </a:rPr>
              <a:t>A-</a:t>
            </a:r>
            <a:r>
              <a:rPr lang="es-ES" sz="1600" dirty="0" err="1">
                <a:solidFill>
                  <a:schemeClr val="bg1"/>
                </a:solidFill>
              </a:rPr>
              <a:t>instruction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values</a:t>
            </a:r>
            <a:r>
              <a:rPr lang="es-ES" sz="1600" dirty="0" smtClean="0">
                <a:solidFill>
                  <a:schemeClr val="bg1"/>
                </a:solidFill>
              </a:rPr>
              <a:t> and C</a:t>
            </a:r>
            <a:r>
              <a:rPr lang="en-US" sz="1600" dirty="0">
                <a:solidFill>
                  <a:schemeClr val="bg1"/>
                </a:solidFill>
              </a:rPr>
              <a:t>-instruction fields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862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    </a:t>
            </a:r>
            <a:r>
              <a:rPr lang="es-ES" sz="2400" dirty="0" smtClean="0"/>
              <a:t>symbol-</a:t>
            </a:r>
            <a:r>
              <a:rPr lang="es-ES" sz="2400" dirty="0" err="1" smtClean="0"/>
              <a:t>less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1967" y="1242449"/>
            <a:ext cx="11381028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Parser </a:t>
            </a:r>
          </a:p>
          <a:p>
            <a:endParaRPr lang="en-US" dirty="0"/>
          </a:p>
          <a:p>
            <a:pPr lvl="2"/>
            <a:r>
              <a:rPr lang="en-US" sz="1600" dirty="0" smtClean="0"/>
              <a:t>Encapsulates </a:t>
            </a:r>
            <a:r>
              <a:rPr lang="en-US" sz="1600" dirty="0" smtClean="0"/>
              <a:t>access to input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 smtClean="0"/>
              <a:t>Breaks each assembly command into its underlying fields and symbols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 smtClean="0"/>
              <a:t>Removes white space and </a:t>
            </a:r>
            <a:r>
              <a:rPr lang="en-US" sz="1600" dirty="0" smtClean="0"/>
              <a:t>comments</a:t>
            </a:r>
          </a:p>
          <a:p>
            <a:endParaRPr lang="en-US" sz="1600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Code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Asssuming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no symbols</a:t>
            </a:r>
            <a:r>
              <a:rPr lang="en-US" sz="1600" dirty="0" smtClean="0">
                <a:solidFill>
                  <a:schemeClr val="bg1"/>
                </a:solidFill>
              </a:rPr>
              <a:t>, convert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>
                <a:solidFill>
                  <a:schemeClr val="bg1"/>
                </a:solidFill>
              </a:rPr>
              <a:t>A-</a:t>
            </a:r>
            <a:r>
              <a:rPr lang="es-ES" sz="1600" dirty="0" err="1">
                <a:solidFill>
                  <a:schemeClr val="bg1"/>
                </a:solidFill>
              </a:rPr>
              <a:t>instruction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values</a:t>
            </a:r>
            <a:r>
              <a:rPr lang="es-ES" sz="1600" dirty="0" smtClean="0">
                <a:solidFill>
                  <a:schemeClr val="bg1"/>
                </a:solidFill>
              </a:rPr>
              <a:t> and C</a:t>
            </a:r>
            <a:r>
              <a:rPr lang="en-US" sz="1600" dirty="0">
                <a:solidFill>
                  <a:schemeClr val="bg1"/>
                </a:solidFill>
              </a:rPr>
              <a:t>-instruction fields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628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    </a:t>
            </a:r>
            <a:r>
              <a:rPr lang="es-ES" sz="2400" dirty="0" smtClean="0"/>
              <a:t>symbol-</a:t>
            </a:r>
            <a:r>
              <a:rPr lang="es-ES" sz="2400" dirty="0" err="1" smtClean="0"/>
              <a:t>less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1967" y="1242449"/>
            <a:ext cx="11381028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Parser </a:t>
            </a:r>
          </a:p>
          <a:p>
            <a:endParaRPr lang="en-US" dirty="0"/>
          </a:p>
          <a:p>
            <a:pPr lvl="2"/>
            <a:r>
              <a:rPr lang="en-US" sz="1600" dirty="0" smtClean="0"/>
              <a:t>Encapsulates </a:t>
            </a:r>
            <a:r>
              <a:rPr lang="en-US" sz="1600" dirty="0" smtClean="0"/>
              <a:t>access to input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 smtClean="0"/>
              <a:t>Breaks each assembly command into its underlying fields and symbols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 smtClean="0"/>
              <a:t>Removes white space and </a:t>
            </a:r>
            <a:r>
              <a:rPr lang="en-US" sz="1600" dirty="0" smtClean="0"/>
              <a:t>comments</a:t>
            </a:r>
          </a:p>
          <a:p>
            <a:endParaRPr lang="en-US" sz="1600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Code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Asssuming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no symbols</a:t>
            </a:r>
            <a:r>
              <a:rPr lang="en-US" sz="1600" dirty="0" smtClean="0">
                <a:solidFill>
                  <a:schemeClr val="bg1"/>
                </a:solidFill>
              </a:rPr>
              <a:t>, convert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>
                <a:solidFill>
                  <a:schemeClr val="bg1"/>
                </a:solidFill>
              </a:rPr>
              <a:t>A-</a:t>
            </a:r>
            <a:r>
              <a:rPr lang="es-ES" sz="1600" dirty="0" err="1">
                <a:solidFill>
                  <a:schemeClr val="bg1"/>
                </a:solidFill>
              </a:rPr>
              <a:t>instruction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values</a:t>
            </a:r>
            <a:r>
              <a:rPr lang="es-ES" sz="1600" dirty="0" smtClean="0">
                <a:solidFill>
                  <a:schemeClr val="bg1"/>
                </a:solidFill>
              </a:rPr>
              <a:t> and C</a:t>
            </a:r>
            <a:r>
              <a:rPr lang="en-US" sz="1600" dirty="0">
                <a:solidFill>
                  <a:schemeClr val="bg1"/>
                </a:solidFill>
              </a:rPr>
              <a:t>-instruction fields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endParaRPr lang="en-US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8180959" y="951624"/>
            <a:ext cx="3759200" cy="5761234"/>
            <a:chOff x="3443287" y="409575"/>
            <a:chExt cx="5305425" cy="809581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3287" y="409575"/>
              <a:ext cx="5305425" cy="60388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7574" y="6400361"/>
              <a:ext cx="5276850" cy="2105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65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Assembling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966" y="1242449"/>
            <a:ext cx="1317534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Assembler converts assembly into binary (</a:t>
            </a:r>
            <a:r>
              <a:rPr lang="en-US" dirty="0" err="1" smtClean="0"/>
              <a:t>eg</a:t>
            </a:r>
            <a:r>
              <a:rPr lang="en-US" dirty="0" smtClean="0"/>
              <a:t>. 32 bit)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/>
              <a:t>1. Parse commando into fields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dirty="0" smtClean="0"/>
              <a:t>assembly		          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R3,7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2. For each field, generate bits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3. Replace symbols with addresses			binary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110000101000000110000000000000111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4. Assemble binary codes into machine </a:t>
            </a:r>
            <a:r>
              <a:rPr lang="en-US" sz="1600" dirty="0" err="1" smtClean="0">
                <a:solidFill>
                  <a:schemeClr val="bg1"/>
                </a:solidFill>
              </a:rPr>
              <a:t>instructions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ecture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/>
              <a:t>	 </a:t>
            </a:r>
            <a:r>
              <a:rPr lang="en-US" sz="1600" dirty="0" smtClean="0"/>
              <a:t>   	</a:t>
            </a:r>
            <a:r>
              <a:rPr lang="en-US" dirty="0" smtClean="0">
                <a:solidFill>
                  <a:schemeClr val="bg1"/>
                </a:solidFill>
              </a:rPr>
              <a:t>	CPU interacts </a:t>
            </a:r>
            <a:r>
              <a:rPr lang="en-US" dirty="0">
                <a:solidFill>
                  <a:schemeClr val="bg1"/>
                </a:solidFill>
              </a:rPr>
              <a:t>with a memory device, receiving data from </a:t>
            </a:r>
            <a:r>
              <a:rPr lang="en-US" dirty="0" smtClean="0">
                <a:solidFill>
                  <a:schemeClr val="bg1"/>
                </a:solidFill>
              </a:rPr>
              <a:t>input device </a:t>
            </a:r>
            <a:r>
              <a:rPr lang="en-US" dirty="0">
                <a:solidFill>
                  <a:schemeClr val="bg1"/>
                </a:solidFill>
              </a:rPr>
              <a:t>and sending data to </a:t>
            </a:r>
            <a:r>
              <a:rPr lang="en-US" dirty="0" smtClean="0">
                <a:solidFill>
                  <a:schemeClr val="bg1"/>
                </a:solidFill>
              </a:rPr>
              <a:t>output de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Symbols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Variables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err="1" smtClean="0">
                <a:solidFill>
                  <a:schemeClr val="bg1"/>
                </a:solidFill>
              </a:rPr>
              <a:t>Eg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sz="1600" dirty="0" smtClean="0">
                <a:solidFill>
                  <a:schemeClr val="bg1"/>
                </a:solidFill>
              </a:rPr>
              <a:t>variable that represents some weight, mapped on location </a:t>
            </a:r>
            <a:r>
              <a:rPr lang="en-US" sz="1600" dirty="0">
                <a:solidFill>
                  <a:schemeClr val="bg1"/>
                </a:solidFill>
              </a:rPr>
              <a:t>7 in the computer’s </a:t>
            </a:r>
            <a:r>
              <a:rPr lang="en-US" sz="1600" dirty="0" smtClean="0">
                <a:solidFill>
                  <a:schemeClr val="bg1"/>
                </a:solidFill>
              </a:rPr>
              <a:t>memory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R3,weight =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R3,7</a:t>
            </a:r>
          </a:p>
          <a:p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Labels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Eg</a:t>
            </a:r>
            <a:r>
              <a:rPr lang="en-US" sz="1600" dirty="0">
                <a:solidFill>
                  <a:schemeClr val="bg1"/>
                </a:solidFill>
              </a:rPr>
              <a:t>. variable that represents some weight, mapped on location 7 in the computer’s </a:t>
            </a:r>
            <a:r>
              <a:rPr lang="en-US" sz="1600" dirty="0" smtClean="0">
                <a:solidFill>
                  <a:schemeClr val="bg1"/>
                </a:solidFill>
              </a:rPr>
              <a:t>memory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 =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250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16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    </a:t>
            </a:r>
            <a:r>
              <a:rPr lang="es-ES" sz="2400" dirty="0" smtClean="0"/>
              <a:t>symbol-</a:t>
            </a:r>
            <a:r>
              <a:rPr lang="es-ES" sz="2400" dirty="0" err="1" smtClean="0"/>
              <a:t>less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1967" y="1242449"/>
            <a:ext cx="11381028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Parser </a:t>
            </a:r>
          </a:p>
          <a:p>
            <a:endParaRPr lang="en-US" dirty="0"/>
          </a:p>
          <a:p>
            <a:pPr lvl="2"/>
            <a:r>
              <a:rPr lang="en-US" sz="1600" dirty="0" smtClean="0"/>
              <a:t>Encapsulates </a:t>
            </a:r>
            <a:r>
              <a:rPr lang="en-US" sz="1600" dirty="0" smtClean="0"/>
              <a:t>access to input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 smtClean="0"/>
              <a:t>Breaks each assembly command into its underlying fields and symbols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 smtClean="0"/>
              <a:t>Removes white space and </a:t>
            </a:r>
            <a:r>
              <a:rPr lang="en-US" sz="1600" dirty="0" smtClean="0"/>
              <a:t>comments</a:t>
            </a:r>
          </a:p>
          <a:p>
            <a:endParaRPr lang="en-US" sz="1600" dirty="0" smtClean="0"/>
          </a:p>
          <a:p>
            <a:r>
              <a:rPr lang="en-US" dirty="0" smtClean="0"/>
              <a:t>Code</a:t>
            </a:r>
          </a:p>
          <a:p>
            <a:endParaRPr lang="en-US" sz="1600" dirty="0" smtClean="0"/>
          </a:p>
          <a:p>
            <a:r>
              <a:rPr lang="en-US" sz="1600" dirty="0" smtClean="0"/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Asssuming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no symbols</a:t>
            </a:r>
            <a:r>
              <a:rPr lang="en-US" sz="1600" dirty="0" smtClean="0">
                <a:solidFill>
                  <a:schemeClr val="bg1"/>
                </a:solidFill>
              </a:rPr>
              <a:t>, convert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>
                <a:solidFill>
                  <a:schemeClr val="bg1"/>
                </a:solidFill>
              </a:rPr>
              <a:t>A-</a:t>
            </a:r>
            <a:r>
              <a:rPr lang="es-ES" sz="1600" dirty="0" err="1">
                <a:solidFill>
                  <a:schemeClr val="bg1"/>
                </a:solidFill>
              </a:rPr>
              <a:t>instruction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values</a:t>
            </a:r>
            <a:r>
              <a:rPr lang="es-ES" sz="1600" dirty="0" smtClean="0">
                <a:solidFill>
                  <a:schemeClr val="bg1"/>
                </a:solidFill>
              </a:rPr>
              <a:t> and C</a:t>
            </a:r>
            <a:r>
              <a:rPr lang="en-US" sz="1600" dirty="0">
                <a:solidFill>
                  <a:schemeClr val="bg1"/>
                </a:solidFill>
              </a:rPr>
              <a:t>-instruction fields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/>
              <a:t>	</a:t>
            </a:r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8180959" y="951624"/>
            <a:ext cx="3759200" cy="5761234"/>
            <a:chOff x="3443287" y="409575"/>
            <a:chExt cx="5305425" cy="809581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3287" y="409575"/>
              <a:ext cx="5305425" cy="603885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7574" y="6400361"/>
              <a:ext cx="5276850" cy="2105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707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    </a:t>
            </a:r>
            <a:r>
              <a:rPr lang="es-ES" sz="2400" dirty="0" smtClean="0"/>
              <a:t>symbol-</a:t>
            </a:r>
            <a:r>
              <a:rPr lang="es-ES" sz="2400" dirty="0" err="1" smtClean="0"/>
              <a:t>less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1967" y="1242449"/>
            <a:ext cx="11381028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Parser </a:t>
            </a:r>
          </a:p>
          <a:p>
            <a:endParaRPr lang="en-US" dirty="0"/>
          </a:p>
          <a:p>
            <a:pPr lvl="2"/>
            <a:r>
              <a:rPr lang="en-US" sz="1600" dirty="0" smtClean="0"/>
              <a:t>Encapsulates </a:t>
            </a:r>
            <a:r>
              <a:rPr lang="en-US" sz="1600" dirty="0" smtClean="0"/>
              <a:t>access to input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 smtClean="0"/>
              <a:t>Breaks each assembly command into its underlying fields and symbols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 smtClean="0"/>
              <a:t>Removes white space and </a:t>
            </a:r>
            <a:r>
              <a:rPr lang="en-US" sz="1600" dirty="0" smtClean="0"/>
              <a:t>comments</a:t>
            </a:r>
          </a:p>
          <a:p>
            <a:endParaRPr lang="en-US" sz="1600" dirty="0" smtClean="0"/>
          </a:p>
          <a:p>
            <a:r>
              <a:rPr lang="en-US" dirty="0" smtClean="0"/>
              <a:t>Code</a:t>
            </a:r>
          </a:p>
          <a:p>
            <a:endParaRPr lang="en-US" sz="1600" dirty="0" smtClean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Asssuming</a:t>
            </a:r>
            <a:r>
              <a:rPr lang="en-US" sz="1600" dirty="0" smtClean="0"/>
              <a:t> </a:t>
            </a:r>
            <a:r>
              <a:rPr lang="en-US" sz="1600" dirty="0"/>
              <a:t>no symbols</a:t>
            </a:r>
            <a:r>
              <a:rPr lang="en-US" sz="1600" dirty="0" smtClean="0"/>
              <a:t>, convert</a:t>
            </a:r>
            <a:r>
              <a:rPr lang="es-ES" sz="1600" dirty="0" smtClean="0"/>
              <a:t> </a:t>
            </a:r>
            <a:r>
              <a:rPr lang="es-ES" sz="1600" dirty="0"/>
              <a:t>A-</a:t>
            </a:r>
            <a:r>
              <a:rPr lang="es-ES" sz="1600" dirty="0" err="1"/>
              <a:t>instruction</a:t>
            </a:r>
            <a:r>
              <a:rPr lang="es-ES" sz="1600" dirty="0"/>
              <a:t> </a:t>
            </a:r>
            <a:r>
              <a:rPr lang="es-ES" sz="1600" dirty="0" err="1" smtClean="0"/>
              <a:t>values</a:t>
            </a:r>
            <a:r>
              <a:rPr lang="es-ES" sz="1600" dirty="0" smtClean="0"/>
              <a:t> and C</a:t>
            </a:r>
            <a:r>
              <a:rPr lang="en-US" sz="1600" dirty="0"/>
              <a:t>-instruction fields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endParaRPr lang="en-US" sz="16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8180959" y="951624"/>
            <a:ext cx="3759200" cy="5761234"/>
            <a:chOff x="3443287" y="409575"/>
            <a:chExt cx="5305425" cy="809581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3287" y="409575"/>
              <a:ext cx="5305425" cy="60388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7574" y="6400361"/>
              <a:ext cx="5276850" cy="2105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45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    </a:t>
            </a:r>
            <a:r>
              <a:rPr lang="es-ES" sz="2400" dirty="0" smtClean="0"/>
              <a:t>symbol-</a:t>
            </a:r>
            <a:r>
              <a:rPr lang="es-ES" sz="2400" dirty="0" err="1" smtClean="0"/>
              <a:t>less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1967" y="1242449"/>
            <a:ext cx="11381028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Parser </a:t>
            </a:r>
          </a:p>
          <a:p>
            <a:endParaRPr lang="en-US" dirty="0"/>
          </a:p>
          <a:p>
            <a:pPr lvl="2"/>
            <a:r>
              <a:rPr lang="en-US" sz="1600" dirty="0" smtClean="0"/>
              <a:t>Encapsulates </a:t>
            </a:r>
            <a:r>
              <a:rPr lang="en-US" sz="1600" dirty="0" smtClean="0"/>
              <a:t>access to input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 smtClean="0"/>
              <a:t>Breaks each assembly command into its underlying fields and symbols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 smtClean="0"/>
              <a:t>Removes white space and </a:t>
            </a:r>
            <a:r>
              <a:rPr lang="en-US" sz="1600" dirty="0" smtClean="0"/>
              <a:t>comments</a:t>
            </a:r>
          </a:p>
          <a:p>
            <a:endParaRPr lang="en-US" sz="1600" dirty="0" smtClean="0"/>
          </a:p>
          <a:p>
            <a:r>
              <a:rPr lang="en-US" dirty="0" smtClean="0"/>
              <a:t>Code</a:t>
            </a:r>
          </a:p>
          <a:p>
            <a:endParaRPr lang="en-US" sz="1600" dirty="0" smtClean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Asssuming</a:t>
            </a:r>
            <a:r>
              <a:rPr lang="en-US" sz="1600" dirty="0" smtClean="0"/>
              <a:t> </a:t>
            </a:r>
            <a:r>
              <a:rPr lang="en-US" sz="1600" dirty="0"/>
              <a:t>no symbols</a:t>
            </a:r>
            <a:r>
              <a:rPr lang="en-US" sz="1600" dirty="0" smtClean="0"/>
              <a:t>, convert</a:t>
            </a:r>
            <a:r>
              <a:rPr lang="es-ES" sz="1600" dirty="0" smtClean="0"/>
              <a:t> </a:t>
            </a:r>
            <a:r>
              <a:rPr lang="es-ES" sz="1600" dirty="0"/>
              <a:t>A-</a:t>
            </a:r>
            <a:r>
              <a:rPr lang="es-ES" sz="1600" dirty="0" err="1"/>
              <a:t>instruction</a:t>
            </a:r>
            <a:r>
              <a:rPr lang="es-ES" sz="1600" dirty="0"/>
              <a:t> </a:t>
            </a:r>
            <a:r>
              <a:rPr lang="es-ES" sz="1600" dirty="0" err="1" smtClean="0"/>
              <a:t>values</a:t>
            </a:r>
            <a:r>
              <a:rPr lang="es-ES" sz="1600" dirty="0" smtClean="0"/>
              <a:t> and C</a:t>
            </a:r>
            <a:r>
              <a:rPr lang="en-US" sz="1600" dirty="0"/>
              <a:t>-instruction fields</a:t>
            </a:r>
          </a:p>
          <a:p>
            <a:endParaRPr lang="en-US" sz="1600" dirty="0"/>
          </a:p>
          <a:p>
            <a:r>
              <a:rPr lang="en-US" sz="1600" dirty="0" smtClean="0"/>
              <a:t>	</a:t>
            </a:r>
            <a:endParaRPr lang="en-US" sz="16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8180959" y="951624"/>
            <a:ext cx="3759200" cy="5761234"/>
            <a:chOff x="3443287" y="409575"/>
            <a:chExt cx="5305425" cy="809581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3287" y="409575"/>
              <a:ext cx="5305425" cy="60388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7574" y="6400361"/>
              <a:ext cx="5276850" cy="2105025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786" y="4597214"/>
            <a:ext cx="46577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0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  </a:t>
            </a:r>
            <a:r>
              <a:rPr lang="es-ES" sz="2400" dirty="0" err="1" smtClean="0"/>
              <a:t>with</a:t>
            </a:r>
            <a:r>
              <a:rPr lang="es-ES" sz="2400" dirty="0" smtClean="0"/>
              <a:t> symbols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1967" y="1242449"/>
            <a:ext cx="1138102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Initialize table (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/>
              <a:t>u</a:t>
            </a:r>
            <a:r>
              <a:rPr lang="en-US" dirty="0" smtClean="0"/>
              <a:t>se a </a:t>
            </a:r>
            <a:r>
              <a:rPr lang="en-US" dirty="0" smtClean="0"/>
              <a:t>h</a:t>
            </a:r>
            <a:r>
              <a:rPr lang="en-US" dirty="0" smtClean="0"/>
              <a:t>ash table)</a:t>
            </a:r>
          </a:p>
          <a:p>
            <a:endParaRPr lang="en-US" dirty="0"/>
          </a:p>
          <a:p>
            <a:pPr lvl="2"/>
            <a:r>
              <a:rPr lang="en-US" sz="1600" dirty="0" smtClean="0"/>
              <a:t>Hard-code predefine commands along with their addresses</a:t>
            </a:r>
            <a:endParaRPr lang="en-US" sz="1600" dirty="0" smtClean="0"/>
          </a:p>
          <a:p>
            <a:pPr lvl="2"/>
            <a:endParaRPr lang="en-US" sz="1600" dirty="0"/>
          </a:p>
          <a:p>
            <a:endParaRPr lang="en-US" sz="1600" dirty="0" smtClean="0"/>
          </a:p>
          <a:p>
            <a:r>
              <a:rPr lang="en-US" dirty="0" smtClean="0"/>
              <a:t>Do two passes</a:t>
            </a:r>
          </a:p>
          <a:p>
            <a:endParaRPr lang="en-US" dirty="0"/>
          </a:p>
          <a:p>
            <a:r>
              <a:rPr lang="en-US" sz="1600" dirty="0" smtClean="0"/>
              <a:t>	First pass: labels (Xxx)</a:t>
            </a:r>
          </a:p>
          <a:p>
            <a:endParaRPr lang="en-US" sz="1600" dirty="0"/>
          </a:p>
          <a:p>
            <a:r>
              <a:rPr lang="en-US" sz="1600" dirty="0"/>
              <a:t>		</a:t>
            </a:r>
            <a:r>
              <a:rPr lang="en-US" sz="1600" dirty="0" smtClean="0"/>
              <a:t>Keep running count of instruction numbers (ROM addresses</a:t>
            </a:r>
          </a:p>
          <a:p>
            <a:r>
              <a:rPr lang="en-US" sz="1600" dirty="0" smtClean="0"/>
              <a:t>		Starts </a:t>
            </a:r>
            <a:r>
              <a:rPr lang="en-US" sz="1600" dirty="0"/>
              <a:t>at 0 and is incremented by 1 whenever </a:t>
            </a:r>
            <a:r>
              <a:rPr lang="en-US" sz="1600" dirty="0" smtClean="0"/>
              <a:t>an A- or C-instruction </a:t>
            </a:r>
            <a:r>
              <a:rPr lang="en-US" sz="1600" dirty="0"/>
              <a:t>is encountered, but </a:t>
            </a:r>
            <a:r>
              <a:rPr lang="en-US" sz="1600" dirty="0" smtClean="0"/>
              <a:t>not for labels</a:t>
            </a:r>
          </a:p>
          <a:p>
            <a:r>
              <a:rPr lang="en-US" sz="1600" dirty="0"/>
              <a:t>		</a:t>
            </a:r>
            <a:r>
              <a:rPr lang="en-US" sz="1600" dirty="0" smtClean="0"/>
              <a:t>If (Xxx) label encountered, add entry </a:t>
            </a:r>
            <a:r>
              <a:rPr lang="en-US" sz="1600" dirty="0"/>
              <a:t>to the symbol table, associating Xxx with </a:t>
            </a:r>
            <a:r>
              <a:rPr lang="en-US" sz="1600" dirty="0" smtClean="0"/>
              <a:t>the next </a:t>
            </a:r>
            <a:r>
              <a:rPr lang="en-US" sz="1600" dirty="0"/>
              <a:t>command in the program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	Second pass: user-defined symbols @example</a:t>
            </a:r>
          </a:p>
          <a:p>
            <a:endParaRPr lang="en-US" sz="1600" dirty="0" smtClean="0"/>
          </a:p>
          <a:p>
            <a:endParaRPr lang="en-US" dirty="0"/>
          </a:p>
          <a:p>
            <a:r>
              <a:rPr lang="en-US" dirty="0" smtClean="0"/>
              <a:t>Then run symbol-less version</a:t>
            </a:r>
            <a:endParaRPr lang="en-US" dirty="0"/>
          </a:p>
          <a:p>
            <a:r>
              <a:rPr lang="en-US" sz="1600" dirty="0" smtClean="0"/>
              <a:t>	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535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      </a:t>
            </a:r>
            <a:r>
              <a:rPr lang="es-ES" dirty="0" smtClean="0"/>
              <a:t>  </a:t>
            </a:r>
            <a:r>
              <a:rPr lang="es-ES" sz="2400" dirty="0" err="1" smtClean="0"/>
              <a:t>testing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1967" y="1242449"/>
            <a:ext cx="1138102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Try to assemble sample programs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Check correctness with the supplied assembler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Use your assembler’s output as the compare file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21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								      </a:t>
            </a:r>
            <a:r>
              <a:rPr lang="es-ES" dirty="0" smtClean="0"/>
              <a:t>  </a:t>
            </a:r>
            <a:r>
              <a:rPr lang="es-ES" sz="2400" dirty="0" err="1" smtClean="0"/>
              <a:t>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820" y="2218554"/>
            <a:ext cx="5591175" cy="40767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51967" y="1242449"/>
            <a:ext cx="1138102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Try to assemble sample programs</a:t>
            </a:r>
          </a:p>
          <a:p>
            <a:endParaRPr lang="en-US" sz="1600" dirty="0"/>
          </a:p>
          <a:p>
            <a:r>
              <a:rPr lang="en-US" dirty="0" smtClean="0"/>
              <a:t>Check correctness with the supplied assembler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sz="1600" dirty="0" smtClean="0"/>
              <a:t>Use your assembler’s output as the compare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5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1966" y="1242449"/>
            <a:ext cx="11840033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Assembler  = relatively simple text processor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You can code it to convert </a:t>
            </a:r>
            <a:r>
              <a:rPr lang="en-US" dirty="0" err="1" smtClean="0">
                <a:solidFill>
                  <a:schemeClr val="bg1"/>
                </a:solidFill>
              </a:rPr>
              <a:t>eg</a:t>
            </a:r>
            <a:r>
              <a:rPr lang="en-US" dirty="0" smtClean="0">
                <a:solidFill>
                  <a:schemeClr val="bg1"/>
                </a:solidFill>
              </a:rPr>
              <a:t>. D=M[xxx] into @xxx followed by D=M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Most assembly written by machines, not humans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Stand-alone assemblers are rare, typically compilers don’t </a:t>
            </a:r>
            <a:r>
              <a:rPr lang="en-US" sz="1600" dirty="0" smtClean="0">
                <a:solidFill>
                  <a:schemeClr val="bg1"/>
                </a:solidFill>
              </a:rPr>
              <a:t>care about symbols and </a:t>
            </a:r>
            <a:r>
              <a:rPr lang="en-US" sz="1600" dirty="0" smtClean="0">
                <a:solidFill>
                  <a:schemeClr val="bg1"/>
                </a:solidFill>
              </a:rPr>
              <a:t>will directly convert high-level code to binary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Many high-level compilers allow embedding segments of assembly code within the high-level program </a:t>
            </a:r>
            <a:r>
              <a:rPr 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for optimization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30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1966" y="1242449"/>
            <a:ext cx="11840033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Assembler  = relatively simple text processor</a:t>
            </a:r>
          </a:p>
          <a:p>
            <a:endParaRPr lang="en-US" dirty="0"/>
          </a:p>
          <a:p>
            <a:r>
              <a:rPr lang="en-US" dirty="0" smtClean="0"/>
              <a:t>You can code it to convert </a:t>
            </a:r>
            <a:r>
              <a:rPr lang="en-US" dirty="0" err="1" smtClean="0"/>
              <a:t>eg</a:t>
            </a:r>
            <a:r>
              <a:rPr lang="en-US" dirty="0" smtClean="0"/>
              <a:t>. D=M[xxx] into @xxx followed by D=M</a:t>
            </a:r>
            <a:endParaRPr lang="en-US" dirty="0"/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Most assembly written by machines, not humans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Stand-alone assemblers are rare, typically compilers don’t </a:t>
            </a:r>
            <a:r>
              <a:rPr lang="en-US" sz="1600" dirty="0" smtClean="0">
                <a:solidFill>
                  <a:schemeClr val="bg1"/>
                </a:solidFill>
              </a:rPr>
              <a:t>care about symbols and </a:t>
            </a:r>
            <a:r>
              <a:rPr lang="en-US" sz="1600" dirty="0" smtClean="0">
                <a:solidFill>
                  <a:schemeClr val="bg1"/>
                </a:solidFill>
              </a:rPr>
              <a:t>will directly convert high-level code to binary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Many high-level compilers allow embedding segments of assembly code within the high-level program </a:t>
            </a:r>
            <a:r>
              <a:rPr 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for optimization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58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1966" y="1242449"/>
            <a:ext cx="11840033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Assembler  = relatively simple text processor</a:t>
            </a:r>
          </a:p>
          <a:p>
            <a:endParaRPr lang="en-US" dirty="0"/>
          </a:p>
          <a:p>
            <a:r>
              <a:rPr lang="en-US" dirty="0" smtClean="0"/>
              <a:t>You can code it to convert </a:t>
            </a:r>
            <a:r>
              <a:rPr lang="en-US" dirty="0" err="1" smtClean="0"/>
              <a:t>eg</a:t>
            </a:r>
            <a:r>
              <a:rPr lang="en-US" dirty="0" smtClean="0"/>
              <a:t>. D=M[xxx] into @xxx followed by D=M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Most assembly written by machines, not humans</a:t>
            </a:r>
          </a:p>
          <a:p>
            <a:endParaRPr lang="en-US" dirty="0"/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Stand-alone assemblers are rare, typically compilers don’t </a:t>
            </a:r>
            <a:r>
              <a:rPr lang="en-US" sz="1600" dirty="0" smtClean="0">
                <a:solidFill>
                  <a:schemeClr val="bg1"/>
                </a:solidFill>
              </a:rPr>
              <a:t>care about symbols and </a:t>
            </a:r>
            <a:r>
              <a:rPr lang="en-US" sz="1600" dirty="0" smtClean="0">
                <a:solidFill>
                  <a:schemeClr val="bg1"/>
                </a:solidFill>
              </a:rPr>
              <a:t>will directly convert high-level code to binary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Many high-level compilers allow embedding segments of assembly code within the high-level program </a:t>
            </a:r>
            <a:r>
              <a:rPr 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for optimization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58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1966" y="1242449"/>
            <a:ext cx="11840033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Assembler  = relatively simple text processor</a:t>
            </a:r>
          </a:p>
          <a:p>
            <a:endParaRPr lang="en-US" dirty="0"/>
          </a:p>
          <a:p>
            <a:r>
              <a:rPr lang="en-US" dirty="0" smtClean="0"/>
              <a:t>You can code it to convert </a:t>
            </a:r>
            <a:r>
              <a:rPr lang="en-US" dirty="0" err="1" smtClean="0"/>
              <a:t>eg</a:t>
            </a:r>
            <a:r>
              <a:rPr lang="en-US" dirty="0" smtClean="0"/>
              <a:t>. D=M[xxx] into @xxx followed by D=M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Most assembly written by machines, not humans</a:t>
            </a:r>
          </a:p>
          <a:p>
            <a:endParaRPr lang="en-US" dirty="0"/>
          </a:p>
          <a:p>
            <a:r>
              <a:rPr lang="en-US" sz="1600" dirty="0" smtClean="0"/>
              <a:t>	Stand-alone assemblers are rare, typically compilers don’t </a:t>
            </a:r>
            <a:r>
              <a:rPr lang="en-US" sz="1600" dirty="0" smtClean="0"/>
              <a:t>care about symbols and </a:t>
            </a:r>
            <a:r>
              <a:rPr lang="en-US" sz="1600" dirty="0" smtClean="0"/>
              <a:t>will directly convert high-level code to binary</a:t>
            </a:r>
          </a:p>
          <a:p>
            <a:endParaRPr lang="en-US" sz="1600" dirty="0"/>
          </a:p>
          <a:p>
            <a:r>
              <a:rPr lang="en-US" sz="1600" dirty="0" smtClean="0">
                <a:solidFill>
                  <a:schemeClr val="bg1"/>
                </a:solidFill>
              </a:rPr>
              <a:t>	Many high-level compilers allow embedding segments of assembly code within the high-level program </a:t>
            </a:r>
            <a:r>
              <a:rPr 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for optimization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87419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Assembling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966" y="1242449"/>
            <a:ext cx="1317534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Assembler converts assembly into binary (</a:t>
            </a:r>
            <a:r>
              <a:rPr lang="en-US" dirty="0" err="1" smtClean="0"/>
              <a:t>eg</a:t>
            </a:r>
            <a:r>
              <a:rPr lang="en-US" dirty="0" smtClean="0"/>
              <a:t>. 32 bit)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/>
              <a:t>1. Parse commando into fields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dirty="0" smtClean="0"/>
              <a:t>assembly		          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2. For each field, generate bits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3. Replace symbols with addresses			binary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110000101000000110000000000000111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4. Assemble binary codes into machine </a:t>
            </a:r>
            <a:r>
              <a:rPr lang="en-US" sz="1600" dirty="0" err="1" smtClean="0">
                <a:solidFill>
                  <a:schemeClr val="bg1"/>
                </a:solidFill>
              </a:rPr>
              <a:t>instructions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ecture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/>
              <a:t>	 </a:t>
            </a:r>
            <a:r>
              <a:rPr lang="en-US" sz="1600" dirty="0" smtClean="0"/>
              <a:t>   	</a:t>
            </a:r>
            <a:r>
              <a:rPr lang="en-US" dirty="0" smtClean="0">
                <a:solidFill>
                  <a:schemeClr val="bg1"/>
                </a:solidFill>
              </a:rPr>
              <a:t>	CPU interacts </a:t>
            </a:r>
            <a:r>
              <a:rPr lang="en-US" dirty="0">
                <a:solidFill>
                  <a:schemeClr val="bg1"/>
                </a:solidFill>
              </a:rPr>
              <a:t>with a memory device, receiving data from </a:t>
            </a:r>
            <a:r>
              <a:rPr lang="en-US" dirty="0" smtClean="0">
                <a:solidFill>
                  <a:schemeClr val="bg1"/>
                </a:solidFill>
              </a:rPr>
              <a:t>input device </a:t>
            </a:r>
            <a:r>
              <a:rPr lang="en-US" dirty="0">
                <a:solidFill>
                  <a:schemeClr val="bg1"/>
                </a:solidFill>
              </a:rPr>
              <a:t>and sending data to </a:t>
            </a:r>
            <a:r>
              <a:rPr lang="en-US" dirty="0" smtClean="0">
                <a:solidFill>
                  <a:schemeClr val="bg1"/>
                </a:solidFill>
              </a:rPr>
              <a:t>output de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Symbols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Variables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err="1" smtClean="0">
                <a:solidFill>
                  <a:schemeClr val="bg1"/>
                </a:solidFill>
              </a:rPr>
              <a:t>Eg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sz="1600" dirty="0" smtClean="0">
                <a:solidFill>
                  <a:schemeClr val="bg1"/>
                </a:solidFill>
              </a:rPr>
              <a:t>variable that represents some weight, mapped on location </a:t>
            </a:r>
            <a:r>
              <a:rPr lang="en-US" sz="1600" dirty="0">
                <a:solidFill>
                  <a:schemeClr val="bg1"/>
                </a:solidFill>
              </a:rPr>
              <a:t>7 in the computer’s </a:t>
            </a:r>
            <a:r>
              <a:rPr lang="en-US" sz="1600" dirty="0" smtClean="0">
                <a:solidFill>
                  <a:schemeClr val="bg1"/>
                </a:solidFill>
              </a:rPr>
              <a:t>memory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R3,weight =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R3,7</a:t>
            </a:r>
          </a:p>
          <a:p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Labels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Eg</a:t>
            </a:r>
            <a:r>
              <a:rPr lang="en-US" sz="1600" dirty="0">
                <a:solidFill>
                  <a:schemeClr val="bg1"/>
                </a:solidFill>
              </a:rPr>
              <a:t>. variable that represents some weight, mapped on location 7 in the computer’s </a:t>
            </a:r>
            <a:r>
              <a:rPr lang="en-US" sz="1600" dirty="0" smtClean="0">
                <a:solidFill>
                  <a:schemeClr val="bg1"/>
                </a:solidFill>
              </a:rPr>
              <a:t>memory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 =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250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43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Perspective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1966" y="1242449"/>
            <a:ext cx="11840033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Assembler  = relatively simple text processor</a:t>
            </a:r>
          </a:p>
          <a:p>
            <a:endParaRPr lang="en-US" dirty="0"/>
          </a:p>
          <a:p>
            <a:r>
              <a:rPr lang="en-US" dirty="0" smtClean="0"/>
              <a:t>You can code it to convert </a:t>
            </a:r>
            <a:r>
              <a:rPr lang="en-US" dirty="0" err="1" smtClean="0"/>
              <a:t>eg</a:t>
            </a:r>
            <a:r>
              <a:rPr lang="en-US" dirty="0" smtClean="0"/>
              <a:t>. D=M[xxx] into @xxx followed by D=M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Most assembly written by machines, not humans</a:t>
            </a:r>
          </a:p>
          <a:p>
            <a:endParaRPr lang="en-US" dirty="0"/>
          </a:p>
          <a:p>
            <a:r>
              <a:rPr lang="en-US" sz="1600" dirty="0" smtClean="0"/>
              <a:t>	Stand-alone assemblers are rare, typically compilers don’t </a:t>
            </a:r>
            <a:r>
              <a:rPr lang="en-US" sz="1600" dirty="0" smtClean="0"/>
              <a:t>care about symbols and </a:t>
            </a:r>
            <a:r>
              <a:rPr lang="en-US" sz="1600" dirty="0" smtClean="0"/>
              <a:t>will directly convert high-level code to binary</a:t>
            </a:r>
          </a:p>
          <a:p>
            <a:endParaRPr lang="en-US" sz="1600" dirty="0"/>
          </a:p>
          <a:p>
            <a:r>
              <a:rPr lang="en-US" sz="1600" dirty="0" smtClean="0"/>
              <a:t>	Many high-level compilers allow embedding segments of assembly code within the high-level program </a:t>
            </a:r>
            <a:r>
              <a:rPr lang="en-US" sz="1600" dirty="0" smtClean="0">
                <a:sym typeface="Wingdings" panose="05000000000000000000" pitchFamily="2" charset="2"/>
              </a:rPr>
              <a:t>for optimization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03738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Assembling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966" y="1242449"/>
            <a:ext cx="1317534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Assembler converts assembly into binary (</a:t>
            </a:r>
            <a:r>
              <a:rPr lang="en-US" dirty="0" err="1" smtClean="0"/>
              <a:t>eg</a:t>
            </a:r>
            <a:r>
              <a:rPr lang="en-US" dirty="0" smtClean="0"/>
              <a:t>. 32 bit)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/>
              <a:t>1. Parse commando into fields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dirty="0"/>
              <a:t>assembly		         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/>
              <a:t>2. For each field, generate bits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3. Replace symbols with addresses			binary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110000101000000110000000000000111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4. Assemble binary codes into machine </a:t>
            </a:r>
            <a:r>
              <a:rPr lang="en-US" sz="1600" dirty="0" err="1" smtClean="0">
                <a:solidFill>
                  <a:schemeClr val="bg1"/>
                </a:solidFill>
              </a:rPr>
              <a:t>instructions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ecture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/>
              <a:t>	 </a:t>
            </a:r>
            <a:r>
              <a:rPr lang="en-US" sz="1600" dirty="0" smtClean="0"/>
              <a:t>   	</a:t>
            </a:r>
            <a:r>
              <a:rPr lang="en-US" dirty="0" smtClean="0">
                <a:solidFill>
                  <a:schemeClr val="bg1"/>
                </a:solidFill>
              </a:rPr>
              <a:t>	CPU interacts </a:t>
            </a:r>
            <a:r>
              <a:rPr lang="en-US" dirty="0">
                <a:solidFill>
                  <a:schemeClr val="bg1"/>
                </a:solidFill>
              </a:rPr>
              <a:t>with a memory device, receiving data from </a:t>
            </a:r>
            <a:r>
              <a:rPr lang="en-US" dirty="0" smtClean="0">
                <a:solidFill>
                  <a:schemeClr val="bg1"/>
                </a:solidFill>
              </a:rPr>
              <a:t>input device </a:t>
            </a:r>
            <a:r>
              <a:rPr lang="en-US" dirty="0">
                <a:solidFill>
                  <a:schemeClr val="bg1"/>
                </a:solidFill>
              </a:rPr>
              <a:t>and sending data to </a:t>
            </a:r>
            <a:r>
              <a:rPr lang="en-US" dirty="0" smtClean="0">
                <a:solidFill>
                  <a:schemeClr val="bg1"/>
                </a:solidFill>
              </a:rPr>
              <a:t>output de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Symbols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Variables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err="1" smtClean="0">
                <a:solidFill>
                  <a:schemeClr val="bg1"/>
                </a:solidFill>
              </a:rPr>
              <a:t>Eg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sz="1600" dirty="0" smtClean="0">
                <a:solidFill>
                  <a:schemeClr val="bg1"/>
                </a:solidFill>
              </a:rPr>
              <a:t>variable that represents some weight, mapped on location </a:t>
            </a:r>
            <a:r>
              <a:rPr lang="en-US" sz="1600" dirty="0">
                <a:solidFill>
                  <a:schemeClr val="bg1"/>
                </a:solidFill>
              </a:rPr>
              <a:t>7 in the computer’s </a:t>
            </a:r>
            <a:r>
              <a:rPr lang="en-US" sz="1600" dirty="0" smtClean="0">
                <a:solidFill>
                  <a:schemeClr val="bg1"/>
                </a:solidFill>
              </a:rPr>
              <a:t>memory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R3,weight =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R3,7</a:t>
            </a:r>
          </a:p>
          <a:p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Labels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Eg</a:t>
            </a:r>
            <a:r>
              <a:rPr lang="en-US" sz="1600" dirty="0">
                <a:solidFill>
                  <a:schemeClr val="bg1"/>
                </a:solidFill>
              </a:rPr>
              <a:t>. variable that represents some weight, mapped on location 7 in the computer’s </a:t>
            </a:r>
            <a:r>
              <a:rPr lang="en-US" sz="1600" dirty="0" smtClean="0">
                <a:solidFill>
                  <a:schemeClr val="bg1"/>
                </a:solidFill>
              </a:rPr>
              <a:t>memory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 =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250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2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Assembling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966" y="1242449"/>
            <a:ext cx="1317534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Assembler converts assembly into binary (</a:t>
            </a:r>
            <a:r>
              <a:rPr lang="en-US" dirty="0" err="1" smtClean="0"/>
              <a:t>eg</a:t>
            </a:r>
            <a:r>
              <a:rPr lang="en-US" dirty="0" smtClean="0"/>
              <a:t>. 32 bit)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/>
              <a:t>1. Parse commando into fields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dirty="0"/>
              <a:t>assembly		         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/>
              <a:t>2. For each field, generate bits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3. Replace symbols with addresses			</a:t>
            </a:r>
            <a:r>
              <a:rPr lang="en-US" sz="1600" dirty="0" smtClean="0"/>
              <a:t>binary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11000010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100000011000000000000011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4. Assemble binary codes into machine </a:t>
            </a:r>
            <a:r>
              <a:rPr lang="en-US" sz="1600" dirty="0" err="1" smtClean="0">
                <a:solidFill>
                  <a:schemeClr val="bg1"/>
                </a:solidFill>
              </a:rPr>
              <a:t>instructions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ecture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/>
              <a:t>	 </a:t>
            </a:r>
            <a:r>
              <a:rPr lang="en-US" sz="1600" dirty="0" smtClean="0"/>
              <a:t>   	</a:t>
            </a:r>
            <a:r>
              <a:rPr lang="en-US" dirty="0" smtClean="0">
                <a:solidFill>
                  <a:schemeClr val="bg1"/>
                </a:solidFill>
              </a:rPr>
              <a:t>	CPU interacts </a:t>
            </a:r>
            <a:r>
              <a:rPr lang="en-US" dirty="0">
                <a:solidFill>
                  <a:schemeClr val="bg1"/>
                </a:solidFill>
              </a:rPr>
              <a:t>with a memory device, receiving data from </a:t>
            </a:r>
            <a:r>
              <a:rPr lang="en-US" dirty="0" smtClean="0">
                <a:solidFill>
                  <a:schemeClr val="bg1"/>
                </a:solidFill>
              </a:rPr>
              <a:t>input device </a:t>
            </a:r>
            <a:r>
              <a:rPr lang="en-US" dirty="0">
                <a:solidFill>
                  <a:schemeClr val="bg1"/>
                </a:solidFill>
              </a:rPr>
              <a:t>and sending data to </a:t>
            </a:r>
            <a:r>
              <a:rPr lang="en-US" dirty="0" smtClean="0">
                <a:solidFill>
                  <a:schemeClr val="bg1"/>
                </a:solidFill>
              </a:rPr>
              <a:t>output de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Symbols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Variables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err="1" smtClean="0">
                <a:solidFill>
                  <a:schemeClr val="bg1"/>
                </a:solidFill>
              </a:rPr>
              <a:t>Eg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sz="1600" dirty="0" smtClean="0">
                <a:solidFill>
                  <a:schemeClr val="bg1"/>
                </a:solidFill>
              </a:rPr>
              <a:t>variable that represents some weight, mapped on location </a:t>
            </a:r>
            <a:r>
              <a:rPr lang="en-US" sz="1600" dirty="0">
                <a:solidFill>
                  <a:schemeClr val="bg1"/>
                </a:solidFill>
              </a:rPr>
              <a:t>7 in the computer’s </a:t>
            </a:r>
            <a:r>
              <a:rPr lang="en-US" sz="1600" dirty="0" smtClean="0">
                <a:solidFill>
                  <a:schemeClr val="bg1"/>
                </a:solidFill>
              </a:rPr>
              <a:t>memory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R3,weight =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R3,7</a:t>
            </a:r>
          </a:p>
          <a:p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Labels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Eg</a:t>
            </a:r>
            <a:r>
              <a:rPr lang="en-US" sz="1600" dirty="0">
                <a:solidFill>
                  <a:schemeClr val="bg1"/>
                </a:solidFill>
              </a:rPr>
              <a:t>. variable that represents some weight, mapped on location 7 in the computer’s </a:t>
            </a:r>
            <a:r>
              <a:rPr lang="en-US" sz="1600" dirty="0" smtClean="0">
                <a:solidFill>
                  <a:schemeClr val="bg1"/>
                </a:solidFill>
              </a:rPr>
              <a:t>memory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 =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250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62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13"/>
            <a:ext cx="12192000" cy="1325563"/>
          </a:xfrm>
        </p:spPr>
        <p:txBody>
          <a:bodyPr/>
          <a:lstStyle/>
          <a:p>
            <a:r>
              <a:rPr lang="es-ES" dirty="0" err="1" smtClean="0"/>
              <a:t>Assembling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966" y="1242449"/>
            <a:ext cx="1317534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Assembler converts assembly into binary (</a:t>
            </a:r>
            <a:r>
              <a:rPr lang="en-US" dirty="0" err="1" smtClean="0"/>
              <a:t>eg</a:t>
            </a:r>
            <a:r>
              <a:rPr lang="en-US" dirty="0" smtClean="0"/>
              <a:t>. 32 bit)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/>
              <a:t>1. Parse commando into fields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dirty="0"/>
              <a:t>assembly		         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/>
              <a:t>2. For each field, generate bits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3. Replace symbols with addresses			</a:t>
            </a:r>
            <a:r>
              <a:rPr lang="en-US" sz="1600" dirty="0" smtClean="0"/>
              <a:t>binary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11000010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10000001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1000000000000011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4. Assemble binary codes into machine </a:t>
            </a:r>
            <a:r>
              <a:rPr lang="en-US" sz="1600" dirty="0" err="1" smtClean="0">
                <a:solidFill>
                  <a:schemeClr val="bg1"/>
                </a:solidFill>
              </a:rPr>
              <a:t>instructions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ecture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/>
              <a:t>	 </a:t>
            </a:r>
            <a:r>
              <a:rPr lang="en-US" sz="1600" dirty="0" smtClean="0"/>
              <a:t>   	</a:t>
            </a:r>
            <a:r>
              <a:rPr lang="en-US" dirty="0" smtClean="0">
                <a:solidFill>
                  <a:schemeClr val="bg1"/>
                </a:solidFill>
              </a:rPr>
              <a:t>	CPU interacts </a:t>
            </a:r>
            <a:r>
              <a:rPr lang="en-US" dirty="0">
                <a:solidFill>
                  <a:schemeClr val="bg1"/>
                </a:solidFill>
              </a:rPr>
              <a:t>with a memory device, receiving data from </a:t>
            </a:r>
            <a:r>
              <a:rPr lang="en-US" dirty="0" smtClean="0">
                <a:solidFill>
                  <a:schemeClr val="bg1"/>
                </a:solidFill>
              </a:rPr>
              <a:t>input device </a:t>
            </a:r>
            <a:r>
              <a:rPr lang="en-US" dirty="0">
                <a:solidFill>
                  <a:schemeClr val="bg1"/>
                </a:solidFill>
              </a:rPr>
              <a:t>and sending data to </a:t>
            </a:r>
            <a:r>
              <a:rPr lang="en-US" dirty="0" smtClean="0">
                <a:solidFill>
                  <a:schemeClr val="bg1"/>
                </a:solidFill>
              </a:rPr>
              <a:t>output de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Symbols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Variables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err="1" smtClean="0">
                <a:solidFill>
                  <a:schemeClr val="bg1"/>
                </a:solidFill>
              </a:rPr>
              <a:t>Eg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sz="1600" dirty="0" smtClean="0">
                <a:solidFill>
                  <a:schemeClr val="bg1"/>
                </a:solidFill>
              </a:rPr>
              <a:t>variable that represents some weight, mapped on location </a:t>
            </a:r>
            <a:r>
              <a:rPr lang="en-US" sz="1600" dirty="0">
                <a:solidFill>
                  <a:schemeClr val="bg1"/>
                </a:solidFill>
              </a:rPr>
              <a:t>7 in the computer’s </a:t>
            </a:r>
            <a:r>
              <a:rPr lang="en-US" sz="1600" dirty="0" smtClean="0">
                <a:solidFill>
                  <a:schemeClr val="bg1"/>
                </a:solidFill>
              </a:rPr>
              <a:t>memory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R3,weight =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R3,7</a:t>
            </a:r>
          </a:p>
          <a:p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Labels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Eg</a:t>
            </a:r>
            <a:r>
              <a:rPr lang="en-US" sz="1600" dirty="0">
                <a:solidFill>
                  <a:schemeClr val="bg1"/>
                </a:solidFill>
              </a:rPr>
              <a:t>. variable that represents some weight, mapped on location 7 in the computer’s </a:t>
            </a:r>
            <a:r>
              <a:rPr lang="en-US" sz="1600" dirty="0" smtClean="0">
                <a:solidFill>
                  <a:schemeClr val="bg1"/>
                </a:solidFill>
              </a:rPr>
              <a:t>memory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 =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250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41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80048</TotalTime>
  <Words>800</Words>
  <Application>Microsoft Office PowerPoint</Application>
  <PresentationFormat>Widescreen</PresentationFormat>
  <Paragraphs>1080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Calibri Light</vt:lpstr>
      <vt:lpstr>Courier New</vt:lpstr>
      <vt:lpstr>Wingdings</vt:lpstr>
      <vt:lpstr>Office Theme</vt:lpstr>
      <vt:lpstr>Assembler</vt:lpstr>
      <vt:lpstr>Assembling</vt:lpstr>
      <vt:lpstr>Assembling</vt:lpstr>
      <vt:lpstr>Assembling</vt:lpstr>
      <vt:lpstr>Assembling</vt:lpstr>
      <vt:lpstr>Assembling</vt:lpstr>
      <vt:lpstr>Assembling</vt:lpstr>
      <vt:lpstr>Assembling</vt:lpstr>
      <vt:lpstr>Assembling</vt:lpstr>
      <vt:lpstr>Assembling</vt:lpstr>
      <vt:lpstr>Assembling</vt:lpstr>
      <vt:lpstr>Assembling</vt:lpstr>
      <vt:lpstr>Assembling</vt:lpstr>
      <vt:lpstr>Assembling</vt:lpstr>
      <vt:lpstr>Assembling</vt:lpstr>
      <vt:lpstr>Assembling</vt:lpstr>
      <vt:lpstr>Assembling</vt:lpstr>
      <vt:lpstr>Assembling</vt:lpstr>
      <vt:lpstr>Assembling</vt:lpstr>
      <vt:lpstr>Symbol resolution</vt:lpstr>
      <vt:lpstr>Symbol resolution</vt:lpstr>
      <vt:lpstr>Symbol resolution</vt:lpstr>
      <vt:lpstr>Symbol resolution</vt:lpstr>
      <vt:lpstr>Symbol resolution</vt:lpstr>
      <vt:lpstr>Symbol resolution</vt:lpstr>
      <vt:lpstr>Symbol resolution</vt:lpstr>
      <vt:lpstr>Symbol resolution</vt:lpstr>
      <vt:lpstr>Symbol resolution</vt:lpstr>
      <vt:lpstr>Symbol resolution</vt:lpstr>
      <vt:lpstr>Symbol resolution</vt:lpstr>
      <vt:lpstr>Symbol resolution</vt:lpstr>
      <vt:lpstr>Symbol resolution</vt:lpstr>
      <vt:lpstr>Symbol resolution</vt:lpstr>
      <vt:lpstr>Recap                assembly</vt:lpstr>
      <vt:lpstr>Recap              instructions</vt:lpstr>
      <vt:lpstr>Recap                 symbols</vt:lpstr>
      <vt:lpstr>Implementation        </vt:lpstr>
      <vt:lpstr>Implementation        </vt:lpstr>
      <vt:lpstr>Implementation        </vt:lpstr>
      <vt:lpstr>Implementation        </vt:lpstr>
      <vt:lpstr>Implementation        </vt:lpstr>
      <vt:lpstr>Implementation        </vt:lpstr>
      <vt:lpstr>Implementation        </vt:lpstr>
      <vt:lpstr>Implementation        </vt:lpstr>
      <vt:lpstr>Implementation            symbol-less</vt:lpstr>
      <vt:lpstr>Implementation            symbol-less</vt:lpstr>
      <vt:lpstr>Implementation            symbol-less</vt:lpstr>
      <vt:lpstr>Implementation            symbol-less</vt:lpstr>
      <vt:lpstr>Implementation            symbol-less</vt:lpstr>
      <vt:lpstr>Implementation            symbol-less</vt:lpstr>
      <vt:lpstr>Implementation            symbol-less</vt:lpstr>
      <vt:lpstr>Implementation            symbol-less</vt:lpstr>
      <vt:lpstr>Implementation          with symbols</vt:lpstr>
      <vt:lpstr>Implementation                testing</vt:lpstr>
      <vt:lpstr>Implementation                testing</vt:lpstr>
      <vt:lpstr>Perspective</vt:lpstr>
      <vt:lpstr>Perspective</vt:lpstr>
      <vt:lpstr>Perspective</vt:lpstr>
      <vt:lpstr>Perspective</vt:lpstr>
      <vt:lpstr>Perspective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Logic</dc:title>
  <dc:creator>Jaime Salazar</dc:creator>
  <cp:lastModifiedBy>Jaime Salazar</cp:lastModifiedBy>
  <cp:revision>372</cp:revision>
  <dcterms:created xsi:type="dcterms:W3CDTF">2018-02-26T00:59:39Z</dcterms:created>
  <dcterms:modified xsi:type="dcterms:W3CDTF">2018-05-10T12:16:26Z</dcterms:modified>
</cp:coreProperties>
</file>