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99" r:id="rId66"/>
    <p:sldId id="401" r:id="rId67"/>
    <p:sldId id="400" r:id="rId68"/>
    <p:sldId id="402" r:id="rId69"/>
    <p:sldId id="403" r:id="rId70"/>
    <p:sldId id="398" r:id="rId71"/>
    <p:sldId id="404" r:id="rId72"/>
    <p:sldId id="405" r:id="rId73"/>
    <p:sldId id="406" r:id="rId74"/>
    <p:sldId id="397" r:id="rId75"/>
    <p:sldId id="407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96" r:id="rId127"/>
    <p:sldId id="371" r:id="rId128"/>
    <p:sldId id="372" r:id="rId129"/>
    <p:sldId id="373" r:id="rId130"/>
    <p:sldId id="374" r:id="rId1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EDBEF-8EAC-408E-9FAD-478407AAF8A1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86FF-8AAA-42C5-ADBA-5CDC794C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7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4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9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3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7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0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3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6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7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0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6B74B-ED80-4113-8C20-E78D237EB7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4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E962-E5BD-491F-9D29-200F965DAFFB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7" Type="http://schemas.openxmlformats.org/officeDocument/2006/relationships/image" Target="../media/image37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1.png"/><Relationship Id="rId5" Type="http://schemas.openxmlformats.org/officeDocument/2006/relationships/image" Target="../media/image351.png"/><Relationship Id="rId4" Type="http://schemas.openxmlformats.org/officeDocument/2006/relationships/image" Target="../media/image34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0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0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41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0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41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852238"/>
                  </p:ext>
                </p:extLst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2590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2326" r="-141830" b="-1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104762" r="-141830" b="-1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07143" r="-141830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7674" r="-200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97674" r="-14183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9524" r="-20000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09524" r="-14183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95349" r="-20000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95349" r="-14183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1905" r="-20000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11905" r="-14183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93023" r="-141830" b="-9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</a:t>
                          </a:r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893023" r="-141830" b="-8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16667" r="-141830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90698" r="-141830" b="-6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19048" r="-20000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19048" r="-14183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88372" r="-20000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88372" r="-14183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21429" r="-20000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21429" r="-14183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86047" r="-20000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86047" r="-14183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623810" r="-14183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57611" y="1637045"/>
                <a:ext cx="6492560" cy="2371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2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16 = functions</a:t>
                </a:r>
              </a:p>
              <a:p>
                <a:endParaRPr lang="en-US" dirty="0"/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492560" cy="2371418"/>
              </a:xfrm>
              <a:prstGeom prst="rect">
                <a:avLst/>
              </a:prstGeom>
              <a:blipFill>
                <a:blip r:embed="rId3"/>
                <a:stretch>
                  <a:fillRect l="-845" t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and16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4750164" y="2813771"/>
            <a:ext cx="2753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0001001000110100</a:t>
            </a:r>
            <a:endParaRPr lang="es-ES" sz="2000" dirty="0" smtClean="0"/>
          </a:p>
          <a:p>
            <a:r>
              <a:rPr lang="en-US" sz="2000" dirty="0"/>
              <a:t>1001100001110110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750165" y="3699142"/>
            <a:ext cx="2753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0001000000110100</a:t>
            </a:r>
            <a:endParaRPr lang="en-US" sz="2000" dirty="0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4441371" y="3634796"/>
            <a:ext cx="2481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ontent Placeholder 2"/>
          <p:cNvSpPr txBox="1">
            <a:spLocks/>
          </p:cNvSpPr>
          <p:nvPr/>
        </p:nvSpPr>
        <p:spPr>
          <a:xfrm>
            <a:off x="3792221" y="3420861"/>
            <a:ext cx="797077" cy="375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And: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0..15: out[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(a[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and b[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7000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4424028" y="3192078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1001100001110110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and16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1964070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5806486" y="1257055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And: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(a[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and b[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And16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And(a=a[0], b=b[0],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And(a=a[1], b=b[1],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And(a=a[2], b=b[2],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And(a=a[3], b=b[3],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And(a=a[4], b=b[4],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And(a=a[5], b=b[5],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And(a=a[6], b=b[6],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And(a=a[7], b=b[7],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And(a=a[8], b=b[8],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And(a=a[9], b=b[9],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And(a=a[10], b=b[10],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And(a=a[11], b=b[11],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And(a=a[12], b=b[12],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And(a=a[13], b=b[13],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And(a=a[14], b=b[14],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And(a=a[15], b=b[15], out=out[15</a:t>
            </a: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5870564" y="1358407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 flipH="1" flipV="1">
            <a:off x="5318819" y="1646616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147796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18628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5866882" y="1330372"/>
            <a:ext cx="653198" cy="91440"/>
            <a:chOff x="1499991" y="1715660"/>
            <a:chExt cx="6795166" cy="74111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61" name="Straight Connector 160"/>
          <p:cNvCxnSpPr/>
          <p:nvPr/>
        </p:nvCxnSpPr>
        <p:spPr>
          <a:xfrm rot="5400000" flipH="1" flipV="1">
            <a:off x="5318819" y="287462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211159" y="337580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109269" y="3414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5930096" y="1398324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850215" y="1363408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5806332" y="1447422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80" name="Group 279"/>
          <p:cNvGrpSpPr/>
          <p:nvPr/>
        </p:nvGrpSpPr>
        <p:grpSpPr>
          <a:xfrm>
            <a:off x="5866728" y="1520739"/>
            <a:ext cx="653198" cy="91440"/>
            <a:chOff x="1499991" y="1715660"/>
            <a:chExt cx="6795166" cy="741118"/>
          </a:xfrm>
        </p:grpSpPr>
        <p:cxnSp>
          <p:nvCxnSpPr>
            <p:cNvPr id="281" name="Straight Connector 28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85" name="Rectangle 284"/>
          <p:cNvSpPr/>
          <p:nvPr/>
        </p:nvSpPr>
        <p:spPr>
          <a:xfrm>
            <a:off x="5850061" y="1553775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5806332" y="1636158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94" name="Group 293"/>
          <p:cNvGrpSpPr/>
          <p:nvPr/>
        </p:nvGrpSpPr>
        <p:grpSpPr>
          <a:xfrm>
            <a:off x="5866728" y="1709475"/>
            <a:ext cx="653198" cy="91440"/>
            <a:chOff x="1499991" y="1715660"/>
            <a:chExt cx="6795166" cy="741118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99" name="Rectangle 298"/>
          <p:cNvSpPr/>
          <p:nvPr/>
        </p:nvSpPr>
        <p:spPr>
          <a:xfrm>
            <a:off x="5850061" y="1742511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5806332" y="1825523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08" name="Group 307"/>
          <p:cNvGrpSpPr/>
          <p:nvPr/>
        </p:nvGrpSpPr>
        <p:grpSpPr>
          <a:xfrm>
            <a:off x="5866728" y="1898840"/>
            <a:ext cx="653198" cy="91440"/>
            <a:chOff x="1499991" y="1715660"/>
            <a:chExt cx="6795166" cy="741118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5850061" y="1931876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5806330" y="2013884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5866726" y="2087201"/>
            <a:ext cx="653198" cy="91440"/>
            <a:chOff x="1499991" y="1715660"/>
            <a:chExt cx="6795166" cy="741118"/>
          </a:xfrm>
        </p:grpSpPr>
        <p:cxnSp>
          <p:nvCxnSpPr>
            <p:cNvPr id="323" name="Straight Connector 32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7" name="Rectangle 326"/>
          <p:cNvSpPr/>
          <p:nvPr/>
        </p:nvSpPr>
        <p:spPr>
          <a:xfrm>
            <a:off x="5850059" y="2120237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5806330" y="2204234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36" name="Group 335"/>
          <p:cNvGrpSpPr/>
          <p:nvPr/>
        </p:nvGrpSpPr>
        <p:grpSpPr>
          <a:xfrm>
            <a:off x="5866726" y="2277551"/>
            <a:ext cx="653198" cy="91440"/>
            <a:chOff x="1499991" y="1715660"/>
            <a:chExt cx="6795166" cy="741118"/>
          </a:xfrm>
        </p:grpSpPr>
        <p:cxnSp>
          <p:nvCxnSpPr>
            <p:cNvPr id="337" name="Straight Connector 33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41" name="Rectangle 340"/>
          <p:cNvSpPr/>
          <p:nvPr/>
        </p:nvSpPr>
        <p:spPr>
          <a:xfrm>
            <a:off x="5850059" y="2310587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5806330" y="2392698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50" name="Group 349"/>
          <p:cNvGrpSpPr/>
          <p:nvPr/>
        </p:nvGrpSpPr>
        <p:grpSpPr>
          <a:xfrm>
            <a:off x="5866726" y="2466015"/>
            <a:ext cx="653198" cy="91440"/>
            <a:chOff x="1499991" y="1715660"/>
            <a:chExt cx="6795166" cy="741118"/>
          </a:xfrm>
        </p:grpSpPr>
        <p:cxnSp>
          <p:nvCxnSpPr>
            <p:cNvPr id="351" name="Straight Connector 35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5850059" y="2499051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5807500" y="2583610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64" name="Group 363"/>
          <p:cNvGrpSpPr/>
          <p:nvPr/>
        </p:nvGrpSpPr>
        <p:grpSpPr>
          <a:xfrm>
            <a:off x="5867896" y="2656927"/>
            <a:ext cx="653198" cy="91440"/>
            <a:chOff x="1499991" y="1715660"/>
            <a:chExt cx="6795166" cy="741118"/>
          </a:xfrm>
        </p:grpSpPr>
        <p:cxnSp>
          <p:nvCxnSpPr>
            <p:cNvPr id="365" name="Straight Connector 36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69" name="Rectangle 368"/>
          <p:cNvSpPr/>
          <p:nvPr/>
        </p:nvSpPr>
        <p:spPr>
          <a:xfrm>
            <a:off x="5851229" y="2689963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5806330" y="2770228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5866726" y="2843545"/>
            <a:ext cx="653198" cy="91440"/>
            <a:chOff x="1499991" y="1715660"/>
            <a:chExt cx="6795166" cy="741118"/>
          </a:xfrm>
        </p:grpSpPr>
        <p:cxnSp>
          <p:nvCxnSpPr>
            <p:cNvPr id="386" name="Straight Connector 385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90" name="Rectangle 389"/>
          <p:cNvSpPr/>
          <p:nvPr/>
        </p:nvSpPr>
        <p:spPr>
          <a:xfrm>
            <a:off x="5850059" y="2876581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05" name="Rectangle 404"/>
          <p:cNvSpPr/>
          <p:nvPr/>
        </p:nvSpPr>
        <p:spPr>
          <a:xfrm>
            <a:off x="5806330" y="2960408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5866726" y="3033725"/>
            <a:ext cx="653198" cy="91440"/>
            <a:chOff x="1499991" y="1715660"/>
            <a:chExt cx="6795166" cy="741118"/>
          </a:xfrm>
        </p:grpSpPr>
        <p:cxnSp>
          <p:nvCxnSpPr>
            <p:cNvPr id="407" name="Straight Connector 40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11" name="Rectangle 410"/>
          <p:cNvSpPr/>
          <p:nvPr/>
        </p:nvSpPr>
        <p:spPr>
          <a:xfrm>
            <a:off x="5850059" y="3066761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5806330" y="3149116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20" name="Group 419"/>
          <p:cNvGrpSpPr/>
          <p:nvPr/>
        </p:nvGrpSpPr>
        <p:grpSpPr>
          <a:xfrm>
            <a:off x="5866726" y="3222433"/>
            <a:ext cx="653198" cy="91440"/>
            <a:chOff x="1499991" y="1715660"/>
            <a:chExt cx="6795166" cy="741118"/>
          </a:xfrm>
        </p:grpSpPr>
        <p:cxnSp>
          <p:nvCxnSpPr>
            <p:cNvPr id="421" name="Straight Connector 42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25" name="Rectangle 424"/>
          <p:cNvSpPr/>
          <p:nvPr/>
        </p:nvSpPr>
        <p:spPr>
          <a:xfrm>
            <a:off x="5850059" y="3255469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5806330" y="3338818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34" name="Group 433"/>
          <p:cNvGrpSpPr/>
          <p:nvPr/>
        </p:nvGrpSpPr>
        <p:grpSpPr>
          <a:xfrm>
            <a:off x="5866726" y="3412135"/>
            <a:ext cx="653198" cy="91440"/>
            <a:chOff x="1499991" y="1715660"/>
            <a:chExt cx="6795166" cy="741118"/>
          </a:xfrm>
        </p:grpSpPr>
        <p:cxnSp>
          <p:nvCxnSpPr>
            <p:cNvPr id="435" name="Straight Connector 43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39" name="Rectangle 438"/>
          <p:cNvSpPr/>
          <p:nvPr/>
        </p:nvSpPr>
        <p:spPr>
          <a:xfrm>
            <a:off x="5850059" y="3445171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47" name="Rectangle 446"/>
          <p:cNvSpPr/>
          <p:nvPr/>
        </p:nvSpPr>
        <p:spPr>
          <a:xfrm>
            <a:off x="5806330" y="3526200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48" name="Group 447"/>
          <p:cNvGrpSpPr/>
          <p:nvPr/>
        </p:nvGrpSpPr>
        <p:grpSpPr>
          <a:xfrm>
            <a:off x="5866726" y="3599517"/>
            <a:ext cx="653198" cy="91440"/>
            <a:chOff x="1499991" y="1715660"/>
            <a:chExt cx="6795166" cy="741118"/>
          </a:xfrm>
        </p:grpSpPr>
        <p:cxnSp>
          <p:nvCxnSpPr>
            <p:cNvPr id="449" name="Straight Connector 44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53" name="Rectangle 452"/>
          <p:cNvSpPr/>
          <p:nvPr/>
        </p:nvSpPr>
        <p:spPr>
          <a:xfrm>
            <a:off x="5850059" y="3632553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5806330" y="3717275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62" name="Group 461"/>
          <p:cNvGrpSpPr/>
          <p:nvPr/>
        </p:nvGrpSpPr>
        <p:grpSpPr>
          <a:xfrm>
            <a:off x="5866726" y="3790592"/>
            <a:ext cx="653198" cy="91440"/>
            <a:chOff x="1499991" y="1715660"/>
            <a:chExt cx="6795166" cy="741118"/>
          </a:xfrm>
        </p:grpSpPr>
        <p:cxnSp>
          <p:nvCxnSpPr>
            <p:cNvPr id="463" name="Straight Connector 46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67" name="Rectangle 466"/>
          <p:cNvSpPr/>
          <p:nvPr/>
        </p:nvSpPr>
        <p:spPr>
          <a:xfrm>
            <a:off x="5850059" y="3823628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75" name="Rectangle 474"/>
          <p:cNvSpPr/>
          <p:nvPr/>
        </p:nvSpPr>
        <p:spPr>
          <a:xfrm>
            <a:off x="5806330" y="3905748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76" name="Group 475"/>
          <p:cNvGrpSpPr/>
          <p:nvPr/>
        </p:nvGrpSpPr>
        <p:grpSpPr>
          <a:xfrm>
            <a:off x="5866726" y="3979065"/>
            <a:ext cx="653198" cy="91440"/>
            <a:chOff x="1499991" y="1715660"/>
            <a:chExt cx="6795166" cy="741118"/>
          </a:xfrm>
        </p:grpSpPr>
        <p:cxnSp>
          <p:nvCxnSpPr>
            <p:cNvPr id="477" name="Straight Connector 47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81" name="Rectangle 480"/>
          <p:cNvSpPr/>
          <p:nvPr/>
        </p:nvSpPr>
        <p:spPr>
          <a:xfrm>
            <a:off x="5850059" y="4012101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5806330" y="4095101"/>
            <a:ext cx="1060554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90" name="Group 489"/>
          <p:cNvGrpSpPr/>
          <p:nvPr/>
        </p:nvGrpSpPr>
        <p:grpSpPr>
          <a:xfrm>
            <a:off x="5866726" y="4168418"/>
            <a:ext cx="653198" cy="91440"/>
            <a:chOff x="1499991" y="1715660"/>
            <a:chExt cx="6795166" cy="741118"/>
          </a:xfrm>
        </p:grpSpPr>
        <p:cxnSp>
          <p:nvCxnSpPr>
            <p:cNvPr id="491" name="Straight Connector 49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95" name="Rectangle 494"/>
          <p:cNvSpPr/>
          <p:nvPr/>
        </p:nvSpPr>
        <p:spPr>
          <a:xfrm>
            <a:off x="5850059" y="4201454"/>
            <a:ext cx="419859" cy="1384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97" name="Rectangle 496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0001000000110100 </a:t>
            </a:r>
            <a:r>
              <a:rPr lang="en-US" sz="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</p:spTree>
    <p:extLst>
      <p:ext uri="{BB962C8B-B14F-4D97-AF65-F5344CB8AC3E}">
        <p14:creationId xmlns:p14="http://schemas.microsoft.com/office/powerpoint/2010/main" val="6374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4424028" y="3192078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1001100001110110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and16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1964070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5806486" y="1257055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out[0]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And: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(a[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and b[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And16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And(a=a[0], b=b[0],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And(a=a[1], b=b[1],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And(a=a[2], b=b[2],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And(a=a[3], b=b[3],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And(a=a[4], b=b[4],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And(a=a[5], b=b[5],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And(a=a[6], b=b[6],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And(a=a[7], b=b[7],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And(a=a[8], b=b[8],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And(a=a[9], b=b[9],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And(a=a[10], b=b[10],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And(a=a[11], b=b[11],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And(a=a[12], b=b[12],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And(a=a[13], b=b[13],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And(a=a[14], b=b[14],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And(a=a[15], b=b[15], out=out[15</a:t>
            </a: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5870564" y="1358407"/>
            <a:ext cx="0" cy="28346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 flipH="1" flipV="1">
            <a:off x="5318819" y="1646616"/>
            <a:ext cx="0" cy="10972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147796"/>
            <a:ext cx="91420" cy="857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18628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5866882" y="1330372"/>
            <a:ext cx="653198" cy="91440"/>
            <a:chOff x="1499991" y="1715660"/>
            <a:chExt cx="6795166" cy="74111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rot="5400000" flipH="1" flipV="1">
            <a:off x="5318819" y="2874624"/>
            <a:ext cx="0" cy="1097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211159" y="3375804"/>
            <a:ext cx="91420" cy="857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109269" y="3414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5930096" y="1398324"/>
            <a:ext cx="0" cy="283464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850215" y="1363408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b[0]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5806332" y="1447422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80" name="Group 279"/>
          <p:cNvGrpSpPr/>
          <p:nvPr/>
        </p:nvGrpSpPr>
        <p:grpSpPr>
          <a:xfrm>
            <a:off x="5866728" y="1520739"/>
            <a:ext cx="653198" cy="91440"/>
            <a:chOff x="1499991" y="1715660"/>
            <a:chExt cx="6795166" cy="741118"/>
          </a:xfrm>
        </p:grpSpPr>
        <p:cxnSp>
          <p:nvCxnSpPr>
            <p:cNvPr id="281" name="Straight Connector 28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5" name="Rectangle 284"/>
          <p:cNvSpPr/>
          <p:nvPr/>
        </p:nvSpPr>
        <p:spPr>
          <a:xfrm>
            <a:off x="5850061" y="1553775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5806332" y="163615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94" name="Group 293"/>
          <p:cNvGrpSpPr/>
          <p:nvPr/>
        </p:nvGrpSpPr>
        <p:grpSpPr>
          <a:xfrm>
            <a:off x="5866728" y="1709475"/>
            <a:ext cx="653198" cy="91440"/>
            <a:chOff x="1499991" y="1715660"/>
            <a:chExt cx="6795166" cy="741118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9" name="Rectangle 298"/>
          <p:cNvSpPr/>
          <p:nvPr/>
        </p:nvSpPr>
        <p:spPr>
          <a:xfrm>
            <a:off x="5850061" y="174251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b[2]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5806332" y="1825523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08" name="Group 307"/>
          <p:cNvGrpSpPr/>
          <p:nvPr/>
        </p:nvGrpSpPr>
        <p:grpSpPr>
          <a:xfrm>
            <a:off x="5866728" y="1898840"/>
            <a:ext cx="653198" cy="91440"/>
            <a:chOff x="1499991" y="1715660"/>
            <a:chExt cx="6795166" cy="741118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5850061" y="1931876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b[3]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5806330" y="2013884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a[4]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5866726" y="2087201"/>
            <a:ext cx="653198" cy="91440"/>
            <a:chOff x="1499991" y="1715660"/>
            <a:chExt cx="6795166" cy="741118"/>
          </a:xfrm>
        </p:grpSpPr>
        <p:cxnSp>
          <p:nvCxnSpPr>
            <p:cNvPr id="323" name="Straight Connector 32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7" name="Rectangle 326"/>
          <p:cNvSpPr/>
          <p:nvPr/>
        </p:nvSpPr>
        <p:spPr>
          <a:xfrm>
            <a:off x="5850059" y="2120237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b[4]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5806330" y="2204234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a[5]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out[5]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36" name="Group 335"/>
          <p:cNvGrpSpPr/>
          <p:nvPr/>
        </p:nvGrpSpPr>
        <p:grpSpPr>
          <a:xfrm>
            <a:off x="5866726" y="2277551"/>
            <a:ext cx="653198" cy="91440"/>
            <a:chOff x="1499991" y="1715660"/>
            <a:chExt cx="6795166" cy="741118"/>
          </a:xfrm>
        </p:grpSpPr>
        <p:cxnSp>
          <p:nvCxnSpPr>
            <p:cNvPr id="337" name="Straight Connector 33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1" name="Rectangle 340"/>
          <p:cNvSpPr/>
          <p:nvPr/>
        </p:nvSpPr>
        <p:spPr>
          <a:xfrm>
            <a:off x="5850059" y="2310587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b[5]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5806330" y="239269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a[6]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out[6]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50" name="Group 349"/>
          <p:cNvGrpSpPr/>
          <p:nvPr/>
        </p:nvGrpSpPr>
        <p:grpSpPr>
          <a:xfrm>
            <a:off x="5866726" y="2466015"/>
            <a:ext cx="653198" cy="91440"/>
            <a:chOff x="1499991" y="1715660"/>
            <a:chExt cx="6795166" cy="741118"/>
          </a:xfrm>
        </p:grpSpPr>
        <p:cxnSp>
          <p:nvCxnSpPr>
            <p:cNvPr id="351" name="Straight Connector 35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5850059" y="249905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b[6]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5807500" y="2583610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a[7]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out[7]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64" name="Group 363"/>
          <p:cNvGrpSpPr/>
          <p:nvPr/>
        </p:nvGrpSpPr>
        <p:grpSpPr>
          <a:xfrm>
            <a:off x="5867896" y="2656927"/>
            <a:ext cx="653198" cy="91440"/>
            <a:chOff x="1499991" y="1715660"/>
            <a:chExt cx="6795166" cy="741118"/>
          </a:xfrm>
        </p:grpSpPr>
        <p:cxnSp>
          <p:nvCxnSpPr>
            <p:cNvPr id="365" name="Straight Connector 36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9" name="Rectangle 368"/>
          <p:cNvSpPr/>
          <p:nvPr/>
        </p:nvSpPr>
        <p:spPr>
          <a:xfrm>
            <a:off x="5851229" y="2689963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b[7]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5806330" y="277022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a[8]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out[8]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5866726" y="2843545"/>
            <a:ext cx="653198" cy="91440"/>
            <a:chOff x="1499991" y="1715660"/>
            <a:chExt cx="6795166" cy="741118"/>
          </a:xfrm>
        </p:grpSpPr>
        <p:cxnSp>
          <p:nvCxnSpPr>
            <p:cNvPr id="386" name="Straight Connector 385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0" name="Rectangle 389"/>
          <p:cNvSpPr/>
          <p:nvPr/>
        </p:nvSpPr>
        <p:spPr>
          <a:xfrm>
            <a:off x="5850059" y="287658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b[8]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05" name="Rectangle 404"/>
          <p:cNvSpPr/>
          <p:nvPr/>
        </p:nvSpPr>
        <p:spPr>
          <a:xfrm>
            <a:off x="5806330" y="296040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a[9]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out[9]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5866726" y="3033725"/>
            <a:ext cx="653198" cy="91440"/>
            <a:chOff x="1499991" y="1715660"/>
            <a:chExt cx="6795166" cy="741118"/>
          </a:xfrm>
        </p:grpSpPr>
        <p:cxnSp>
          <p:nvCxnSpPr>
            <p:cNvPr id="407" name="Straight Connector 40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1" name="Rectangle 410"/>
          <p:cNvSpPr/>
          <p:nvPr/>
        </p:nvSpPr>
        <p:spPr>
          <a:xfrm>
            <a:off x="5850059" y="306676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b[9]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5806330" y="3149116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out[10]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20" name="Group 419"/>
          <p:cNvGrpSpPr/>
          <p:nvPr/>
        </p:nvGrpSpPr>
        <p:grpSpPr>
          <a:xfrm>
            <a:off x="5866726" y="3222433"/>
            <a:ext cx="653198" cy="91440"/>
            <a:chOff x="1499991" y="1715660"/>
            <a:chExt cx="6795166" cy="741118"/>
          </a:xfrm>
        </p:grpSpPr>
        <p:cxnSp>
          <p:nvCxnSpPr>
            <p:cNvPr id="421" name="Straight Connector 42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5" name="Rectangle 424"/>
          <p:cNvSpPr/>
          <p:nvPr/>
        </p:nvSpPr>
        <p:spPr>
          <a:xfrm>
            <a:off x="5850059" y="3255469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b[10]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5806330" y="333881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a[11]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out[11]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34" name="Group 433"/>
          <p:cNvGrpSpPr/>
          <p:nvPr/>
        </p:nvGrpSpPr>
        <p:grpSpPr>
          <a:xfrm>
            <a:off x="5866726" y="3412135"/>
            <a:ext cx="653198" cy="91440"/>
            <a:chOff x="1499991" y="1715660"/>
            <a:chExt cx="6795166" cy="741118"/>
          </a:xfrm>
        </p:grpSpPr>
        <p:cxnSp>
          <p:nvCxnSpPr>
            <p:cNvPr id="435" name="Straight Connector 43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9" name="Rectangle 438"/>
          <p:cNvSpPr/>
          <p:nvPr/>
        </p:nvSpPr>
        <p:spPr>
          <a:xfrm>
            <a:off x="5850059" y="344517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b[11]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47" name="Rectangle 446"/>
          <p:cNvSpPr/>
          <p:nvPr/>
        </p:nvSpPr>
        <p:spPr>
          <a:xfrm>
            <a:off x="5806330" y="3526200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a[12] = </a:t>
            </a:r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out[12]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48" name="Group 447"/>
          <p:cNvGrpSpPr/>
          <p:nvPr/>
        </p:nvGrpSpPr>
        <p:grpSpPr>
          <a:xfrm>
            <a:off x="5866726" y="3599517"/>
            <a:ext cx="653198" cy="91440"/>
            <a:chOff x="1499991" y="1715660"/>
            <a:chExt cx="6795166" cy="741118"/>
          </a:xfrm>
        </p:grpSpPr>
        <p:cxnSp>
          <p:nvCxnSpPr>
            <p:cNvPr id="449" name="Straight Connector 44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3" name="Rectangle 452"/>
          <p:cNvSpPr/>
          <p:nvPr/>
        </p:nvSpPr>
        <p:spPr>
          <a:xfrm>
            <a:off x="5850059" y="3632553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b[12]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5806330" y="3717275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a[13]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out[13]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62" name="Group 461"/>
          <p:cNvGrpSpPr/>
          <p:nvPr/>
        </p:nvGrpSpPr>
        <p:grpSpPr>
          <a:xfrm>
            <a:off x="5866726" y="3790592"/>
            <a:ext cx="653198" cy="91440"/>
            <a:chOff x="1499991" y="1715660"/>
            <a:chExt cx="6795166" cy="741118"/>
          </a:xfrm>
        </p:grpSpPr>
        <p:cxnSp>
          <p:nvCxnSpPr>
            <p:cNvPr id="463" name="Straight Connector 46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7" name="Rectangle 466"/>
          <p:cNvSpPr/>
          <p:nvPr/>
        </p:nvSpPr>
        <p:spPr>
          <a:xfrm>
            <a:off x="5850059" y="3823628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b[13]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75" name="Rectangle 474"/>
          <p:cNvSpPr/>
          <p:nvPr/>
        </p:nvSpPr>
        <p:spPr>
          <a:xfrm>
            <a:off x="5806330" y="390574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a[14] = 0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out[14]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76" name="Group 475"/>
          <p:cNvGrpSpPr/>
          <p:nvPr/>
        </p:nvGrpSpPr>
        <p:grpSpPr>
          <a:xfrm>
            <a:off x="5866726" y="3979065"/>
            <a:ext cx="653198" cy="91440"/>
            <a:chOff x="1499991" y="1715660"/>
            <a:chExt cx="6795166" cy="741118"/>
          </a:xfrm>
        </p:grpSpPr>
        <p:cxnSp>
          <p:nvCxnSpPr>
            <p:cNvPr id="477" name="Straight Connector 47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1" name="Rectangle 480"/>
          <p:cNvSpPr/>
          <p:nvPr/>
        </p:nvSpPr>
        <p:spPr>
          <a:xfrm>
            <a:off x="5850059" y="401210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b[14]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5806330" y="4095101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a[15] = 0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out[15]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90" name="Group 489"/>
          <p:cNvGrpSpPr/>
          <p:nvPr/>
        </p:nvGrpSpPr>
        <p:grpSpPr>
          <a:xfrm>
            <a:off x="5866726" y="4168418"/>
            <a:ext cx="653198" cy="91440"/>
            <a:chOff x="1499991" y="1715660"/>
            <a:chExt cx="6795166" cy="741118"/>
          </a:xfrm>
        </p:grpSpPr>
        <p:cxnSp>
          <p:nvCxnSpPr>
            <p:cNvPr id="491" name="Straight Connector 49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5" name="Rectangle 494"/>
          <p:cNvSpPr/>
          <p:nvPr/>
        </p:nvSpPr>
        <p:spPr>
          <a:xfrm>
            <a:off x="5850059" y="4201454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b[15]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96" name="Rectangle 495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0001000000110100 </a:t>
            </a:r>
            <a:r>
              <a:rPr lang="en-US" sz="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</p:spTree>
    <p:extLst>
      <p:ext uri="{BB962C8B-B14F-4D97-AF65-F5344CB8AC3E}">
        <p14:creationId xmlns:p14="http://schemas.microsoft.com/office/powerpoint/2010/main" val="20131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   or16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4750164" y="2813771"/>
            <a:ext cx="2753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0001001000110100</a:t>
            </a:r>
            <a:endParaRPr lang="es-ES" sz="2000" dirty="0" smtClean="0"/>
          </a:p>
          <a:p>
            <a:r>
              <a:rPr lang="en-US" sz="2000" dirty="0"/>
              <a:t>1001100001110110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750165" y="3699142"/>
            <a:ext cx="2753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1001101001110110</a:t>
            </a:r>
            <a:endParaRPr lang="en-US" sz="2000" dirty="0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4441371" y="3634796"/>
            <a:ext cx="2481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ontent Placeholder 2"/>
          <p:cNvSpPr txBox="1">
            <a:spLocks/>
          </p:cNvSpPr>
          <p:nvPr/>
        </p:nvSpPr>
        <p:spPr>
          <a:xfrm>
            <a:off x="3792221" y="3420861"/>
            <a:ext cx="797077" cy="375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0..15 out[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(a[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or b[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3291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4424028" y="3192078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1001100001110110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   or16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1964070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5806486" y="1257055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out[0]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0..15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(a[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or b[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Or16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Or(a=a[0], b=b[0],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Or(a=a[1], b=b[1],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Or(a=a[2], b=b[2],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Or(a=a[3], b=b[3],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Or(a=a[4], b=b[4],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Or(a=a[5], b=b[5],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Or(a=a[6], b=b[6],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Or(a=a[7], b=b[7],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Or(a=a[8], b=b[8],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Or(a=a[9], b=b[9],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Or(a=a[10], b=b[10],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Or(a=a[11], b=b[11],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Or(a=a[12], b=b[12],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Or(a=a[13], b=b[13],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Or(a=a[14], b=b[14],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Or(a=a[15], b=b[15],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5870564" y="1358407"/>
            <a:ext cx="0" cy="28346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 flipH="1" flipV="1">
            <a:off x="5318819" y="1646616"/>
            <a:ext cx="0" cy="10972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147796"/>
            <a:ext cx="91420" cy="857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18628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5866882" y="1353494"/>
            <a:ext cx="653198" cy="44830"/>
            <a:chOff x="1499991" y="1903063"/>
            <a:chExt cx="6795166" cy="363346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/>
          <p:nvPr/>
        </p:nvCxnSpPr>
        <p:spPr>
          <a:xfrm rot="5400000" flipH="1" flipV="1">
            <a:off x="5318819" y="2874624"/>
            <a:ext cx="0" cy="1097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211159" y="3375804"/>
            <a:ext cx="91420" cy="857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109269" y="3414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5930096" y="1398324"/>
            <a:ext cx="0" cy="283464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850215" y="1363408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b[0]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5806332" y="1447422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80" name="Group 279"/>
          <p:cNvGrpSpPr/>
          <p:nvPr/>
        </p:nvGrpSpPr>
        <p:grpSpPr>
          <a:xfrm>
            <a:off x="5866728" y="1543861"/>
            <a:ext cx="653198" cy="44830"/>
            <a:chOff x="1499991" y="1903063"/>
            <a:chExt cx="6795166" cy="363346"/>
          </a:xfrm>
        </p:grpSpPr>
        <p:cxnSp>
          <p:nvCxnSpPr>
            <p:cNvPr id="281" name="Straight Connector 28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Rectangle 284"/>
          <p:cNvSpPr/>
          <p:nvPr/>
        </p:nvSpPr>
        <p:spPr>
          <a:xfrm>
            <a:off x="5850061" y="1553775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5806332" y="163615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94" name="Group 293"/>
          <p:cNvGrpSpPr/>
          <p:nvPr/>
        </p:nvGrpSpPr>
        <p:grpSpPr>
          <a:xfrm>
            <a:off x="5866728" y="1732597"/>
            <a:ext cx="653198" cy="44830"/>
            <a:chOff x="1499991" y="1903063"/>
            <a:chExt cx="6795166" cy="363346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Rectangle 298"/>
          <p:cNvSpPr/>
          <p:nvPr/>
        </p:nvSpPr>
        <p:spPr>
          <a:xfrm>
            <a:off x="5850061" y="174251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b[2]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5806332" y="1825523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08" name="Group 307"/>
          <p:cNvGrpSpPr/>
          <p:nvPr/>
        </p:nvGrpSpPr>
        <p:grpSpPr>
          <a:xfrm>
            <a:off x="5866728" y="1921962"/>
            <a:ext cx="653198" cy="44830"/>
            <a:chOff x="1499991" y="1903063"/>
            <a:chExt cx="6795166" cy="363346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Rectangle 312"/>
          <p:cNvSpPr/>
          <p:nvPr/>
        </p:nvSpPr>
        <p:spPr>
          <a:xfrm>
            <a:off x="5850061" y="1931876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b[3]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5806330" y="2013884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a[4]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5866726" y="2110323"/>
            <a:ext cx="653198" cy="44830"/>
            <a:chOff x="1499991" y="1903063"/>
            <a:chExt cx="6795166" cy="363346"/>
          </a:xfrm>
        </p:grpSpPr>
        <p:cxnSp>
          <p:nvCxnSpPr>
            <p:cNvPr id="323" name="Straight Connector 32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Rectangle 326"/>
          <p:cNvSpPr/>
          <p:nvPr/>
        </p:nvSpPr>
        <p:spPr>
          <a:xfrm>
            <a:off x="5850059" y="2120237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b[4]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5806330" y="2204234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a[5]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out[5]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36" name="Group 335"/>
          <p:cNvGrpSpPr/>
          <p:nvPr/>
        </p:nvGrpSpPr>
        <p:grpSpPr>
          <a:xfrm>
            <a:off x="5866726" y="2300673"/>
            <a:ext cx="653198" cy="44830"/>
            <a:chOff x="1499991" y="1903063"/>
            <a:chExt cx="6795166" cy="363346"/>
          </a:xfrm>
        </p:grpSpPr>
        <p:cxnSp>
          <p:nvCxnSpPr>
            <p:cNvPr id="337" name="Straight Connector 33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1" name="Rectangle 340"/>
          <p:cNvSpPr/>
          <p:nvPr/>
        </p:nvSpPr>
        <p:spPr>
          <a:xfrm>
            <a:off x="5850059" y="2310587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b[5]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5806330" y="239269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a[6]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out[6]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50" name="Group 349"/>
          <p:cNvGrpSpPr/>
          <p:nvPr/>
        </p:nvGrpSpPr>
        <p:grpSpPr>
          <a:xfrm>
            <a:off x="5866726" y="2489137"/>
            <a:ext cx="653198" cy="44830"/>
            <a:chOff x="1499991" y="1903063"/>
            <a:chExt cx="6795166" cy="363346"/>
          </a:xfrm>
        </p:grpSpPr>
        <p:cxnSp>
          <p:nvCxnSpPr>
            <p:cNvPr id="351" name="Straight Connector 35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Rectangle 354"/>
          <p:cNvSpPr/>
          <p:nvPr/>
        </p:nvSpPr>
        <p:spPr>
          <a:xfrm>
            <a:off x="5850059" y="249905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b[6]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5807500" y="2583610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a[7]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out[7]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64" name="Group 363"/>
          <p:cNvGrpSpPr/>
          <p:nvPr/>
        </p:nvGrpSpPr>
        <p:grpSpPr>
          <a:xfrm>
            <a:off x="5867896" y="2680049"/>
            <a:ext cx="653198" cy="44830"/>
            <a:chOff x="1499991" y="1903063"/>
            <a:chExt cx="6795166" cy="363346"/>
          </a:xfrm>
        </p:grpSpPr>
        <p:cxnSp>
          <p:nvCxnSpPr>
            <p:cNvPr id="365" name="Straight Connector 36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" name="Rectangle 368"/>
          <p:cNvSpPr/>
          <p:nvPr/>
        </p:nvSpPr>
        <p:spPr>
          <a:xfrm>
            <a:off x="5851229" y="2689963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b[7]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5806330" y="277022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a[8]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out[8]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5866726" y="2866667"/>
            <a:ext cx="653198" cy="44830"/>
            <a:chOff x="1499991" y="1903063"/>
            <a:chExt cx="6795166" cy="363346"/>
          </a:xfrm>
        </p:grpSpPr>
        <p:cxnSp>
          <p:nvCxnSpPr>
            <p:cNvPr id="386" name="Straight Connector 385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" name="Rectangle 389"/>
          <p:cNvSpPr/>
          <p:nvPr/>
        </p:nvSpPr>
        <p:spPr>
          <a:xfrm>
            <a:off x="5850059" y="287658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b[8]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05" name="Rectangle 404"/>
          <p:cNvSpPr/>
          <p:nvPr/>
        </p:nvSpPr>
        <p:spPr>
          <a:xfrm>
            <a:off x="5806330" y="296040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a[9]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out[9]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5866726" y="3056847"/>
            <a:ext cx="653198" cy="44830"/>
            <a:chOff x="1499991" y="1903063"/>
            <a:chExt cx="6795166" cy="363346"/>
          </a:xfrm>
        </p:grpSpPr>
        <p:cxnSp>
          <p:nvCxnSpPr>
            <p:cNvPr id="407" name="Straight Connector 40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" name="Rectangle 410"/>
          <p:cNvSpPr/>
          <p:nvPr/>
        </p:nvSpPr>
        <p:spPr>
          <a:xfrm>
            <a:off x="5850059" y="306676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b[9]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5806330" y="3149116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out[10]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20" name="Group 419"/>
          <p:cNvGrpSpPr/>
          <p:nvPr/>
        </p:nvGrpSpPr>
        <p:grpSpPr>
          <a:xfrm>
            <a:off x="5866726" y="3245555"/>
            <a:ext cx="653198" cy="44830"/>
            <a:chOff x="1499991" y="1903063"/>
            <a:chExt cx="6795166" cy="363346"/>
          </a:xfrm>
        </p:grpSpPr>
        <p:cxnSp>
          <p:nvCxnSpPr>
            <p:cNvPr id="421" name="Straight Connector 42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Rectangle 424"/>
          <p:cNvSpPr/>
          <p:nvPr/>
        </p:nvSpPr>
        <p:spPr>
          <a:xfrm>
            <a:off x="5850059" y="3255469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b[10]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5806330" y="333881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a[11]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out[11]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34" name="Group 433"/>
          <p:cNvGrpSpPr/>
          <p:nvPr/>
        </p:nvGrpSpPr>
        <p:grpSpPr>
          <a:xfrm>
            <a:off x="5866726" y="3435257"/>
            <a:ext cx="653198" cy="44830"/>
            <a:chOff x="1499991" y="1903063"/>
            <a:chExt cx="6795166" cy="363346"/>
          </a:xfrm>
        </p:grpSpPr>
        <p:cxnSp>
          <p:nvCxnSpPr>
            <p:cNvPr id="435" name="Straight Connector 43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9" name="Rectangle 438"/>
          <p:cNvSpPr/>
          <p:nvPr/>
        </p:nvSpPr>
        <p:spPr>
          <a:xfrm>
            <a:off x="5850059" y="344517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b[11]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47" name="Rectangle 446"/>
          <p:cNvSpPr/>
          <p:nvPr/>
        </p:nvSpPr>
        <p:spPr>
          <a:xfrm>
            <a:off x="5806330" y="3526200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a[12] = </a:t>
            </a:r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out[12]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48" name="Group 447"/>
          <p:cNvGrpSpPr/>
          <p:nvPr/>
        </p:nvGrpSpPr>
        <p:grpSpPr>
          <a:xfrm>
            <a:off x="5866726" y="3622639"/>
            <a:ext cx="653198" cy="44830"/>
            <a:chOff x="1499991" y="1903063"/>
            <a:chExt cx="6795166" cy="363346"/>
          </a:xfrm>
        </p:grpSpPr>
        <p:cxnSp>
          <p:nvCxnSpPr>
            <p:cNvPr id="449" name="Straight Connector 44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Rectangle 452"/>
          <p:cNvSpPr/>
          <p:nvPr/>
        </p:nvSpPr>
        <p:spPr>
          <a:xfrm>
            <a:off x="5850059" y="3632553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b[12]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5806330" y="3717275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a[13]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out[13]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62" name="Group 461"/>
          <p:cNvGrpSpPr/>
          <p:nvPr/>
        </p:nvGrpSpPr>
        <p:grpSpPr>
          <a:xfrm>
            <a:off x="5866726" y="3813714"/>
            <a:ext cx="653198" cy="44830"/>
            <a:chOff x="1499991" y="1903063"/>
            <a:chExt cx="6795166" cy="363346"/>
          </a:xfrm>
        </p:grpSpPr>
        <p:cxnSp>
          <p:nvCxnSpPr>
            <p:cNvPr id="463" name="Straight Connector 46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Rectangle 466"/>
          <p:cNvSpPr/>
          <p:nvPr/>
        </p:nvSpPr>
        <p:spPr>
          <a:xfrm>
            <a:off x="5850059" y="3823628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b[13]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75" name="Rectangle 474"/>
          <p:cNvSpPr/>
          <p:nvPr/>
        </p:nvSpPr>
        <p:spPr>
          <a:xfrm>
            <a:off x="5806330" y="390574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a[14] = 0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out[14]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76" name="Group 475"/>
          <p:cNvGrpSpPr/>
          <p:nvPr/>
        </p:nvGrpSpPr>
        <p:grpSpPr>
          <a:xfrm>
            <a:off x="5866726" y="4002187"/>
            <a:ext cx="653198" cy="44830"/>
            <a:chOff x="1499991" y="1903063"/>
            <a:chExt cx="6795166" cy="363346"/>
          </a:xfrm>
        </p:grpSpPr>
        <p:cxnSp>
          <p:nvCxnSpPr>
            <p:cNvPr id="477" name="Straight Connector 47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" name="Rectangle 480"/>
          <p:cNvSpPr/>
          <p:nvPr/>
        </p:nvSpPr>
        <p:spPr>
          <a:xfrm>
            <a:off x="5850059" y="401210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b[14]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5806330" y="4095101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a[15] = 0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out[15]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90" name="Group 489"/>
          <p:cNvGrpSpPr/>
          <p:nvPr/>
        </p:nvGrpSpPr>
        <p:grpSpPr>
          <a:xfrm>
            <a:off x="5866726" y="4191540"/>
            <a:ext cx="653198" cy="44830"/>
            <a:chOff x="1499991" y="1903063"/>
            <a:chExt cx="6795166" cy="363346"/>
          </a:xfrm>
        </p:grpSpPr>
        <p:cxnSp>
          <p:nvCxnSpPr>
            <p:cNvPr id="491" name="Straight Connector 49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/>
          <p:cNvSpPr/>
          <p:nvPr/>
        </p:nvSpPr>
        <p:spPr>
          <a:xfrm>
            <a:off x="5850059" y="4201454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b[15]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6111845" y="1329553"/>
            <a:ext cx="155692" cy="91440"/>
            <a:chOff x="3675121" y="3048834"/>
            <a:chExt cx="1599238" cy="723601"/>
          </a:xfrm>
        </p:grpSpPr>
        <p:cxnSp>
          <p:nvCxnSpPr>
            <p:cNvPr id="152" name="Straight Connector 15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1" name="Group 170"/>
          <p:cNvGrpSpPr/>
          <p:nvPr/>
        </p:nvGrpSpPr>
        <p:grpSpPr>
          <a:xfrm>
            <a:off x="6114396" y="1520077"/>
            <a:ext cx="155692" cy="91440"/>
            <a:chOff x="3675121" y="3048834"/>
            <a:chExt cx="1599238" cy="723601"/>
          </a:xfrm>
        </p:grpSpPr>
        <p:cxnSp>
          <p:nvCxnSpPr>
            <p:cNvPr id="172" name="Straight Connector 17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7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6" name="Group 195"/>
          <p:cNvGrpSpPr/>
          <p:nvPr/>
        </p:nvGrpSpPr>
        <p:grpSpPr>
          <a:xfrm>
            <a:off x="6114396" y="1710195"/>
            <a:ext cx="155692" cy="91440"/>
            <a:chOff x="3675121" y="3048834"/>
            <a:chExt cx="1599238" cy="723601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0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14" name="Rectangle 213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1001101001110110 </a:t>
            </a:r>
            <a:r>
              <a:rPr lang="en-US" sz="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  <p:grpSp>
        <p:nvGrpSpPr>
          <p:cNvPr id="215" name="Group 214"/>
          <p:cNvGrpSpPr/>
          <p:nvPr/>
        </p:nvGrpSpPr>
        <p:grpSpPr>
          <a:xfrm>
            <a:off x="6114396" y="1898551"/>
            <a:ext cx="155692" cy="91440"/>
            <a:chOff x="3675121" y="3048834"/>
            <a:chExt cx="1599238" cy="723601"/>
          </a:xfrm>
        </p:grpSpPr>
        <p:cxnSp>
          <p:nvCxnSpPr>
            <p:cNvPr id="216" name="Straight Connector 215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21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6116947" y="2086694"/>
            <a:ext cx="155692" cy="91440"/>
            <a:chOff x="3675121" y="3048834"/>
            <a:chExt cx="1599238" cy="723601"/>
          </a:xfrm>
        </p:grpSpPr>
        <p:cxnSp>
          <p:nvCxnSpPr>
            <p:cNvPr id="223" name="Straight Connector 222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oup 225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7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6116947" y="2279193"/>
            <a:ext cx="155692" cy="91440"/>
            <a:chOff x="3675121" y="3048834"/>
            <a:chExt cx="1599238" cy="723601"/>
          </a:xfrm>
        </p:grpSpPr>
        <p:cxnSp>
          <p:nvCxnSpPr>
            <p:cNvPr id="230" name="Straight Connector 229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34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6" name="Group 235"/>
          <p:cNvGrpSpPr/>
          <p:nvPr/>
        </p:nvGrpSpPr>
        <p:grpSpPr>
          <a:xfrm>
            <a:off x="6106956" y="2467014"/>
            <a:ext cx="155692" cy="91440"/>
            <a:chOff x="3675121" y="3048834"/>
            <a:chExt cx="1599238" cy="723601"/>
          </a:xfrm>
        </p:grpSpPr>
        <p:cxnSp>
          <p:nvCxnSpPr>
            <p:cNvPr id="237" name="Straight Connector 23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Group 23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4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43" name="Group 242"/>
          <p:cNvGrpSpPr/>
          <p:nvPr/>
        </p:nvGrpSpPr>
        <p:grpSpPr>
          <a:xfrm>
            <a:off x="6109507" y="2657538"/>
            <a:ext cx="155692" cy="91440"/>
            <a:chOff x="3675121" y="3048834"/>
            <a:chExt cx="1599238" cy="723601"/>
          </a:xfrm>
        </p:grpSpPr>
        <p:cxnSp>
          <p:nvCxnSpPr>
            <p:cNvPr id="244" name="Straight Connector 24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4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4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6109507" y="2842893"/>
            <a:ext cx="155692" cy="91440"/>
            <a:chOff x="3675121" y="3048834"/>
            <a:chExt cx="1599238" cy="723601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oup 2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7" name="Group 256"/>
          <p:cNvGrpSpPr/>
          <p:nvPr/>
        </p:nvGrpSpPr>
        <p:grpSpPr>
          <a:xfrm>
            <a:off x="6109507" y="3031249"/>
            <a:ext cx="155692" cy="91440"/>
            <a:chOff x="3675121" y="3048834"/>
            <a:chExt cx="1599238" cy="723601"/>
          </a:xfrm>
        </p:grpSpPr>
        <p:cxnSp>
          <p:nvCxnSpPr>
            <p:cNvPr id="258" name="Straight Connector 25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6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4" name="Group 263"/>
          <p:cNvGrpSpPr/>
          <p:nvPr/>
        </p:nvGrpSpPr>
        <p:grpSpPr>
          <a:xfrm>
            <a:off x="6112058" y="3219392"/>
            <a:ext cx="155692" cy="91440"/>
            <a:chOff x="3675121" y="3048834"/>
            <a:chExt cx="1599238" cy="723601"/>
          </a:xfrm>
        </p:grpSpPr>
        <p:cxnSp>
          <p:nvCxnSpPr>
            <p:cNvPr id="265" name="Straight Connector 264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6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71" name="Group 270"/>
          <p:cNvGrpSpPr/>
          <p:nvPr/>
        </p:nvGrpSpPr>
        <p:grpSpPr>
          <a:xfrm>
            <a:off x="6112058" y="3411891"/>
            <a:ext cx="155692" cy="91440"/>
            <a:chOff x="3675121" y="3048834"/>
            <a:chExt cx="1599238" cy="723601"/>
          </a:xfrm>
        </p:grpSpPr>
        <p:cxnSp>
          <p:nvCxnSpPr>
            <p:cNvPr id="272" name="Straight Connector 27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Group 27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7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78" name="Group 277"/>
          <p:cNvGrpSpPr/>
          <p:nvPr/>
        </p:nvGrpSpPr>
        <p:grpSpPr>
          <a:xfrm>
            <a:off x="6109633" y="3598668"/>
            <a:ext cx="155692" cy="91440"/>
            <a:chOff x="3675121" y="3048834"/>
            <a:chExt cx="1599238" cy="723601"/>
          </a:xfrm>
        </p:grpSpPr>
        <p:cxnSp>
          <p:nvCxnSpPr>
            <p:cNvPr id="286" name="Straight Connector 285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9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2" name="Group 291"/>
          <p:cNvGrpSpPr/>
          <p:nvPr/>
        </p:nvGrpSpPr>
        <p:grpSpPr>
          <a:xfrm>
            <a:off x="6109633" y="3791787"/>
            <a:ext cx="155692" cy="91440"/>
            <a:chOff x="3675121" y="3048834"/>
            <a:chExt cx="1599238" cy="723601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04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5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6" name="Group 305"/>
          <p:cNvGrpSpPr/>
          <p:nvPr/>
        </p:nvGrpSpPr>
        <p:grpSpPr>
          <a:xfrm>
            <a:off x="6112184" y="3979930"/>
            <a:ext cx="155692" cy="91440"/>
            <a:chOff x="3675121" y="3048834"/>
            <a:chExt cx="1599238" cy="723601"/>
          </a:xfrm>
        </p:grpSpPr>
        <p:cxnSp>
          <p:nvCxnSpPr>
            <p:cNvPr id="314" name="Straight Connector 31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1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0" name="Group 319"/>
          <p:cNvGrpSpPr/>
          <p:nvPr/>
        </p:nvGrpSpPr>
        <p:grpSpPr>
          <a:xfrm>
            <a:off x="6112184" y="4167666"/>
            <a:ext cx="155692" cy="91440"/>
            <a:chOff x="3675121" y="3048834"/>
            <a:chExt cx="1599238" cy="723601"/>
          </a:xfrm>
        </p:grpSpPr>
        <p:cxnSp>
          <p:nvCxnSpPr>
            <p:cNvPr id="328" name="Straight Connector 32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1" name="Group 33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3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0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4424028" y="3192078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0101010101010101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mux16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1964070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1010101010101010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5806486" y="1257055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out[0]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5870564" y="1358407"/>
            <a:ext cx="0" cy="28346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 flipH="1" flipV="1">
            <a:off x="5318819" y="1646616"/>
            <a:ext cx="0" cy="10972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147796"/>
            <a:ext cx="91420" cy="857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18628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5866882" y="1353494"/>
            <a:ext cx="653198" cy="44830"/>
            <a:chOff x="1499991" y="1903063"/>
            <a:chExt cx="6795166" cy="363346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/>
          <p:nvPr/>
        </p:nvCxnSpPr>
        <p:spPr>
          <a:xfrm rot="5400000" flipH="1" flipV="1">
            <a:off x="5318819" y="2874624"/>
            <a:ext cx="0" cy="1097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211159" y="3375804"/>
            <a:ext cx="91420" cy="857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109269" y="3414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5930096" y="1398324"/>
            <a:ext cx="0" cy="283464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850215" y="1363408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b[0]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5806332" y="1447422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80" name="Group 279"/>
          <p:cNvGrpSpPr/>
          <p:nvPr/>
        </p:nvGrpSpPr>
        <p:grpSpPr>
          <a:xfrm>
            <a:off x="5866728" y="1543861"/>
            <a:ext cx="653198" cy="44830"/>
            <a:chOff x="1499991" y="1903063"/>
            <a:chExt cx="6795166" cy="363346"/>
          </a:xfrm>
        </p:grpSpPr>
        <p:cxnSp>
          <p:nvCxnSpPr>
            <p:cNvPr id="281" name="Straight Connector 28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Rectangle 284"/>
          <p:cNvSpPr/>
          <p:nvPr/>
        </p:nvSpPr>
        <p:spPr>
          <a:xfrm>
            <a:off x="5850061" y="1553775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5806332" y="163615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94" name="Group 293"/>
          <p:cNvGrpSpPr/>
          <p:nvPr/>
        </p:nvGrpSpPr>
        <p:grpSpPr>
          <a:xfrm>
            <a:off x="5866728" y="1732597"/>
            <a:ext cx="653198" cy="44830"/>
            <a:chOff x="1499991" y="1903063"/>
            <a:chExt cx="6795166" cy="363346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Rectangle 298"/>
          <p:cNvSpPr/>
          <p:nvPr/>
        </p:nvSpPr>
        <p:spPr>
          <a:xfrm>
            <a:off x="5850061" y="174251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b[2]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5806332" y="1825523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 = </a:t>
            </a:r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08" name="Group 307"/>
          <p:cNvGrpSpPr/>
          <p:nvPr/>
        </p:nvGrpSpPr>
        <p:grpSpPr>
          <a:xfrm>
            <a:off x="5866728" y="1921962"/>
            <a:ext cx="653198" cy="44830"/>
            <a:chOff x="1499991" y="1903063"/>
            <a:chExt cx="6795166" cy="363346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Rectangle 312"/>
          <p:cNvSpPr/>
          <p:nvPr/>
        </p:nvSpPr>
        <p:spPr>
          <a:xfrm>
            <a:off x="5850061" y="1931876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b[3]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5806330" y="2013884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a[4]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5866726" y="2110323"/>
            <a:ext cx="653198" cy="44830"/>
            <a:chOff x="1499991" y="1903063"/>
            <a:chExt cx="6795166" cy="363346"/>
          </a:xfrm>
        </p:grpSpPr>
        <p:cxnSp>
          <p:nvCxnSpPr>
            <p:cNvPr id="323" name="Straight Connector 32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Rectangle 326"/>
          <p:cNvSpPr/>
          <p:nvPr/>
        </p:nvSpPr>
        <p:spPr>
          <a:xfrm>
            <a:off x="5850059" y="2120237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b[4]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5806330" y="2204234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a[5]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out[5]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36" name="Group 335"/>
          <p:cNvGrpSpPr/>
          <p:nvPr/>
        </p:nvGrpSpPr>
        <p:grpSpPr>
          <a:xfrm>
            <a:off x="5866726" y="2300673"/>
            <a:ext cx="653198" cy="44830"/>
            <a:chOff x="1499991" y="1903063"/>
            <a:chExt cx="6795166" cy="363346"/>
          </a:xfrm>
        </p:grpSpPr>
        <p:cxnSp>
          <p:nvCxnSpPr>
            <p:cNvPr id="337" name="Straight Connector 33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1" name="Rectangle 340"/>
          <p:cNvSpPr/>
          <p:nvPr/>
        </p:nvSpPr>
        <p:spPr>
          <a:xfrm>
            <a:off x="5850059" y="2310587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b[5]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5806330" y="239269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a[6]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out[6]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50" name="Group 349"/>
          <p:cNvGrpSpPr/>
          <p:nvPr/>
        </p:nvGrpSpPr>
        <p:grpSpPr>
          <a:xfrm>
            <a:off x="5866726" y="2489137"/>
            <a:ext cx="653198" cy="44830"/>
            <a:chOff x="1499991" y="1903063"/>
            <a:chExt cx="6795166" cy="363346"/>
          </a:xfrm>
        </p:grpSpPr>
        <p:cxnSp>
          <p:nvCxnSpPr>
            <p:cNvPr id="351" name="Straight Connector 35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Rectangle 354"/>
          <p:cNvSpPr/>
          <p:nvPr/>
        </p:nvSpPr>
        <p:spPr>
          <a:xfrm>
            <a:off x="5850059" y="249905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b[6]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5807500" y="2583610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a[7]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out[7]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64" name="Group 363"/>
          <p:cNvGrpSpPr/>
          <p:nvPr/>
        </p:nvGrpSpPr>
        <p:grpSpPr>
          <a:xfrm>
            <a:off x="5867896" y="2680049"/>
            <a:ext cx="653198" cy="44830"/>
            <a:chOff x="1499991" y="1903063"/>
            <a:chExt cx="6795166" cy="363346"/>
          </a:xfrm>
        </p:grpSpPr>
        <p:cxnSp>
          <p:nvCxnSpPr>
            <p:cNvPr id="365" name="Straight Connector 36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" name="Rectangle 368"/>
          <p:cNvSpPr/>
          <p:nvPr/>
        </p:nvSpPr>
        <p:spPr>
          <a:xfrm>
            <a:off x="5851229" y="2689963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b[7]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5806330" y="277022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a[8] = 1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out[8]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5866726" y="2866667"/>
            <a:ext cx="653198" cy="44830"/>
            <a:chOff x="1499991" y="1903063"/>
            <a:chExt cx="6795166" cy="363346"/>
          </a:xfrm>
        </p:grpSpPr>
        <p:cxnSp>
          <p:nvCxnSpPr>
            <p:cNvPr id="386" name="Straight Connector 385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" name="Rectangle 389"/>
          <p:cNvSpPr/>
          <p:nvPr/>
        </p:nvSpPr>
        <p:spPr>
          <a:xfrm>
            <a:off x="5850059" y="287658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b[8]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05" name="Rectangle 404"/>
          <p:cNvSpPr/>
          <p:nvPr/>
        </p:nvSpPr>
        <p:spPr>
          <a:xfrm>
            <a:off x="5806330" y="296040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a[9] = 0 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out[9]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5866726" y="3056847"/>
            <a:ext cx="653198" cy="44830"/>
            <a:chOff x="1499991" y="1903063"/>
            <a:chExt cx="6795166" cy="363346"/>
          </a:xfrm>
        </p:grpSpPr>
        <p:cxnSp>
          <p:nvCxnSpPr>
            <p:cNvPr id="407" name="Straight Connector 40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" name="Rectangle 410"/>
          <p:cNvSpPr/>
          <p:nvPr/>
        </p:nvSpPr>
        <p:spPr>
          <a:xfrm>
            <a:off x="5850059" y="306676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b[9]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5806330" y="3149116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out[10]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20" name="Group 419"/>
          <p:cNvGrpSpPr/>
          <p:nvPr/>
        </p:nvGrpSpPr>
        <p:grpSpPr>
          <a:xfrm>
            <a:off x="5866726" y="3245555"/>
            <a:ext cx="653198" cy="44830"/>
            <a:chOff x="1499991" y="1903063"/>
            <a:chExt cx="6795166" cy="363346"/>
          </a:xfrm>
        </p:grpSpPr>
        <p:cxnSp>
          <p:nvCxnSpPr>
            <p:cNvPr id="421" name="Straight Connector 42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Rectangle 424"/>
          <p:cNvSpPr/>
          <p:nvPr/>
        </p:nvSpPr>
        <p:spPr>
          <a:xfrm>
            <a:off x="5850059" y="3255469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b[10]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5806330" y="333881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a[11] = </a:t>
            </a:r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out[11] 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34" name="Group 433"/>
          <p:cNvGrpSpPr/>
          <p:nvPr/>
        </p:nvGrpSpPr>
        <p:grpSpPr>
          <a:xfrm>
            <a:off x="5866726" y="3435257"/>
            <a:ext cx="653198" cy="44830"/>
            <a:chOff x="1499991" y="1903063"/>
            <a:chExt cx="6795166" cy="363346"/>
          </a:xfrm>
        </p:grpSpPr>
        <p:cxnSp>
          <p:nvCxnSpPr>
            <p:cNvPr id="435" name="Straight Connector 434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9" name="Rectangle 438"/>
          <p:cNvSpPr/>
          <p:nvPr/>
        </p:nvSpPr>
        <p:spPr>
          <a:xfrm>
            <a:off x="5850059" y="344517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b[11]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47" name="Rectangle 446"/>
          <p:cNvSpPr/>
          <p:nvPr/>
        </p:nvSpPr>
        <p:spPr>
          <a:xfrm>
            <a:off x="5806330" y="3526200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a[12]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out[12]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48" name="Group 447"/>
          <p:cNvGrpSpPr/>
          <p:nvPr/>
        </p:nvGrpSpPr>
        <p:grpSpPr>
          <a:xfrm>
            <a:off x="5866726" y="3622639"/>
            <a:ext cx="653198" cy="44830"/>
            <a:chOff x="1499991" y="1903063"/>
            <a:chExt cx="6795166" cy="363346"/>
          </a:xfrm>
        </p:grpSpPr>
        <p:cxnSp>
          <p:nvCxnSpPr>
            <p:cNvPr id="449" name="Straight Connector 448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Rectangle 452"/>
          <p:cNvSpPr/>
          <p:nvPr/>
        </p:nvSpPr>
        <p:spPr>
          <a:xfrm>
            <a:off x="5850059" y="3632553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b[12]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5806330" y="3717275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a[13] = </a:t>
            </a:r>
            <a:r>
              <a:rPr lang="en-US" sz="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out[13]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62" name="Group 461"/>
          <p:cNvGrpSpPr/>
          <p:nvPr/>
        </p:nvGrpSpPr>
        <p:grpSpPr>
          <a:xfrm>
            <a:off x="5866726" y="3813714"/>
            <a:ext cx="653198" cy="44830"/>
            <a:chOff x="1499991" y="1903063"/>
            <a:chExt cx="6795166" cy="363346"/>
          </a:xfrm>
        </p:grpSpPr>
        <p:cxnSp>
          <p:nvCxnSpPr>
            <p:cNvPr id="463" name="Straight Connector 462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Rectangle 466"/>
          <p:cNvSpPr/>
          <p:nvPr/>
        </p:nvSpPr>
        <p:spPr>
          <a:xfrm>
            <a:off x="5850059" y="3823628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b[13]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75" name="Rectangle 474"/>
          <p:cNvSpPr/>
          <p:nvPr/>
        </p:nvSpPr>
        <p:spPr>
          <a:xfrm>
            <a:off x="5806330" y="3905748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a[14] = 1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out[14] 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76" name="Group 475"/>
          <p:cNvGrpSpPr/>
          <p:nvPr/>
        </p:nvGrpSpPr>
        <p:grpSpPr>
          <a:xfrm>
            <a:off x="5866726" y="4002187"/>
            <a:ext cx="653198" cy="44830"/>
            <a:chOff x="1499991" y="1903063"/>
            <a:chExt cx="6795166" cy="363346"/>
          </a:xfrm>
        </p:grpSpPr>
        <p:cxnSp>
          <p:nvCxnSpPr>
            <p:cNvPr id="477" name="Straight Connector 476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" name="Rectangle 480"/>
          <p:cNvSpPr/>
          <p:nvPr/>
        </p:nvSpPr>
        <p:spPr>
          <a:xfrm>
            <a:off x="5850059" y="4012101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b[14] = 0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5806330" y="4095101"/>
            <a:ext cx="10605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a[15] = 0       </a:t>
            </a:r>
            <a:r>
              <a:rPr lang="en-US" sz="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out[15] = </a:t>
            </a:r>
            <a:r>
              <a:rPr lang="en-US" sz="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490" name="Group 489"/>
          <p:cNvGrpSpPr/>
          <p:nvPr/>
        </p:nvGrpSpPr>
        <p:grpSpPr>
          <a:xfrm>
            <a:off x="5866726" y="4191540"/>
            <a:ext cx="653198" cy="44830"/>
            <a:chOff x="1499991" y="1903063"/>
            <a:chExt cx="6795166" cy="363346"/>
          </a:xfrm>
        </p:grpSpPr>
        <p:cxnSp>
          <p:nvCxnSpPr>
            <p:cNvPr id="491" name="Straight Connector 490"/>
            <p:cNvCxnSpPr/>
            <p:nvPr/>
          </p:nvCxnSpPr>
          <p:spPr>
            <a:xfrm flipV="1">
              <a:off x="2160223" y="2266409"/>
              <a:ext cx="228298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V="1">
              <a:off x="1499991" y="1903063"/>
              <a:ext cx="294885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5346304" y="2086965"/>
              <a:ext cx="29488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/>
          <p:cNvSpPr/>
          <p:nvPr/>
        </p:nvSpPr>
        <p:spPr>
          <a:xfrm>
            <a:off x="5850059" y="4201454"/>
            <a:ext cx="419859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b[15] = 1 </a:t>
            </a:r>
            <a:r>
              <a:rPr lang="en-US" sz="3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cxnSp>
        <p:nvCxnSpPr>
          <p:cNvPr id="135" name="Straight Connector 134"/>
          <p:cNvCxnSpPr/>
          <p:nvPr/>
        </p:nvCxnSpPr>
        <p:spPr>
          <a:xfrm flipH="1" flipV="1">
            <a:off x="6189652" y="1396001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riangle 100"/>
          <p:cNvSpPr/>
          <p:nvPr/>
        </p:nvSpPr>
        <p:spPr>
          <a:xfrm rot="5400000">
            <a:off x="6148520" y="1339270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5789506" y="1460009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533039" y="4428952"/>
            <a:ext cx="5126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5995162" y="4298920"/>
            <a:ext cx="0" cy="2743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5789591" y="1467940"/>
            <a:ext cx="0" cy="28346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6187886" y="1585906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riangle 100"/>
          <p:cNvSpPr/>
          <p:nvPr/>
        </p:nvSpPr>
        <p:spPr>
          <a:xfrm rot="5400000">
            <a:off x="6146754" y="1529175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5787740" y="1649914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187742" y="1774485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riangle 100"/>
          <p:cNvSpPr/>
          <p:nvPr/>
        </p:nvSpPr>
        <p:spPr>
          <a:xfrm rot="5400000">
            <a:off x="6143435" y="1717754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5784421" y="1838493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6186506" y="1966258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iangle 100"/>
          <p:cNvSpPr/>
          <p:nvPr/>
        </p:nvSpPr>
        <p:spPr>
          <a:xfrm rot="5400000">
            <a:off x="6142199" y="1909527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5786360" y="2030266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6186504" y="2153738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riangle 100"/>
          <p:cNvSpPr/>
          <p:nvPr/>
        </p:nvSpPr>
        <p:spPr>
          <a:xfrm rot="5400000">
            <a:off x="6142197" y="2097007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83" name="Straight Connector 182"/>
          <p:cNvCxnSpPr/>
          <p:nvPr/>
        </p:nvCxnSpPr>
        <p:spPr>
          <a:xfrm flipV="1">
            <a:off x="5786358" y="2217746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6188372" y="2342939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riangle 100"/>
          <p:cNvSpPr/>
          <p:nvPr/>
        </p:nvSpPr>
        <p:spPr>
          <a:xfrm rot="5400000">
            <a:off x="6144065" y="2286208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5788226" y="2406947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 flipV="1">
            <a:off x="6188525" y="2531147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riangle 100"/>
          <p:cNvSpPr/>
          <p:nvPr/>
        </p:nvSpPr>
        <p:spPr>
          <a:xfrm rot="5400000">
            <a:off x="6144218" y="2474416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5788379" y="2595155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 flipV="1">
            <a:off x="6187355" y="2724856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riangle 100"/>
          <p:cNvSpPr/>
          <p:nvPr/>
        </p:nvSpPr>
        <p:spPr>
          <a:xfrm rot="5400000">
            <a:off x="6143048" y="2668125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09" name="Straight Connector 208"/>
          <p:cNvCxnSpPr/>
          <p:nvPr/>
        </p:nvCxnSpPr>
        <p:spPr>
          <a:xfrm flipV="1">
            <a:off x="5784034" y="2788864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6187106" y="2911404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riangle 100"/>
          <p:cNvSpPr/>
          <p:nvPr/>
        </p:nvSpPr>
        <p:spPr>
          <a:xfrm rot="5400000">
            <a:off x="6142799" y="2854673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15" name="Straight Connector 214"/>
          <p:cNvCxnSpPr/>
          <p:nvPr/>
        </p:nvCxnSpPr>
        <p:spPr>
          <a:xfrm flipV="1">
            <a:off x="5783785" y="2975412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6186177" y="3100584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riangle 100"/>
          <p:cNvSpPr/>
          <p:nvPr/>
        </p:nvSpPr>
        <p:spPr>
          <a:xfrm rot="5400000">
            <a:off x="6141870" y="3043853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5786031" y="3164592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6186176" y="3288747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riangle 100"/>
          <p:cNvSpPr/>
          <p:nvPr/>
        </p:nvSpPr>
        <p:spPr>
          <a:xfrm rot="5400000">
            <a:off x="6141869" y="3232016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27" name="Straight Connector 226"/>
          <p:cNvCxnSpPr/>
          <p:nvPr/>
        </p:nvCxnSpPr>
        <p:spPr>
          <a:xfrm flipV="1">
            <a:off x="5786030" y="3352755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6185589" y="3480158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riangle 100"/>
          <p:cNvSpPr/>
          <p:nvPr/>
        </p:nvSpPr>
        <p:spPr>
          <a:xfrm rot="5400000">
            <a:off x="6144457" y="3423427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33" name="Straight Connector 232"/>
          <p:cNvCxnSpPr/>
          <p:nvPr/>
        </p:nvCxnSpPr>
        <p:spPr>
          <a:xfrm flipV="1">
            <a:off x="5785443" y="3544166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 flipV="1">
            <a:off x="6185808" y="3663967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riangle 100"/>
          <p:cNvSpPr/>
          <p:nvPr/>
        </p:nvSpPr>
        <p:spPr>
          <a:xfrm rot="5400000">
            <a:off x="6144676" y="3607236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39" name="Straight Connector 238"/>
          <p:cNvCxnSpPr/>
          <p:nvPr/>
        </p:nvCxnSpPr>
        <p:spPr>
          <a:xfrm flipV="1">
            <a:off x="5785662" y="3727975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 flipV="1">
            <a:off x="6186504" y="3854073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riangle 100"/>
          <p:cNvSpPr/>
          <p:nvPr/>
        </p:nvSpPr>
        <p:spPr>
          <a:xfrm rot="5400000">
            <a:off x="6142197" y="3797342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5786358" y="3918081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 flipV="1">
            <a:off x="6185385" y="4042161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riangle 100"/>
          <p:cNvSpPr/>
          <p:nvPr/>
        </p:nvSpPr>
        <p:spPr>
          <a:xfrm rot="5400000">
            <a:off x="6144253" y="3985430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5785239" y="4106169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 flipV="1">
            <a:off x="6186175" y="4232291"/>
            <a:ext cx="0" cy="640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riangle 100"/>
          <p:cNvSpPr/>
          <p:nvPr/>
        </p:nvSpPr>
        <p:spPr>
          <a:xfrm rot="5400000">
            <a:off x="6141868" y="4175560"/>
            <a:ext cx="88900" cy="7461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57" name="Straight Connector 256"/>
          <p:cNvCxnSpPr/>
          <p:nvPr/>
        </p:nvCxnSpPr>
        <p:spPr>
          <a:xfrm flipV="1">
            <a:off x="5786029" y="4296299"/>
            <a:ext cx="40233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 rot="16200000">
            <a:off x="5487251" y="2552939"/>
            <a:ext cx="512641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3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</a:t>
            </a:r>
            <a:r>
              <a:rPr lang="en-US" sz="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0101010101010101 </a:t>
            </a:r>
            <a:r>
              <a:rPr lang="en-US" sz="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  <p:sp>
        <p:nvSpPr>
          <p:cNvPr id="260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multiplexor: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0..15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b[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Mux(a=a[0], b=b[0],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Mux(a=a[1], b=b[1],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Mux(a=a[2], b=b[2],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Mux(a=a[3], b=b[3],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Mux(a=a[4], b=b[4],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Mux(a=a[5], b=b[5],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Mux(a=a[6], b=b[6],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Mux(a=a[7], b=b[7],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Mux(a=a[8], b=b[8],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Mux(a=a[9], b=b[9],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Mux(a=a[10], b=b[10],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Mux(a=a[11], b=b[11],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Mux(a=a[12], b=b[12],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Mux(a=a[13], b=b[13],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Mux(a=a[14], b=b[14],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Mux(a=a[15], b=b[15],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7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or8way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2-way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(in[0] or in[1] or ... or in[7])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grpSp>
        <p:nvGrpSpPr>
          <p:cNvPr id="633" name="Group 632"/>
          <p:cNvGrpSpPr/>
          <p:nvPr/>
        </p:nvGrpSpPr>
        <p:grpSpPr>
          <a:xfrm>
            <a:off x="3334425" y="2616916"/>
            <a:ext cx="6304594" cy="2834640"/>
            <a:chOff x="3675121" y="3048834"/>
            <a:chExt cx="1598030" cy="723601"/>
          </a:xfrm>
        </p:grpSpPr>
        <p:cxnSp>
          <p:nvCxnSpPr>
            <p:cNvPr id="634" name="Straight Connector 633"/>
            <p:cNvCxnSpPr/>
            <p:nvPr/>
          </p:nvCxnSpPr>
          <p:spPr>
            <a:xfrm flipV="1">
              <a:off x="3675121" y="3583969"/>
              <a:ext cx="40560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 flipV="1">
              <a:off x="3675121" y="3233589"/>
              <a:ext cx="40560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7" name="Group 63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3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640" name="Rectangle 639"/>
          <p:cNvSpPr/>
          <p:nvPr/>
        </p:nvSpPr>
        <p:spPr>
          <a:xfrm>
            <a:off x="3090328" y="4584655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3083040" y="321287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9577502" y="3911094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42008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or8way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8-way Or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out = (in[0] or in[1] or ... or in[7])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grpSp>
        <p:nvGrpSpPr>
          <p:cNvPr id="633" name="Group 632"/>
          <p:cNvGrpSpPr/>
          <p:nvPr/>
        </p:nvGrpSpPr>
        <p:grpSpPr>
          <a:xfrm>
            <a:off x="3334425" y="2616916"/>
            <a:ext cx="6304594" cy="2834640"/>
            <a:chOff x="3675121" y="3048834"/>
            <a:chExt cx="1598030" cy="723601"/>
          </a:xfrm>
        </p:grpSpPr>
        <p:cxnSp>
          <p:nvCxnSpPr>
            <p:cNvPr id="634" name="Straight Connector 633"/>
            <p:cNvCxnSpPr/>
            <p:nvPr/>
          </p:nvCxnSpPr>
          <p:spPr>
            <a:xfrm flipV="1">
              <a:off x="3675121" y="3717695"/>
              <a:ext cx="370838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 flipV="1">
              <a:off x="3675121" y="3279788"/>
              <a:ext cx="4125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7" name="Group 63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3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640" name="Rectangle 639"/>
          <p:cNvSpPr/>
          <p:nvPr/>
        </p:nvSpPr>
        <p:spPr>
          <a:xfrm>
            <a:off x="3082277" y="306232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3082277" y="274321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9577502" y="3911094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334425" y="2874016"/>
            <a:ext cx="148132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34425" y="3187765"/>
            <a:ext cx="157276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334423" y="3861250"/>
            <a:ext cx="166420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34423" y="4203857"/>
            <a:ext cx="166420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334422" y="4534232"/>
            <a:ext cx="1627632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34423" y="4884196"/>
            <a:ext cx="157276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082277" y="339160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082277" y="373096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082276" y="407054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091532" y="440047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091532" y="4752698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091532" y="5110513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or8way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Or: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(in[0] or in[1] or ... or in[7])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334425" y="2616916"/>
            <a:ext cx="6304594" cy="2834640"/>
            <a:chOff x="3675121" y="3048834"/>
            <a:chExt cx="1598030" cy="723601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3675121" y="3717695"/>
              <a:ext cx="370838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675121" y="3279788"/>
              <a:ext cx="4125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9577502" y="3911094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334425" y="2874016"/>
            <a:ext cx="148132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334425" y="3187765"/>
            <a:ext cx="157276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34423" y="3861250"/>
            <a:ext cx="166420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34423" y="4203857"/>
            <a:ext cx="166420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34422" y="4534232"/>
            <a:ext cx="1627632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34423" y="4884196"/>
            <a:ext cx="1572768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88577" y="3062321"/>
            <a:ext cx="7577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8577" y="2743211"/>
            <a:ext cx="7577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88577" y="3391600"/>
            <a:ext cx="7577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88577" y="3730961"/>
            <a:ext cx="8586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88576" y="4070549"/>
            <a:ext cx="7577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97832" y="4400474"/>
            <a:ext cx="7485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97832" y="4752698"/>
            <a:ext cx="7485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97832" y="5110513"/>
            <a:ext cx="8493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or8way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Or: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(in[0] or in[1] or ... or in[7])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grpSp>
        <p:nvGrpSpPr>
          <p:cNvPr id="248" name="Group 247"/>
          <p:cNvGrpSpPr/>
          <p:nvPr/>
        </p:nvGrpSpPr>
        <p:grpSpPr>
          <a:xfrm>
            <a:off x="4578010" y="2616916"/>
            <a:ext cx="5061011" cy="2834640"/>
            <a:chOff x="3990333" y="3048834"/>
            <a:chExt cx="1282818" cy="723601"/>
          </a:xfrm>
        </p:grpSpPr>
        <p:cxnSp>
          <p:nvCxnSpPr>
            <p:cNvPr id="249" name="Straight Connector 248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Group 24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5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253" name="Straight Connector 252"/>
          <p:cNvCxnSpPr/>
          <p:nvPr/>
        </p:nvCxnSpPr>
        <p:spPr>
          <a:xfrm flipV="1">
            <a:off x="3329486" y="4046608"/>
            <a:ext cx="1673352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022530" y="40009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3946040" y="41029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/>
              <a:t>8</a:t>
            </a:r>
            <a:endParaRPr lang="en-US" sz="900" dirty="0"/>
          </a:p>
        </p:txBody>
      </p:sp>
      <p:sp>
        <p:nvSpPr>
          <p:cNvPr id="256" name="Rectangle 255"/>
          <p:cNvSpPr/>
          <p:nvPr/>
        </p:nvSpPr>
        <p:spPr>
          <a:xfrm>
            <a:off x="2697832" y="3637313"/>
            <a:ext cx="1603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9577502" y="3911094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28741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242566"/>
                  </p:ext>
                </p:extLst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2590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2326" r="-141830" b="-1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104762" r="-141830" b="-1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07143" r="-141830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7674" r="-200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97674" r="-14183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9524" r="-20000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09524" r="-14183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95349" r="-20000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95349" r="-14183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1905" r="-20000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11905" r="-14183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93023" r="-141830" b="-9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</a:t>
                          </a:r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893023" r="-141830" b="-8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16667" r="-141830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90698" r="-141830" b="-6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19048" r="-20000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19048" r="-14183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88372" r="-20000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88372" r="-14183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21429" r="-20000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21429" r="-14183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86047" r="-20000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86047" r="-14183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623810" r="-14183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57611" y="1637045"/>
                <a:ext cx="6710275" cy="3202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2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16 = functions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</a:t>
                </a:r>
                <a:r>
                  <a:rPr lang="en-US" dirty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710275" cy="3202415"/>
              </a:xfrm>
              <a:prstGeom prst="rect">
                <a:avLst/>
              </a:prstGeom>
              <a:blipFill>
                <a:blip r:embed="rId3"/>
                <a:stretch>
                  <a:fillRect l="-817" t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or8way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Or: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(in[0] or in[1] or ... or in[7])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grpSp>
        <p:nvGrpSpPr>
          <p:cNvPr id="248" name="Group 247"/>
          <p:cNvGrpSpPr/>
          <p:nvPr/>
        </p:nvGrpSpPr>
        <p:grpSpPr>
          <a:xfrm>
            <a:off x="4578010" y="2616916"/>
            <a:ext cx="5061011" cy="2834640"/>
            <a:chOff x="3990333" y="3048834"/>
            <a:chExt cx="1282818" cy="723601"/>
          </a:xfrm>
        </p:grpSpPr>
        <p:cxnSp>
          <p:nvCxnSpPr>
            <p:cNvPr id="249" name="Straight Connector 248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Group 24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5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253" name="Straight Connector 252"/>
          <p:cNvCxnSpPr/>
          <p:nvPr/>
        </p:nvCxnSpPr>
        <p:spPr>
          <a:xfrm flipV="1">
            <a:off x="3329486" y="4046608"/>
            <a:ext cx="1673352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022530" y="40009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3946040" y="41029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/>
              <a:t>8</a:t>
            </a:r>
            <a:endParaRPr lang="en-US" sz="900" dirty="0"/>
          </a:p>
        </p:txBody>
      </p:sp>
      <p:sp>
        <p:nvSpPr>
          <p:cNvPr id="256" name="Rectangle 255"/>
          <p:cNvSpPr/>
          <p:nvPr/>
        </p:nvSpPr>
        <p:spPr>
          <a:xfrm>
            <a:off x="2697832" y="3637313"/>
            <a:ext cx="1603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= 00100110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9577502" y="3911094"/>
            <a:ext cx="1128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1</a:t>
            </a:r>
          </a:p>
        </p:txBody>
      </p:sp>
    </p:spTree>
    <p:extLst>
      <p:ext uri="{BB962C8B-B14F-4D97-AF65-F5344CB8AC3E}">
        <p14:creationId xmlns:p14="http://schemas.microsoft.com/office/powerpoint/2010/main" val="42464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or8way</a:t>
            </a:r>
            <a:endParaRPr lang="en-US" dirty="0"/>
          </a:p>
        </p:txBody>
      </p: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Or: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(in[0] or in[1] or ... or in[7])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Or8Way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in[8];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Or(a=in[0], b=in[1], out=o01);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Or(a=in[2], b=in[3], out=o23);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Or(a=in[4], b=in[5], out=o45);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Or(a=in[6], b=in[7], out=o67);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Or(a=o01, b=o23, out=o03);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Or(a=o45, b=o67, out=o47);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Or(a=o03, b=o47,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5611050" y="1418208"/>
            <a:ext cx="5061011" cy="2834640"/>
            <a:chOff x="3990333" y="3048834"/>
            <a:chExt cx="1282818" cy="723601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04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06" name="Rectangle 105"/>
          <p:cNvSpPr/>
          <p:nvPr/>
        </p:nvSpPr>
        <p:spPr>
          <a:xfrm>
            <a:off x="10610542" y="2712386"/>
            <a:ext cx="806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1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730872" y="2438605"/>
            <a:ext cx="1603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00100110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362526" y="2847900"/>
            <a:ext cx="1929384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055570" y="2802276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979080" y="290426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/>
              <a:t>8</a:t>
            </a:r>
            <a:endParaRPr lang="en-US" sz="9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8468292" y="2725657"/>
            <a:ext cx="487304" cy="231662"/>
            <a:chOff x="3675121" y="3048834"/>
            <a:chExt cx="1599238" cy="723601"/>
          </a:xfrm>
        </p:grpSpPr>
        <p:cxnSp>
          <p:nvCxnSpPr>
            <p:cNvPr id="112" name="Straight Connector 11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1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>
          <a:xfrm flipH="1">
            <a:off x="6291344" y="1545644"/>
            <a:ext cx="0" cy="26060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288346" y="1547647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288346" y="1663973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288346" y="2352814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288346" y="2469140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407540" y="1944714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407540" y="2061040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7407290" y="1605941"/>
            <a:ext cx="0" cy="33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41780" y="1605712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8470575" y="2004252"/>
            <a:ext cx="0" cy="7772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104815" y="2001395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947976" y="2848001"/>
            <a:ext cx="7315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408696" y="2063420"/>
            <a:ext cx="0" cy="3474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041780" y="2410233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8470945" y="2903514"/>
            <a:ext cx="0" cy="7772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6594850" y="3977891"/>
            <a:ext cx="487304" cy="231662"/>
            <a:chOff x="3675121" y="3048834"/>
            <a:chExt cx="1599238" cy="723601"/>
          </a:xfrm>
        </p:grpSpPr>
        <p:cxnSp>
          <p:nvCxnSpPr>
            <p:cNvPr id="134" name="Straight Connector 13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3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7684839" y="3569791"/>
            <a:ext cx="487304" cy="231662"/>
            <a:chOff x="3675121" y="3048834"/>
            <a:chExt cx="1599238" cy="723601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4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47" name="Straight Connector 146"/>
          <p:cNvCxnSpPr/>
          <p:nvPr/>
        </p:nvCxnSpPr>
        <p:spPr>
          <a:xfrm>
            <a:off x="6291069" y="3231874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291069" y="3348200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291069" y="4037041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291069" y="4153367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7410263" y="3628941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410263" y="3745267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7410013" y="3290168"/>
            <a:ext cx="0" cy="33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7044503" y="3289939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107538" y="3685622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7411419" y="3747647"/>
            <a:ext cx="0" cy="3474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044503" y="4094460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6234934" y="4132626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= 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6234934" y="3912943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= 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186965" y="4093722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o67 = 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7185512" y="3159530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o45 = 1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6596890" y="3173148"/>
            <a:ext cx="487304" cy="231662"/>
            <a:chOff x="3675121" y="3048834"/>
            <a:chExt cx="1599238" cy="723601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67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9" name="Rectangle 168"/>
          <p:cNvSpPr/>
          <p:nvPr/>
        </p:nvSpPr>
        <p:spPr>
          <a:xfrm>
            <a:off x="6236974" y="3327883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= 1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236974" y="3108200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= 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276130" y="3689835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o47 = 1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6594850" y="2295141"/>
            <a:ext cx="487304" cy="231662"/>
            <a:chOff x="3675121" y="3048834"/>
            <a:chExt cx="1599238" cy="723601"/>
          </a:xfrm>
        </p:grpSpPr>
        <p:cxnSp>
          <p:nvCxnSpPr>
            <p:cNvPr id="175" name="Straight Connector 174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7684839" y="1887041"/>
            <a:ext cx="487304" cy="231662"/>
            <a:chOff x="3675121" y="3048834"/>
            <a:chExt cx="1599238" cy="723601"/>
          </a:xfrm>
        </p:grpSpPr>
        <p:cxnSp>
          <p:nvCxnSpPr>
            <p:cNvPr id="185" name="Straight Connector 184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8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1" name="Rectangle 190"/>
          <p:cNvSpPr/>
          <p:nvPr/>
        </p:nvSpPr>
        <p:spPr>
          <a:xfrm>
            <a:off x="6234934" y="2449876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= 0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6234934" y="2230193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= 1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186965" y="2410972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o23 = 1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7185512" y="1476780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o01 = 0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6596890" y="1490398"/>
            <a:ext cx="487304" cy="231662"/>
            <a:chOff x="3675121" y="3048834"/>
            <a:chExt cx="1599238" cy="723601"/>
          </a:xfrm>
        </p:grpSpPr>
        <p:cxnSp>
          <p:nvCxnSpPr>
            <p:cNvPr id="196" name="Straight Connector 195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0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03" name="Rectangle 202"/>
          <p:cNvSpPr/>
          <p:nvPr/>
        </p:nvSpPr>
        <p:spPr>
          <a:xfrm>
            <a:off x="6236974" y="1645133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= 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6236974" y="1425450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= 0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8276130" y="1854685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o47 = 1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8846083" y="2700215"/>
            <a:ext cx="71438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1</a:t>
            </a:r>
          </a:p>
        </p:txBody>
      </p:sp>
    </p:spTree>
    <p:extLst>
      <p:ext uri="{BB962C8B-B14F-4D97-AF65-F5344CB8AC3E}">
        <p14:creationId xmlns:p14="http://schemas.microsoft.com/office/powerpoint/2010/main" val="32760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 rotWithShape="1">
          <a:blip r:embed="rId2"/>
          <a:srcRect l="48527"/>
          <a:stretch/>
        </p:blipFill>
        <p:spPr>
          <a:xfrm>
            <a:off x="4752445" y="1822992"/>
            <a:ext cx="2833813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 rotWithShape="1">
          <a:blip r:embed="rId2"/>
          <a:srcRect l="48527"/>
          <a:stretch/>
        </p:blipFill>
        <p:spPr>
          <a:xfrm>
            <a:off x="4752445" y="1822992"/>
            <a:ext cx="2833813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6317"/>
          <a:stretch/>
        </p:blipFill>
        <p:spPr>
          <a:xfrm>
            <a:off x="9416445" y="1570160"/>
            <a:ext cx="2404937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6317"/>
          <a:stretch/>
        </p:blipFill>
        <p:spPr>
          <a:xfrm>
            <a:off x="9416445" y="1570160"/>
            <a:ext cx="2404937" cy="1866900"/>
          </a:xfrm>
          <a:prstGeom prst="rect">
            <a:avLst/>
          </a:prstGeom>
          <a:ln>
            <a:noFill/>
          </a:ln>
        </p:spPr>
      </p:pic>
      <p:grpSp>
        <p:nvGrpSpPr>
          <p:cNvPr id="136" name="Group 135"/>
          <p:cNvGrpSpPr/>
          <p:nvPr/>
        </p:nvGrpSpPr>
        <p:grpSpPr>
          <a:xfrm>
            <a:off x="3709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829761"/>
              <a:ext cx="352808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3454429" y="1231177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552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709313" y="3748193"/>
            <a:ext cx="1225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604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460142" y="202177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048994" y="4150980"/>
            <a:ext cx="10609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Mux4Way16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Mux16(a=a, b=b,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Mux16(a=c, b=d,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0" name="Oval 69"/>
          <p:cNvSpPr/>
          <p:nvPr/>
        </p:nvSpPr>
        <p:spPr>
          <a:xfrm>
            <a:off x="10357918" y="2039669"/>
            <a:ext cx="1463463" cy="66543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357918" y="2533884"/>
            <a:ext cx="1463463" cy="66543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500668" y="1906319"/>
            <a:ext cx="2440380" cy="140619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3709318" y="2151738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709317" y="2944551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466139" y="280106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466139" y="361075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331578" y="3275515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13156" y="4143980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5112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5" name="Triangle 100"/>
          <p:cNvSpPr/>
          <p:nvPr/>
        </p:nvSpPr>
        <p:spPr>
          <a:xfrm rot="5400000">
            <a:off x="5112208" y="318793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6100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5325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23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31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04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25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323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580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4940173" y="1673364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940173" y="1873389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940173" y="1370026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36076" y="1870894"/>
            <a:ext cx="0" cy="28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935336" y="325247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935336" y="345249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35336" y="2949134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36002" y="3459528"/>
            <a:ext cx="0" cy="292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546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546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21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20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920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20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17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136830" y="13244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136830" y="210502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136830" y="289524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136830" y="370596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037480" y="138073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4037480" y="2161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127" name="Rectangle 126"/>
          <p:cNvSpPr/>
          <p:nvPr/>
        </p:nvSpPr>
        <p:spPr>
          <a:xfrm>
            <a:off x="4037480" y="295151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128" name="Rectangle 127"/>
          <p:cNvSpPr/>
          <p:nvPr/>
        </p:nvSpPr>
        <p:spPr>
          <a:xfrm>
            <a:off x="4037480" y="376223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073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3709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829761"/>
              <a:ext cx="352808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3454429" y="1231177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552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709313" y="3748193"/>
            <a:ext cx="1225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604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460142" y="202177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048994" y="4150980"/>
            <a:ext cx="10609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Mux4Way16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Mux16(a=a, b=b,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Mux16(a=c, b=d,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3709318" y="2151738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709317" y="2944551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466139" y="280106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466139" y="361075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331578" y="3275515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13156" y="4143980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5112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5" name="Triangle 100"/>
          <p:cNvSpPr/>
          <p:nvPr/>
        </p:nvSpPr>
        <p:spPr>
          <a:xfrm rot="5400000">
            <a:off x="5112208" y="318793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6100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5325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23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31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04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25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323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580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4940173" y="1673364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940173" y="1873389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940173" y="1370026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36076" y="1870894"/>
            <a:ext cx="0" cy="28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935336" y="325247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935336" y="345249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35336" y="2949134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36002" y="3459528"/>
            <a:ext cx="0" cy="292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546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546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21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20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920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20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17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136830" y="13244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136830" y="210502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136830" y="289524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136830" y="370596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r="56317"/>
          <a:stretch/>
        </p:blipFill>
        <p:spPr>
          <a:xfrm>
            <a:off x="9416445" y="1570160"/>
            <a:ext cx="2404937" cy="1866900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10357918" y="2039669"/>
            <a:ext cx="1463463" cy="665431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357918" y="2533884"/>
            <a:ext cx="1463463" cy="66543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500668" y="1906319"/>
            <a:ext cx="2440380" cy="140619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720420" y="1342578"/>
            <a:ext cx="1133693" cy="1084428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37480" y="138073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68" name="Rectangle 67"/>
          <p:cNvSpPr/>
          <p:nvPr/>
        </p:nvSpPr>
        <p:spPr>
          <a:xfrm>
            <a:off x="4037480" y="2161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4037480" y="295151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4037480" y="376223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0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3709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829761"/>
              <a:ext cx="352808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3454429" y="1231177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552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709313" y="3748193"/>
            <a:ext cx="1225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604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460142" y="202177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048994" y="4150980"/>
            <a:ext cx="10609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Mux4Way16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Mux16(a=a, b=b,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Mux16(a=c, b=d,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3709318" y="2151738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709317" y="2944551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466139" y="280106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466139" y="361075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331578" y="3275515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13156" y="4143980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5112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5" name="Triangle 100"/>
          <p:cNvSpPr/>
          <p:nvPr/>
        </p:nvSpPr>
        <p:spPr>
          <a:xfrm rot="5400000">
            <a:off x="5112208" y="318793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6100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5325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23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31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04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25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323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580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4940173" y="1673364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940173" y="1873389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940173" y="1370026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36076" y="1870894"/>
            <a:ext cx="0" cy="28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935336" y="325247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935336" y="345249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35336" y="2949134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36002" y="3459528"/>
            <a:ext cx="0" cy="292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546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546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21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20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920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20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17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136830" y="13244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136830" y="210502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136830" y="289524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136830" y="370596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r="56317"/>
          <a:stretch/>
        </p:blipFill>
        <p:spPr>
          <a:xfrm>
            <a:off x="9416445" y="1570160"/>
            <a:ext cx="2404937" cy="1866900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10357918" y="2039669"/>
            <a:ext cx="1463463" cy="665431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357918" y="2533884"/>
            <a:ext cx="1463463" cy="66543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500668" y="1906319"/>
            <a:ext cx="2440380" cy="140619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0420" y="1342578"/>
            <a:ext cx="1133693" cy="1084428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748254" y="2789739"/>
            <a:ext cx="1133693" cy="10844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37480" y="138073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67" name="Rectangle 66"/>
          <p:cNvSpPr/>
          <p:nvPr/>
        </p:nvSpPr>
        <p:spPr>
          <a:xfrm>
            <a:off x="4037480" y="2161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68" name="Rectangle 67"/>
          <p:cNvSpPr/>
          <p:nvPr/>
        </p:nvSpPr>
        <p:spPr>
          <a:xfrm>
            <a:off x="4037480" y="295151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4037480" y="376223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18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3709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829761"/>
              <a:ext cx="352808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3454429" y="1231177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552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709313" y="3748193"/>
            <a:ext cx="1225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604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460142" y="202177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048994" y="4150980"/>
            <a:ext cx="10609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Mux4Way16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Mux16(a=a, b=b,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Mux16(a=c, b=d,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3709318" y="2151738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709317" y="2944551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466139" y="280106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466139" y="361075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331578" y="3275515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13156" y="4143980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5112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5" name="Triangle 100"/>
          <p:cNvSpPr/>
          <p:nvPr/>
        </p:nvSpPr>
        <p:spPr>
          <a:xfrm rot="5400000">
            <a:off x="5112208" y="318793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6100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5325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23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31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04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25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323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580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4940173" y="1673364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940173" y="1873389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940173" y="1370026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36076" y="1870894"/>
            <a:ext cx="0" cy="28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935336" y="325247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935336" y="345249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35336" y="2949134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36002" y="3459528"/>
            <a:ext cx="0" cy="292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546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546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21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20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920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20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17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136830" y="13244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037480" y="138073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4136830" y="210502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037480" y="2161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4136830" y="289524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037480" y="295151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4136830" y="370596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037480" y="376223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r="56317"/>
          <a:stretch/>
        </p:blipFill>
        <p:spPr>
          <a:xfrm>
            <a:off x="9416445" y="1570160"/>
            <a:ext cx="2404937" cy="1866900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10357918" y="2039669"/>
            <a:ext cx="1463463" cy="665431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357918" y="2533884"/>
            <a:ext cx="1463463" cy="66543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500668" y="1906319"/>
            <a:ext cx="2440380" cy="140619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0420" y="1342578"/>
            <a:ext cx="1133693" cy="1084428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748254" y="2789739"/>
            <a:ext cx="1133693" cy="10844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722897" y="2039638"/>
            <a:ext cx="1133693" cy="108442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mux4way16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6317"/>
          <a:stretch/>
        </p:blipFill>
        <p:spPr>
          <a:xfrm>
            <a:off x="9416445" y="1570160"/>
            <a:ext cx="2404937" cy="1866900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3709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829761"/>
              <a:ext cx="352808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3454429" y="1231177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552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d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709313" y="3748193"/>
            <a:ext cx="1225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604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460142" y="202177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048994" y="4150980"/>
            <a:ext cx="10609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1</a:t>
            </a: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 rotWithShape="1">
          <a:blip r:embed="rId3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c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d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Mux4Way16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Mux16(a=a, b=b,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Mux16(a=c, b=d,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3709318" y="2151738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709317" y="2944551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466139" y="280106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466139" y="361075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331578" y="3275515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13156" y="4143980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5112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5" name="Triangle 100"/>
          <p:cNvSpPr/>
          <p:nvPr/>
        </p:nvSpPr>
        <p:spPr>
          <a:xfrm rot="5400000">
            <a:off x="5112208" y="318793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6100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5325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23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31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04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25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323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580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4940173" y="1673364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940173" y="1873389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940173" y="1370026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36076" y="1870894"/>
            <a:ext cx="0" cy="28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935336" y="325247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935336" y="345249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35336" y="2949134"/>
            <a:ext cx="0" cy="30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36002" y="3459528"/>
            <a:ext cx="0" cy="292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546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546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21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20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920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20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17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136830" y="13244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037480" y="138073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4136830" y="210502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037480" y="216129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4136830" y="289524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037480" y="295151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4136830" y="370596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035575" y="376604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122" name="Rectangle 121"/>
          <p:cNvSpPr/>
          <p:nvPr/>
        </p:nvSpPr>
        <p:spPr>
          <a:xfrm>
            <a:off x="5631050" y="1590519"/>
            <a:ext cx="5368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631050" y="3141766"/>
            <a:ext cx="5368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875399" y="2382927"/>
            <a:ext cx="5368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mux8way16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etc.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h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8251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101979"/>
                  </p:ext>
                </p:extLst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2590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2326" r="-141830" b="-1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104762" r="-141830" b="-1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07143" r="-141830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7674" r="-200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97674" r="-14183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9524" r="-20000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09524" r="-14183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95349" r="-20000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95349" r="-14183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1905" r="-20000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11905" r="-14183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93023" r="-141830" b="-9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</a:t>
                          </a:r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893023" r="-141830" b="-8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16667" r="-141830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90698" r="-141830" b="-6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19048" r="-20000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19048" r="-14183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88372" r="-20000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88372" r="-14183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21429" r="-20000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21429" r="-14183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86047" r="-20000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86047" r="-14183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623810" r="-14183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57611" y="1637045"/>
                <a:ext cx="6710275" cy="3479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2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16 = functions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</a:t>
                </a:r>
                <a:r>
                  <a:rPr lang="en-US" dirty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Every </a:t>
                </a:r>
                <a:r>
                  <a:rPr lang="en-US" dirty="0"/>
                  <a:t>Boolean function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710275" cy="3479414"/>
              </a:xfrm>
              <a:prstGeom prst="rect">
                <a:avLst/>
              </a:prstGeom>
              <a:blipFill>
                <a:blip r:embed="rId3"/>
                <a:stretch>
                  <a:fillRect l="-817" t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3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mux8way16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5233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792598"/>
              <a:ext cx="355441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978429" y="110055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0076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h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5233313" y="3568035"/>
            <a:ext cx="10607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7128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984142" y="189114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29153" y="4150980"/>
            <a:ext cx="1848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[0..1]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[1,1]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etc.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h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Mux8Way16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e[16], f[16], g[16], h[16],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Mux4Way16(a=a, b=b, c=c, d=d,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[0..1],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Mux4Way16(a=e, b=f, c=g, d=h,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[0..1],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233318" y="2021112"/>
            <a:ext cx="10607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233317" y="2783445"/>
            <a:ext cx="123444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990139" y="2639955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990139" y="343059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7855578" y="29469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575256" y="3829644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6636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7624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849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47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55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128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849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847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104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6464173" y="1625737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464173" y="1231905"/>
            <a:ext cx="0" cy="384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464839" y="1923283"/>
            <a:ext cx="0" cy="484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070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070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445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444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444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444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041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660830" y="119383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561480" y="125010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5660830" y="1974398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561480" y="2030670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5660830" y="273413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561480" y="2790409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5660830" y="3525806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561480" y="358207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4986109" y="1501125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235285" y="1631093"/>
            <a:ext cx="10607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662797" y="158437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63447" y="164065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4985054" y="227991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234230" y="2409882"/>
            <a:ext cx="123444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661742" y="2363168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562392" y="2419440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4981837" y="304497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5231013" y="3174939"/>
            <a:ext cx="10607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658525" y="312822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559175" y="318449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4990978" y="382009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5240154" y="3950067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667666" y="390335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568316" y="395962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6295425" y="172751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463414" y="1919369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95425" y="1633247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295425" y="1825762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95803" y="1825763"/>
            <a:ext cx="0" cy="201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iangle 100"/>
          <p:cNvSpPr/>
          <p:nvPr/>
        </p:nvSpPr>
        <p:spPr>
          <a:xfrm rot="5400000">
            <a:off x="6636208" y="3184186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464173" y="3233755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6295425" y="333552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463414" y="3527387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295425" y="343378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463414" y="2790883"/>
            <a:ext cx="0" cy="438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471034" y="3525806"/>
            <a:ext cx="0" cy="420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294892" y="3174939"/>
            <a:ext cx="0" cy="164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298451" y="3436944"/>
            <a:ext cx="0" cy="128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7081839" y="386277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908671" y="378569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669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mux8way16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5233319" y="963333"/>
            <a:ext cx="4875276" cy="3214663"/>
            <a:chOff x="422370" y="5712995"/>
            <a:chExt cx="1403771" cy="94068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22370" y="5792598"/>
              <a:ext cx="355441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978429" y="110055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0076957" y="2447837"/>
            <a:ext cx="888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h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5233313" y="3568035"/>
            <a:ext cx="10607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7128288" y="3595555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984142" y="189114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29153" y="4150980"/>
            <a:ext cx="1848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[0..1]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[1,1]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16-bit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etc.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h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Mux8Way16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a[16], b[16], c[16], d[16],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e[16], f[16], g[16], h[16],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Mux4Way16(a=a, b=b, c=c, d=d,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[0..1],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Mux4Way16(a=e, b=f, c=g, d=h,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[0..1],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233318" y="2021112"/>
            <a:ext cx="10607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233317" y="2783445"/>
            <a:ext cx="123444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990139" y="2639955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990139" y="343059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7855578" y="29469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575256" y="3829644"/>
            <a:ext cx="105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1</a:t>
            </a:r>
          </a:p>
        </p:txBody>
      </p:sp>
      <p:sp>
        <p:nvSpPr>
          <p:cNvPr id="81" name="Triangle 100"/>
          <p:cNvSpPr/>
          <p:nvPr/>
        </p:nvSpPr>
        <p:spPr>
          <a:xfrm rot="5400000">
            <a:off x="6636208" y="157616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6" name="Triangle 100"/>
          <p:cNvSpPr/>
          <p:nvPr/>
        </p:nvSpPr>
        <p:spPr>
          <a:xfrm rot="5400000">
            <a:off x="7624441" y="2374003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849563" y="359952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47595" y="3517035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55578" y="2687669"/>
            <a:ext cx="0" cy="594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128290" y="1982706"/>
            <a:ext cx="0" cy="1737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849565" y="1986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847597" y="1904186"/>
            <a:ext cx="0" cy="82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104250" y="357751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6464173" y="1625737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464173" y="1231905"/>
            <a:ext cx="0" cy="384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464839" y="1923283"/>
            <a:ext cx="0" cy="484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070933" y="177448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070061" y="3384062"/>
            <a:ext cx="3749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445347" y="1779675"/>
            <a:ext cx="0" cy="71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444947" y="2488332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444947" y="2688357"/>
            <a:ext cx="201168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444947" y="2689574"/>
            <a:ext cx="0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041533" y="2572753"/>
            <a:ext cx="118872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660830" y="119383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561480" y="125010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5660830" y="1974398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561480" y="2030670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5660830" y="273413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561480" y="2790409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5660830" y="3525806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561480" y="3582078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122" name="Rectangle 121"/>
          <p:cNvSpPr/>
          <p:nvPr/>
        </p:nvSpPr>
        <p:spPr>
          <a:xfrm>
            <a:off x="7155050" y="1590519"/>
            <a:ext cx="5368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55050" y="3141766"/>
            <a:ext cx="5368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399399" y="2382927"/>
            <a:ext cx="5368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7617"/>
          <a:stretch/>
        </p:blipFill>
        <p:spPr>
          <a:xfrm>
            <a:off x="2188361" y="4525594"/>
            <a:ext cx="7315200" cy="215442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4986109" y="1501125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235285" y="1631093"/>
            <a:ext cx="10607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662797" y="158437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63447" y="1640651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4985054" y="227991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234230" y="2409882"/>
            <a:ext cx="1234440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661742" y="2363168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562392" y="2419440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4981837" y="304497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5231013" y="3174939"/>
            <a:ext cx="1060704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658525" y="312822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559175" y="318449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4990978" y="382009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5240154" y="3950067"/>
            <a:ext cx="1225296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667666" y="3903353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568316" y="3959625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6295425" y="172751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463414" y="1919369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95425" y="1633247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295425" y="1825762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95803" y="1825763"/>
            <a:ext cx="0" cy="201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iangle 100"/>
          <p:cNvSpPr/>
          <p:nvPr/>
        </p:nvSpPr>
        <p:spPr>
          <a:xfrm rot="5400000">
            <a:off x="6636208" y="3184186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464173" y="3233755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6295425" y="333552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463414" y="3527387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295425" y="343378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463414" y="2790883"/>
            <a:ext cx="0" cy="438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471034" y="3525806"/>
            <a:ext cx="0" cy="420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294892" y="3174939"/>
            <a:ext cx="0" cy="164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298451" y="3436944"/>
            <a:ext cx="0" cy="128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7081839" y="386277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908671" y="378569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371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  dmux4way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2" y="1083509"/>
            <a:ext cx="594844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b, c, d} = {in, 0, 0,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in, 0,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0, in,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0, 0, in}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"/>
          <a:srcRect l="60788"/>
          <a:stretch/>
        </p:blipFill>
        <p:spPr>
          <a:xfrm>
            <a:off x="7781039" y="1909761"/>
            <a:ext cx="2532289" cy="181927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2"/>
          <a:srcRect r="44751"/>
          <a:stretch/>
        </p:blipFill>
        <p:spPr>
          <a:xfrm>
            <a:off x="4049840" y="2862454"/>
            <a:ext cx="2547692" cy="12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b, c, d} = {in, 0, 0,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in, 0,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0, in,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0, 0, in}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DMux4Way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a, b, c, d;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a=a, b=b);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a=c, b=d);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  dmux4way</a:t>
            </a:r>
            <a:endParaRPr lang="en-US" dirty="0"/>
          </a:p>
        </p:txBody>
      </p:sp>
      <p:grpSp>
        <p:nvGrpSpPr>
          <p:cNvPr id="259" name="Group 258"/>
          <p:cNvGrpSpPr/>
          <p:nvPr/>
        </p:nvGrpSpPr>
        <p:grpSpPr>
          <a:xfrm>
            <a:off x="7513821" y="1050485"/>
            <a:ext cx="3955401" cy="3214663"/>
            <a:chOff x="685487" y="5712995"/>
            <a:chExt cx="1138905" cy="940682"/>
          </a:xfrm>
        </p:grpSpPr>
        <p:cxnSp>
          <p:nvCxnSpPr>
            <p:cNvPr id="260" name="Straight Connector 259"/>
            <p:cNvCxnSpPr/>
            <p:nvPr/>
          </p:nvCxnSpPr>
          <p:spPr>
            <a:xfrm flipV="1">
              <a:off x="1561103" y="5863583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riangle 100"/>
            <p:cNvSpPr/>
            <p:nvPr/>
          </p:nvSpPr>
          <p:spPr>
            <a:xfrm rot="16200000" flipH="1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11473387" y="14300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263" name="Straight Connector 262"/>
          <p:cNvCxnSpPr/>
          <p:nvPr/>
        </p:nvCxnSpPr>
        <p:spPr>
          <a:xfrm flipV="1">
            <a:off x="10554791" y="298444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9028953" y="34709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11479100" y="285441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V="1">
            <a:off x="6597532" y="2656296"/>
            <a:ext cx="1874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0309914" y="1564046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10554791" y="2303714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11479100" y="2173681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10554791" y="3722617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11479100" y="3592584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2" name="Triangle 100"/>
          <p:cNvSpPr/>
          <p:nvPr/>
        </p:nvSpPr>
        <p:spPr>
          <a:xfrm rot="16200000">
            <a:off x="8428089" y="2454462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73" name="Triangle 100"/>
          <p:cNvSpPr/>
          <p:nvPr/>
        </p:nvSpPr>
        <p:spPr>
          <a:xfrm rot="16200000">
            <a:off x="9504891" y="175841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74" name="Triangle 100"/>
          <p:cNvSpPr/>
          <p:nvPr/>
        </p:nvSpPr>
        <p:spPr>
          <a:xfrm rot="16200000">
            <a:off x="9504891" y="315362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275" name="Straight Connector 274"/>
          <p:cNvCxnSpPr/>
          <p:nvPr/>
        </p:nvCxnSpPr>
        <p:spPr>
          <a:xfrm flipV="1">
            <a:off x="8859102" y="254804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8859102" y="276059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9224862" y="1959087"/>
            <a:ext cx="329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9227290" y="1962216"/>
            <a:ext cx="0" cy="585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9223173" y="3356200"/>
            <a:ext cx="329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9225601" y="2764010"/>
            <a:ext cx="0" cy="585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9935904" y="1841623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9935904" y="205417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10304092" y="1565364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307166" y="2057586"/>
            <a:ext cx="0" cy="237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306427" y="2301391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10309914" y="2985938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935904" y="326351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9935904" y="347606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0304092" y="2987256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0307166" y="3479478"/>
            <a:ext cx="0" cy="237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10306427" y="3723283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8559592" y="4339890"/>
            <a:ext cx="1848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[1,1]</a:t>
            </a:r>
          </a:p>
        </p:txBody>
      </p:sp>
      <p:cxnSp>
        <p:nvCxnSpPr>
          <p:cNvPr id="293" name="Straight Connector 292"/>
          <p:cNvCxnSpPr/>
          <p:nvPr/>
        </p:nvCxnSpPr>
        <p:spPr>
          <a:xfrm flipV="1">
            <a:off x="8978903" y="405168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8805735" y="39746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2</a:t>
            </a:r>
            <a:endParaRPr lang="en-US" sz="900" dirty="0"/>
          </a:p>
        </p:txBody>
      </p:sp>
      <p:sp>
        <p:nvSpPr>
          <p:cNvPr id="295" name="Rectangle 294"/>
          <p:cNvSpPr/>
          <p:nvPr/>
        </p:nvSpPr>
        <p:spPr>
          <a:xfrm>
            <a:off x="5960875" y="2542969"/>
            <a:ext cx="9751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 rotWithShape="1">
          <a:blip r:embed="rId2"/>
          <a:srcRect r="44751"/>
          <a:stretch/>
        </p:blipFill>
        <p:spPr>
          <a:xfrm>
            <a:off x="4049840" y="2862454"/>
            <a:ext cx="2547692" cy="12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4-way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b, c, d} = {in, 0, 0,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in, 0,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0, in,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{0, 0, 0, in}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DMux4Way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a, b, c, d;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a=a, b=b);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a=c, b=d);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  dmux4way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7513821" y="1050485"/>
            <a:ext cx="3955401" cy="3214663"/>
            <a:chOff x="685487" y="5712995"/>
            <a:chExt cx="1138905" cy="94068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1561103" y="5863583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100"/>
            <p:cNvSpPr/>
            <p:nvPr/>
          </p:nvSpPr>
          <p:spPr>
            <a:xfrm rot="16200000" flipH="1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11473387" y="1430089"/>
            <a:ext cx="7186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0554791" y="298444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028953" y="34709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1479100" y="2854413"/>
            <a:ext cx="10983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 = 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597532" y="2656296"/>
            <a:ext cx="1874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0309914" y="1564046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0554791" y="2303714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1479100" y="2173681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0554791" y="3722617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479100" y="3592584"/>
            <a:ext cx="712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 = 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riangle 100"/>
          <p:cNvSpPr/>
          <p:nvPr/>
        </p:nvSpPr>
        <p:spPr>
          <a:xfrm rot="16200000">
            <a:off x="8428089" y="2454462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58" name="Triangle 100"/>
          <p:cNvSpPr/>
          <p:nvPr/>
        </p:nvSpPr>
        <p:spPr>
          <a:xfrm rot="16200000">
            <a:off x="9504891" y="175841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59" name="Triangle 100"/>
          <p:cNvSpPr/>
          <p:nvPr/>
        </p:nvSpPr>
        <p:spPr>
          <a:xfrm rot="16200000">
            <a:off x="9504891" y="3153628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8859102" y="254804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859102" y="276059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9224862" y="1959087"/>
            <a:ext cx="329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227290" y="1962216"/>
            <a:ext cx="0" cy="585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223173" y="3356200"/>
            <a:ext cx="329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225601" y="2764010"/>
            <a:ext cx="0" cy="585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9935904" y="1841623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9935904" y="205417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304092" y="1565364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307166" y="2057586"/>
            <a:ext cx="0" cy="237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0306427" y="2301391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0309914" y="2985938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9935904" y="326351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9935904" y="347606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0304092" y="2987256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0307166" y="3479478"/>
            <a:ext cx="0" cy="237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0306427" y="3723283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8559592" y="4339890"/>
            <a:ext cx="1848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[1,1]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8978903" y="405168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805735" y="39746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2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5960875" y="2542969"/>
            <a:ext cx="9751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 = 1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3"/>
          <a:srcRect r="44751"/>
          <a:stretch/>
        </p:blipFill>
        <p:spPr>
          <a:xfrm>
            <a:off x="4049840" y="2862454"/>
            <a:ext cx="2547692" cy="1299050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9179643" y="2263170"/>
            <a:ext cx="1061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outab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9179643" y="2808901"/>
            <a:ext cx="1061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outcd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5612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  dmux8way</a:t>
            </a:r>
            <a:endParaRPr lang="en-US" dirty="0"/>
          </a:p>
        </p:txBody>
      </p:sp>
      <p:sp>
        <p:nvSpPr>
          <p:cNvPr id="632" name="Content Placeholder 2"/>
          <p:cNvSpPr txBox="1">
            <a:spLocks/>
          </p:cNvSpPr>
          <p:nvPr/>
        </p:nvSpPr>
        <p:spPr>
          <a:xfrm>
            <a:off x="321731" y="1083509"/>
            <a:ext cx="927221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b, c, d, e, f, g, h} = {in, 0, 0, 0, 0, 0, 0,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{0, in, 0, 0, 0, 0, 0,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etc.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{0, 0, 0, 0, 0, 0, 0, in}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3581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2"/>
          <p:cNvSpPr txBox="1">
            <a:spLocks/>
          </p:cNvSpPr>
          <p:nvPr/>
        </p:nvSpPr>
        <p:spPr>
          <a:xfrm>
            <a:off x="321732" y="1083509"/>
            <a:ext cx="51213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8-way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b, c, d, e, f, g, h} = {in, 0, 0, 0, 0, 0, 0,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{0, in, 0, 0, 0, 0, 0,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etc.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{0, 0, 0, 0, 0, 0, 0, in}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DMux8Way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a, b, c, d, e, f, g, h;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(in=in,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a=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DMux4WaY(in=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[1..2], a=a, b=b, c=c, d=d);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DMux4WaY(in=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[1..2], a=e, b=f, c=g, d=h);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Multi-way and multi-bit gates	</a:t>
            </a:r>
            <a:r>
              <a:rPr lang="en-US" sz="2400" dirty="0" smtClean="0"/>
              <a:t>			         dmux8way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7530"/>
          <a:stretch/>
        </p:blipFill>
        <p:spPr>
          <a:xfrm>
            <a:off x="2185416" y="4526280"/>
            <a:ext cx="7315200" cy="2157984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7513821" y="1050485"/>
            <a:ext cx="3955401" cy="3214663"/>
            <a:chOff x="685487" y="5712995"/>
            <a:chExt cx="1138905" cy="940682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1561103" y="5822707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riangle 100"/>
            <p:cNvSpPr/>
            <p:nvPr/>
          </p:nvSpPr>
          <p:spPr>
            <a:xfrm rot="16200000" flipH="1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11473387" y="1290389"/>
            <a:ext cx="7186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9028953" y="34709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6597532" y="2656296"/>
            <a:ext cx="1874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10210854" y="1424346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0554791" y="2164014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1479100" y="2033981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99" name="Triangle 100"/>
          <p:cNvSpPr/>
          <p:nvPr/>
        </p:nvSpPr>
        <p:spPr>
          <a:xfrm rot="16200000">
            <a:off x="8428089" y="2454462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0" name="Triangle 100"/>
          <p:cNvSpPr/>
          <p:nvPr/>
        </p:nvSpPr>
        <p:spPr>
          <a:xfrm rot="16200000">
            <a:off x="9504891" y="1758415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8859102" y="254804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8859102" y="276059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9224862" y="1959087"/>
            <a:ext cx="329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9227290" y="1962216"/>
            <a:ext cx="0" cy="585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9223173" y="3356200"/>
            <a:ext cx="329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225601" y="2764010"/>
            <a:ext cx="0" cy="585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935904" y="1803523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9935904" y="201607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0212652" y="1425664"/>
            <a:ext cx="0" cy="374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0307166" y="1797236"/>
            <a:ext cx="0" cy="109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10306427" y="2161691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8559592" y="4339890"/>
            <a:ext cx="1848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1,1,1]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978903" y="4051687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805735" y="39746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sp>
        <p:nvSpPr>
          <p:cNvPr id="122" name="Rectangle 121"/>
          <p:cNvSpPr/>
          <p:nvPr/>
        </p:nvSpPr>
        <p:spPr>
          <a:xfrm>
            <a:off x="5960875" y="2542969"/>
            <a:ext cx="9751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 = 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9179643" y="2263170"/>
            <a:ext cx="1061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outad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9179643" y="2808901"/>
            <a:ext cx="1061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outeh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10554791" y="2519194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1479100" y="2389161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10211177" y="2516871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10554791" y="1796918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1479100" y="1666885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10306427" y="1794595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9944154" y="1910142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9935904" y="211753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0210224" y="2118445"/>
            <a:ext cx="0" cy="393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303564" y="2019756"/>
            <a:ext cx="0" cy="146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1473517" y="2683378"/>
            <a:ext cx="7186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10210984" y="2817335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10554921" y="3557003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79230" y="3426970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174" name="Triangle 100"/>
          <p:cNvSpPr/>
          <p:nvPr/>
        </p:nvSpPr>
        <p:spPr>
          <a:xfrm rot="16200000">
            <a:off x="9505021" y="3151404"/>
            <a:ext cx="462275" cy="399751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75" name="Straight Connector 174"/>
          <p:cNvCxnSpPr/>
          <p:nvPr/>
        </p:nvCxnSpPr>
        <p:spPr>
          <a:xfrm flipV="1">
            <a:off x="9936034" y="3196512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9936034" y="3409064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0212782" y="2818653"/>
            <a:ext cx="0" cy="374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0307296" y="3190225"/>
            <a:ext cx="0" cy="109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0306557" y="3554680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10554921" y="3912183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11479230" y="3782150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10211307" y="3909860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10554921" y="3189907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11479230" y="3059874"/>
            <a:ext cx="1067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10306557" y="3187584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9944284" y="3303131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9936034" y="351051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0210354" y="3511434"/>
            <a:ext cx="0" cy="393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0303694" y="3412745"/>
            <a:ext cx="0" cy="146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0554791" y="2823352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5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Other gates	</a:t>
            </a:r>
            <a:r>
              <a:rPr lang="en-US" sz="2400" dirty="0" smtClean="0"/>
              <a:t>			                                                                                     equal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 Checks if two 3-bit input buses are equal */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EQ3 {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a[3], b[3];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True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a=b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PARTS: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(a=a[0], b=b[0], out=c0);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(a=a[1], b=b[1], out=c1);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(a=a[2], b=b[2], out=c2);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Or(a=c0, b=c1, out=c01);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Or(a=c01, b=c2, out=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out=out);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5519771" y="34057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510804" y="25092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4581570" y="2237790"/>
            <a:ext cx="1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[0,1,0]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>
            <a:off x="11087100" y="2928355"/>
            <a:ext cx="54864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EQ3 </a:t>
            </a: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6278006" y="2077713"/>
            <a:ext cx="1331333" cy="365760"/>
            <a:chOff x="2945927" y="5435203"/>
            <a:chExt cx="2328432" cy="724319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214548" y="5983821"/>
              <a:ext cx="875681" cy="2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945927" y="5616669"/>
              <a:ext cx="1144302" cy="4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7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8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6278006" y="3490700"/>
            <a:ext cx="2700079" cy="365760"/>
            <a:chOff x="2945925" y="5435203"/>
            <a:chExt cx="4722299" cy="724319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3214546" y="5975020"/>
              <a:ext cx="875683" cy="90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945925" y="5619035"/>
              <a:ext cx="1144304" cy="16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5010436" y="5794531"/>
              <a:ext cx="2657788" cy="6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4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5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6306819" y="2771039"/>
            <a:ext cx="1302520" cy="365760"/>
            <a:chOff x="2996320" y="5435203"/>
            <a:chExt cx="2278039" cy="724319"/>
          </a:xfrm>
        </p:grpSpPr>
        <p:cxnSp>
          <p:nvCxnSpPr>
            <p:cNvPr id="217" name="Straight Connector 216"/>
            <p:cNvCxnSpPr>
              <a:stCxn id="250" idx="2"/>
            </p:cNvCxnSpPr>
            <p:nvPr/>
          </p:nvCxnSpPr>
          <p:spPr>
            <a:xfrm>
              <a:off x="3174569" y="5978642"/>
              <a:ext cx="915660" cy="5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48" idx="6"/>
            </p:cNvCxnSpPr>
            <p:nvPr/>
          </p:nvCxnSpPr>
          <p:spPr>
            <a:xfrm>
              <a:off x="2996320" y="5613968"/>
              <a:ext cx="1093909" cy="67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1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2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23" name="Straight Connector 222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7972947" y="2431555"/>
            <a:ext cx="1005137" cy="365760"/>
            <a:chOff x="3675121" y="3048834"/>
            <a:chExt cx="1757933" cy="723601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5010436" y="3410635"/>
              <a:ext cx="422618" cy="32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oup 22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8979427" y="3066048"/>
            <a:ext cx="932649" cy="365760"/>
            <a:chOff x="3675121" y="3048834"/>
            <a:chExt cx="1631155" cy="723601"/>
          </a:xfrm>
        </p:grpSpPr>
        <p:cxnSp>
          <p:nvCxnSpPr>
            <p:cNvPr id="232" name="Straight Connector 23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5010436" y="3410634"/>
              <a:ext cx="295840" cy="3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3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9912832" y="2750702"/>
            <a:ext cx="1176609" cy="365760"/>
            <a:chOff x="379248" y="5807937"/>
            <a:chExt cx="1863296" cy="752875"/>
          </a:xfrm>
        </p:grpSpPr>
        <p:cxnSp>
          <p:nvCxnSpPr>
            <p:cNvPr id="239" name="Straight Connector 23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563382" y="6184640"/>
              <a:ext cx="679162" cy="2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43" name="Straight Connector 242"/>
          <p:cNvCxnSpPr/>
          <p:nvPr/>
        </p:nvCxnSpPr>
        <p:spPr>
          <a:xfrm>
            <a:off x="6282784" y="2169348"/>
            <a:ext cx="0" cy="14150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6058963" y="2509246"/>
            <a:ext cx="228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6431596" y="2353502"/>
            <a:ext cx="0" cy="14097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6066896" y="3404596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259513" y="24860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6261100" y="28384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6408737" y="3379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6408737" y="3022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1" name="Straight Connector 250"/>
          <p:cNvCxnSpPr/>
          <p:nvPr/>
        </p:nvCxnSpPr>
        <p:spPr>
          <a:xfrm flipH="1">
            <a:off x="7531083" y="2261938"/>
            <a:ext cx="441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7971772" y="2255586"/>
            <a:ext cx="0" cy="274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979056" y="2707018"/>
            <a:ext cx="0" cy="254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7537191" y="2954486"/>
            <a:ext cx="441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8979270" y="3337428"/>
            <a:ext cx="158" cy="3359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8979428" y="2616201"/>
            <a:ext cx="0" cy="548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9913360" y="2934938"/>
            <a:ext cx="1880" cy="3139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6347857" y="2198981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270811" y="2018819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6347857" y="2864970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b[1]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6270811" y="2684808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6347857" y="3588732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b[2]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6270811" y="3408570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a[2]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1453706" y="2618485"/>
            <a:ext cx="11498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535424" y="2759613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8801235" y="2414775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c01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7642130" y="2074884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7642130" y="2922102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7639642" y="3695216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</a:t>
            </a:r>
            <a:endParaRPr 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 flipV="1">
            <a:off x="5756157" y="335920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697285" y="337976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5757972" y="24617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5699100" y="248231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4705304" y="3137837"/>
            <a:ext cx="13603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[0,1,1]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Other gates	</a:t>
            </a:r>
            <a:r>
              <a:rPr lang="en-US" sz="2400" dirty="0" smtClean="0"/>
              <a:t>			                                                                                     equal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 Checks if two 3-bit input buses are equal */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EQ3 {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a[3], b[3];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True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a=b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PARTS: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(a=a[0], b=b[0], out=c0);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(a=a[1], b=b[1], out=c1);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(a=a[2], b=b[2], out=c2);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Or(a=c0, b=c1, out=c01);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Or(a=c01, b=c2, out=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out=out);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5519771" y="34057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510804" y="25092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11087100" y="2928355"/>
            <a:ext cx="54864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EQ3 </a:t>
            </a: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6278006" y="2077713"/>
            <a:ext cx="1331333" cy="365760"/>
            <a:chOff x="2945927" y="5435203"/>
            <a:chExt cx="2328432" cy="724319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214548" y="5983821"/>
              <a:ext cx="875681" cy="2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945927" y="5616669"/>
              <a:ext cx="1144302" cy="4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7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8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6278006" y="3490700"/>
            <a:ext cx="2700079" cy="365760"/>
            <a:chOff x="2945925" y="5435203"/>
            <a:chExt cx="4722299" cy="724319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3214546" y="5975020"/>
              <a:ext cx="875683" cy="90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945925" y="5619035"/>
              <a:ext cx="1144304" cy="16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5010436" y="5794531"/>
              <a:ext cx="2657788" cy="6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4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5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6306819" y="2771039"/>
            <a:ext cx="1302520" cy="365760"/>
            <a:chOff x="2996320" y="5435203"/>
            <a:chExt cx="2278039" cy="724319"/>
          </a:xfrm>
        </p:grpSpPr>
        <p:cxnSp>
          <p:nvCxnSpPr>
            <p:cNvPr id="217" name="Straight Connector 216"/>
            <p:cNvCxnSpPr>
              <a:stCxn id="250" idx="2"/>
            </p:cNvCxnSpPr>
            <p:nvPr/>
          </p:nvCxnSpPr>
          <p:spPr>
            <a:xfrm>
              <a:off x="3174569" y="5978642"/>
              <a:ext cx="915660" cy="5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48" idx="6"/>
            </p:cNvCxnSpPr>
            <p:nvPr/>
          </p:nvCxnSpPr>
          <p:spPr>
            <a:xfrm>
              <a:off x="2996320" y="5613968"/>
              <a:ext cx="1093909" cy="67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1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2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23" name="Straight Connector 222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7972947" y="2431555"/>
            <a:ext cx="1005137" cy="365760"/>
            <a:chOff x="3675121" y="3048834"/>
            <a:chExt cx="1757933" cy="723601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5010436" y="3410635"/>
              <a:ext cx="422618" cy="32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oup 22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8979427" y="3066048"/>
            <a:ext cx="932649" cy="365760"/>
            <a:chOff x="3675121" y="3048834"/>
            <a:chExt cx="1631155" cy="723601"/>
          </a:xfrm>
        </p:grpSpPr>
        <p:cxnSp>
          <p:nvCxnSpPr>
            <p:cNvPr id="232" name="Straight Connector 23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5010436" y="3410634"/>
              <a:ext cx="295840" cy="3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3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9912832" y="2750702"/>
            <a:ext cx="1176609" cy="365760"/>
            <a:chOff x="379248" y="5807937"/>
            <a:chExt cx="1863296" cy="752875"/>
          </a:xfrm>
        </p:grpSpPr>
        <p:cxnSp>
          <p:nvCxnSpPr>
            <p:cNvPr id="239" name="Straight Connector 23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563382" y="6184640"/>
              <a:ext cx="679162" cy="2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43" name="Straight Connector 242"/>
          <p:cNvCxnSpPr/>
          <p:nvPr/>
        </p:nvCxnSpPr>
        <p:spPr>
          <a:xfrm>
            <a:off x="6282784" y="2169348"/>
            <a:ext cx="0" cy="14150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6058963" y="2509246"/>
            <a:ext cx="228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6431596" y="2353502"/>
            <a:ext cx="0" cy="14097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6066896" y="3404596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259513" y="24860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6261100" y="28384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6408737" y="3379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6408737" y="3022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1" name="Straight Connector 250"/>
          <p:cNvCxnSpPr/>
          <p:nvPr/>
        </p:nvCxnSpPr>
        <p:spPr>
          <a:xfrm flipH="1">
            <a:off x="7531083" y="2261938"/>
            <a:ext cx="441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7971772" y="2255586"/>
            <a:ext cx="0" cy="274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979056" y="2707018"/>
            <a:ext cx="0" cy="254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7537191" y="2954486"/>
            <a:ext cx="441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8979270" y="3337428"/>
            <a:ext cx="158" cy="3359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8979428" y="2616201"/>
            <a:ext cx="0" cy="548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9913360" y="2934938"/>
            <a:ext cx="1880" cy="3139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6347857" y="2198981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6347857" y="2864970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b[1] = 1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6347857" y="3588732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b[2] = 1 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535424" y="2759613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8801235" y="2414775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c01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7642130" y="2074884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7642130" y="2922102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7639642" y="3695216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= 1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81570" y="2237790"/>
            <a:ext cx="1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[0,1,0]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453706" y="2618485"/>
            <a:ext cx="11498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0</a:t>
            </a:r>
            <a:endParaRPr lang="en-US" sz="1100" dirty="0" smtClean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756157" y="335920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697285" y="337976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5757972" y="24617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699100" y="248231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4705304" y="3137837"/>
            <a:ext cx="13603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[0,1,1]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70811" y="2018819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270811" y="2684808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1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0811" y="3408570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a[2]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Other gates	</a:t>
            </a:r>
            <a:r>
              <a:rPr lang="en-US" sz="2400" dirty="0" smtClean="0"/>
              <a:t>			                                                                                     equal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 Checks if two 3-bit input buses are equal */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EQ3 {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a[3], b[3];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True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a=b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PARTS: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(a=a[0], b=b[0], out=c0);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(a=a[1], b=b[1], out=c1);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(a=a[2], b=b[2], out=c2);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Or(a=c0, b=c1, out=c01);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Or(a=c01, b=c2, out=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out=out);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5519771" y="34057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510804" y="25092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11087100" y="2928355"/>
            <a:ext cx="54864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EQ3 </a:t>
            </a: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6278006" y="2077713"/>
            <a:ext cx="1331333" cy="365760"/>
            <a:chOff x="2945927" y="5435203"/>
            <a:chExt cx="2328432" cy="724319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214548" y="5983821"/>
              <a:ext cx="875681" cy="2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945927" y="5616669"/>
              <a:ext cx="1144302" cy="4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7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8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6278006" y="3490700"/>
            <a:ext cx="2700079" cy="365760"/>
            <a:chOff x="2945925" y="5435203"/>
            <a:chExt cx="4722299" cy="724319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3214546" y="5975020"/>
              <a:ext cx="875683" cy="90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945925" y="5619035"/>
              <a:ext cx="1144304" cy="16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5010436" y="5794531"/>
              <a:ext cx="2657788" cy="6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4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5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6306819" y="2771039"/>
            <a:ext cx="1302520" cy="365760"/>
            <a:chOff x="2996320" y="5435203"/>
            <a:chExt cx="2278039" cy="724319"/>
          </a:xfrm>
        </p:grpSpPr>
        <p:cxnSp>
          <p:nvCxnSpPr>
            <p:cNvPr id="217" name="Straight Connector 216"/>
            <p:cNvCxnSpPr>
              <a:stCxn id="250" idx="2"/>
            </p:cNvCxnSpPr>
            <p:nvPr/>
          </p:nvCxnSpPr>
          <p:spPr>
            <a:xfrm>
              <a:off x="3174569" y="5978642"/>
              <a:ext cx="915660" cy="5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48" idx="6"/>
            </p:cNvCxnSpPr>
            <p:nvPr/>
          </p:nvCxnSpPr>
          <p:spPr>
            <a:xfrm>
              <a:off x="2996320" y="5613968"/>
              <a:ext cx="1093909" cy="67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1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2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23" name="Straight Connector 222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7972947" y="2431555"/>
            <a:ext cx="1005137" cy="365760"/>
            <a:chOff x="3675121" y="3048834"/>
            <a:chExt cx="1757933" cy="723601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5010436" y="3410635"/>
              <a:ext cx="422618" cy="32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oup 22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8979427" y="3066048"/>
            <a:ext cx="932649" cy="365760"/>
            <a:chOff x="3675121" y="3048834"/>
            <a:chExt cx="1631155" cy="723601"/>
          </a:xfrm>
        </p:grpSpPr>
        <p:cxnSp>
          <p:nvCxnSpPr>
            <p:cNvPr id="232" name="Straight Connector 23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5010436" y="3410634"/>
              <a:ext cx="295840" cy="3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3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9912832" y="2750702"/>
            <a:ext cx="1176609" cy="365760"/>
            <a:chOff x="379248" y="5807937"/>
            <a:chExt cx="1863296" cy="752875"/>
          </a:xfrm>
        </p:grpSpPr>
        <p:cxnSp>
          <p:nvCxnSpPr>
            <p:cNvPr id="239" name="Straight Connector 23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563382" y="6184640"/>
              <a:ext cx="679162" cy="2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43" name="Straight Connector 242"/>
          <p:cNvCxnSpPr/>
          <p:nvPr/>
        </p:nvCxnSpPr>
        <p:spPr>
          <a:xfrm>
            <a:off x="6282784" y="2169348"/>
            <a:ext cx="0" cy="14150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6058963" y="2509246"/>
            <a:ext cx="228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6431596" y="2353502"/>
            <a:ext cx="0" cy="14097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6066896" y="3404596"/>
            <a:ext cx="365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259513" y="24860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6261100" y="28384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6408737" y="3379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6408737" y="3022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1" name="Straight Connector 250"/>
          <p:cNvCxnSpPr/>
          <p:nvPr/>
        </p:nvCxnSpPr>
        <p:spPr>
          <a:xfrm flipH="1">
            <a:off x="7531083" y="2261938"/>
            <a:ext cx="441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7971772" y="2255586"/>
            <a:ext cx="0" cy="274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979056" y="2707018"/>
            <a:ext cx="0" cy="254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7537191" y="2954486"/>
            <a:ext cx="441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8979270" y="3337428"/>
            <a:ext cx="158" cy="3359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8979428" y="2616201"/>
            <a:ext cx="0" cy="548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9913360" y="2934938"/>
            <a:ext cx="1880" cy="3139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6347857" y="2198981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6347857" y="2864970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6347857" y="3588732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b[2] = 0 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535424" y="2759613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8801235" y="2414775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c01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7642130" y="2074884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7642130" y="2922102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7639642" y="3695216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81570" y="2237790"/>
            <a:ext cx="1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[0,0,0]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05304" y="3137837"/>
            <a:ext cx="13603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[0,0,0]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453706" y="2618485"/>
            <a:ext cx="11498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1 </a:t>
            </a:r>
            <a:endParaRPr lang="en-US" sz="1100" dirty="0" smtClean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756157" y="335920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697285" y="337976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5757972" y="2461759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699100" y="248231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3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6270811" y="2018819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70811" y="2684808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270811" y="3408570"/>
            <a:ext cx="6212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a[2] = 0  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2239774"/>
                  </p:ext>
                </p:extLst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2590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2326" r="-141830" b="-1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104762" r="-141830" b="-1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07143" r="-141830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7674" r="-200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97674" r="-14183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9524" r="-20000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09524" r="-14183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95349" r="-20000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95349" r="-14183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1905" r="-20000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11905" r="-14183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93023" r="-141830" b="-9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</a:t>
                          </a:r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893023" r="-141830" b="-8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16667" r="-141830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90698" r="-141830" b="-6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19048" r="-20000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19048" r="-14183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88372" r="-20000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88372" r="-14183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21429" r="-20000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21429" r="-14183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86047" r="-20000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86047" r="-14183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623810" r="-14183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57611" y="1637045"/>
                <a:ext cx="6710275" cy="4033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2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16 = functions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</a:t>
                </a:r>
                <a:r>
                  <a:rPr lang="en-US" dirty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Every </a:t>
                </a:r>
                <a:r>
                  <a:rPr lang="en-US" dirty="0"/>
                  <a:t>Boolean function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every Boolean function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710275" cy="4033412"/>
              </a:xfrm>
              <a:prstGeom prst="rect">
                <a:avLst/>
              </a:prstGeom>
              <a:blipFill>
                <a:blip r:embed="rId3"/>
                <a:stretch>
                  <a:fillRect l="-817" t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9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89644" y="1382900"/>
            <a:ext cx="1262230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Implementation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dirty="0"/>
              <a:t>Each internal part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</a:t>
            </a:r>
            <a:r>
              <a:rPr lang="en-US" dirty="0"/>
              <a:t>) refers to a stand-alone </a:t>
            </a:r>
            <a:r>
              <a:rPr lang="en-US" dirty="0" smtClean="0"/>
              <a:t>chip</a:t>
            </a:r>
          </a:p>
          <a:p>
            <a:endParaRPr lang="en-US" dirty="0"/>
          </a:p>
          <a:p>
            <a:r>
              <a:rPr lang="en-US" sz="1600" dirty="0"/>
              <a:t>	</a:t>
            </a:r>
            <a:r>
              <a:rPr lang="en-US" dirty="0"/>
              <a:t>Internal parts = black boxes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allows the designer to focus on their </a:t>
            </a:r>
            <a:r>
              <a:rPr lang="en-US" dirty="0" smtClean="0"/>
              <a:t>arrangement</a:t>
            </a:r>
          </a:p>
          <a:p>
            <a:endParaRPr lang="en-US" dirty="0"/>
          </a:p>
          <a:p>
            <a:r>
              <a:rPr lang="en-US" sz="2000" dirty="0"/>
              <a:t>	</a:t>
            </a:r>
            <a:r>
              <a:rPr lang="en-US" dirty="0"/>
              <a:t>HW simulator evaluates program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 the way down the recursive chip hierarchy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internal parts are expanded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into 1000s of </a:t>
            </a:r>
            <a:r>
              <a:rPr lang="en-US" dirty="0"/>
              <a:t>interconnected elementary logic gates </a:t>
            </a:r>
          </a:p>
          <a:p>
            <a:endParaRPr lang="es-ES" sz="2000" dirty="0" smtClean="0"/>
          </a:p>
          <a:p>
            <a:endParaRPr lang="en-US" sz="2000" dirty="0"/>
          </a:p>
          <a:p>
            <a:r>
              <a:rPr lang="en-US" sz="2000" dirty="0"/>
              <a:t>Modularity </a:t>
            </a:r>
            <a:r>
              <a:rPr lang="en-US" sz="2000" dirty="0">
                <a:sym typeface="Wingdings" panose="05000000000000000000" pitchFamily="2" charset="2"/>
              </a:rPr>
              <a:t> even high-level chips/programs are short and </a:t>
            </a:r>
            <a:r>
              <a:rPr lang="en-US" sz="2000" dirty="0" smtClean="0">
                <a:sym typeface="Wingdings" panose="05000000000000000000" pitchFamily="2" charset="2"/>
              </a:rPr>
              <a:t>readable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Eg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/>
              <a:t>a complex chip like RAM16K can be implemented using a few RAM4K chips, each described in a single HDL line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6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3849331"/>
                  </p:ext>
                </p:extLst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2590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2326" r="-141830" b="-1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104762" r="-141830" b="-1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07143" r="-141830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7674" r="-200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97674" r="-14183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9524" r="-20000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09524" r="-14183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95349" r="-20000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95349" r="-14183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1905" r="-20000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11905" r="-14183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93023" r="-141830" b="-9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</a:t>
                          </a:r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893023" r="-141830" b="-8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16667" r="-141830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90698" r="-141830" b="-6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19048" r="-20000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19048" r="-14183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88372" r="-20000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88372" r="-14183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21429" r="-20000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21429" r="-14183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86047" r="-20000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86047" r="-14183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623810" r="-14183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57611" y="1637045"/>
                <a:ext cx="6710275" cy="4033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2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16 = functions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</a:t>
                </a:r>
                <a:r>
                  <a:rPr lang="en-US" dirty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err="1"/>
                  <a:t>Eg</a:t>
                </a:r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Every </a:t>
                </a:r>
                <a:r>
                  <a:rPr lang="en-US" dirty="0"/>
                  <a:t>Boolean function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every Boolean function can be constructed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Nand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710275" cy="4033412"/>
              </a:xfrm>
              <a:prstGeom prst="rect">
                <a:avLst/>
              </a:prstGeom>
              <a:blipFill>
                <a:blip r:embed="rId3"/>
                <a:stretch>
                  <a:fillRect l="-817" t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2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0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three-way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1943876" y="4700428"/>
            <a:ext cx="1566675" cy="741118"/>
            <a:chOff x="4042896" y="1715660"/>
            <a:chExt cx="1566675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4042896" y="230994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845003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V="1">
            <a:off x="1943875" y="5055894"/>
            <a:ext cx="4151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46168" y="46082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646168" y="4850579"/>
            <a:ext cx="39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out	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558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	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96281" y="60486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8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three-way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1943876" y="4700428"/>
            <a:ext cx="1566675" cy="741118"/>
            <a:chOff x="4042896" y="1715660"/>
            <a:chExt cx="1566675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4042896" y="230994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845003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V="1">
            <a:off x="1943875" y="5055894"/>
            <a:ext cx="4151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46168" y="46082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646168" y="4850579"/>
            <a:ext cx="39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out	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558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247116" y="60486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0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E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acc>
                                  <m:accPr>
                                    <m:chr m:val="̅"/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045194"/>
                  </p:ext>
                </p:extLst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11" r="-533846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015" t="-1111" r="-417910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524" t="-1111" r="-344444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78" t="-1111" r="-463" b="-55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47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three-way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1943876" y="4700428"/>
            <a:ext cx="1566675" cy="741118"/>
            <a:chOff x="4042896" y="1715660"/>
            <a:chExt cx="1566675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4042896" y="230994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845003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V="1">
            <a:off x="1943875" y="5055894"/>
            <a:ext cx="4151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46168" y="46082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646168" y="4850579"/>
            <a:ext cx="39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out	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558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	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5871090" y="4196680"/>
            <a:ext cx="4473888" cy="1718427"/>
            <a:chOff x="3769919" y="3782844"/>
            <a:chExt cx="8547668" cy="2579218"/>
          </a:xfrm>
        </p:grpSpPr>
        <p:sp>
          <p:nvSpPr>
            <p:cNvPr id="99" name="Rectangle 98"/>
            <p:cNvSpPr/>
            <p:nvPr/>
          </p:nvSpPr>
          <p:spPr>
            <a:xfrm>
              <a:off x="11340222" y="4725724"/>
              <a:ext cx="9773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out	</a:t>
              </a:r>
              <a:endParaRPr lang="en-US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424463" y="4311957"/>
              <a:ext cx="1566675" cy="741118"/>
              <a:chOff x="4042896" y="1715660"/>
              <a:chExt cx="1566675" cy="741118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991138" y="5077249"/>
              <a:ext cx="1566675" cy="741118"/>
              <a:chOff x="4042896" y="1715660"/>
              <a:chExt cx="1566675" cy="74111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26267" y="3782844"/>
              <a:ext cx="7021582" cy="2579218"/>
              <a:chOff x="12297131" y="5352347"/>
              <a:chExt cx="1580858" cy="741118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2297131" y="5352347"/>
                <a:ext cx="1580858" cy="741118"/>
                <a:chOff x="4033092" y="1715660"/>
                <a:chExt cx="1580858" cy="741118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4036360" y="2309949"/>
                  <a:ext cx="82348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4033092" y="1845003"/>
                  <a:ext cx="47350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5210936" y="2086964"/>
                  <a:ext cx="403014" cy="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Delay 68"/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12" name="Straight Connector 111"/>
              <p:cNvCxnSpPr/>
              <p:nvPr/>
            </p:nvCxnSpPr>
            <p:spPr>
              <a:xfrm flipV="1">
                <a:off x="12300398" y="5705182"/>
                <a:ext cx="4691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/>
            <p:cNvSpPr/>
            <p:nvPr/>
          </p:nvSpPr>
          <p:spPr>
            <a:xfrm>
              <a:off x="3769919" y="3895536"/>
              <a:ext cx="1864384" cy="2217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</a:t>
              </a:r>
            </a:p>
            <a:p>
              <a:endParaRPr lang="en-US" dirty="0" smtClean="0"/>
            </a:p>
            <a:p>
              <a:r>
                <a:rPr lang="en-US" dirty="0" smtClean="0"/>
                <a:t>b</a:t>
              </a:r>
            </a:p>
            <a:p>
              <a:endParaRPr lang="en-US" dirty="0" smtClean="0"/>
            </a:p>
            <a:p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>
              <a:off x="6424622" y="4219972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424463" y="4857367"/>
              <a:ext cx="0" cy="162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991138" y="4671405"/>
              <a:ext cx="337" cy="60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998381" y="5616091"/>
              <a:ext cx="0" cy="237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9557811" y="5065775"/>
              <a:ext cx="2" cy="382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247116" y="60486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  <a:blipFill>
                <a:blip r:embed="rId6"/>
                <a:stretch>
                  <a:fillRect l="-24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1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three-way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596517" y="4196680"/>
              <a:ext cx="1277619" cy="21945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276542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381401"/>
                  </p:ext>
                </p:extLst>
              </p:nvPr>
            </p:nvGraphicFramePr>
            <p:xfrm>
              <a:off x="10596517" y="4196680"/>
              <a:ext cx="1277619" cy="21945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276542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339583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128" t="-2500" r="-246809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6522" t="-2500" r="-152174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348" t="-2500" r="-1449" b="-8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8" name="Group 67"/>
          <p:cNvGrpSpPr/>
          <p:nvPr/>
        </p:nvGrpSpPr>
        <p:grpSpPr>
          <a:xfrm>
            <a:off x="1943876" y="4700428"/>
            <a:ext cx="1566675" cy="741118"/>
            <a:chOff x="4042896" y="1715660"/>
            <a:chExt cx="1566675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4042896" y="230994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845003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V="1">
            <a:off x="1943875" y="5055894"/>
            <a:ext cx="4151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46168" y="46082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646168" y="4850579"/>
            <a:ext cx="39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out	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558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	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5871090" y="4196680"/>
            <a:ext cx="4473888" cy="1718427"/>
            <a:chOff x="3769919" y="3782844"/>
            <a:chExt cx="8547668" cy="2579218"/>
          </a:xfrm>
        </p:grpSpPr>
        <p:sp>
          <p:nvSpPr>
            <p:cNvPr id="99" name="Rectangle 98"/>
            <p:cNvSpPr/>
            <p:nvPr/>
          </p:nvSpPr>
          <p:spPr>
            <a:xfrm>
              <a:off x="11340222" y="4725724"/>
              <a:ext cx="9773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out	</a:t>
              </a:r>
              <a:endParaRPr lang="en-US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424463" y="4311957"/>
              <a:ext cx="1566675" cy="741118"/>
              <a:chOff x="4042896" y="1715660"/>
              <a:chExt cx="1566675" cy="741118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991138" y="5077249"/>
              <a:ext cx="1566675" cy="741118"/>
              <a:chOff x="4042896" y="1715660"/>
              <a:chExt cx="1566675" cy="74111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26267" y="3782844"/>
              <a:ext cx="7021582" cy="2579218"/>
              <a:chOff x="12297131" y="5352347"/>
              <a:chExt cx="1580858" cy="741118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2297131" y="5352347"/>
                <a:ext cx="1580858" cy="741118"/>
                <a:chOff x="4033092" y="1715660"/>
                <a:chExt cx="1580858" cy="741118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4036360" y="2309949"/>
                  <a:ext cx="82348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4033092" y="1845003"/>
                  <a:ext cx="47350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5210936" y="2086964"/>
                  <a:ext cx="403014" cy="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Delay 68"/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12" name="Straight Connector 111"/>
              <p:cNvCxnSpPr/>
              <p:nvPr/>
            </p:nvCxnSpPr>
            <p:spPr>
              <a:xfrm flipV="1">
                <a:off x="12300398" y="5705182"/>
                <a:ext cx="4691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/>
            <p:cNvSpPr/>
            <p:nvPr/>
          </p:nvSpPr>
          <p:spPr>
            <a:xfrm>
              <a:off x="3769919" y="3895536"/>
              <a:ext cx="1864384" cy="2217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</a:t>
              </a:r>
            </a:p>
            <a:p>
              <a:endParaRPr lang="en-US" dirty="0" smtClean="0"/>
            </a:p>
            <a:p>
              <a:r>
                <a:rPr lang="en-US" dirty="0" smtClean="0"/>
                <a:t>b</a:t>
              </a:r>
            </a:p>
            <a:p>
              <a:endParaRPr lang="en-US" dirty="0" smtClean="0"/>
            </a:p>
            <a:p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>
              <a:off x="6424622" y="4219972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424463" y="4857367"/>
              <a:ext cx="0" cy="162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991138" y="4671405"/>
              <a:ext cx="337" cy="60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998381" y="5616091"/>
              <a:ext cx="0" cy="237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9557811" y="5065775"/>
              <a:ext cx="2" cy="382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247116" y="60486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  <a:blipFill>
                <a:blip r:embed="rId7"/>
                <a:stretch>
                  <a:fillRect l="-24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three-way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596517" y="4196680"/>
              <a:ext cx="1277619" cy="21945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276542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381401"/>
                  </p:ext>
                </p:extLst>
              </p:nvPr>
            </p:nvGraphicFramePr>
            <p:xfrm>
              <a:off x="10596517" y="4196680"/>
              <a:ext cx="1277619" cy="21945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276542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339583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128" t="-2500" r="-246809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6522" t="-2500" r="-152174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348" t="-2500" r="-1449" b="-8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8" name="Group 67"/>
          <p:cNvGrpSpPr/>
          <p:nvPr/>
        </p:nvGrpSpPr>
        <p:grpSpPr>
          <a:xfrm>
            <a:off x="1943876" y="4700428"/>
            <a:ext cx="1566675" cy="741118"/>
            <a:chOff x="4042896" y="1715660"/>
            <a:chExt cx="1566675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4042896" y="2309949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845003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V="1">
            <a:off x="1943875" y="5055894"/>
            <a:ext cx="415107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46168" y="46082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6168" y="50558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	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871090" y="4196680"/>
            <a:ext cx="4473888" cy="1718427"/>
            <a:chOff x="3769919" y="3782844"/>
            <a:chExt cx="8547668" cy="2579218"/>
          </a:xfrm>
        </p:grpSpPr>
        <p:sp>
          <p:nvSpPr>
            <p:cNvPr id="99" name="Rectangle 98"/>
            <p:cNvSpPr/>
            <p:nvPr/>
          </p:nvSpPr>
          <p:spPr>
            <a:xfrm>
              <a:off x="11340222" y="4725724"/>
              <a:ext cx="977365" cy="970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out	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424463" y="4311957"/>
              <a:ext cx="1566675" cy="741118"/>
              <a:chOff x="4042896" y="1715660"/>
              <a:chExt cx="1566675" cy="741118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991138" y="5077249"/>
              <a:ext cx="1566675" cy="741118"/>
              <a:chOff x="4042896" y="1715660"/>
              <a:chExt cx="1566675" cy="74111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26267" y="3782844"/>
              <a:ext cx="7021582" cy="2579218"/>
              <a:chOff x="12297131" y="5352347"/>
              <a:chExt cx="1580858" cy="741118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2297131" y="5352347"/>
                <a:ext cx="1580858" cy="741118"/>
                <a:chOff x="4033092" y="1715660"/>
                <a:chExt cx="1580858" cy="741118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4036360" y="2309949"/>
                  <a:ext cx="82348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4033092" y="1845003"/>
                  <a:ext cx="47350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5210936" y="2086964"/>
                  <a:ext cx="403014" cy="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Delay 68"/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12" name="Straight Connector 111"/>
              <p:cNvCxnSpPr/>
              <p:nvPr/>
            </p:nvCxnSpPr>
            <p:spPr>
              <a:xfrm flipV="1">
                <a:off x="12300398" y="5705182"/>
                <a:ext cx="4691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/>
            <p:cNvSpPr/>
            <p:nvPr/>
          </p:nvSpPr>
          <p:spPr>
            <a:xfrm>
              <a:off x="3769919" y="3895536"/>
              <a:ext cx="1864384" cy="2217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</a:p>
            <a:p>
              <a:endParaRPr lang="en-US" dirty="0" smtClean="0">
                <a:solidFill>
                  <a:srgbClr val="0070C0"/>
                </a:solidFill>
              </a:endParaRPr>
            </a:p>
            <a:p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</a:p>
            <a:p>
              <a:endParaRPr lang="en-US" dirty="0" smtClean="0">
                <a:solidFill>
                  <a:srgbClr val="0070C0"/>
                </a:solidFill>
              </a:endParaRPr>
            </a:p>
            <a:p>
              <a:r>
                <a:rPr lang="en-US" dirty="0" smtClean="0">
                  <a:solidFill>
                    <a:srgbClr val="0070C0"/>
                  </a:solidFill>
                </a:rPr>
                <a:t>c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>
              <a:off x="6424622" y="4219972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424463" y="4857367"/>
              <a:ext cx="0" cy="162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991138" y="4671405"/>
              <a:ext cx="337" cy="60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998381" y="5616091"/>
              <a:ext cx="0" cy="237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9557811" y="5065775"/>
              <a:ext cx="2" cy="382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247116" y="60486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  <a:blipFill>
                <a:blip r:embed="rId7"/>
                <a:stretch>
                  <a:fillRect l="-24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/>
          <p:cNvSpPr/>
          <p:nvPr/>
        </p:nvSpPr>
        <p:spPr>
          <a:xfrm>
            <a:off x="7135675" y="3924502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interface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2266622" y="5386643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interface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6168" y="4850579"/>
            <a:ext cx="39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		out	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157300" y="4497015"/>
            <a:ext cx="97837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169880" y="5016579"/>
            <a:ext cx="97837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167499" y="5574655"/>
            <a:ext cx="97837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9187745" y="5056964"/>
            <a:ext cx="6400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538249" y="3924502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2181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three-way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596517" y="4196680"/>
              <a:ext cx="1277619" cy="21945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276542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381401"/>
                  </p:ext>
                </p:extLst>
              </p:nvPr>
            </p:nvGraphicFramePr>
            <p:xfrm>
              <a:off x="10596517" y="4196680"/>
              <a:ext cx="1277619" cy="21945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276542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339583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128" t="-2500" r="-246809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6522" t="-2500" r="-152174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348" t="-2500" r="-1449" b="-8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8" name="Group 67"/>
          <p:cNvGrpSpPr/>
          <p:nvPr/>
        </p:nvGrpSpPr>
        <p:grpSpPr>
          <a:xfrm>
            <a:off x="1943876" y="4700428"/>
            <a:ext cx="1566675" cy="741118"/>
            <a:chOff x="4042896" y="1715660"/>
            <a:chExt cx="1566675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4042896" y="230994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845003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V="1">
            <a:off x="1943875" y="5055894"/>
            <a:ext cx="4151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46168" y="46082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646168" y="4850579"/>
            <a:ext cx="39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out	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558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	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5871090" y="4196680"/>
            <a:ext cx="4473888" cy="1718427"/>
            <a:chOff x="3769919" y="3782844"/>
            <a:chExt cx="8547668" cy="2579218"/>
          </a:xfrm>
        </p:grpSpPr>
        <p:sp>
          <p:nvSpPr>
            <p:cNvPr id="99" name="Rectangle 98"/>
            <p:cNvSpPr/>
            <p:nvPr/>
          </p:nvSpPr>
          <p:spPr>
            <a:xfrm>
              <a:off x="11340222" y="4725724"/>
              <a:ext cx="9773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out	</a:t>
              </a:r>
              <a:endParaRPr lang="en-US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424463" y="4311957"/>
              <a:ext cx="1566675" cy="741118"/>
              <a:chOff x="4042896" y="1715660"/>
              <a:chExt cx="1566675" cy="741118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991138" y="5077249"/>
              <a:ext cx="1566675" cy="741118"/>
              <a:chOff x="4042896" y="1715660"/>
              <a:chExt cx="1566675" cy="74111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26267" y="3782844"/>
              <a:ext cx="7021582" cy="2579218"/>
              <a:chOff x="12297131" y="5352347"/>
              <a:chExt cx="1580858" cy="741118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2297131" y="5352347"/>
                <a:ext cx="1580858" cy="741118"/>
                <a:chOff x="4033092" y="1715660"/>
                <a:chExt cx="1580858" cy="741118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4036360" y="2309949"/>
                  <a:ext cx="82348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4033092" y="1845003"/>
                  <a:ext cx="47350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5210936" y="2086964"/>
                  <a:ext cx="403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Delay 68"/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12" name="Straight Connector 111"/>
              <p:cNvCxnSpPr/>
              <p:nvPr/>
            </p:nvCxnSpPr>
            <p:spPr>
              <a:xfrm flipV="1">
                <a:off x="12300398" y="5705182"/>
                <a:ext cx="4691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/>
            <p:cNvSpPr/>
            <p:nvPr/>
          </p:nvSpPr>
          <p:spPr>
            <a:xfrm>
              <a:off x="3769919" y="3895536"/>
              <a:ext cx="1864384" cy="2217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</a:t>
              </a:r>
            </a:p>
            <a:p>
              <a:endParaRPr lang="en-US" dirty="0" smtClean="0"/>
            </a:p>
            <a:p>
              <a:r>
                <a:rPr lang="en-US" dirty="0" smtClean="0"/>
                <a:t>b</a:t>
              </a:r>
            </a:p>
            <a:p>
              <a:endParaRPr lang="en-US" dirty="0" smtClean="0"/>
            </a:p>
            <a:p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>
              <a:off x="6424622" y="4219972"/>
              <a:ext cx="0" cy="27432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424463" y="4857367"/>
              <a:ext cx="0" cy="16256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991138" y="4671405"/>
              <a:ext cx="337" cy="6054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998381" y="5616091"/>
              <a:ext cx="0" cy="2374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9557811" y="5065775"/>
              <a:ext cx="2" cy="3827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247116" y="60486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66" y="6398877"/>
                <a:ext cx="1719958" cy="369332"/>
              </a:xfrm>
              <a:prstGeom prst="rect">
                <a:avLst/>
              </a:prstGeom>
              <a:blipFill>
                <a:blip r:embed="rId7"/>
                <a:stretch>
                  <a:fillRect l="-24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/>
          <p:cNvSpPr/>
          <p:nvPr/>
        </p:nvSpPr>
        <p:spPr>
          <a:xfrm>
            <a:off x="7135675" y="3924502"/>
            <a:ext cx="16803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interface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93" y="6398877"/>
                <a:ext cx="16061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7146419" y="4496357"/>
            <a:ext cx="11166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46419" y="5015354"/>
            <a:ext cx="11166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151974" y="5574154"/>
            <a:ext cx="930902" cy="5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905261" y="5056708"/>
            <a:ext cx="93090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66622" y="5386643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interface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538249" y="3924502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5101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4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2002144" y="6048609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Or(And(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(b)), 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out	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416292" y="4297254"/>
            <a:ext cx="2476702" cy="365760"/>
            <a:chOff x="629540" y="1715660"/>
            <a:chExt cx="5304280" cy="741118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511991" y="2266407"/>
              <a:ext cx="9460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9540" y="1882843"/>
              <a:ext cx="38284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20684" y="4780220"/>
            <a:ext cx="343365" cy="218932"/>
            <a:chOff x="379248" y="5807937"/>
            <a:chExt cx="1448058" cy="752875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16292" y="5488839"/>
            <a:ext cx="2476703" cy="365760"/>
            <a:chOff x="629538" y="1715660"/>
            <a:chExt cx="5304282" cy="741118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629538" y="2266407"/>
              <a:ext cx="38284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11991" y="1889242"/>
              <a:ext cx="9460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420684" y="5148402"/>
            <a:ext cx="343365" cy="218932"/>
            <a:chOff x="379248" y="5807937"/>
            <a:chExt cx="1448058" cy="752875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898397" y="4877531"/>
            <a:ext cx="976556" cy="365760"/>
            <a:chOff x="3675121" y="3048834"/>
            <a:chExt cx="2134932" cy="723601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010434" y="3412939"/>
              <a:ext cx="799619" cy="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7" name="Straight Connector 156"/>
          <p:cNvCxnSpPr/>
          <p:nvPr/>
        </p:nvCxnSpPr>
        <p:spPr>
          <a:xfrm>
            <a:off x="7762181" y="4569061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774929" y="5255083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892995" y="5148261"/>
            <a:ext cx="0" cy="53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892994" y="4480134"/>
            <a:ext cx="1" cy="502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966224" y="4890843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783171" y="5264031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66224" y="4883958"/>
            <a:ext cx="0" cy="889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81857" y="4379365"/>
            <a:ext cx="0" cy="894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736583" y="433813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926288" y="57105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Or(And(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out	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416292" y="4297254"/>
            <a:ext cx="2476702" cy="365760"/>
            <a:chOff x="629540" y="1715660"/>
            <a:chExt cx="5304280" cy="741118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511991" y="2266407"/>
              <a:ext cx="94601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9540" y="1882843"/>
              <a:ext cx="38284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20684" y="4780220"/>
            <a:ext cx="343365" cy="218932"/>
            <a:chOff x="379248" y="5807937"/>
            <a:chExt cx="1448058" cy="752875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16292" y="5488839"/>
            <a:ext cx="2476703" cy="365760"/>
            <a:chOff x="629538" y="1715660"/>
            <a:chExt cx="5304282" cy="741118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629538" y="2266407"/>
              <a:ext cx="38284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11991" y="1889242"/>
              <a:ext cx="94601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420684" y="5148402"/>
            <a:ext cx="343365" cy="218932"/>
            <a:chOff x="379248" y="5807937"/>
            <a:chExt cx="1448058" cy="752875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898397" y="4877531"/>
            <a:ext cx="976556" cy="365760"/>
            <a:chOff x="3675121" y="3048834"/>
            <a:chExt cx="2134932" cy="723601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010434" y="3412939"/>
              <a:ext cx="799619" cy="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7" name="Straight Connector 156"/>
          <p:cNvCxnSpPr/>
          <p:nvPr/>
        </p:nvCxnSpPr>
        <p:spPr>
          <a:xfrm>
            <a:off x="7762181" y="4569061"/>
            <a:ext cx="0" cy="3341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774929" y="5255083"/>
            <a:ext cx="0" cy="3341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892995" y="5148261"/>
            <a:ext cx="0" cy="53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892994" y="4480134"/>
            <a:ext cx="1" cy="502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966224" y="4890843"/>
            <a:ext cx="457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783171" y="5264031"/>
            <a:ext cx="685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66224" y="4883958"/>
            <a:ext cx="0" cy="8890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81857" y="4379365"/>
            <a:ext cx="0" cy="8945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414132" y="5760646"/>
            <a:ext cx="5486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06989" y="4374211"/>
            <a:ext cx="38909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736583" y="4338135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926288" y="5710550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Or(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out	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416292" y="4297254"/>
            <a:ext cx="2476702" cy="365760"/>
            <a:chOff x="629540" y="1715660"/>
            <a:chExt cx="5304280" cy="741118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511991" y="2266407"/>
              <a:ext cx="94601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9540" y="1882843"/>
              <a:ext cx="382846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20684" y="4780220"/>
            <a:ext cx="343365" cy="218932"/>
            <a:chOff x="379248" y="5807937"/>
            <a:chExt cx="1448058" cy="752875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16292" y="5488839"/>
            <a:ext cx="2476703" cy="365760"/>
            <a:chOff x="629538" y="1715660"/>
            <a:chExt cx="5304282" cy="741118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629538" y="2266407"/>
              <a:ext cx="3828465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11991" y="1889242"/>
              <a:ext cx="94601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420684" y="5148402"/>
            <a:ext cx="343365" cy="218932"/>
            <a:chOff x="379248" y="5807937"/>
            <a:chExt cx="1448058" cy="752875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898397" y="4877531"/>
            <a:ext cx="976556" cy="365760"/>
            <a:chOff x="3675121" y="3048834"/>
            <a:chExt cx="2134932" cy="723601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010434" y="3412939"/>
              <a:ext cx="799619" cy="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7" name="Straight Connector 156"/>
          <p:cNvCxnSpPr/>
          <p:nvPr/>
        </p:nvCxnSpPr>
        <p:spPr>
          <a:xfrm>
            <a:off x="7762181" y="4569061"/>
            <a:ext cx="0" cy="3341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774929" y="5255083"/>
            <a:ext cx="0" cy="3341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892995" y="5148261"/>
            <a:ext cx="0" cy="5306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892994" y="4480134"/>
            <a:ext cx="1" cy="50234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966224" y="4890843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783171" y="5264031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66224" y="4883958"/>
            <a:ext cx="0" cy="889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81857" y="4379365"/>
            <a:ext cx="0" cy="894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736583" y="433813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926288" y="57105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5042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(b)), 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</a:t>
            </a:r>
            <a:r>
              <a:rPr lang="en-US" dirty="0" smtClean="0">
                <a:solidFill>
                  <a:srgbClr val="0070C0"/>
                </a:solidFill>
              </a:rPr>
              <a:t>out	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6416292" y="4297254"/>
            <a:ext cx="2476702" cy="365760"/>
            <a:chOff x="629540" y="1715660"/>
            <a:chExt cx="5304280" cy="741118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511991" y="2266407"/>
              <a:ext cx="9460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9540" y="1882843"/>
              <a:ext cx="38284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20684" y="4780220"/>
            <a:ext cx="343365" cy="218932"/>
            <a:chOff x="379248" y="5807937"/>
            <a:chExt cx="1448058" cy="752875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16292" y="5488839"/>
            <a:ext cx="2476703" cy="365760"/>
            <a:chOff x="629538" y="1715660"/>
            <a:chExt cx="5304282" cy="741118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629538" y="2266407"/>
              <a:ext cx="38284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11991" y="1889242"/>
              <a:ext cx="9460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420684" y="5148402"/>
            <a:ext cx="343365" cy="218932"/>
            <a:chOff x="379248" y="5807937"/>
            <a:chExt cx="1448058" cy="752875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898397" y="4877531"/>
            <a:ext cx="976556" cy="365760"/>
            <a:chOff x="3675121" y="3048834"/>
            <a:chExt cx="2134932" cy="723601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010434" y="3412939"/>
              <a:ext cx="799619" cy="90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7" name="Straight Connector 156"/>
          <p:cNvCxnSpPr/>
          <p:nvPr/>
        </p:nvCxnSpPr>
        <p:spPr>
          <a:xfrm>
            <a:off x="7762181" y="4569061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774929" y="5255083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892995" y="5148261"/>
            <a:ext cx="0" cy="5306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892994" y="4480134"/>
            <a:ext cx="1" cy="50234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966224" y="4890843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783171" y="5264031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66224" y="4883958"/>
            <a:ext cx="0" cy="889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81857" y="4379365"/>
            <a:ext cx="0" cy="894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736583" y="433813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926288" y="57105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canonical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E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acc>
                                  <m:accPr>
                                    <m:chr m:val="̅"/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045194"/>
                  </p:ext>
                </p:extLst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11" r="-533846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015" t="-1111" r="-417910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524" t="-1111" r="-344444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78" t="-1111" r="-463" b="-55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/>
          <p:cNvSpPr/>
          <p:nvPr/>
        </p:nvSpPr>
        <p:spPr>
          <a:xfrm>
            <a:off x="2616590" y="2768599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14832" y="3510238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22279" y="1439350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Focus </a:t>
                </a:r>
                <a:r>
                  <a:rPr lang="en-US" dirty="0"/>
                  <a:t>on rows where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79" y="1439350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614832" y="4251877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Or(And(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(b)), 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out	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416292" y="4297254"/>
            <a:ext cx="2476702" cy="365760"/>
            <a:chOff x="629540" y="1715660"/>
            <a:chExt cx="5304280" cy="741118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511991" y="2266407"/>
              <a:ext cx="9460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9540" y="1882843"/>
              <a:ext cx="38284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20684" y="4780220"/>
            <a:ext cx="343365" cy="218932"/>
            <a:chOff x="379248" y="5807937"/>
            <a:chExt cx="1448058" cy="752875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16292" y="5488839"/>
            <a:ext cx="2476703" cy="365760"/>
            <a:chOff x="629538" y="1715660"/>
            <a:chExt cx="5304282" cy="741118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629538" y="2266407"/>
              <a:ext cx="38284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11991" y="1889242"/>
              <a:ext cx="9460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420684" y="5148402"/>
            <a:ext cx="343365" cy="218932"/>
            <a:chOff x="379248" y="5807937"/>
            <a:chExt cx="1448058" cy="752875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898397" y="4877531"/>
            <a:ext cx="976556" cy="365760"/>
            <a:chOff x="3675121" y="3048834"/>
            <a:chExt cx="2134932" cy="723601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010434" y="3412939"/>
              <a:ext cx="799619" cy="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7" name="Straight Connector 156"/>
          <p:cNvCxnSpPr/>
          <p:nvPr/>
        </p:nvCxnSpPr>
        <p:spPr>
          <a:xfrm>
            <a:off x="7762181" y="4569061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774929" y="5255083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892995" y="5148261"/>
            <a:ext cx="0" cy="53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892994" y="4480134"/>
            <a:ext cx="1" cy="502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966224" y="4890843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783171" y="5264031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66224" y="4883958"/>
            <a:ext cx="0" cy="889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81857" y="4379365"/>
            <a:ext cx="0" cy="894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538775" y="3873702"/>
            <a:ext cx="3999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74522" y="5386643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538249" y="4292802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</p:txBody>
      </p:sp>
      <p:sp>
        <p:nvSpPr>
          <p:cNvPr id="84" name="Oval 83"/>
          <p:cNvSpPr/>
          <p:nvPr/>
        </p:nvSpPr>
        <p:spPr>
          <a:xfrm>
            <a:off x="6736583" y="433813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6926288" y="57105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Or(And(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(b)), 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9" y="6398877"/>
                <a:ext cx="2079993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out	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416292" y="4297254"/>
            <a:ext cx="2476702" cy="365760"/>
            <a:chOff x="629540" y="1715660"/>
            <a:chExt cx="5304280" cy="741118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511991" y="2266407"/>
              <a:ext cx="9460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9540" y="1882843"/>
              <a:ext cx="38284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20684" y="4780220"/>
            <a:ext cx="343365" cy="218932"/>
            <a:chOff x="379248" y="5807937"/>
            <a:chExt cx="1448058" cy="752875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16292" y="5488839"/>
            <a:ext cx="2476703" cy="365760"/>
            <a:chOff x="629538" y="1715660"/>
            <a:chExt cx="5304282" cy="741118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629538" y="2266407"/>
              <a:ext cx="38284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11991" y="1889242"/>
              <a:ext cx="9460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346317" y="2086965"/>
              <a:ext cx="587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420684" y="5148402"/>
            <a:ext cx="343365" cy="218932"/>
            <a:chOff x="379248" y="5807937"/>
            <a:chExt cx="1448058" cy="752875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898397" y="4877531"/>
            <a:ext cx="976556" cy="365760"/>
            <a:chOff x="3675121" y="3048834"/>
            <a:chExt cx="2134932" cy="723601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010434" y="3412939"/>
              <a:ext cx="799619" cy="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7" name="Straight Connector 156"/>
          <p:cNvCxnSpPr/>
          <p:nvPr/>
        </p:nvCxnSpPr>
        <p:spPr>
          <a:xfrm>
            <a:off x="7762181" y="4569061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774929" y="5255083"/>
            <a:ext cx="0" cy="334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892995" y="5148261"/>
            <a:ext cx="0" cy="53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892994" y="4480134"/>
            <a:ext cx="1" cy="502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966224" y="4890843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783171" y="5264031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66224" y="4883958"/>
            <a:ext cx="0" cy="889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81857" y="4379365"/>
            <a:ext cx="0" cy="894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538775" y="3873702"/>
            <a:ext cx="3999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74522" y="5386643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538249" y="4292802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579073" y="5919479"/>
            <a:ext cx="28039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multiple </a:t>
            </a:r>
          </a:p>
          <a:p>
            <a:r>
              <a:rPr lang="en-US" sz="1600" dirty="0" smtClean="0"/>
              <a:t>Implementations</a:t>
            </a:r>
          </a:p>
          <a:p>
            <a:r>
              <a:rPr lang="en-US" sz="1600" dirty="0" smtClean="0"/>
              <a:t>(5 gates)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736583" y="433813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6926288" y="57105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gates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56521" y="1669843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61" y="1639384"/>
            <a:ext cx="1448058" cy="752875"/>
            <a:chOff x="379248" y="5807937"/>
            <a:chExt cx="1448058" cy="7528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60170" y="1668659"/>
            <a:ext cx="1599238" cy="723601"/>
            <a:chOff x="3675121" y="3048834"/>
            <a:chExt cx="1599238" cy="72360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59148" y="1628750"/>
            <a:ext cx="480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			  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9148" y="2030353"/>
            <a:ext cx="534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		  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35500" y="1819054"/>
            <a:ext cx="81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  out	     in		    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24" y="2785546"/>
                <a:ext cx="1324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89" y="2752191"/>
                <a:ext cx="1432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4" y="2785546"/>
                <a:ext cx="1103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336423"/>
                  </p:ext>
                </p:extLst>
              </p:nvPr>
            </p:nvGraphicFramePr>
            <p:xfrm>
              <a:off x="10608267" y="4569061"/>
              <a:ext cx="1001077" cy="1219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830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289242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21005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00" r="-2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500" r="-145833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9130" t="-2500" r="-1449" b="-4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0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/>
                            <a:t>1</a:t>
                          </a:r>
                          <a:endParaRPr lang="en-US" sz="1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baseline="0" dirty="0" smtClean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ectangle 84"/>
          <p:cNvSpPr/>
          <p:nvPr/>
        </p:nvSpPr>
        <p:spPr>
          <a:xfrm>
            <a:off x="1646168" y="4659042"/>
            <a:ext cx="186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46168" y="5030494"/>
            <a:ext cx="12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	</a:t>
            </a:r>
            <a:endParaRPr lang="en-US" dirty="0"/>
          </a:p>
        </p:txBody>
      </p:sp>
      <p:sp>
        <p:nvSpPr>
          <p:cNvPr id="134" name="Equal 133"/>
          <p:cNvSpPr/>
          <p:nvPr/>
        </p:nvSpPr>
        <p:spPr>
          <a:xfrm>
            <a:off x="4600432" y="4850579"/>
            <a:ext cx="643423" cy="404927"/>
          </a:xfrm>
          <a:prstGeom prst="mathEqual">
            <a:avLst>
              <a:gd name="adj1" fmla="val 23520"/>
              <a:gd name="adj2" fmla="val 2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23316" y="6048609"/>
            <a:ext cx="6284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Nand(Nand(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a,Nand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Nand(b, Nand(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7209402" y="6398877"/>
                <a:ext cx="1871090" cy="4490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acc>
                        </m:e>
                      </m:acc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02" y="6398877"/>
                <a:ext cx="1871090" cy="4490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4" y="6398877"/>
                <a:ext cx="2078902" cy="375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911385" y="4698485"/>
            <a:ext cx="1599238" cy="724319"/>
            <a:chOff x="3675121" y="5435203"/>
            <a:chExt cx="1599238" cy="724319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492966" y="4850579"/>
            <a:ext cx="7864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							out	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623802" y="4175253"/>
            <a:ext cx="2989143" cy="1803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538775" y="3873702"/>
            <a:ext cx="3999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74522" y="5386643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538249" y="4292802"/>
            <a:ext cx="168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single interface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839799" y="4861708"/>
            <a:ext cx="918121" cy="365760"/>
            <a:chOff x="3279279" y="4177246"/>
            <a:chExt cx="2110751" cy="741118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4584720" y="4496209"/>
              <a:ext cx="805310" cy="117436"/>
              <a:chOff x="1490775" y="1289057"/>
              <a:chExt cx="805310" cy="117436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1603166" y="1350000"/>
                <a:ext cx="6929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Oval 101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9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756515" y="4278263"/>
            <a:ext cx="969639" cy="365760"/>
            <a:chOff x="3279279" y="4177246"/>
            <a:chExt cx="2229189" cy="741118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4584720" y="4496209"/>
              <a:ext cx="923748" cy="117436"/>
              <a:chOff x="1490775" y="1289057"/>
              <a:chExt cx="923748" cy="117436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619585" y="1348683"/>
                <a:ext cx="7949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761134" y="5484056"/>
            <a:ext cx="951498" cy="365760"/>
            <a:chOff x="3279279" y="4177246"/>
            <a:chExt cx="2187485" cy="741118"/>
          </a:xfrm>
        </p:grpSpPr>
        <p:cxnSp>
          <p:nvCxnSpPr>
            <p:cNvPr id="112" name="Straight Connector 111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4584720" y="4496209"/>
              <a:ext cx="882044" cy="117436"/>
              <a:chOff x="1490775" y="1289057"/>
              <a:chExt cx="882044" cy="117436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1603168" y="1348683"/>
                <a:ext cx="76965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4" name="Delay 67"/>
            <p:cNvSpPr/>
            <p:nvPr/>
          </p:nvSpPr>
          <p:spPr>
            <a:xfrm>
              <a:off x="3694387" y="4177246"/>
              <a:ext cx="882700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8726631" y="4867568"/>
            <a:ext cx="1165358" cy="365760"/>
            <a:chOff x="3279279" y="4177246"/>
            <a:chExt cx="2679146" cy="741118"/>
          </a:xfrm>
        </p:grpSpPr>
        <p:cxnSp>
          <p:nvCxnSpPr>
            <p:cNvPr id="128" name="Straight Connector 127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4584720" y="4496209"/>
              <a:ext cx="1373705" cy="117436"/>
              <a:chOff x="1490775" y="1289057"/>
              <a:chExt cx="1373705" cy="117436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V="1">
                <a:off x="1603161" y="1347775"/>
                <a:ext cx="1261319" cy="9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1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Oval 158"/>
          <p:cNvSpPr/>
          <p:nvPr/>
        </p:nvSpPr>
        <p:spPr>
          <a:xfrm>
            <a:off x="6808316" y="434289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6852402" y="4388721"/>
            <a:ext cx="0" cy="567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850076" y="5126738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756515" y="4544370"/>
            <a:ext cx="0" cy="1051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720254" y="4475367"/>
            <a:ext cx="0" cy="502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720252" y="5136662"/>
            <a:ext cx="0" cy="548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6803554" y="571449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0579073" y="5919479"/>
            <a:ext cx="28039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multiple </a:t>
            </a:r>
          </a:p>
          <a:p>
            <a:r>
              <a:rPr lang="en-US" sz="1600" dirty="0" smtClean="0"/>
              <a:t>Implementations</a:t>
            </a:r>
          </a:p>
          <a:p>
            <a:r>
              <a:rPr lang="en-US" sz="1600" dirty="0" smtClean="0"/>
              <a:t>(4 gates)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741C5EF-FA44-417E-A7E2-14AAD9806819}"/>
              </a:ext>
            </a:extLst>
          </p:cNvPr>
          <p:cNvSpPr txBox="1"/>
          <p:nvPr/>
        </p:nvSpPr>
        <p:spPr>
          <a:xfrm>
            <a:off x="11323018" y="5919479"/>
            <a:ext cx="595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B050"/>
                </a:solidFill>
              </a:rPr>
              <a:t> 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6416292" y="4379762"/>
            <a:ext cx="1463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6416292" y="5757906"/>
            <a:ext cx="1463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6142252" y="4172658"/>
            <a:ext cx="186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32353" y="1101770"/>
            <a:ext cx="107960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Primitive gates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 Not(in)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Composite gates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10951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header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148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header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header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header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46" name="Straight Connector 45"/>
            <p:cNvCxnSpPr>
              <a:endCxn id="49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1" name="Rectangle 60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parts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canonical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E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acc>
                                  <m:accPr>
                                    <m:chr m:val="̅"/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045194"/>
                  </p:ext>
                </p:extLst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11" r="-533846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015" t="-1111" r="-417910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524" t="-1111" r="-344444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78" t="-1111" r="-463" b="-55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/>
          <p:cNvSpPr/>
          <p:nvPr/>
        </p:nvSpPr>
        <p:spPr>
          <a:xfrm>
            <a:off x="2616590" y="2768599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14832" y="3510238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14832" y="4251877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22279" y="1439350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Focus </a:t>
                </a:r>
                <a:r>
                  <a:rPr lang="en-US" dirty="0"/>
                  <a:t>on rows where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such row,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 smtClean="0"/>
                  <a:t> </a:t>
                </a:r>
                <a:r>
                  <a:rPr lang="en-US" dirty="0"/>
                  <a:t>together </a:t>
                </a:r>
                <a:r>
                  <a:rPr lang="en-US" dirty="0" smtClean="0"/>
                  <a:t>literals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79" y="1439350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800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922020" y="2712327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2020" y="3455728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22020" y="4199971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031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And(a=a, b=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And(a=nota, b=b, out=w2); 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And(a=a, b=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And(a=nota, b=b, out=w2); </a:t>
            </a: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Or(a=w1, b=w2, out=out);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>
                <a:solidFill>
                  <a:srgbClr val="0070C0"/>
                </a:solidFill>
              </a:rPr>
              <a:t> = 0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 rot="16200000">
            <a:off x="-150016" y="198278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interface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chip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14754" y="203777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4754" y="300783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parts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70C0"/>
                  </a:solidFill>
                </a:endParaRPr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89" name="Rectangle 88"/>
          <p:cNvSpPr/>
          <p:nvPr/>
        </p:nvSpPr>
        <p:spPr>
          <a:xfrm rot="16200000">
            <a:off x="-150016" y="1982788"/>
            <a:ext cx="865175" cy="3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interface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 rot="16200000">
            <a:off x="-408017" y="3082052"/>
            <a:ext cx="1380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implementation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canonical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E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acc>
                                  <m:accPr>
                                    <m:chr m:val="̅"/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045194"/>
                  </p:ext>
                </p:extLst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11" r="-533846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015" t="-1111" r="-417910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524" t="-1111" r="-344444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78" t="-1111" r="-463" b="-55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/>
          <p:cNvSpPr/>
          <p:nvPr/>
        </p:nvSpPr>
        <p:spPr>
          <a:xfrm>
            <a:off x="2616590" y="2768599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14832" y="3510238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14832" y="4251877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22279" y="1439350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Focus </a:t>
                </a:r>
                <a:r>
                  <a:rPr lang="en-US" dirty="0"/>
                  <a:t>on rows where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such row,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 smtClean="0"/>
                  <a:t> </a:t>
                </a:r>
                <a:r>
                  <a:rPr lang="en-US" dirty="0"/>
                  <a:t>together </a:t>
                </a:r>
                <a:r>
                  <a:rPr lang="en-US" dirty="0" smtClean="0"/>
                  <a:t>literals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79" y="1439350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800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922020" y="2712327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10740" y="2895207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89506" y="2694687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2694687"/>
                <a:ext cx="957873" cy="369332"/>
              </a:xfrm>
              <a:prstGeom prst="rect">
                <a:avLst/>
              </a:prstGeom>
              <a:blipFill>
                <a:blip r:embed="rId4"/>
                <a:stretch>
                  <a:fillRect r="-445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922020" y="3455728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10740" y="3638608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89506" y="3438088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3438088"/>
                <a:ext cx="957873" cy="369332"/>
              </a:xfrm>
              <a:prstGeom prst="rect">
                <a:avLst/>
              </a:prstGeom>
              <a:blipFill>
                <a:blip r:embed="rId5"/>
                <a:stretch>
                  <a:fillRect r="-5732"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922020" y="4199971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10740" y="4382851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89506" y="4182331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4182331"/>
                <a:ext cx="957873" cy="369332"/>
              </a:xfrm>
              <a:prstGeom prst="rect">
                <a:avLst/>
              </a:prstGeom>
              <a:blipFill>
                <a:blip r:embed="rId6"/>
                <a:stretch>
                  <a:fillRect r="-445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0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39078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	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a, b, out;		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	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	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	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	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1, 		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	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		               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4392" y="2177557"/>
            <a:ext cx="46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65101" y="3447386"/>
            <a:ext cx="435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03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a 1, set b 1, 	// set a = 1 and b = 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58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a 1, set b 1, 	// set a = 1 and b = 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23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a 1, set b 1, 	// set a = 1 and b = 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82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a 1, set b 1, 	// set a = 1 and b = 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40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a 1, set b 1, 	// set a = 1 and b = 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210125" y="5427169"/>
            <a:ext cx="2685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40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a 1, set b 1, 	// set a = 1 and b = 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0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210125" y="5427169"/>
            <a:ext cx="2685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07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canonical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E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acc>
                                  <m:accPr>
                                    <m:chr m:val="̅"/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045194"/>
                  </p:ext>
                </p:extLst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11" r="-533846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015" t="-1111" r="-417910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524" t="-1111" r="-344444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78" t="-1111" r="-463" b="-55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/>
          <p:cNvSpPr/>
          <p:nvPr/>
        </p:nvSpPr>
        <p:spPr>
          <a:xfrm>
            <a:off x="2616590" y="2768599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14832" y="3510238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14832" y="4251877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22279" y="1439350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Focus </a:t>
                </a:r>
                <a:r>
                  <a:rPr lang="en-US" dirty="0"/>
                  <a:t>on rows where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such row,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 smtClean="0"/>
                  <a:t> </a:t>
                </a:r>
                <a:r>
                  <a:rPr lang="en-US" dirty="0"/>
                  <a:t>together </a:t>
                </a:r>
                <a:r>
                  <a:rPr lang="en-US" dirty="0" smtClean="0"/>
                  <a:t>literals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Now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 smtClean="0"/>
                  <a:t> together </a:t>
                </a:r>
                <a:r>
                  <a:rPr lang="en-US" dirty="0"/>
                  <a:t>all these </a:t>
                </a:r>
                <a:r>
                  <a:rPr lang="en-US" dirty="0" smtClean="0"/>
                  <a:t>terms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79" y="1439350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l="-800"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922020" y="2712327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10740" y="2895207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89506" y="2694687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2694687"/>
                <a:ext cx="957873" cy="369332"/>
              </a:xfrm>
              <a:prstGeom prst="rect">
                <a:avLst/>
              </a:prstGeom>
              <a:blipFill>
                <a:blip r:embed="rId4"/>
                <a:stretch>
                  <a:fillRect r="-445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922020" y="3455728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10740" y="3638608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89506" y="3438088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3438088"/>
                <a:ext cx="957873" cy="369332"/>
              </a:xfrm>
              <a:prstGeom prst="rect">
                <a:avLst/>
              </a:prstGeom>
              <a:blipFill>
                <a:blip r:embed="rId5"/>
                <a:stretch>
                  <a:fillRect r="-5732"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922020" y="4199971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10740" y="4382851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89506" y="4182331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4182331"/>
                <a:ext cx="957873" cy="369332"/>
              </a:xfrm>
              <a:prstGeom prst="rect">
                <a:avLst/>
              </a:prstGeom>
              <a:blipFill>
                <a:blip r:embed="rId6"/>
                <a:stretch>
                  <a:fillRect r="-445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>
            <a:off x="4937759" y="2768599"/>
            <a:ext cx="158259" cy="17575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212078" y="3453942"/>
                <a:ext cx="5099540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8" y="3453942"/>
                <a:ext cx="509954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2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s-E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210125" y="5427169"/>
            <a:ext cx="26855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1 |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72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= 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1 | 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1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1 | 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| 0 | 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34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064155" y="1779754"/>
            <a:ext cx="5022945" cy="2347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HDL						</a:t>
            </a:r>
            <a:r>
              <a:rPr lang="en-US" sz="2400" dirty="0">
                <a:solidFill>
                  <a:prstClr val="black"/>
                </a:solidFill>
              </a:rPr>
              <a:t>				               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10" y="13773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(exclusive or) gate: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a&lt;&gt;b out=1 else out=0. */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Xor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Not(in=a,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out=nota);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Not(in=b,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And(a=nota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b=b, out=w2);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Or(a=w1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b=w2, out=out);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203" y="4576636"/>
            <a:ext cx="10053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Xor.hdl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output-list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get ready to print value of variables a, b, and out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// set a = 0 and b = 0 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0, set b 1,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0 and b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1, set b 0,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b = 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1, set b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a =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b =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output; 	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print result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519771" y="360891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10804" y="233144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03962" y="2177557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03962" y="3447073"/>
            <a:ext cx="79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1127138" y="2657674"/>
            <a:ext cx="1017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0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972948" y="136389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43246" y="17633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06239" y="17439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065589" y="2194446"/>
            <a:ext cx="3832880" cy="548640"/>
            <a:chOff x="-124013" y="1715660"/>
            <a:chExt cx="6567000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-124013" y="1900723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46317" y="2086965"/>
              <a:ext cx="109667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58126" y="2417421"/>
            <a:ext cx="1659330" cy="365760"/>
            <a:chOff x="-745785" y="5710765"/>
            <a:chExt cx="3972759" cy="940682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-745785" y="6187165"/>
              <a:ext cx="1423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899270" y="2649870"/>
            <a:ext cx="1220696" cy="548640"/>
            <a:chOff x="3675121" y="3048834"/>
            <a:chExt cx="2134934" cy="72360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65585" y="3202644"/>
            <a:ext cx="3832880" cy="548640"/>
            <a:chOff x="-124029" y="1715660"/>
            <a:chExt cx="6567020" cy="741118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-124029" y="2266407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346317" y="2086965"/>
              <a:ext cx="109667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1087100" y="2931530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58126" y="259512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94704" y="2332177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573632" y="231399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40353" y="3590365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903232" y="2473335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05225" y="3065446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472785" y="2502601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591587" y="3158032"/>
            <a:ext cx="2030807" cy="365760"/>
            <a:chOff x="-1635187" y="5710765"/>
            <a:chExt cx="4862161" cy="940682"/>
          </a:xfrm>
        </p:grpSpPr>
        <p:cxnSp>
          <p:nvCxnSpPr>
            <p:cNvPr id="109" name="Straight Connector 108"/>
            <p:cNvCxnSpPr>
              <a:endCxn id="112" idx="3"/>
            </p:cNvCxnSpPr>
            <p:nvPr/>
          </p:nvCxnSpPr>
          <p:spPr>
            <a:xfrm flipV="1">
              <a:off x="-1635187" y="6181106"/>
              <a:ext cx="2322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94498" y="6183729"/>
              <a:ext cx="1532476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476195" y="3243866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90752" y="224112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990793" y="237923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90752" y="324696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90793" y="338507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092832" y="2690701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392873" y="2828812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4706" y="2417421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11473" y="3174477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662059" y="2300668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662059" y="3464869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 = 0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4411" y="1015834"/>
            <a:ext cx="1980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HDL </a:t>
            </a:r>
            <a:r>
              <a:rPr lang="es-ES" sz="1600" dirty="0" err="1" smtClean="0"/>
              <a:t>program</a:t>
            </a:r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Test script (</a:t>
            </a:r>
            <a:r>
              <a:rPr lang="es-ES" sz="1600" i="1" dirty="0" err="1" smtClean="0"/>
              <a:t>Xor.tst</a:t>
            </a:r>
            <a:r>
              <a:rPr lang="es-ES" sz="1600" dirty="0"/>
              <a:t>)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134277" y="3174477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34276" y="2431351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78744" y="2143804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81580" y="3460325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10125" y="5427169"/>
            <a:ext cx="26855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 | out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0 |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| 1 | 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| 0 | 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| 1 |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73718" y="5089441"/>
            <a:ext cx="198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Output file (</a:t>
            </a:r>
            <a:r>
              <a:rPr lang="es-ES" sz="1600" i="1" dirty="0" err="1" smtClean="0"/>
              <a:t>Xor.out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81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HDL						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smtClean="0"/>
              <a:t>       hardware simulator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242450"/>
            <a:ext cx="75819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</a:t>
            </a:r>
            <a:r>
              <a:rPr lang="en-US" dirty="0" smtClean="0"/>
              <a:t>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59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5260981" y="1742019"/>
            <a:ext cx="1426314" cy="39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6687295" y="3067955"/>
            <a:ext cx="1085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62121" y="3726749"/>
            <a:ext cx="838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62121" y="4725637"/>
            <a:ext cx="1036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</a:t>
            </a:r>
            <a:r>
              <a:rPr lang="en-US" dirty="0" smtClean="0"/>
              <a:t>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59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5260981" y="1742019"/>
            <a:ext cx="1426314" cy="39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6687295" y="3067955"/>
            <a:ext cx="1085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0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62121" y="3726749"/>
            <a:ext cx="838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62121" y="4725637"/>
            <a:ext cx="1036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</a:t>
            </a:r>
            <a:r>
              <a:rPr lang="en-US" dirty="0" smtClean="0"/>
              <a:t>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59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5260981" y="1742019"/>
            <a:ext cx="1426314" cy="39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4462121" y="3726749"/>
            <a:ext cx="838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687295" y="3067955"/>
            <a:ext cx="1085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0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62121" y="4725637"/>
            <a:ext cx="1036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49689" y="3867277"/>
            <a:ext cx="528812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464087" y="3852168"/>
            <a:ext cx="528812" cy="1349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1024" y="3623861"/>
            <a:ext cx="434975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61024" y="4163054"/>
            <a:ext cx="434975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5923091" y="3530204"/>
            <a:ext cx="264407" cy="814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921878" y="4254554"/>
            <a:ext cx="264407" cy="814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</a:t>
            </a:r>
            <a:r>
              <a:rPr lang="en-US" dirty="0" smtClean="0"/>
              <a:t>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59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5260981" y="1742019"/>
            <a:ext cx="1426314" cy="39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4462121" y="3726749"/>
            <a:ext cx="838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687295" y="3067955"/>
            <a:ext cx="1085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= 1</a:t>
            </a:r>
            <a:endParaRPr lang="en-US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62121" y="4725637"/>
            <a:ext cx="1036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49689" y="3867277"/>
            <a:ext cx="528812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464087" y="3852168"/>
            <a:ext cx="528812" cy="1349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1024" y="3623861"/>
            <a:ext cx="434975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61024" y="4163054"/>
            <a:ext cx="434975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5923091" y="3530204"/>
            <a:ext cx="264407" cy="814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921878" y="4254554"/>
            <a:ext cx="264407" cy="814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49689" y="4847128"/>
            <a:ext cx="528812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464087" y="4832019"/>
            <a:ext cx="528812" cy="1349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61024" y="4603712"/>
            <a:ext cx="434975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61024" y="5142905"/>
            <a:ext cx="434975" cy="79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5923091" y="4510055"/>
            <a:ext cx="264407" cy="814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5921878" y="5234405"/>
            <a:ext cx="264407" cy="814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</a:t>
            </a:r>
            <a:r>
              <a:rPr lang="en-US" dirty="0" smtClean="0"/>
              <a:t>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59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5260981" y="1742019"/>
            <a:ext cx="1426314" cy="39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7833835" y="3436057"/>
            <a:ext cx="1085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86033" y="2393561"/>
            <a:ext cx="838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86033" y="4478299"/>
            <a:ext cx="1036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82881" y="1639021"/>
            <a:ext cx="9189786" cy="4175455"/>
            <a:chOff x="3279279" y="4177246"/>
            <a:chExt cx="1847920" cy="741118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4584720" y="4496209"/>
              <a:ext cx="542479" cy="117436"/>
              <a:chOff x="1490775" y="1289057"/>
              <a:chExt cx="542479" cy="11743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1613550" y="1347776"/>
                <a:ext cx="419704" cy="90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H="1">
            <a:off x="5274513" y="2724760"/>
            <a:ext cx="0" cy="11795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57106" y="2730754"/>
            <a:ext cx="13329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27995" y="4777855"/>
            <a:ext cx="13329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58600" y="4763737"/>
            <a:ext cx="0" cy="1511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79932" y="3763959"/>
            <a:ext cx="1874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677770" y="3220302"/>
            <a:ext cx="0" cy="5577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25084" y="118349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canonical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E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ES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acc>
                                  <m:accPr>
                                    <m:chr m:val="̅"/>
                                    <m:ctrlPr>
                                      <a:rPr lang="es-E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045194"/>
                  </p:ext>
                </p:extLst>
              </p:nvPr>
            </p:nvGraphicFramePr>
            <p:xfrm>
              <a:off x="927128" y="1439350"/>
              <a:ext cx="2501871" cy="3515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8594">
                      <a:extLst>
                        <a:ext uri="{9D8B030D-6E8A-4147-A177-3AD203B41FA5}">
                          <a16:colId xmlns:a16="http://schemas.microsoft.com/office/drawing/2014/main" val="37189991"/>
                        </a:ext>
                      </a:extLst>
                    </a:gridCol>
                    <a:gridCol w="403766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8307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11" r="-533846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015" t="-1111" r="-417910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524" t="-1111" r="-344444" b="-5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78" t="-1111" r="-463" b="-55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/>
          <p:cNvSpPr/>
          <p:nvPr/>
        </p:nvSpPr>
        <p:spPr>
          <a:xfrm>
            <a:off x="2616590" y="2768599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14832" y="3510238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14832" y="4251877"/>
            <a:ext cx="27666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22279" y="1439350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Focus </a:t>
                </a:r>
                <a:r>
                  <a:rPr lang="en-US" dirty="0"/>
                  <a:t>on rows where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such row,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dirty="0" smtClean="0"/>
                  <a:t> </a:t>
                </a:r>
                <a:r>
                  <a:rPr lang="en-US" dirty="0"/>
                  <a:t>together </a:t>
                </a:r>
                <a:r>
                  <a:rPr lang="en-US" dirty="0" smtClean="0"/>
                  <a:t>literals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Now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lang="en-US" dirty="0" smtClean="0"/>
                  <a:t> together </a:t>
                </a:r>
                <a:r>
                  <a:rPr lang="en-US" dirty="0"/>
                  <a:t>all these </a:t>
                </a:r>
                <a:r>
                  <a:rPr lang="en-US" dirty="0" smtClean="0"/>
                  <a:t>terms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79" y="1439350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l="-800"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922020" y="2712327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10740" y="2895207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89506" y="2694687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2694687"/>
                <a:ext cx="957873" cy="369332"/>
              </a:xfrm>
              <a:prstGeom prst="rect">
                <a:avLst/>
              </a:prstGeom>
              <a:blipFill>
                <a:blip r:embed="rId4"/>
                <a:stretch>
                  <a:fillRect r="-445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922020" y="3455728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10740" y="3638608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89506" y="3438088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3438088"/>
                <a:ext cx="957873" cy="369332"/>
              </a:xfrm>
              <a:prstGeom prst="rect">
                <a:avLst/>
              </a:prstGeom>
              <a:blipFill>
                <a:blip r:embed="rId5"/>
                <a:stretch>
                  <a:fillRect r="-5732"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922020" y="4199971"/>
            <a:ext cx="118872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10740" y="4382851"/>
            <a:ext cx="1631266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89506" y="4182331"/>
                <a:ext cx="9578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06" y="4182331"/>
                <a:ext cx="957873" cy="369332"/>
              </a:xfrm>
              <a:prstGeom prst="rect">
                <a:avLst/>
              </a:prstGeom>
              <a:blipFill>
                <a:blip r:embed="rId6"/>
                <a:stretch>
                  <a:fillRect r="-445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>
            <a:off x="4937759" y="2768599"/>
            <a:ext cx="158259" cy="17575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12078" y="3453942"/>
                <a:ext cx="5099540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8" y="3453942"/>
                <a:ext cx="509954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71097" y="5687559"/>
            <a:ext cx="1164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Every Boolean </a:t>
            </a:r>
            <a:r>
              <a:rPr lang="en-US" dirty="0"/>
              <a:t>function, no matter how complex, can be expressed using three Boolean operators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</a:t>
            </a:r>
            <a:r>
              <a:rPr lang="en-US" dirty="0" smtClean="0"/>
              <a:t>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1026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2587002" y="2029039"/>
            <a:ext cx="525448" cy="144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592726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NMOS</a:t>
            </a:r>
            <a:endParaRPr lang="es-ES" sz="16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2127549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57749" y="1975658"/>
            <a:ext cx="3702187" cy="1494891"/>
            <a:chOff x="3279279" y="4177246"/>
            <a:chExt cx="1851750" cy="741118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0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3486731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8842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5084" y="118349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=);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070756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593472" y="2366519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065032" y="30994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2593472" y="309941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081970" y="2579879"/>
            <a:ext cx="310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397139" y="2745597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392913" y="258151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</a:t>
            </a:r>
            <a:r>
              <a:rPr lang="en-US" dirty="0" smtClean="0"/>
              <a:t>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1026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2587002" y="2029039"/>
            <a:ext cx="525448" cy="144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9/9b/PMOS-NAND-gate.svg/461px-PMOS-NAND-gate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1"/>
          <a:stretch/>
        </p:blipFill>
        <p:spPr bwMode="auto">
          <a:xfrm>
            <a:off x="8716679" y="1990623"/>
            <a:ext cx="1125320" cy="14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592726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NMOS</a:t>
            </a:r>
            <a:endParaRPr lang="es-ES" sz="16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5841294" y="2551414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2127549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57749" y="1975658"/>
            <a:ext cx="3702187" cy="1494891"/>
            <a:chOff x="3279279" y="4177246"/>
            <a:chExt cx="1851750" cy="741118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0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3486731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8842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5084" y="118349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=);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8968939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PMOS</a:t>
            </a:r>
            <a:endParaRPr lang="es-ES" sz="1600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8503762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633962" y="1975658"/>
            <a:ext cx="3702187" cy="1494891"/>
            <a:chOff x="3279279" y="4177246"/>
            <a:chExt cx="1851750" cy="741118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9862944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15055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70756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593472" y="2366519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065032" y="30994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2593472" y="309941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081970" y="2579879"/>
            <a:ext cx="310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397139" y="2745597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392913" y="258151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341238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8863954" y="2366519"/>
            <a:ext cx="0" cy="5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21228" y="3099419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234187" y="293583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8767762" y="2905092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826628" y="2951537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9640849" y="2671215"/>
            <a:ext cx="137073" cy="74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9602486" y="2716856"/>
            <a:ext cx="621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3499" y="2902631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</a:t>
            </a:r>
            <a:r>
              <a:rPr lang="en-US" dirty="0" smtClean="0"/>
              <a:t>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1026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2587002" y="2029039"/>
            <a:ext cx="525448" cy="144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9/9b/PMOS-NAND-gate.svg/461px-PMOS-NAND-gate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1"/>
          <a:stretch/>
        </p:blipFill>
        <p:spPr bwMode="auto">
          <a:xfrm>
            <a:off x="8716679" y="1990623"/>
            <a:ext cx="1125320" cy="14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e/e2/CMOS_NAND.svg/310px-CMOS_NAND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14" y="5073304"/>
            <a:ext cx="766221" cy="1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592726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NMOS</a:t>
            </a:r>
            <a:endParaRPr lang="es-ES" sz="16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5841294" y="2551414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2127549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57749" y="1975658"/>
            <a:ext cx="3702187" cy="1494891"/>
            <a:chOff x="3279279" y="4177246"/>
            <a:chExt cx="1851750" cy="741118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0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3486731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8842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60461" y="4192756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25084" y="118349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=);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592726" y="6529942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/>
              <a:t>C</a:t>
            </a:r>
            <a:r>
              <a:rPr lang="es-ES" sz="1600" dirty="0" smtClean="0"/>
              <a:t>MOS</a:t>
            </a:r>
            <a:endParaRPr lang="es-ES" sz="1600" dirty="0" smtClean="0"/>
          </a:p>
        </p:txBody>
      </p:sp>
      <p:sp>
        <p:nvSpPr>
          <p:cNvPr id="92" name="Rectangle 91"/>
          <p:cNvSpPr/>
          <p:nvPr/>
        </p:nvSpPr>
        <p:spPr>
          <a:xfrm>
            <a:off x="2127549" y="5146203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257749" y="4916404"/>
            <a:ext cx="3702187" cy="1494891"/>
            <a:chOff x="3279279" y="4177246"/>
            <a:chExt cx="1851750" cy="741118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486731" y="5500701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138842" y="5871741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968939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PMOS</a:t>
            </a:r>
            <a:endParaRPr lang="es-ES" sz="1600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8503762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633962" y="1975658"/>
            <a:ext cx="3702187" cy="1494891"/>
            <a:chOff x="3279279" y="4177246"/>
            <a:chExt cx="1851750" cy="741118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9862944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15055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70756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593472" y="2366519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065032" y="30994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2593472" y="309941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081970" y="2579879"/>
            <a:ext cx="310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397139" y="2745597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392913" y="258151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341238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8863954" y="2366519"/>
            <a:ext cx="0" cy="5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21228" y="3099419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234187" y="293583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8767762" y="2905092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826628" y="2951537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9640849" y="2671215"/>
            <a:ext cx="137073" cy="74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9602486" y="2716856"/>
            <a:ext cx="621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3499" y="2902631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2007882" y="5307265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2530598" y="5307265"/>
            <a:ext cx="0" cy="3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059308" y="6040165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437733" y="5316913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460649" y="5347872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195798" y="6038747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2618333" y="5722865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2306734" y="5756477"/>
            <a:ext cx="438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308348" y="5310440"/>
            <a:ext cx="0" cy="44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717768" y="5302009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2802854" y="5335748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2578900" y="6037849"/>
            <a:ext cx="0" cy="33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578900" y="6373254"/>
            <a:ext cx="3566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802854" y="5521665"/>
            <a:ext cx="137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2940014" y="5518628"/>
            <a:ext cx="0" cy="850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039295" y="5500272"/>
            <a:ext cx="215801" cy="125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3036440" y="5545487"/>
            <a:ext cx="310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346846" y="5682627"/>
            <a:ext cx="502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3347383" y="554712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Primitive gate</a:t>
            </a:r>
            <a:r>
              <a:rPr lang="en-US" dirty="0" smtClean="0"/>
              <a:t>				</a:t>
            </a:r>
            <a:r>
              <a:rPr lang="en-US" sz="2400" dirty="0" smtClean="0"/>
              <a:t>				                   </a:t>
            </a:r>
            <a:r>
              <a:rPr lang="en-US" sz="2400" dirty="0" err="1" smtClean="0"/>
              <a:t>nand</a:t>
            </a:r>
            <a:endParaRPr lang="en-US" dirty="0"/>
          </a:p>
        </p:txBody>
      </p:sp>
      <p:pic>
        <p:nvPicPr>
          <p:cNvPr id="1026" name="Picture 2" descr="https://upload.wikimedia.org/wikipedia/commons/thumb/4/49/NMOS_NAND.svg/92px-NMOS_NAND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r="17955" b="17967"/>
          <a:stretch/>
        </p:blipFill>
        <p:spPr bwMode="auto">
          <a:xfrm>
            <a:off x="2587002" y="2029039"/>
            <a:ext cx="525448" cy="144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9/9b/PMOS-NAND-gate.svg/461px-PMOS-NAND-gate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1"/>
          <a:stretch/>
        </p:blipFill>
        <p:spPr bwMode="auto">
          <a:xfrm>
            <a:off x="8716679" y="1990623"/>
            <a:ext cx="1125320" cy="14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e/e2/CMOS_NAND.svg/310px-CMOS_NAND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14" y="5073304"/>
            <a:ext cx="766221" cy="1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592726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NMOS</a:t>
            </a:r>
            <a:endParaRPr lang="es-ES" sz="16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5841294" y="2551414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742566" y="5114010"/>
            <a:ext cx="1207402" cy="1210590"/>
            <a:chOff x="13039515" y="1744209"/>
            <a:chExt cx="3164014" cy="2437797"/>
          </a:xfrm>
        </p:grpSpPr>
        <p:pic>
          <p:nvPicPr>
            <p:cNvPr id="1032" name="Picture 8" descr="https://upload.wikimedia.org/wikipedia/commons/thumb/d/d4/TTL_npn_nand.svg/648px-TTL_npn_nand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9515" y="1744209"/>
              <a:ext cx="2974939" cy="2437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3058812" y="2962161"/>
              <a:ext cx="45085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752679" y="2492261"/>
              <a:ext cx="45085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127549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57749" y="1975658"/>
            <a:ext cx="3702187" cy="1494891"/>
            <a:chOff x="3279279" y="4177246"/>
            <a:chExt cx="1851750" cy="741118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0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3486731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8842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60461" y="4192756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25084" y="118349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=);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592726" y="6529942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/>
              <a:t>C</a:t>
            </a:r>
            <a:r>
              <a:rPr lang="es-ES" sz="1600" dirty="0" smtClean="0"/>
              <a:t>MOS</a:t>
            </a:r>
            <a:endParaRPr lang="es-ES" sz="1600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5841294" y="5492160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sp>
        <p:nvSpPr>
          <p:cNvPr id="92" name="Rectangle 91"/>
          <p:cNvSpPr/>
          <p:nvPr/>
        </p:nvSpPr>
        <p:spPr>
          <a:xfrm>
            <a:off x="2127549" y="5146203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257749" y="4916404"/>
            <a:ext cx="3702187" cy="1494891"/>
            <a:chOff x="3279279" y="4177246"/>
            <a:chExt cx="1851750" cy="741118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486731" y="5500701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138842" y="5871741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968939" y="3589196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/>
              <a:t>PMOS</a:t>
            </a:r>
            <a:endParaRPr lang="es-ES" sz="1600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8503762" y="2205457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633962" y="1975658"/>
            <a:ext cx="3702187" cy="1494891"/>
            <a:chOff x="3279279" y="4177246"/>
            <a:chExt cx="1851750" cy="741118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9862944" y="2559955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15055" y="2930995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36674" y="4192756"/>
            <a:ext cx="50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or</a:t>
            </a:r>
            <a:endParaRPr lang="es-ES" sz="1200" dirty="0" smtClean="0"/>
          </a:p>
        </p:txBody>
      </p:sp>
      <p:sp>
        <p:nvSpPr>
          <p:cNvPr id="114" name="Rectangle 113"/>
          <p:cNvSpPr/>
          <p:nvPr/>
        </p:nvSpPr>
        <p:spPr>
          <a:xfrm>
            <a:off x="8968939" y="6529942"/>
            <a:ext cx="75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/>
              <a:t>TTL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503762" y="5146203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7633962" y="4916404"/>
            <a:ext cx="3702187" cy="1494891"/>
            <a:chOff x="3279279" y="4177246"/>
            <a:chExt cx="1851750" cy="741118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4584720" y="4496209"/>
              <a:ext cx="546309" cy="117436"/>
              <a:chOff x="1490775" y="1289057"/>
              <a:chExt cx="546309" cy="117436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V="1">
                <a:off x="1617380" y="1347776"/>
                <a:ext cx="41970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0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9862944" y="5500701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515055" y="5871741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70756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593472" y="2366519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065032" y="30994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2593472" y="309941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081970" y="2579879"/>
            <a:ext cx="310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397139" y="2745597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392913" y="258151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341238" y="2366519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8863954" y="2366519"/>
            <a:ext cx="0" cy="5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21228" y="3099419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234187" y="2935837"/>
            <a:ext cx="0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8767762" y="2905092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826628" y="2951537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9640849" y="2671215"/>
            <a:ext cx="137073" cy="74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9602486" y="2716856"/>
            <a:ext cx="621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3499" y="2902631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2007882" y="5307265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2530598" y="5307265"/>
            <a:ext cx="0" cy="3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059308" y="6040165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437733" y="5316913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460649" y="5347872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195798" y="6038747"/>
            <a:ext cx="52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2618333" y="5722865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2306734" y="5756477"/>
            <a:ext cx="438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308348" y="5310440"/>
            <a:ext cx="0" cy="44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717768" y="5302009"/>
            <a:ext cx="89721" cy="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2802854" y="5335748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2578900" y="6037849"/>
            <a:ext cx="0" cy="33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578900" y="6373254"/>
            <a:ext cx="3566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802854" y="5521665"/>
            <a:ext cx="137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2940014" y="5518628"/>
            <a:ext cx="0" cy="850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039295" y="5500272"/>
            <a:ext cx="215801" cy="125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3036440" y="5545487"/>
            <a:ext cx="310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346846" y="5682627"/>
            <a:ext cx="502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3347383" y="554712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8371333" y="5302009"/>
            <a:ext cx="502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868716" y="5302009"/>
            <a:ext cx="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867111" y="5853030"/>
            <a:ext cx="64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463882" y="6037849"/>
            <a:ext cx="402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8867949" y="5957856"/>
            <a:ext cx="0" cy="8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869388" y="5954728"/>
            <a:ext cx="64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761773" y="5603660"/>
            <a:ext cx="100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868631" y="5603660"/>
            <a:ext cx="0" cy="73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9866724" y="5681174"/>
            <a:ext cx="365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 smtClean="0"/>
              <a:t>				                     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Not gate: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not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(a=in, b=in,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89469" y="885385"/>
            <a:ext cx="5915728" cy="3214663"/>
            <a:chOff x="345118" y="5712995"/>
            <a:chExt cx="1703357" cy="94068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45118" y="6187165"/>
              <a:ext cx="5265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679870" y="6183729"/>
              <a:ext cx="368605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63024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879024" y="23698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03205" y="2185680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19922" y="2121742"/>
            <a:ext cx="2376468" cy="720437"/>
            <a:chOff x="3279279" y="4177246"/>
            <a:chExt cx="2660448" cy="741118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584720" y="4496209"/>
              <a:ext cx="1355007" cy="117436"/>
              <a:chOff x="1490775" y="1289057"/>
              <a:chExt cx="1355007" cy="117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617380" y="1347776"/>
                <a:ext cx="1228402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865588" y="2387893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03409" y="2545963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019924" y="2309317"/>
            <a:ext cx="0" cy="3540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076102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0543" y="2093872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86161" y="2676175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16720" y="2290362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t="-1" b="62812"/>
          <a:stretch/>
        </p:blipFill>
        <p:spPr>
          <a:xfrm>
            <a:off x="1066800" y="4458490"/>
            <a:ext cx="100584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 smtClean="0"/>
              <a:t>				                      not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89469" y="885385"/>
            <a:ext cx="5915728" cy="3214663"/>
            <a:chOff x="345118" y="5712995"/>
            <a:chExt cx="1703357" cy="94068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45118" y="6187165"/>
              <a:ext cx="5265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679870" y="6183729"/>
              <a:ext cx="368605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63024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879024" y="23698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03205" y="2185680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19922" y="2121742"/>
            <a:ext cx="2376468" cy="720437"/>
            <a:chOff x="3279279" y="4177246"/>
            <a:chExt cx="2660448" cy="741118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584720" y="4496209"/>
              <a:ext cx="1355007" cy="117436"/>
              <a:chOff x="1490775" y="1289057"/>
              <a:chExt cx="1355007" cy="117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617380" y="1347776"/>
                <a:ext cx="1228402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865588" y="2387893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03409" y="2545963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019924" y="2309317"/>
            <a:ext cx="0" cy="3540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076102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0543" y="2093872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86161" y="2676175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16720" y="2290362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0" y="1943634"/>
            <a:ext cx="4538344" cy="1319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88" y="4310951"/>
            <a:ext cx="8742959" cy="241529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19234" y="4735956"/>
            <a:ext cx="669646" cy="11798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29814" y="4861560"/>
            <a:ext cx="2681326" cy="9617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And gate: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1 if (a == 1 and b == 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0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And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(a=a, b=b, out=o1);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(a=o1, b=o1, out=out);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88928" y="304345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5530" y="2185680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572248" y="2121742"/>
            <a:ext cx="1644949" cy="720437"/>
            <a:chOff x="3279279" y="4177246"/>
            <a:chExt cx="1841513" cy="741118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584720" y="4496209"/>
              <a:ext cx="536072" cy="117436"/>
              <a:chOff x="1490775" y="1289057"/>
              <a:chExt cx="536072" cy="117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617380" y="1347776"/>
                <a:ext cx="409467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417913" y="2387893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55734" y="2545963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570301" y="1804492"/>
            <a:ext cx="0" cy="5048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42868" y="2093872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38486" y="2676175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830924" y="2290362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831037" y="1095226"/>
            <a:ext cx="6327417" cy="2797666"/>
            <a:chOff x="4037812" y="1715660"/>
            <a:chExt cx="1688831" cy="741118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4037812" y="2266407"/>
              <a:ext cx="46371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037812" y="1903059"/>
              <a:ext cx="46371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336148" y="2086964"/>
              <a:ext cx="3904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6800" y="4458490"/>
            <a:ext cx="10058400" cy="210312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581640" y="1671666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98584" y="2195910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215301" y="2131972"/>
            <a:ext cx="2366943" cy="720437"/>
            <a:chOff x="3279279" y="4177246"/>
            <a:chExt cx="2649785" cy="741118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584720" y="4496209"/>
              <a:ext cx="1344344" cy="117436"/>
              <a:chOff x="1490775" y="1289057"/>
              <a:chExt cx="1344344" cy="11743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V="1">
                <a:off x="1606717" y="1347776"/>
                <a:ext cx="1228402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9060967" y="2398123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598788" y="2556193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8215303" y="2319547"/>
            <a:ext cx="0" cy="3540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185922" y="2104102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81540" y="2686405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397774" y="2300592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6570733" y="2661196"/>
            <a:ext cx="0" cy="5048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076102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21382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  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Or gate: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1 if (a == 1 or b == 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0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Or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(a=a, b=a, out=o1);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(a=b, b=b, out=o2);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(a=o1, b=o2, out=out);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833025" y="1075711"/>
            <a:ext cx="6304594" cy="2834640"/>
            <a:chOff x="3675121" y="3048834"/>
            <a:chExt cx="1598030" cy="723601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3675121" y="3583969"/>
              <a:ext cx="48672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3675121" y="3233589"/>
              <a:ext cx="48672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9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71103" y="4462272"/>
            <a:ext cx="10058400" cy="2103120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4588928" y="304345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81640" y="1671666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133931" y="1498090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6750649" y="1434152"/>
            <a:ext cx="1644949" cy="720437"/>
            <a:chOff x="3279279" y="4177246"/>
            <a:chExt cx="1841513" cy="741118"/>
          </a:xfrm>
        </p:grpSpPr>
        <p:cxnSp>
          <p:nvCxnSpPr>
            <p:cNvPr id="112" name="Straight Connector 111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4584720" y="4496209"/>
              <a:ext cx="536072" cy="117436"/>
              <a:chOff x="1490775" y="1289057"/>
              <a:chExt cx="536072" cy="117436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V="1">
                <a:off x="1617380" y="1347776"/>
                <a:ext cx="409467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7596314" y="1700303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134135" y="1858373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721269" y="1406282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716887" y="1988585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247463" y="1602772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137093" y="2869376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6753811" y="2805438"/>
            <a:ext cx="1644949" cy="720437"/>
            <a:chOff x="3279279" y="4177246"/>
            <a:chExt cx="1841513" cy="741118"/>
          </a:xfrm>
        </p:grpSpPr>
        <p:cxnSp>
          <p:nvCxnSpPr>
            <p:cNvPr id="125" name="Straight Connector 12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4584720" y="4496209"/>
              <a:ext cx="536072" cy="117436"/>
              <a:chOff x="1490775" y="1289057"/>
              <a:chExt cx="536072" cy="117436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V="1">
                <a:off x="1617380" y="1347776"/>
                <a:ext cx="409467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7599476" y="3071589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7137297" y="3229659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724431" y="2777568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720049" y="3359871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6750649" y="1622341"/>
            <a:ext cx="0" cy="3533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6753824" y="2991988"/>
            <a:ext cx="0" cy="3533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8781499" y="2197020"/>
            <a:ext cx="303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8398217" y="2133082"/>
            <a:ext cx="1736389" cy="720437"/>
            <a:chOff x="3279279" y="4177246"/>
            <a:chExt cx="1943880" cy="741118"/>
          </a:xfrm>
        </p:grpSpPr>
        <p:cxnSp>
          <p:nvCxnSpPr>
            <p:cNvPr id="166" name="Straight Connector 165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4584720" y="4496209"/>
              <a:ext cx="638439" cy="117436"/>
              <a:chOff x="1490775" y="1289057"/>
              <a:chExt cx="638439" cy="11743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flipV="1">
                <a:off x="1617380" y="1347776"/>
                <a:ext cx="511834" cy="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9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9243882" y="2399233"/>
            <a:ext cx="3837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8781703" y="2557303"/>
            <a:ext cx="292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9656893" y="2301702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177" name="Straight Connector 176"/>
          <p:cNvCxnSpPr/>
          <p:nvPr/>
        </p:nvCxnSpPr>
        <p:spPr>
          <a:xfrm>
            <a:off x="8392833" y="1799472"/>
            <a:ext cx="0" cy="5196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8392833" y="2674538"/>
            <a:ext cx="0" cy="4975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8250625" y="3150504"/>
            <a:ext cx="391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1076102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42160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              </a:t>
            </a:r>
            <a:r>
              <a:rPr lang="en-US" sz="2400" dirty="0" err="1" smtClean="0"/>
              <a:t>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Exclusive-or gate: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not (a == b)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Not(in=a, out=nota);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Not(in=b, out=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out=w1);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And(a=nota, b=b, out=w2);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Or(a=w1, b=w2, out=out);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833025" y="1075711"/>
            <a:ext cx="6304594" cy="2834640"/>
            <a:chOff x="3675121" y="3048834"/>
            <a:chExt cx="1598030" cy="723601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3675121" y="3583969"/>
              <a:ext cx="40560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675121" y="3233590"/>
              <a:ext cx="4064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009228" y="3412939"/>
              <a:ext cx="26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9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08" name="Rectangle 107"/>
          <p:cNvSpPr/>
          <p:nvPr/>
        </p:nvSpPr>
        <p:spPr>
          <a:xfrm>
            <a:off x="4588928" y="3043450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81640" y="1671666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1076102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56" name="Stored Data 71"/>
          <p:cNvSpPr/>
          <p:nvPr/>
        </p:nvSpPr>
        <p:spPr>
          <a:xfrm rot="10800000">
            <a:off x="5940371" y="1075707"/>
            <a:ext cx="424230" cy="283464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932 w 13265"/>
              <a:gd name="connsiteY0" fmla="*/ 0 h 10000"/>
              <a:gd name="connsiteX1" fmla="*/ 13265 w 13265"/>
              <a:gd name="connsiteY1" fmla="*/ 0 h 10000"/>
              <a:gd name="connsiteX2" fmla="*/ 11598 w 13265"/>
              <a:gd name="connsiteY2" fmla="*/ 5000 h 10000"/>
              <a:gd name="connsiteX3" fmla="*/ 13265 w 13265"/>
              <a:gd name="connsiteY3" fmla="*/ 10000 h 10000"/>
              <a:gd name="connsiteX4" fmla="*/ 4932 w 13265"/>
              <a:gd name="connsiteY4" fmla="*/ 10000 h 10000"/>
              <a:gd name="connsiteX5" fmla="*/ 0 w 13265"/>
              <a:gd name="connsiteY5" fmla="*/ 5084 h 10000"/>
              <a:gd name="connsiteX6" fmla="*/ 4932 w 13265"/>
              <a:gd name="connsiteY6" fmla="*/ 0 h 10000"/>
              <a:gd name="connsiteX0" fmla="*/ 5226 w 13559"/>
              <a:gd name="connsiteY0" fmla="*/ 0 h 10000"/>
              <a:gd name="connsiteX1" fmla="*/ 13559 w 13559"/>
              <a:gd name="connsiteY1" fmla="*/ 0 h 10000"/>
              <a:gd name="connsiteX2" fmla="*/ 11892 w 13559"/>
              <a:gd name="connsiteY2" fmla="*/ 5000 h 10000"/>
              <a:gd name="connsiteX3" fmla="*/ 13559 w 13559"/>
              <a:gd name="connsiteY3" fmla="*/ 10000 h 10000"/>
              <a:gd name="connsiteX4" fmla="*/ 5226 w 13559"/>
              <a:gd name="connsiteY4" fmla="*/ 10000 h 10000"/>
              <a:gd name="connsiteX5" fmla="*/ 294 w 13559"/>
              <a:gd name="connsiteY5" fmla="*/ 5084 h 10000"/>
              <a:gd name="connsiteX6" fmla="*/ 5226 w 13559"/>
              <a:gd name="connsiteY6" fmla="*/ 0 h 10000"/>
              <a:gd name="connsiteX0" fmla="*/ 4933 w 13266"/>
              <a:gd name="connsiteY0" fmla="*/ 0 h 10000"/>
              <a:gd name="connsiteX1" fmla="*/ 13266 w 13266"/>
              <a:gd name="connsiteY1" fmla="*/ 0 h 10000"/>
              <a:gd name="connsiteX2" fmla="*/ 11599 w 13266"/>
              <a:gd name="connsiteY2" fmla="*/ 5000 h 10000"/>
              <a:gd name="connsiteX3" fmla="*/ 13266 w 13266"/>
              <a:gd name="connsiteY3" fmla="*/ 10000 h 10000"/>
              <a:gd name="connsiteX4" fmla="*/ 4933 w 13266"/>
              <a:gd name="connsiteY4" fmla="*/ 10000 h 10000"/>
              <a:gd name="connsiteX5" fmla="*/ 1 w 13266"/>
              <a:gd name="connsiteY5" fmla="*/ 5084 h 10000"/>
              <a:gd name="connsiteX6" fmla="*/ 4933 w 13266"/>
              <a:gd name="connsiteY6" fmla="*/ 0 h 10000"/>
              <a:gd name="connsiteX0" fmla="*/ 4933 w 13266"/>
              <a:gd name="connsiteY0" fmla="*/ 0 h 10000"/>
              <a:gd name="connsiteX1" fmla="*/ 13266 w 13266"/>
              <a:gd name="connsiteY1" fmla="*/ 0 h 10000"/>
              <a:gd name="connsiteX2" fmla="*/ 11599 w 13266"/>
              <a:gd name="connsiteY2" fmla="*/ 5000 h 10000"/>
              <a:gd name="connsiteX3" fmla="*/ 13266 w 13266"/>
              <a:gd name="connsiteY3" fmla="*/ 10000 h 10000"/>
              <a:gd name="connsiteX4" fmla="*/ 4933 w 13266"/>
              <a:gd name="connsiteY4" fmla="*/ 10000 h 10000"/>
              <a:gd name="connsiteX5" fmla="*/ 1 w 13266"/>
              <a:gd name="connsiteY5" fmla="*/ 5084 h 10000"/>
              <a:gd name="connsiteX6" fmla="*/ 4933 w 13266"/>
              <a:gd name="connsiteY6" fmla="*/ 0 h 10000"/>
              <a:gd name="connsiteX0" fmla="*/ 4966 w 13299"/>
              <a:gd name="connsiteY0" fmla="*/ 0 h 10000"/>
              <a:gd name="connsiteX1" fmla="*/ 13299 w 13299"/>
              <a:gd name="connsiteY1" fmla="*/ 0 h 10000"/>
              <a:gd name="connsiteX2" fmla="*/ 11632 w 13299"/>
              <a:gd name="connsiteY2" fmla="*/ 5000 h 10000"/>
              <a:gd name="connsiteX3" fmla="*/ 13299 w 13299"/>
              <a:gd name="connsiteY3" fmla="*/ 10000 h 10000"/>
              <a:gd name="connsiteX4" fmla="*/ 7782 w 13299"/>
              <a:gd name="connsiteY4" fmla="*/ 10000 h 10000"/>
              <a:gd name="connsiteX5" fmla="*/ 34 w 13299"/>
              <a:gd name="connsiteY5" fmla="*/ 5084 h 10000"/>
              <a:gd name="connsiteX6" fmla="*/ 4966 w 13299"/>
              <a:gd name="connsiteY6" fmla="*/ 0 h 10000"/>
              <a:gd name="connsiteX0" fmla="*/ 4947 w 13280"/>
              <a:gd name="connsiteY0" fmla="*/ 0 h 10000"/>
              <a:gd name="connsiteX1" fmla="*/ 13280 w 13280"/>
              <a:gd name="connsiteY1" fmla="*/ 0 h 10000"/>
              <a:gd name="connsiteX2" fmla="*/ 11613 w 13280"/>
              <a:gd name="connsiteY2" fmla="*/ 5000 h 10000"/>
              <a:gd name="connsiteX3" fmla="*/ 13280 w 13280"/>
              <a:gd name="connsiteY3" fmla="*/ 10000 h 10000"/>
              <a:gd name="connsiteX4" fmla="*/ 6702 w 13280"/>
              <a:gd name="connsiteY4" fmla="*/ 9832 h 10000"/>
              <a:gd name="connsiteX5" fmla="*/ 15 w 13280"/>
              <a:gd name="connsiteY5" fmla="*/ 5084 h 10000"/>
              <a:gd name="connsiteX6" fmla="*/ 4947 w 13280"/>
              <a:gd name="connsiteY6" fmla="*/ 0 h 10000"/>
              <a:gd name="connsiteX0" fmla="*/ 4933 w 13266"/>
              <a:gd name="connsiteY0" fmla="*/ 0 h 10000"/>
              <a:gd name="connsiteX1" fmla="*/ 13266 w 13266"/>
              <a:gd name="connsiteY1" fmla="*/ 0 h 10000"/>
              <a:gd name="connsiteX2" fmla="*/ 11599 w 13266"/>
              <a:gd name="connsiteY2" fmla="*/ 5000 h 10000"/>
              <a:gd name="connsiteX3" fmla="*/ 13266 w 13266"/>
              <a:gd name="connsiteY3" fmla="*/ 10000 h 10000"/>
              <a:gd name="connsiteX4" fmla="*/ 6688 w 13266"/>
              <a:gd name="connsiteY4" fmla="*/ 9832 h 10000"/>
              <a:gd name="connsiteX5" fmla="*/ 1 w 13266"/>
              <a:gd name="connsiteY5" fmla="*/ 5084 h 10000"/>
              <a:gd name="connsiteX6" fmla="*/ 4933 w 13266"/>
              <a:gd name="connsiteY6" fmla="*/ 0 h 10000"/>
              <a:gd name="connsiteX0" fmla="*/ 5711 w 13268"/>
              <a:gd name="connsiteY0" fmla="*/ 126 h 10000"/>
              <a:gd name="connsiteX1" fmla="*/ 13268 w 13268"/>
              <a:gd name="connsiteY1" fmla="*/ 0 h 10000"/>
              <a:gd name="connsiteX2" fmla="*/ 11601 w 13268"/>
              <a:gd name="connsiteY2" fmla="*/ 5000 h 10000"/>
              <a:gd name="connsiteX3" fmla="*/ 13268 w 13268"/>
              <a:gd name="connsiteY3" fmla="*/ 10000 h 10000"/>
              <a:gd name="connsiteX4" fmla="*/ 6690 w 13268"/>
              <a:gd name="connsiteY4" fmla="*/ 9832 h 10000"/>
              <a:gd name="connsiteX5" fmla="*/ 3 w 13268"/>
              <a:gd name="connsiteY5" fmla="*/ 5084 h 10000"/>
              <a:gd name="connsiteX6" fmla="*/ 5711 w 13268"/>
              <a:gd name="connsiteY6" fmla="*/ 126 h 10000"/>
              <a:gd name="connsiteX0" fmla="*/ 5709 w 13266"/>
              <a:gd name="connsiteY0" fmla="*/ 126 h 10000"/>
              <a:gd name="connsiteX1" fmla="*/ 13266 w 13266"/>
              <a:gd name="connsiteY1" fmla="*/ 0 h 10000"/>
              <a:gd name="connsiteX2" fmla="*/ 11599 w 13266"/>
              <a:gd name="connsiteY2" fmla="*/ 5000 h 10000"/>
              <a:gd name="connsiteX3" fmla="*/ 13266 w 13266"/>
              <a:gd name="connsiteY3" fmla="*/ 10000 h 10000"/>
              <a:gd name="connsiteX4" fmla="*/ 6688 w 13266"/>
              <a:gd name="connsiteY4" fmla="*/ 9832 h 10000"/>
              <a:gd name="connsiteX5" fmla="*/ 1 w 13266"/>
              <a:gd name="connsiteY5" fmla="*/ 5084 h 10000"/>
              <a:gd name="connsiteX6" fmla="*/ 5709 w 13266"/>
              <a:gd name="connsiteY6" fmla="*/ 126 h 10000"/>
              <a:gd name="connsiteX0" fmla="*/ 5709 w 13266"/>
              <a:gd name="connsiteY0" fmla="*/ 126 h 10000"/>
              <a:gd name="connsiteX1" fmla="*/ 13266 w 13266"/>
              <a:gd name="connsiteY1" fmla="*/ 0 h 10000"/>
              <a:gd name="connsiteX2" fmla="*/ 11599 w 13266"/>
              <a:gd name="connsiteY2" fmla="*/ 5000 h 10000"/>
              <a:gd name="connsiteX3" fmla="*/ 13266 w 13266"/>
              <a:gd name="connsiteY3" fmla="*/ 10000 h 10000"/>
              <a:gd name="connsiteX4" fmla="*/ 6688 w 13266"/>
              <a:gd name="connsiteY4" fmla="*/ 9832 h 10000"/>
              <a:gd name="connsiteX5" fmla="*/ 1 w 13266"/>
              <a:gd name="connsiteY5" fmla="*/ 5084 h 10000"/>
              <a:gd name="connsiteX6" fmla="*/ 5709 w 13266"/>
              <a:gd name="connsiteY6" fmla="*/ 126 h 10000"/>
              <a:gd name="connsiteX0" fmla="*/ 6688 w 13265"/>
              <a:gd name="connsiteY0" fmla="*/ 42 h 10000"/>
              <a:gd name="connsiteX1" fmla="*/ 13265 w 13265"/>
              <a:gd name="connsiteY1" fmla="*/ 0 h 10000"/>
              <a:gd name="connsiteX2" fmla="*/ 11598 w 13265"/>
              <a:gd name="connsiteY2" fmla="*/ 5000 h 10000"/>
              <a:gd name="connsiteX3" fmla="*/ 13265 w 13265"/>
              <a:gd name="connsiteY3" fmla="*/ 10000 h 10000"/>
              <a:gd name="connsiteX4" fmla="*/ 6687 w 13265"/>
              <a:gd name="connsiteY4" fmla="*/ 9832 h 10000"/>
              <a:gd name="connsiteX5" fmla="*/ 0 w 13265"/>
              <a:gd name="connsiteY5" fmla="*/ 5084 h 10000"/>
              <a:gd name="connsiteX6" fmla="*/ 6688 w 13265"/>
              <a:gd name="connsiteY6" fmla="*/ 42 h 10000"/>
              <a:gd name="connsiteX0" fmla="*/ 6688 w 13265"/>
              <a:gd name="connsiteY0" fmla="*/ 42 h 9832"/>
              <a:gd name="connsiteX1" fmla="*/ 13265 w 13265"/>
              <a:gd name="connsiteY1" fmla="*/ 0 h 9832"/>
              <a:gd name="connsiteX2" fmla="*/ 11598 w 13265"/>
              <a:gd name="connsiteY2" fmla="*/ 5000 h 9832"/>
              <a:gd name="connsiteX3" fmla="*/ 11387 w 13265"/>
              <a:gd name="connsiteY3" fmla="*/ 9790 h 9832"/>
              <a:gd name="connsiteX4" fmla="*/ 6687 w 13265"/>
              <a:gd name="connsiteY4" fmla="*/ 9832 h 9832"/>
              <a:gd name="connsiteX5" fmla="*/ 0 w 13265"/>
              <a:gd name="connsiteY5" fmla="*/ 5084 h 9832"/>
              <a:gd name="connsiteX6" fmla="*/ 6688 w 13265"/>
              <a:gd name="connsiteY6" fmla="*/ 42 h 9832"/>
              <a:gd name="connsiteX0" fmla="*/ 5042 w 10000"/>
              <a:gd name="connsiteY0" fmla="*/ 43 h 10000"/>
              <a:gd name="connsiteX1" fmla="*/ 10000 w 10000"/>
              <a:gd name="connsiteY1" fmla="*/ 0 h 10000"/>
              <a:gd name="connsiteX2" fmla="*/ 8743 w 10000"/>
              <a:gd name="connsiteY2" fmla="*/ 5085 h 10000"/>
              <a:gd name="connsiteX3" fmla="*/ 9692 w 10000"/>
              <a:gd name="connsiteY3" fmla="*/ 10000 h 10000"/>
              <a:gd name="connsiteX4" fmla="*/ 5041 w 10000"/>
              <a:gd name="connsiteY4" fmla="*/ 10000 h 10000"/>
              <a:gd name="connsiteX5" fmla="*/ 0 w 10000"/>
              <a:gd name="connsiteY5" fmla="*/ 5171 h 10000"/>
              <a:gd name="connsiteX6" fmla="*/ 5042 w 10000"/>
              <a:gd name="connsiteY6" fmla="*/ 43 h 10000"/>
              <a:gd name="connsiteX0" fmla="*/ 5042 w 10000"/>
              <a:gd name="connsiteY0" fmla="*/ 43 h 10000"/>
              <a:gd name="connsiteX1" fmla="*/ 10000 w 10000"/>
              <a:gd name="connsiteY1" fmla="*/ 0 h 10000"/>
              <a:gd name="connsiteX2" fmla="*/ 8743 w 10000"/>
              <a:gd name="connsiteY2" fmla="*/ 5085 h 10000"/>
              <a:gd name="connsiteX3" fmla="*/ 9784 w 10000"/>
              <a:gd name="connsiteY3" fmla="*/ 10000 h 10000"/>
              <a:gd name="connsiteX4" fmla="*/ 5041 w 10000"/>
              <a:gd name="connsiteY4" fmla="*/ 10000 h 10000"/>
              <a:gd name="connsiteX5" fmla="*/ 0 w 10000"/>
              <a:gd name="connsiteY5" fmla="*/ 5171 h 10000"/>
              <a:gd name="connsiteX6" fmla="*/ 5042 w 10000"/>
              <a:gd name="connsiteY6" fmla="*/ 43 h 10000"/>
              <a:gd name="connsiteX0" fmla="*/ 5042 w 9784"/>
              <a:gd name="connsiteY0" fmla="*/ 0 h 9957"/>
              <a:gd name="connsiteX1" fmla="*/ 9415 w 9784"/>
              <a:gd name="connsiteY1" fmla="*/ 171 h 9957"/>
              <a:gd name="connsiteX2" fmla="*/ 8743 w 9784"/>
              <a:gd name="connsiteY2" fmla="*/ 5042 h 9957"/>
              <a:gd name="connsiteX3" fmla="*/ 9784 w 9784"/>
              <a:gd name="connsiteY3" fmla="*/ 9957 h 9957"/>
              <a:gd name="connsiteX4" fmla="*/ 5041 w 9784"/>
              <a:gd name="connsiteY4" fmla="*/ 9957 h 9957"/>
              <a:gd name="connsiteX5" fmla="*/ 0 w 9784"/>
              <a:gd name="connsiteY5" fmla="*/ 5128 h 9957"/>
              <a:gd name="connsiteX6" fmla="*/ 5042 w 9784"/>
              <a:gd name="connsiteY6" fmla="*/ 0 h 9957"/>
              <a:gd name="connsiteX0" fmla="*/ 5153 w 10000"/>
              <a:gd name="connsiteY0" fmla="*/ 0 h 10000"/>
              <a:gd name="connsiteX1" fmla="*/ 9875 w 10000"/>
              <a:gd name="connsiteY1" fmla="*/ 172 h 10000"/>
              <a:gd name="connsiteX2" fmla="*/ 8936 w 10000"/>
              <a:gd name="connsiteY2" fmla="*/ 5064 h 10000"/>
              <a:gd name="connsiteX3" fmla="*/ 10000 w 10000"/>
              <a:gd name="connsiteY3" fmla="*/ 10000 h 10000"/>
              <a:gd name="connsiteX4" fmla="*/ 5152 w 10000"/>
              <a:gd name="connsiteY4" fmla="*/ 10000 h 10000"/>
              <a:gd name="connsiteX5" fmla="*/ 0 w 10000"/>
              <a:gd name="connsiteY5" fmla="*/ 5150 h 10000"/>
              <a:gd name="connsiteX6" fmla="*/ 5153 w 10000"/>
              <a:gd name="connsiteY6" fmla="*/ 0 h 10000"/>
              <a:gd name="connsiteX0" fmla="*/ 5153 w 10001"/>
              <a:gd name="connsiteY0" fmla="*/ 0 h 10000"/>
              <a:gd name="connsiteX1" fmla="*/ 10001 w 10001"/>
              <a:gd name="connsiteY1" fmla="*/ 215 h 10000"/>
              <a:gd name="connsiteX2" fmla="*/ 8936 w 10001"/>
              <a:gd name="connsiteY2" fmla="*/ 5064 h 10000"/>
              <a:gd name="connsiteX3" fmla="*/ 10000 w 10001"/>
              <a:gd name="connsiteY3" fmla="*/ 10000 h 10000"/>
              <a:gd name="connsiteX4" fmla="*/ 5152 w 10001"/>
              <a:gd name="connsiteY4" fmla="*/ 10000 h 10000"/>
              <a:gd name="connsiteX5" fmla="*/ 0 w 10001"/>
              <a:gd name="connsiteY5" fmla="*/ 5150 h 10000"/>
              <a:gd name="connsiteX6" fmla="*/ 5153 w 10001"/>
              <a:gd name="connsiteY6" fmla="*/ 0 h 10000"/>
              <a:gd name="connsiteX0" fmla="*/ 5184 w 10001"/>
              <a:gd name="connsiteY0" fmla="*/ 43 h 9785"/>
              <a:gd name="connsiteX1" fmla="*/ 10001 w 10001"/>
              <a:gd name="connsiteY1" fmla="*/ 0 h 9785"/>
              <a:gd name="connsiteX2" fmla="*/ 8936 w 10001"/>
              <a:gd name="connsiteY2" fmla="*/ 4849 h 9785"/>
              <a:gd name="connsiteX3" fmla="*/ 10000 w 10001"/>
              <a:gd name="connsiteY3" fmla="*/ 9785 h 9785"/>
              <a:gd name="connsiteX4" fmla="*/ 5152 w 10001"/>
              <a:gd name="connsiteY4" fmla="*/ 9785 h 9785"/>
              <a:gd name="connsiteX5" fmla="*/ 0 w 10001"/>
              <a:gd name="connsiteY5" fmla="*/ 4935 h 9785"/>
              <a:gd name="connsiteX6" fmla="*/ 5184 w 10001"/>
              <a:gd name="connsiteY6" fmla="*/ 43 h 9785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151 w 10000"/>
              <a:gd name="connsiteY4" fmla="*/ 10000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151 w 10000"/>
              <a:gd name="connsiteY4" fmla="*/ 10000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151 w 10000"/>
              <a:gd name="connsiteY4" fmla="*/ 10000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151 w 10000"/>
              <a:gd name="connsiteY4" fmla="*/ 10000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151 w 10000"/>
              <a:gd name="connsiteY4" fmla="*/ 10000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340 w 10000"/>
              <a:gd name="connsiteY4" fmla="*/ 9956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340 w 10000"/>
              <a:gd name="connsiteY4" fmla="*/ 9956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5183 w 10000"/>
              <a:gd name="connsiteY0" fmla="*/ 44 h 10000"/>
              <a:gd name="connsiteX1" fmla="*/ 10000 w 10000"/>
              <a:gd name="connsiteY1" fmla="*/ 0 h 10000"/>
              <a:gd name="connsiteX2" fmla="*/ 8935 w 10000"/>
              <a:gd name="connsiteY2" fmla="*/ 4956 h 10000"/>
              <a:gd name="connsiteX3" fmla="*/ 9999 w 10000"/>
              <a:gd name="connsiteY3" fmla="*/ 10000 h 10000"/>
              <a:gd name="connsiteX4" fmla="*/ 5183 w 10000"/>
              <a:gd name="connsiteY4" fmla="*/ 9912 h 10000"/>
              <a:gd name="connsiteX5" fmla="*/ 0 w 10000"/>
              <a:gd name="connsiteY5" fmla="*/ 5043 h 10000"/>
              <a:gd name="connsiteX6" fmla="*/ 5183 w 10000"/>
              <a:gd name="connsiteY6" fmla="*/ 44 h 10000"/>
              <a:gd name="connsiteX0" fmla="*/ 603 w 5420"/>
              <a:gd name="connsiteY0" fmla="*/ 44 h 10000"/>
              <a:gd name="connsiteX1" fmla="*/ 5420 w 5420"/>
              <a:gd name="connsiteY1" fmla="*/ 0 h 10000"/>
              <a:gd name="connsiteX2" fmla="*/ 4355 w 5420"/>
              <a:gd name="connsiteY2" fmla="*/ 4956 h 10000"/>
              <a:gd name="connsiteX3" fmla="*/ 5419 w 5420"/>
              <a:gd name="connsiteY3" fmla="*/ 10000 h 10000"/>
              <a:gd name="connsiteX4" fmla="*/ 603 w 5420"/>
              <a:gd name="connsiteY4" fmla="*/ 9912 h 10000"/>
              <a:gd name="connsiteX5" fmla="*/ 603 w 5420"/>
              <a:gd name="connsiteY5" fmla="*/ 44 h 10000"/>
              <a:gd name="connsiteX0" fmla="*/ 1112 w 9999"/>
              <a:gd name="connsiteY0" fmla="*/ 9912 h 11176"/>
              <a:gd name="connsiteX1" fmla="*/ 1112 w 9999"/>
              <a:gd name="connsiteY1" fmla="*/ 44 h 11176"/>
              <a:gd name="connsiteX2" fmla="*/ 9999 w 9999"/>
              <a:gd name="connsiteY2" fmla="*/ 0 h 11176"/>
              <a:gd name="connsiteX3" fmla="*/ 8034 w 9999"/>
              <a:gd name="connsiteY3" fmla="*/ 4956 h 11176"/>
              <a:gd name="connsiteX4" fmla="*/ 9997 w 9999"/>
              <a:gd name="connsiteY4" fmla="*/ 10000 h 11176"/>
              <a:gd name="connsiteX5" fmla="*/ 2783 w 9999"/>
              <a:gd name="connsiteY5" fmla="*/ 11176 h 11176"/>
              <a:gd name="connsiteX0" fmla="*/ 1112 w 10000"/>
              <a:gd name="connsiteY0" fmla="*/ 8869 h 8948"/>
              <a:gd name="connsiteX1" fmla="*/ 1112 w 10000"/>
              <a:gd name="connsiteY1" fmla="*/ 39 h 8948"/>
              <a:gd name="connsiteX2" fmla="*/ 10000 w 10000"/>
              <a:gd name="connsiteY2" fmla="*/ 0 h 8948"/>
              <a:gd name="connsiteX3" fmla="*/ 8035 w 10000"/>
              <a:gd name="connsiteY3" fmla="*/ 4435 h 8948"/>
              <a:gd name="connsiteX4" fmla="*/ 9998 w 10000"/>
              <a:gd name="connsiteY4" fmla="*/ 8948 h 8948"/>
              <a:gd name="connsiteX0" fmla="*/ 0 w 8888"/>
              <a:gd name="connsiteY0" fmla="*/ 44 h 10000"/>
              <a:gd name="connsiteX1" fmla="*/ 8888 w 8888"/>
              <a:gd name="connsiteY1" fmla="*/ 0 h 10000"/>
              <a:gd name="connsiteX2" fmla="*/ 6923 w 8888"/>
              <a:gd name="connsiteY2" fmla="*/ 4956 h 10000"/>
              <a:gd name="connsiteX3" fmla="*/ 8886 w 8888"/>
              <a:gd name="connsiteY3" fmla="*/ 10000 h 10000"/>
              <a:gd name="connsiteX0" fmla="*/ 2211 w 2211"/>
              <a:gd name="connsiteY0" fmla="*/ 0 h 10000"/>
              <a:gd name="connsiteX1" fmla="*/ 0 w 2211"/>
              <a:gd name="connsiteY1" fmla="*/ 4956 h 10000"/>
              <a:gd name="connsiteX2" fmla="*/ 2209 w 2211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1" h="10000">
                <a:moveTo>
                  <a:pt x="2211" y="0"/>
                </a:moveTo>
                <a:cubicBezTo>
                  <a:pt x="739" y="0"/>
                  <a:pt x="0" y="3289"/>
                  <a:pt x="0" y="4956"/>
                </a:cubicBezTo>
                <a:cubicBezTo>
                  <a:pt x="0" y="6622"/>
                  <a:pt x="737" y="10000"/>
                  <a:pt x="2209" y="1000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5657493" y="1708673"/>
            <a:ext cx="3375680" cy="548640"/>
            <a:chOff x="-124013" y="1715660"/>
            <a:chExt cx="5783664" cy="741118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-124013" y="1849251"/>
              <a:ext cx="45758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346317" y="2086965"/>
              <a:ext cx="31333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965973" y="1931648"/>
            <a:ext cx="1320874" cy="365760"/>
            <a:chOff x="-373303" y="5710765"/>
            <a:chExt cx="3162425" cy="940682"/>
          </a:xfrm>
        </p:grpSpPr>
        <p:cxnSp>
          <p:nvCxnSpPr>
            <p:cNvPr id="65" name="Straight Connector 64"/>
            <p:cNvCxnSpPr>
              <a:endCxn id="68" idx="3"/>
            </p:cNvCxnSpPr>
            <p:nvPr/>
          </p:nvCxnSpPr>
          <p:spPr>
            <a:xfrm flipV="1">
              <a:off x="-373303" y="6181106"/>
              <a:ext cx="10609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694498" y="6183729"/>
              <a:ext cx="1094624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57489" y="2716871"/>
            <a:ext cx="3375680" cy="548640"/>
            <a:chOff x="-124029" y="1715660"/>
            <a:chExt cx="5783681" cy="741118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-124029" y="2324313"/>
              <a:ext cx="457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46317" y="2086965"/>
              <a:ext cx="3133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elay 68"/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6969148" y="2114112"/>
            <a:ext cx="0" cy="1051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816863" y="1803537"/>
            <a:ext cx="0" cy="1051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794204" y="1785357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951375" y="3147459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9028727" y="1978359"/>
            <a:ext cx="0" cy="3877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9029283" y="2640633"/>
            <a:ext cx="0" cy="351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325057" y="2016828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812159" y="2672259"/>
            <a:ext cx="1479628" cy="365760"/>
            <a:chOff x="-753399" y="5710765"/>
            <a:chExt cx="3542524" cy="940682"/>
          </a:xfrm>
        </p:grpSpPr>
        <p:cxnSp>
          <p:nvCxnSpPr>
            <p:cNvPr id="82" name="Straight Connector 81"/>
            <p:cNvCxnSpPr>
              <a:endCxn id="92" idx="3"/>
            </p:cNvCxnSpPr>
            <p:nvPr/>
          </p:nvCxnSpPr>
          <p:spPr>
            <a:xfrm>
              <a:off x="-753399" y="6181106"/>
              <a:ext cx="14410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694497" y="6183729"/>
              <a:ext cx="1094628" cy="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1577652" y="6125011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Triangle 100"/>
            <p:cNvSpPr/>
            <p:nvPr/>
          </p:nvSpPr>
          <p:spPr>
            <a:xfrm rot="5400000">
              <a:off x="655191" y="574325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7328467" y="2758093"/>
            <a:ext cx="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 out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282656" y="1755348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582697" y="1893459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82656" y="2761188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82697" y="2899299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213256" y="2271605"/>
            <a:ext cx="16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13297" y="2409716"/>
            <a:ext cx="3629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886012" y="1931648"/>
            <a:ext cx="564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882779" y="2688704"/>
            <a:ext cx="5771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01557" y="1814895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01557" y="2979096"/>
            <a:ext cx="4745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986549" y="2688704"/>
            <a:ext cx="45168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986548" y="1945578"/>
            <a:ext cx="4467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950050" y="1643742"/>
            <a:ext cx="5568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952886" y="3007893"/>
            <a:ext cx="4763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9026902" y="2226047"/>
            <a:ext cx="1220696" cy="548640"/>
            <a:chOff x="3675121" y="3048834"/>
            <a:chExt cx="2134934" cy="723601"/>
          </a:xfrm>
        </p:grpSpPr>
        <p:cxnSp>
          <p:nvCxnSpPr>
            <p:cNvPr id="139" name="Straight Connector 138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5010436" y="3412939"/>
              <a:ext cx="799619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43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8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2"/>
          <a:srcRect l="50014" t="39382"/>
          <a:stretch/>
        </p:blipFill>
        <p:spPr>
          <a:xfrm>
            <a:off x="4169759" y="1764095"/>
            <a:ext cx="3399008" cy="211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857611" y="1637045"/>
                <a:ext cx="6710275" cy="948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710275" cy="948593"/>
              </a:xfrm>
              <a:prstGeom prst="rect">
                <a:avLst/>
              </a:prstGeom>
              <a:blipFill>
                <a:blip r:embed="rId2"/>
                <a:stretch>
                  <a:fillRect l="-817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7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2"/>
          <a:srcRect l="50014" t="39382"/>
          <a:stretch/>
        </p:blipFill>
        <p:spPr>
          <a:xfrm>
            <a:off x="4169759" y="1764095"/>
            <a:ext cx="3399008" cy="2113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Not(in=a, out=nota);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Not(in=b,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out=o1);	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And(a=o1,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out=o2);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And(a=o2,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out=o20);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And(a=nota, b=b, out=o3);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And(a=o3,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out=o30);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out=o4);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And(a=o4,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out=o40);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Or(a=o10, b=o20, out=o12);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Or(a=o30, b=o40, out=o34);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Or(a=o12, b=o34, out=out);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158317" y="885385"/>
            <a:ext cx="4875276" cy="3214663"/>
            <a:chOff x="422370" y="5712995"/>
            <a:chExt cx="1403771" cy="9406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22370" y="5960469"/>
              <a:ext cx="2632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0342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026740" y="2522289"/>
            <a:ext cx="477382" cy="237270"/>
            <a:chOff x="4042896" y="1715660"/>
            <a:chExt cx="1566675" cy="74111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40988" y="1614521"/>
            <a:ext cx="441238" cy="241034"/>
            <a:chOff x="379248" y="5807937"/>
            <a:chExt cx="1448058" cy="752875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84584" y="2384863"/>
            <a:ext cx="487304" cy="231662"/>
            <a:chOff x="3675121" y="3048834"/>
            <a:chExt cx="1599238" cy="72360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143501" y="3077460"/>
            <a:ext cx="441238" cy="241034"/>
            <a:chOff x="379248" y="5807937"/>
            <a:chExt cx="1448058" cy="75287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26740" y="2136299"/>
            <a:ext cx="477382" cy="237270"/>
            <a:chOff x="4042896" y="1715660"/>
            <a:chExt cx="1566675" cy="741118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26740" y="2873600"/>
            <a:ext cx="477382" cy="237270"/>
            <a:chOff x="4042896" y="1715660"/>
            <a:chExt cx="1566675" cy="74111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026740" y="1784701"/>
            <a:ext cx="477382" cy="237270"/>
            <a:chOff x="4042896" y="1715660"/>
            <a:chExt cx="1566675" cy="74111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513632" y="2522289"/>
            <a:ext cx="477382" cy="237270"/>
            <a:chOff x="4042896" y="1715660"/>
            <a:chExt cx="1566675" cy="741118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13632" y="2136299"/>
            <a:ext cx="477382" cy="237270"/>
            <a:chOff x="4042896" y="1715660"/>
            <a:chExt cx="1566675" cy="741118"/>
          </a:xfrm>
        </p:grpSpPr>
        <p:cxnSp>
          <p:nvCxnSpPr>
            <p:cNvPr id="109" name="Straight Connector 10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513632" y="2873600"/>
            <a:ext cx="477382" cy="237270"/>
            <a:chOff x="4042896" y="1715660"/>
            <a:chExt cx="1566675" cy="741118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513632" y="1784701"/>
            <a:ext cx="477382" cy="237270"/>
            <a:chOff x="4042896" y="1715660"/>
            <a:chExt cx="1566675" cy="741118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784584" y="2036876"/>
            <a:ext cx="487304" cy="231662"/>
            <a:chOff x="3675121" y="3048834"/>
            <a:chExt cx="1599238" cy="723601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2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5793020" y="2741847"/>
            <a:ext cx="487304" cy="231662"/>
            <a:chOff x="3675121" y="3048834"/>
            <a:chExt cx="1599238" cy="723601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3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 rot="16200000">
            <a:off x="5366634" y="2905585"/>
            <a:ext cx="441238" cy="241034"/>
            <a:chOff x="379248" y="5807937"/>
            <a:chExt cx="1448058" cy="752875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290914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315831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8001955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  <p:sp>
        <p:nvSpPr>
          <p:cNvPr id="91" name="Oval 90"/>
          <p:cNvSpPr/>
          <p:nvPr/>
        </p:nvSpPr>
        <p:spPr>
          <a:xfrm>
            <a:off x="9915173" y="1465910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705776" y="1437178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9602760" y="1534120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Oval 94"/>
          <p:cNvSpPr/>
          <p:nvPr/>
        </p:nvSpPr>
        <p:spPr>
          <a:xfrm>
            <a:off x="9915173" y="1641686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705776" y="1612954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9602760" y="1709896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Oval 137"/>
          <p:cNvSpPr/>
          <p:nvPr/>
        </p:nvSpPr>
        <p:spPr>
          <a:xfrm>
            <a:off x="9915173" y="1978454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705776" y="1949722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9602760" y="2046664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ight Brace 141"/>
          <p:cNvSpPr/>
          <p:nvPr/>
        </p:nvSpPr>
        <p:spPr>
          <a:xfrm>
            <a:off x="11390287" y="1465910"/>
            <a:ext cx="50800" cy="97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9915173" y="2327392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705776" y="2298660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9602760" y="2395602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1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Not(in=a, out=nota);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Not(in=b,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out=o1);	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And(a=o1,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out=o2);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And(a=o2,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out=o20);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And(a=nota, b=b, out=o3);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And(a=o3,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out=o30);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out=o4);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And(a=o4,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out=o40);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Or(a=o10, b=o20, out=o12);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Or(a=o30, b=o40, out=o34);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Or(a=o12, b=o34, out=out);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158317" y="885385"/>
            <a:ext cx="4875276" cy="3214663"/>
            <a:chOff x="422370" y="5712995"/>
            <a:chExt cx="1403771" cy="9406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22370" y="5960469"/>
              <a:ext cx="2632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0342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01955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026740" y="2522289"/>
            <a:ext cx="477382" cy="237270"/>
            <a:chOff x="4042896" y="1715660"/>
            <a:chExt cx="1566675" cy="74111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40988" y="1614521"/>
            <a:ext cx="441238" cy="241034"/>
            <a:chOff x="379248" y="5807937"/>
            <a:chExt cx="1448058" cy="752875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84584" y="2384863"/>
            <a:ext cx="487304" cy="231662"/>
            <a:chOff x="3675121" y="3048834"/>
            <a:chExt cx="1599238" cy="72360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143501" y="3077460"/>
            <a:ext cx="441238" cy="241034"/>
            <a:chOff x="379248" y="5807937"/>
            <a:chExt cx="1448058" cy="75287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26740" y="2136299"/>
            <a:ext cx="477382" cy="237270"/>
            <a:chOff x="4042896" y="1715660"/>
            <a:chExt cx="1566675" cy="741118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26740" y="2873600"/>
            <a:ext cx="477382" cy="237270"/>
            <a:chOff x="4042896" y="1715660"/>
            <a:chExt cx="1566675" cy="74111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026740" y="1784701"/>
            <a:ext cx="477382" cy="237270"/>
            <a:chOff x="4042896" y="1715660"/>
            <a:chExt cx="1566675" cy="74111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513632" y="2522289"/>
            <a:ext cx="477382" cy="237270"/>
            <a:chOff x="4042896" y="1715660"/>
            <a:chExt cx="1566675" cy="741118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13632" y="2136299"/>
            <a:ext cx="477382" cy="237270"/>
            <a:chOff x="4042896" y="1715660"/>
            <a:chExt cx="1566675" cy="741118"/>
          </a:xfrm>
        </p:grpSpPr>
        <p:cxnSp>
          <p:nvCxnSpPr>
            <p:cNvPr id="109" name="Straight Connector 10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513632" y="2873600"/>
            <a:ext cx="477382" cy="237270"/>
            <a:chOff x="4042896" y="1715660"/>
            <a:chExt cx="1566675" cy="741118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513632" y="1784701"/>
            <a:ext cx="477382" cy="237270"/>
            <a:chOff x="4042896" y="1715660"/>
            <a:chExt cx="1566675" cy="741118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784584" y="2036876"/>
            <a:ext cx="487304" cy="231662"/>
            <a:chOff x="3675121" y="3048834"/>
            <a:chExt cx="1599238" cy="723601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2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5793020" y="2741847"/>
            <a:ext cx="487304" cy="231662"/>
            <a:chOff x="3675121" y="3048834"/>
            <a:chExt cx="1599238" cy="723601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3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9915173" y="1465910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705776" y="1437178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9602760" y="1534120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/>
          <p:cNvSpPr/>
          <p:nvPr/>
        </p:nvSpPr>
        <p:spPr>
          <a:xfrm>
            <a:off x="9915173" y="1641686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705776" y="1612954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9602760" y="1709896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/>
          <p:cNvSpPr/>
          <p:nvPr/>
        </p:nvSpPr>
        <p:spPr>
          <a:xfrm>
            <a:off x="9915173" y="1978454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705776" y="1949722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9602760" y="2046664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ight Brace 150"/>
          <p:cNvSpPr/>
          <p:nvPr/>
        </p:nvSpPr>
        <p:spPr>
          <a:xfrm>
            <a:off x="11390287" y="1465910"/>
            <a:ext cx="50800" cy="97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9915173" y="2327392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705776" y="2298660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9602760" y="2395602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8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59" name="Group 158"/>
          <p:cNvGrpSpPr/>
          <p:nvPr/>
        </p:nvGrpSpPr>
        <p:grpSpPr>
          <a:xfrm rot="16200000">
            <a:off x="5366634" y="2905585"/>
            <a:ext cx="441238" cy="241034"/>
            <a:chOff x="379248" y="5807937"/>
            <a:chExt cx="1448058" cy="752875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290914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315831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Not(in=a, out=nota);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Not(in=b,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out=o1);	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And(a=o1,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out=o2);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And(a=o2,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out=o20);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And(a=nota, b=b, out=o3);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And(a=o3,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out=o30);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out=o4);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And(a=o4,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out=o40);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Or(a=o10, b=o20, out=o12);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Or(a=o30, b=o40, out=o34);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Or(a=o12, b=o34, out=out);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158317" y="885385"/>
            <a:ext cx="4875276" cy="3214663"/>
            <a:chOff x="422370" y="5712995"/>
            <a:chExt cx="1403771" cy="9406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22370" y="5960469"/>
              <a:ext cx="2632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0342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01955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026740" y="2522289"/>
            <a:ext cx="477382" cy="237270"/>
            <a:chOff x="4042896" y="1715660"/>
            <a:chExt cx="1566675" cy="74111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40988" y="1614521"/>
            <a:ext cx="441238" cy="241034"/>
            <a:chOff x="379248" y="5807937"/>
            <a:chExt cx="1448058" cy="752875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84584" y="2384863"/>
            <a:ext cx="487304" cy="231662"/>
            <a:chOff x="3675121" y="3048834"/>
            <a:chExt cx="1599238" cy="72360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143501" y="3077460"/>
            <a:ext cx="441238" cy="241034"/>
            <a:chOff x="379248" y="5807937"/>
            <a:chExt cx="1448058" cy="75287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26740" y="2136299"/>
            <a:ext cx="477382" cy="237270"/>
            <a:chOff x="4042896" y="1715660"/>
            <a:chExt cx="1566675" cy="741118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26740" y="2873600"/>
            <a:ext cx="477382" cy="237270"/>
            <a:chOff x="4042896" y="1715660"/>
            <a:chExt cx="1566675" cy="74111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026740" y="1784701"/>
            <a:ext cx="477382" cy="237270"/>
            <a:chOff x="4042896" y="1715660"/>
            <a:chExt cx="1566675" cy="74111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513632" y="2522289"/>
            <a:ext cx="477382" cy="237270"/>
            <a:chOff x="4042896" y="1715660"/>
            <a:chExt cx="1566675" cy="741118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13632" y="2136299"/>
            <a:ext cx="477382" cy="237270"/>
            <a:chOff x="4042896" y="1715660"/>
            <a:chExt cx="1566675" cy="741118"/>
          </a:xfrm>
        </p:grpSpPr>
        <p:cxnSp>
          <p:nvCxnSpPr>
            <p:cNvPr id="109" name="Straight Connector 10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513632" y="2873600"/>
            <a:ext cx="477382" cy="237270"/>
            <a:chOff x="4042896" y="1715660"/>
            <a:chExt cx="1566675" cy="741118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513632" y="1784701"/>
            <a:ext cx="477382" cy="237270"/>
            <a:chOff x="4042896" y="1715660"/>
            <a:chExt cx="1566675" cy="741118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784584" y="2036876"/>
            <a:ext cx="487304" cy="231662"/>
            <a:chOff x="3675121" y="3048834"/>
            <a:chExt cx="1599238" cy="723601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2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5793020" y="2741847"/>
            <a:ext cx="487304" cy="231662"/>
            <a:chOff x="3675121" y="3048834"/>
            <a:chExt cx="1599238" cy="723601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3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9915173" y="1465910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705776" y="1437178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9602760" y="1534120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/>
          <p:cNvSpPr/>
          <p:nvPr/>
        </p:nvSpPr>
        <p:spPr>
          <a:xfrm>
            <a:off x="9915173" y="1641686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705776" y="1612954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9602760" y="1709896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/>
          <p:cNvSpPr/>
          <p:nvPr/>
        </p:nvSpPr>
        <p:spPr>
          <a:xfrm>
            <a:off x="9915173" y="1978454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705776" y="1949722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9602760" y="2046664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ight Brace 150"/>
          <p:cNvSpPr/>
          <p:nvPr/>
        </p:nvSpPr>
        <p:spPr>
          <a:xfrm>
            <a:off x="11390287" y="1465910"/>
            <a:ext cx="50800" cy="97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9915173" y="2327392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705776" y="2298660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9602760" y="2395602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7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59" name="Group 158"/>
          <p:cNvGrpSpPr/>
          <p:nvPr/>
        </p:nvGrpSpPr>
        <p:grpSpPr>
          <a:xfrm rot="16200000">
            <a:off x="5366634" y="2905585"/>
            <a:ext cx="441238" cy="241034"/>
            <a:chOff x="379248" y="5807937"/>
            <a:chExt cx="1448058" cy="752875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290914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315831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Mux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a, b,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Not(in=a, out=nota);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Not(in=b,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out=o1);	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And(a=o1,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out=o2);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And(a=o2,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out=o20);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And(a=nota, b=b, out=o3);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And(a=o3,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out=o30);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out=o4);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And(a=o4,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out=o40);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Or(a=o10, b=o20, out=o12);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Or(a=o30, b=o40, out=o34);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Or(a=o12, b=o34, out=out);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158317" y="885385"/>
            <a:ext cx="4875276" cy="3214663"/>
            <a:chOff x="422370" y="5712995"/>
            <a:chExt cx="1403771" cy="9406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22370" y="5960469"/>
              <a:ext cx="2632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0342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01955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026740" y="2522289"/>
            <a:ext cx="477382" cy="237270"/>
            <a:chOff x="4042896" y="1715660"/>
            <a:chExt cx="1566675" cy="74111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40988" y="1614521"/>
            <a:ext cx="441238" cy="241034"/>
            <a:chOff x="379248" y="5807937"/>
            <a:chExt cx="1448058" cy="752875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84584" y="2384863"/>
            <a:ext cx="487304" cy="231662"/>
            <a:chOff x="3675121" y="3048834"/>
            <a:chExt cx="1599238" cy="72360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6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143501" y="3077460"/>
            <a:ext cx="441238" cy="241034"/>
            <a:chOff x="379248" y="5807937"/>
            <a:chExt cx="1448058" cy="75287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26740" y="2136299"/>
            <a:ext cx="477382" cy="237270"/>
            <a:chOff x="4042896" y="1715660"/>
            <a:chExt cx="1566675" cy="741118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26740" y="2873600"/>
            <a:ext cx="477382" cy="237270"/>
            <a:chOff x="4042896" y="1715660"/>
            <a:chExt cx="1566675" cy="74111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026740" y="1784701"/>
            <a:ext cx="477382" cy="237270"/>
            <a:chOff x="4042896" y="1715660"/>
            <a:chExt cx="1566675" cy="74111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513632" y="2522289"/>
            <a:ext cx="477382" cy="237270"/>
            <a:chOff x="4042896" y="1715660"/>
            <a:chExt cx="1566675" cy="741118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13632" y="2136299"/>
            <a:ext cx="477382" cy="237270"/>
            <a:chOff x="4042896" y="1715660"/>
            <a:chExt cx="1566675" cy="741118"/>
          </a:xfrm>
        </p:grpSpPr>
        <p:cxnSp>
          <p:nvCxnSpPr>
            <p:cNvPr id="109" name="Straight Connector 10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513632" y="2873600"/>
            <a:ext cx="477382" cy="237270"/>
            <a:chOff x="4042896" y="1715660"/>
            <a:chExt cx="1566675" cy="741118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513632" y="1784701"/>
            <a:ext cx="477382" cy="237270"/>
            <a:chOff x="4042896" y="1715660"/>
            <a:chExt cx="1566675" cy="741118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784584" y="2036876"/>
            <a:ext cx="487304" cy="231662"/>
            <a:chOff x="3675121" y="3048834"/>
            <a:chExt cx="1599238" cy="723601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2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5793020" y="2741847"/>
            <a:ext cx="487304" cy="231662"/>
            <a:chOff x="3675121" y="3048834"/>
            <a:chExt cx="1599238" cy="723601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3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9915173" y="1465910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705776" y="1437178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9602760" y="1534120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/>
          <p:cNvSpPr/>
          <p:nvPr/>
        </p:nvSpPr>
        <p:spPr>
          <a:xfrm>
            <a:off x="9915173" y="1641686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705776" y="1612954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9602760" y="1709896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/>
          <p:cNvSpPr/>
          <p:nvPr/>
        </p:nvSpPr>
        <p:spPr>
          <a:xfrm>
            <a:off x="9915173" y="1978454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705776" y="1949722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9602760" y="2046664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ight Brace 150"/>
          <p:cNvSpPr/>
          <p:nvPr/>
        </p:nvSpPr>
        <p:spPr>
          <a:xfrm>
            <a:off x="11390287" y="1465910"/>
            <a:ext cx="50800" cy="97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9915173" y="2327392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705776" y="2298660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9602760" y="2395602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8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59" name="Group 158"/>
          <p:cNvGrpSpPr/>
          <p:nvPr/>
        </p:nvGrpSpPr>
        <p:grpSpPr>
          <a:xfrm rot="16200000">
            <a:off x="5366634" y="2905585"/>
            <a:ext cx="441238" cy="241034"/>
            <a:chOff x="379248" y="5807937"/>
            <a:chExt cx="1448058" cy="752875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290914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315831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072119" y="885385"/>
            <a:ext cx="3961475" cy="3214663"/>
            <a:chOff x="685487" y="5712995"/>
            <a:chExt cx="1140654" cy="940682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0342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01955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0914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9915173" y="1465910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705776" y="1437178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9602760" y="1534120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/>
          <p:cNvSpPr/>
          <p:nvPr/>
        </p:nvSpPr>
        <p:spPr>
          <a:xfrm>
            <a:off x="9915173" y="1641686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705776" y="1612954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9602760" y="1709896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/>
          <p:cNvSpPr/>
          <p:nvPr/>
        </p:nvSpPr>
        <p:spPr>
          <a:xfrm>
            <a:off x="9915173" y="1978454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705776" y="1949722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9602760" y="2046664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ight Brace 150"/>
          <p:cNvSpPr/>
          <p:nvPr/>
        </p:nvSpPr>
        <p:spPr>
          <a:xfrm>
            <a:off x="11390287" y="1465910"/>
            <a:ext cx="50800" cy="97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9915173" y="2327392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705776" y="2298660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9602760" y="2395602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8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2"/>
          <a:srcRect l="61556" r="9288" b="63837"/>
          <a:stretch/>
        </p:blipFill>
        <p:spPr>
          <a:xfrm>
            <a:off x="8693658" y="3412967"/>
            <a:ext cx="1538515" cy="978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10346331" y="3702154"/>
                <a:ext cx="1466083" cy="28110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331" y="3702154"/>
                <a:ext cx="1466083" cy="2811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20040" y="1088136"/>
            <a:ext cx="2541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CHIP Mux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IN a, b,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out=o1);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And(a=b,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out=o2);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Or(a=o1, b=o2, out=out);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784584" y="2384863"/>
            <a:ext cx="487304" cy="231662"/>
            <a:chOff x="3675121" y="3048834"/>
            <a:chExt cx="1599238" cy="723601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9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212" name="Straight Connector 211"/>
          <p:cNvCxnSpPr/>
          <p:nvPr/>
        </p:nvCxnSpPr>
        <p:spPr>
          <a:xfrm>
            <a:off x="3158317" y="1731096"/>
            <a:ext cx="9144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315831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 rot="16200000">
            <a:off x="5366634" y="2905585"/>
            <a:ext cx="441238" cy="241034"/>
            <a:chOff x="379248" y="5807937"/>
            <a:chExt cx="1448058" cy="752875"/>
          </a:xfrm>
        </p:grpSpPr>
        <p:cxnSp>
          <p:nvCxnSpPr>
            <p:cNvPr id="216" name="Straight Connector 21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513632" y="2522289"/>
            <a:ext cx="477382" cy="237270"/>
            <a:chOff x="4042896" y="1715660"/>
            <a:chExt cx="1566675" cy="741118"/>
          </a:xfrm>
        </p:grpSpPr>
        <p:cxnSp>
          <p:nvCxnSpPr>
            <p:cNvPr id="221" name="Straight Connector 220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513632" y="2136299"/>
            <a:ext cx="477382" cy="237270"/>
            <a:chOff x="4042896" y="1715660"/>
            <a:chExt cx="1566675" cy="741118"/>
          </a:xfrm>
        </p:grpSpPr>
        <p:cxnSp>
          <p:nvCxnSpPr>
            <p:cNvPr id="226" name="Straight Connector 225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83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     multiplexor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58317" y="885385"/>
            <a:ext cx="4875276" cy="3214663"/>
            <a:chOff x="422370" y="5712995"/>
            <a:chExt cx="1403771" cy="940682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22370" y="5960204"/>
              <a:ext cx="346012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562852" y="6183729"/>
              <a:ext cx="263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100"/>
            <p:cNvSpPr/>
            <p:nvPr/>
          </p:nvSpPr>
          <p:spPr>
            <a:xfrm rot="5400000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0342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01955" y="236988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3158311" y="3193995"/>
            <a:ext cx="12957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90914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2"/>
          <a:srcRect r="55074"/>
          <a:stretch/>
        </p:blipFill>
        <p:spPr>
          <a:xfrm>
            <a:off x="8754745" y="910155"/>
            <a:ext cx="1416343" cy="1616148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9915173" y="1465910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705776" y="1437178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9602760" y="1534120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393568"/>
                <a:ext cx="722792" cy="249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/>
          <p:cNvSpPr/>
          <p:nvPr/>
        </p:nvSpPr>
        <p:spPr>
          <a:xfrm>
            <a:off x="9915173" y="1641686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705776" y="1612954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9602760" y="1709896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585118"/>
                <a:ext cx="722792" cy="249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/>
          <p:cNvSpPr/>
          <p:nvPr/>
        </p:nvSpPr>
        <p:spPr>
          <a:xfrm>
            <a:off x="9915173" y="1978454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705776" y="1949722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9602760" y="2046664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1921886"/>
                <a:ext cx="722792" cy="249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ight Brace 150"/>
          <p:cNvSpPr/>
          <p:nvPr/>
        </p:nvSpPr>
        <p:spPr>
          <a:xfrm>
            <a:off x="11390287" y="1465910"/>
            <a:ext cx="50800" cy="97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9915173" y="2327392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705776" y="2298660"/>
            <a:ext cx="896984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9602760" y="2395602"/>
            <a:ext cx="1230920" cy="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17" y="2270824"/>
                <a:ext cx="722792" cy="249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344" y="2744540"/>
                <a:ext cx="3038180" cy="531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8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2"/>
          <a:srcRect l="61556" r="9288" b="63837"/>
          <a:stretch/>
        </p:blipFill>
        <p:spPr>
          <a:xfrm>
            <a:off x="8693658" y="3412967"/>
            <a:ext cx="1538515" cy="978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10346331" y="3702154"/>
                <a:ext cx="1466083" cy="28110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331" y="3702154"/>
                <a:ext cx="1466083" cy="2811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20040" y="1088136"/>
            <a:ext cx="2541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Multiplexor: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out = a if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      b otherwise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CHIP Mux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IN a, b,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out=o1);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And(a=b,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out=o2);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Or(a=o1, b=o2, out=out);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4" name="Group 163"/>
          <p:cNvGrpSpPr/>
          <p:nvPr/>
        </p:nvGrpSpPr>
        <p:grpSpPr>
          <a:xfrm rot="16200000">
            <a:off x="5338062" y="2934160"/>
            <a:ext cx="498390" cy="241034"/>
            <a:chOff x="191692" y="5807937"/>
            <a:chExt cx="1635614" cy="752875"/>
          </a:xfrm>
        </p:grpSpPr>
        <p:cxnSp>
          <p:nvCxnSpPr>
            <p:cNvPr id="165" name="Straight Connector 164"/>
            <p:cNvCxnSpPr/>
            <p:nvPr/>
          </p:nvCxnSpPr>
          <p:spPr>
            <a:xfrm flipV="1">
              <a:off x="191692" y="6187158"/>
              <a:ext cx="6001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365191" y="2378513"/>
            <a:ext cx="1923555" cy="231662"/>
            <a:chOff x="2298763" y="3048834"/>
            <a:chExt cx="6312731" cy="723601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2299692" y="3596937"/>
              <a:ext cx="17705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298763" y="3229945"/>
              <a:ext cx="17780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5010436" y="3412940"/>
              <a:ext cx="3601058" cy="9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9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3" name="Group 192"/>
          <p:cNvGrpSpPr/>
          <p:nvPr/>
        </p:nvGrpSpPr>
        <p:grpSpPr>
          <a:xfrm>
            <a:off x="4454099" y="2522289"/>
            <a:ext cx="913899" cy="237270"/>
            <a:chOff x="3847522" y="1715660"/>
            <a:chExt cx="2999236" cy="741118"/>
          </a:xfrm>
        </p:grpSpPr>
        <p:cxnSp>
          <p:nvCxnSpPr>
            <p:cNvPr id="194" name="Straight Connector 19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3847522" y="1903059"/>
              <a:ext cx="6001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5346318" y="2086966"/>
              <a:ext cx="150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4356468" y="2136299"/>
            <a:ext cx="1011530" cy="237270"/>
            <a:chOff x="3527116" y="1715660"/>
            <a:chExt cx="3319642" cy="741118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3542747" y="2266406"/>
              <a:ext cx="900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3527116" y="1903059"/>
              <a:ext cx="900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5346318" y="2086966"/>
              <a:ext cx="150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4360010" y="1730191"/>
            <a:ext cx="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4361230" y="2807862"/>
            <a:ext cx="12258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4361230" y="2312622"/>
            <a:ext cx="0" cy="492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4513632" y="2701136"/>
            <a:ext cx="0" cy="492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4511251" y="3193995"/>
            <a:ext cx="107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454099" y="2582284"/>
            <a:ext cx="0" cy="6117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65191" y="2257585"/>
            <a:ext cx="0" cy="182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65191" y="2555249"/>
            <a:ext cx="0" cy="81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466213" y="3014315"/>
            <a:ext cx="257548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53293" y="293594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273505" y="3169633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218513" y="2780217"/>
            <a:ext cx="384057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67866" y="211364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69667" y="2231986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09332" y="217545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17095" y="2071598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48572" y="2197083"/>
            <a:ext cx="384057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458262" y="245717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26292" y="2569893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69891" y="250072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71692" y="2619066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11357" y="256253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45054" y="2361794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846855" y="2480138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86520" y="2423607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242699" y="2120139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236530" y="262086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42987" y="236649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572630" y="317365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</a:t>
            </a:r>
            <a:r>
              <a:rPr lang="en-US" sz="2400" dirty="0" err="1" smtClean="0"/>
              <a:t>demultiplexor</a:t>
            </a:r>
            <a:endParaRPr lang="en-US" dirty="0"/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2"/>
          <a:srcRect l="47221"/>
          <a:stretch/>
        </p:blipFill>
        <p:spPr>
          <a:xfrm>
            <a:off x="4384148" y="1895471"/>
            <a:ext cx="2523656" cy="1552575"/>
          </a:xfrm>
          <a:prstGeom prst="rect">
            <a:avLst/>
          </a:prstGeom>
        </p:spPr>
      </p:pic>
      <p:sp>
        <p:nvSpPr>
          <p:cNvPr id="206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b} = {in,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{0, in}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473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</a:t>
            </a:r>
            <a:r>
              <a:rPr lang="en-US" sz="2400" dirty="0" err="1" smtClean="0"/>
              <a:t>demultiplexor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070" r="58973" b="16490"/>
          <a:stretch/>
        </p:blipFill>
        <p:spPr>
          <a:xfrm>
            <a:off x="8902282" y="1102623"/>
            <a:ext cx="1906807" cy="98755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/>
          <a:srcRect l="47221"/>
          <a:stretch/>
        </p:blipFill>
        <p:spPr>
          <a:xfrm>
            <a:off x="4384148" y="1895471"/>
            <a:ext cx="2523656" cy="1552575"/>
          </a:xfrm>
          <a:prstGeom prst="rect">
            <a:avLst/>
          </a:prstGeom>
        </p:spPr>
      </p:pic>
      <p:sp>
        <p:nvSpPr>
          <p:cNvPr id="5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b} = {in,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{0, in}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1006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</a:t>
            </a:r>
            <a:r>
              <a:rPr lang="en-US" sz="2400" dirty="0" err="1" smtClean="0"/>
              <a:t>demultiplexor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070" r="58973" b="16490"/>
          <a:stretch/>
        </p:blipFill>
        <p:spPr>
          <a:xfrm>
            <a:off x="8902282" y="1102623"/>
            <a:ext cx="1906807" cy="9875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5" name="Table 17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15474" y="2746051"/>
              <a:ext cx="1505930" cy="15580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10767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1076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1286558122"/>
                        </a:ext>
                      </a:extLst>
                    </a:gridCol>
                  </a:tblGrid>
                  <a:tr h="3116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𝒔𝒆𝒍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baseline="0" dirty="0" smtClean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baseline="0" dirty="0" smtClean="0"/>
                            <a:t>1</a:t>
                          </a:r>
                          <a:endParaRPr lang="en-US" sz="12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5" name="Table 1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529736"/>
                  </p:ext>
                </p:extLst>
              </p:nvPr>
            </p:nvGraphicFramePr>
            <p:xfrm>
              <a:off x="9115474" y="2746051"/>
              <a:ext cx="1505930" cy="15580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10767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1076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1286558122"/>
                        </a:ext>
                      </a:extLst>
                    </a:gridCol>
                  </a:tblGrid>
                  <a:tr h="3116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961" r="-388235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961" r="-288235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9726" t="-1961" r="-101370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9726" t="-1961" r="-1370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baseline="0" dirty="0" smtClean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baseline="0" dirty="0" smtClean="0"/>
                            <a:t>1</a:t>
                          </a:r>
                          <a:endParaRPr lang="en-US" sz="12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Down Arrow 13"/>
          <p:cNvSpPr/>
          <p:nvPr/>
        </p:nvSpPr>
        <p:spPr>
          <a:xfrm>
            <a:off x="9697268" y="2193886"/>
            <a:ext cx="262801" cy="417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/>
          <a:srcRect l="47221"/>
          <a:stretch/>
        </p:blipFill>
        <p:spPr>
          <a:xfrm>
            <a:off x="4384148" y="1895471"/>
            <a:ext cx="2523656" cy="1552575"/>
          </a:xfrm>
          <a:prstGeom prst="rect">
            <a:avLst/>
          </a:prstGeom>
        </p:spPr>
      </p:pic>
      <p:sp>
        <p:nvSpPr>
          <p:cNvPr id="5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b} = {in, 0}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{0, in} if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2203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Truth Tables					</a:t>
            </a:r>
            <a:r>
              <a:rPr lang="en-US" sz="2400" dirty="0"/>
              <a:t>	</a:t>
            </a:r>
            <a:r>
              <a:rPr lang="en-US" sz="2400" dirty="0" smtClean="0"/>
              <a:t>			          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dirty="0"/>
                                      <m:t> 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100" b="0" dirty="0" smtClean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E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935189"/>
                  </p:ext>
                </p:extLst>
              </p:nvPr>
            </p:nvGraphicFramePr>
            <p:xfrm>
              <a:off x="864535" y="1637045"/>
              <a:ext cx="3371075" cy="46634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23922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930719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1316434">
                      <a:extLst>
                        <a:ext uri="{9D8B030D-6E8A-4147-A177-3AD203B41FA5}">
                          <a16:colId xmlns:a16="http://schemas.microsoft.com/office/drawing/2014/main" val="4235063235"/>
                        </a:ext>
                      </a:extLst>
                    </a:gridCol>
                  </a:tblGrid>
                  <a:tr h="2590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Function</a:t>
                          </a:r>
                          <a:endParaRPr 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2326" r="-141830" b="-1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/>
                            <a:t>0  0  1  1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915" t="-104762" r="-141830" b="-1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/>
                            <a:t>0  1  0  1</a:t>
                          </a:r>
                          <a:endParaRPr lang="en-US" sz="1100" b="1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134056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0  0  0  0</a:t>
                          </a:r>
                          <a:endParaRPr lang="en-US" sz="11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07143" r="-141830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7674" r="-200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397674" r="-14183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9524" r="-20000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09524" r="-141830" b="-12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</a:t>
                          </a:r>
                          <a:r>
                            <a:rPr lang="en-US" sz="1100" b="0" baseline="0" dirty="0" smtClean="0"/>
                            <a:t>  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95349" r="-20000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595349" r="-141830" b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096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1905" r="-20000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11905" r="-141830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175392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Xor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793023" r="-141830" b="-9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</a:t>
                          </a:r>
                          <a:r>
                            <a:rPr lang="en-US" sz="1100" b="0" dirty="0" smtClean="0"/>
                            <a:t>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720908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893023" r="-141830" b="-8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0  1  1  1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17843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Nor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16667" r="-141830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59497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Equivalence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090698" r="-141830" b="-6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24257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19048" r="-20000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19048" r="-141830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1  0  1  0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32999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88372" r="-20000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288372" r="-141830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r>
                            <a:rPr lang="en-US" sz="1100" b="0" baseline="0" dirty="0" smtClean="0"/>
                            <a:t>  </a:t>
                          </a:r>
                          <a:r>
                            <a:rPr lang="en-US" sz="1100" b="0" dirty="0" smtClean="0"/>
                            <a:t>0  1  1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397539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21429" r="-20000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21429" r="-14183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5433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486047" r="-20000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486047" r="-141830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1  1  0  1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04531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Nand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915" t="-1623810" r="-14183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1  1  1  0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3721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Constant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 smtClean="0"/>
                            <a:t>1  1  1  1</a:t>
                          </a:r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861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57611" y="1637045"/>
                <a:ext cx="6710275" cy="1263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 bits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functions</a:t>
                </a:r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2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 16 = </a:t>
                </a:r>
                <a:r>
                  <a:rPr lang="en-US" dirty="0" smtClean="0"/>
                  <a:t>functions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11" y="1637045"/>
                <a:ext cx="6710275" cy="1263423"/>
              </a:xfrm>
              <a:prstGeom prst="rect">
                <a:avLst/>
              </a:prstGeom>
              <a:blipFill>
                <a:blip r:embed="rId3"/>
                <a:stretch>
                  <a:fillRect l="-817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4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</a:t>
            </a:r>
            <a:r>
              <a:rPr lang="en-US" sz="2400" dirty="0" err="1" smtClean="0"/>
              <a:t>demultiplexor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b} = {in,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{0, in}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a, b;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And(a=in,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out=a);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And(a=in,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out=b);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070" r="58973" b="16490"/>
          <a:stretch/>
        </p:blipFill>
        <p:spPr>
          <a:xfrm>
            <a:off x="8902282" y="1102623"/>
            <a:ext cx="1906807" cy="987552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4072121" y="885385"/>
            <a:ext cx="3955401" cy="3214663"/>
            <a:chOff x="685487" y="5712995"/>
            <a:chExt cx="1138905" cy="940682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1561103" y="5960204"/>
              <a:ext cx="263289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riangle 100"/>
            <p:cNvSpPr/>
            <p:nvPr/>
          </p:nvSpPr>
          <p:spPr>
            <a:xfrm rot="16200000" flipH="1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803168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711309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803740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 rot="16200000">
            <a:off x="5072766" y="2668853"/>
            <a:ext cx="1028998" cy="241034"/>
            <a:chOff x="191692" y="5807937"/>
            <a:chExt cx="3376943" cy="752875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91692" y="6187158"/>
              <a:ext cx="6001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2578352" y="5193451"/>
              <a:ext cx="0" cy="1980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271340" y="2522289"/>
            <a:ext cx="1478259" cy="237270"/>
            <a:chOff x="1995415" y="1715660"/>
            <a:chExt cx="4851343" cy="741118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995415" y="1903059"/>
              <a:ext cx="2430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5346318" y="2086966"/>
              <a:ext cx="150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272929" y="2098199"/>
            <a:ext cx="1476670" cy="237270"/>
            <a:chOff x="2000623" y="1715660"/>
            <a:chExt cx="4846135" cy="741118"/>
          </a:xfrm>
        </p:grpSpPr>
        <p:cxnSp>
          <p:nvCxnSpPr>
            <p:cNvPr id="128" name="Straight Connector 127"/>
            <p:cNvCxnSpPr/>
            <p:nvPr/>
          </p:nvCxnSpPr>
          <p:spPr>
            <a:xfrm flipV="1">
              <a:off x="3034772" y="2266406"/>
              <a:ext cx="14104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000623" y="1903059"/>
              <a:ext cx="2460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5346318" y="2086966"/>
              <a:ext cx="150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6" name="Straight Connector 135"/>
          <p:cNvCxnSpPr/>
          <p:nvPr/>
        </p:nvCxnSpPr>
        <p:spPr>
          <a:xfrm>
            <a:off x="5603451" y="3193995"/>
            <a:ext cx="2926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271640" y="2157892"/>
            <a:ext cx="0" cy="420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466213" y="3014315"/>
            <a:ext cx="257548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453293" y="293594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616912" y="3177839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218513" y="2780217"/>
            <a:ext cx="384057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949467" y="207554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951268" y="2193886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090933" y="213735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798696" y="2033498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730173" y="2158983"/>
            <a:ext cx="384057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839863" y="245717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807893" y="2569893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951492" y="250072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953293" y="2619066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092958" y="256253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561432" y="182190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566925" y="2492949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3155832" y="2491196"/>
            <a:ext cx="21031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760476" y="237786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162" name="Oval 161"/>
          <p:cNvSpPr/>
          <p:nvPr/>
        </p:nvSpPr>
        <p:spPr>
          <a:xfrm>
            <a:off x="5572630" y="317365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248780" y="246880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6749151" y="1731937"/>
            <a:ext cx="0" cy="484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749151" y="1729146"/>
            <a:ext cx="914399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895231" y="2702641"/>
            <a:ext cx="0" cy="493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753465" y="2643338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749151" y="3194590"/>
            <a:ext cx="914399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5" name="Table 17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15474" y="2746051"/>
              <a:ext cx="1505930" cy="15580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10767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1076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1286558122"/>
                        </a:ext>
                      </a:extLst>
                    </a:gridCol>
                  </a:tblGrid>
                  <a:tr h="3116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𝒔𝒆𝒍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baseline="0" dirty="0" smtClean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baseline="0" dirty="0" smtClean="0"/>
                            <a:t>1</a:t>
                          </a:r>
                          <a:endParaRPr lang="en-US" sz="12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5" name="Table 1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529736"/>
                  </p:ext>
                </p:extLst>
              </p:nvPr>
            </p:nvGraphicFramePr>
            <p:xfrm>
              <a:off x="9115474" y="2746051"/>
              <a:ext cx="1505930" cy="15580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10767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1076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1286558122"/>
                        </a:ext>
                      </a:extLst>
                    </a:gridCol>
                  </a:tblGrid>
                  <a:tr h="3116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961" r="-388235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961" r="-288235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9726" t="-1961" r="-101370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9726" t="-1961" r="-1370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baseline="0" dirty="0" smtClean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baseline="0" dirty="0" smtClean="0"/>
                            <a:t>1</a:t>
                          </a:r>
                          <a:endParaRPr lang="en-US" sz="12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4" name="Oval 193"/>
          <p:cNvSpPr/>
          <p:nvPr/>
        </p:nvSpPr>
        <p:spPr>
          <a:xfrm>
            <a:off x="10293836" y="4073461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9147939" y="4044729"/>
            <a:ext cx="549329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/>
          <p:cNvCxnSpPr>
            <a:stCxn id="195" idx="6"/>
          </p:cNvCxnSpPr>
          <p:nvPr/>
        </p:nvCxnSpPr>
        <p:spPr>
          <a:xfrm flipV="1">
            <a:off x="9697268" y="4141672"/>
            <a:ext cx="1515075" cy="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/>
              <p:cNvSpPr/>
              <p:nvPr/>
            </p:nvSpPr>
            <p:spPr>
              <a:xfrm>
                <a:off x="11131880" y="4016893"/>
                <a:ext cx="978414" cy="2616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7" name="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80" y="4016893"/>
                <a:ext cx="97841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Oval 197"/>
          <p:cNvSpPr/>
          <p:nvPr/>
        </p:nvSpPr>
        <p:spPr>
          <a:xfrm>
            <a:off x="9855686" y="3756777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9147939" y="3728045"/>
            <a:ext cx="549329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/>
          <p:cNvCxnSpPr>
            <a:stCxn id="199" idx="6"/>
          </p:cNvCxnSpPr>
          <p:nvPr/>
        </p:nvCxnSpPr>
        <p:spPr>
          <a:xfrm flipV="1">
            <a:off x="9697268" y="3824988"/>
            <a:ext cx="1515075" cy="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>
                <a:off x="11131880" y="3700209"/>
                <a:ext cx="978414" cy="2653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80" y="3700209"/>
                <a:ext cx="978414" cy="2653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697268" y="2193886"/>
            <a:ext cx="262801" cy="417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Basic gates					</a:t>
            </a:r>
            <a:r>
              <a:rPr lang="en-US" sz="2400" dirty="0"/>
              <a:t>	</a:t>
            </a:r>
            <a:r>
              <a:rPr lang="en-US" sz="2400" dirty="0" smtClean="0"/>
              <a:t>			   </a:t>
            </a:r>
            <a:r>
              <a:rPr lang="en-US" sz="2400" dirty="0" err="1" smtClean="0"/>
              <a:t>demultiplexor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21732" y="1083509"/>
            <a:ext cx="5418476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Demultiplexor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{a, b} = {in, 0}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  {0, in} if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in,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a, b;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And(a=in,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out=a);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And(a=in, b=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out=b);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070" r="58973" b="16490"/>
          <a:stretch/>
        </p:blipFill>
        <p:spPr>
          <a:xfrm>
            <a:off x="8902282" y="1102623"/>
            <a:ext cx="1906807" cy="987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4072121" y="885385"/>
            <a:ext cx="3955401" cy="3214663"/>
            <a:chOff x="685487" y="5712995"/>
            <a:chExt cx="1138905" cy="940682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1561103" y="5960204"/>
              <a:ext cx="263289" cy="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riangle 100"/>
            <p:cNvSpPr/>
            <p:nvPr/>
          </p:nvSpPr>
          <p:spPr>
            <a:xfrm rot="16200000" flipH="1">
              <a:off x="652997" y="5745485"/>
              <a:ext cx="940682" cy="87570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8031687" y="159518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7113091" y="319399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587253" y="330589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8037400" y="3063962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379290" y="4181469"/>
            <a:ext cx="5368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 rot="16200000">
            <a:off x="5072766" y="2668853"/>
            <a:ext cx="1028998" cy="241034"/>
            <a:chOff x="191692" y="5807937"/>
            <a:chExt cx="3376943" cy="752875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91692" y="6187158"/>
              <a:ext cx="6001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2578352" y="5193451"/>
              <a:ext cx="0" cy="1980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271340" y="2522289"/>
            <a:ext cx="1478259" cy="237270"/>
            <a:chOff x="1995415" y="1715660"/>
            <a:chExt cx="4851343" cy="741118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995415" y="1903059"/>
              <a:ext cx="2430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5346318" y="2086966"/>
              <a:ext cx="150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272929" y="2098199"/>
            <a:ext cx="1476670" cy="237270"/>
            <a:chOff x="2000623" y="1715660"/>
            <a:chExt cx="4846135" cy="741118"/>
          </a:xfrm>
        </p:grpSpPr>
        <p:cxnSp>
          <p:nvCxnSpPr>
            <p:cNvPr id="128" name="Straight Connector 127"/>
            <p:cNvCxnSpPr/>
            <p:nvPr/>
          </p:nvCxnSpPr>
          <p:spPr>
            <a:xfrm flipV="1">
              <a:off x="3034772" y="2266406"/>
              <a:ext cx="14104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000623" y="1903059"/>
              <a:ext cx="2460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5346318" y="2086966"/>
              <a:ext cx="150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6" name="Straight Connector 135"/>
          <p:cNvCxnSpPr/>
          <p:nvPr/>
        </p:nvCxnSpPr>
        <p:spPr>
          <a:xfrm>
            <a:off x="5603451" y="3193995"/>
            <a:ext cx="2926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271640" y="2157892"/>
            <a:ext cx="0" cy="420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466213" y="3014315"/>
            <a:ext cx="257548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453293" y="293594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616912" y="3177839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218513" y="2780217"/>
            <a:ext cx="384057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949467" y="207554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951268" y="2193886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090933" y="213735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798696" y="2033498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730173" y="2158983"/>
            <a:ext cx="384057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839863" y="2457171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807893" y="2569893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951492" y="2500722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953293" y="2619066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092958" y="256253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561432" y="1821905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566925" y="2492949"/>
            <a:ext cx="28552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3155832" y="2491196"/>
            <a:ext cx="21031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760476" y="2377869"/>
            <a:ext cx="517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162" name="Oval 161"/>
          <p:cNvSpPr/>
          <p:nvPr/>
        </p:nvSpPr>
        <p:spPr>
          <a:xfrm>
            <a:off x="5572630" y="317365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248780" y="2468801"/>
            <a:ext cx="45720" cy="4572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6749151" y="1731937"/>
            <a:ext cx="0" cy="484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749151" y="1729146"/>
            <a:ext cx="914399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895231" y="2702641"/>
            <a:ext cx="0" cy="493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753465" y="2643338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749151" y="3194590"/>
            <a:ext cx="914399" cy="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5" name="Table 17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15474" y="2746051"/>
              <a:ext cx="1505930" cy="15580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10767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1076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1286558122"/>
                        </a:ext>
                      </a:extLst>
                    </a:gridCol>
                  </a:tblGrid>
                  <a:tr h="3116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𝒔𝒆𝒍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baseline="0" dirty="0" smtClean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baseline="0" dirty="0" smtClean="0"/>
                            <a:t>1</a:t>
                          </a:r>
                          <a:endParaRPr lang="en-US" sz="12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5" name="Table 1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529736"/>
                  </p:ext>
                </p:extLst>
              </p:nvPr>
            </p:nvGraphicFramePr>
            <p:xfrm>
              <a:off x="9115474" y="2746051"/>
              <a:ext cx="1505930" cy="15580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10767">
                      <a:extLst>
                        <a:ext uri="{9D8B030D-6E8A-4147-A177-3AD203B41FA5}">
                          <a16:colId xmlns:a16="http://schemas.microsoft.com/office/drawing/2014/main" val="1536050588"/>
                        </a:ext>
                      </a:extLst>
                    </a:gridCol>
                    <a:gridCol w="310767">
                      <a:extLst>
                        <a:ext uri="{9D8B030D-6E8A-4147-A177-3AD203B41FA5}">
                          <a16:colId xmlns:a16="http://schemas.microsoft.com/office/drawing/2014/main" val="25748267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4172510146"/>
                        </a:ext>
                      </a:extLst>
                    </a:gridCol>
                    <a:gridCol w="442198">
                      <a:extLst>
                        <a:ext uri="{9D8B030D-6E8A-4147-A177-3AD203B41FA5}">
                          <a16:colId xmlns:a16="http://schemas.microsoft.com/office/drawing/2014/main" val="1286558122"/>
                        </a:ext>
                      </a:extLst>
                    </a:gridCol>
                  </a:tblGrid>
                  <a:tr h="3116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961" r="-388235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961" r="-288235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9726" t="-1961" r="-101370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9726" t="-1961" r="-1370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71547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853808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451827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smtClean="0"/>
                            <a:t>0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7432064"/>
                      </a:ext>
                    </a:extLst>
                  </a:tr>
                  <a:tr h="311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1</a:t>
                          </a:r>
                          <a:endParaRPr lang="en-US" sz="1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baseline="0" dirty="0" smtClean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baseline="0" dirty="0" smtClean="0"/>
                            <a:t>1</a:t>
                          </a:r>
                          <a:endParaRPr lang="en-US" sz="12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49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4" name="Oval 193"/>
          <p:cNvSpPr/>
          <p:nvPr/>
        </p:nvSpPr>
        <p:spPr>
          <a:xfrm>
            <a:off x="10293836" y="4073461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9147939" y="4044729"/>
            <a:ext cx="549329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/>
          <p:cNvCxnSpPr>
            <a:stCxn id="195" idx="6"/>
          </p:cNvCxnSpPr>
          <p:nvPr/>
        </p:nvCxnSpPr>
        <p:spPr>
          <a:xfrm flipV="1">
            <a:off x="9697268" y="4141672"/>
            <a:ext cx="1515075" cy="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/>
              <p:cNvSpPr/>
              <p:nvPr/>
            </p:nvSpPr>
            <p:spPr>
              <a:xfrm>
                <a:off x="11131880" y="4016893"/>
                <a:ext cx="978414" cy="2616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7" name="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80" y="4016893"/>
                <a:ext cx="97841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Oval 197"/>
          <p:cNvSpPr/>
          <p:nvPr/>
        </p:nvSpPr>
        <p:spPr>
          <a:xfrm>
            <a:off x="9855686" y="3756777"/>
            <a:ext cx="208767" cy="160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9147939" y="3728045"/>
            <a:ext cx="549329" cy="213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/>
          <p:cNvCxnSpPr>
            <a:stCxn id="199" idx="6"/>
          </p:cNvCxnSpPr>
          <p:nvPr/>
        </p:nvCxnSpPr>
        <p:spPr>
          <a:xfrm flipV="1">
            <a:off x="9697268" y="3824988"/>
            <a:ext cx="1515075" cy="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9697268" y="2193886"/>
            <a:ext cx="262801" cy="417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1131880" y="3700209"/>
                <a:ext cx="978414" cy="2653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80" y="3700209"/>
                <a:ext cx="978414" cy="2653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sp>
        <p:nvSpPr>
          <p:cNvPr id="810" name="Rectangle 809"/>
          <p:cNvSpPr/>
          <p:nvPr/>
        </p:nvSpPr>
        <p:spPr>
          <a:xfrm>
            <a:off x="4750164" y="3169371"/>
            <a:ext cx="2753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0001001000110100</a:t>
            </a:r>
            <a:endParaRPr lang="en-US" sz="2000" dirty="0"/>
          </a:p>
        </p:txBody>
      </p:sp>
      <p:sp>
        <p:nvSpPr>
          <p:cNvPr id="811" name="Rectangle 810"/>
          <p:cNvSpPr/>
          <p:nvPr/>
        </p:nvSpPr>
        <p:spPr>
          <a:xfrm>
            <a:off x="4750165" y="3699142"/>
            <a:ext cx="2753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1110110111001011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441371" y="3634796"/>
            <a:ext cx="2481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3792221" y="3420861"/>
            <a:ext cx="797077" cy="375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964554" y="1284168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561" name="Group 560"/>
          <p:cNvGrpSpPr/>
          <p:nvPr/>
        </p:nvGrpSpPr>
        <p:grpSpPr>
          <a:xfrm>
            <a:off x="5870707" y="1332128"/>
            <a:ext cx="463481" cy="88900"/>
            <a:chOff x="-1651728" y="5807937"/>
            <a:chExt cx="4031456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7" name="Straight Connector 566"/>
          <p:cNvCxnSpPr/>
          <p:nvPr/>
        </p:nvCxnSpPr>
        <p:spPr>
          <a:xfrm rot="5400000" flipH="1" flipV="1">
            <a:off x="6425308" y="1239341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5400000" flipH="1" flipV="1">
            <a:off x="5662989" y="1102181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rot="5400000" flipH="1" flipV="1">
            <a:off x="6649753" y="1056461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Rectangle 640"/>
          <p:cNvSpPr/>
          <p:nvPr/>
        </p:nvSpPr>
        <p:spPr>
          <a:xfrm>
            <a:off x="4964554" y="1474879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463481" cy="88900"/>
            <a:chOff x="-1651728" y="5807937"/>
            <a:chExt cx="4031456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47" name="Straight Connector 646"/>
          <p:cNvCxnSpPr/>
          <p:nvPr/>
        </p:nvCxnSpPr>
        <p:spPr>
          <a:xfrm rot="5400000" flipH="1" flipV="1">
            <a:off x="6425308" y="1430052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 rot="5400000" flipH="1" flipV="1">
            <a:off x="5662989" y="1292892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rot="5400000" flipH="1" flipV="1">
            <a:off x="6649753" y="1247172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Rectangle 668"/>
          <p:cNvSpPr/>
          <p:nvPr/>
        </p:nvSpPr>
        <p:spPr>
          <a:xfrm>
            <a:off x="4964554" y="1662981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670" name="Group 669"/>
          <p:cNvGrpSpPr/>
          <p:nvPr/>
        </p:nvGrpSpPr>
        <p:grpSpPr>
          <a:xfrm>
            <a:off x="5870707" y="1710941"/>
            <a:ext cx="463481" cy="88900"/>
            <a:chOff x="-1651728" y="5807937"/>
            <a:chExt cx="4031456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75" name="Straight Connector 674"/>
          <p:cNvCxnSpPr/>
          <p:nvPr/>
        </p:nvCxnSpPr>
        <p:spPr>
          <a:xfrm rot="5400000" flipH="1" flipV="1">
            <a:off x="6425308" y="1618154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 rot="5400000" flipH="1" flipV="1">
            <a:off x="5662989" y="1480994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 rot="5400000" flipH="1" flipV="1">
            <a:off x="6649753" y="1435274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ectangle 678"/>
          <p:cNvSpPr/>
          <p:nvPr/>
        </p:nvSpPr>
        <p:spPr>
          <a:xfrm>
            <a:off x="4964554" y="1853692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680" name="Group 679"/>
          <p:cNvGrpSpPr/>
          <p:nvPr/>
        </p:nvGrpSpPr>
        <p:grpSpPr>
          <a:xfrm>
            <a:off x="5870707" y="1901652"/>
            <a:ext cx="463481" cy="88900"/>
            <a:chOff x="-1651728" y="5807937"/>
            <a:chExt cx="4031456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85" name="Straight Connector 684"/>
          <p:cNvCxnSpPr/>
          <p:nvPr/>
        </p:nvCxnSpPr>
        <p:spPr>
          <a:xfrm rot="5400000" flipH="1" flipV="1">
            <a:off x="6425308" y="1808865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 rot="5400000" flipH="1" flipV="1">
            <a:off x="5662989" y="1671705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/>
          <p:nvPr/>
        </p:nvCxnSpPr>
        <p:spPr>
          <a:xfrm rot="5400000" flipH="1" flipV="1">
            <a:off x="6649753" y="1625985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Rectangle 688"/>
          <p:cNvSpPr/>
          <p:nvPr/>
        </p:nvSpPr>
        <p:spPr>
          <a:xfrm>
            <a:off x="4964554" y="2041052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690" name="Group 689"/>
          <p:cNvGrpSpPr/>
          <p:nvPr/>
        </p:nvGrpSpPr>
        <p:grpSpPr>
          <a:xfrm>
            <a:off x="5870707" y="2089012"/>
            <a:ext cx="463481" cy="88900"/>
            <a:chOff x="-1651728" y="5807937"/>
            <a:chExt cx="4031456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5" name="Straight Connector 694"/>
          <p:cNvCxnSpPr/>
          <p:nvPr/>
        </p:nvCxnSpPr>
        <p:spPr>
          <a:xfrm rot="5400000" flipH="1" flipV="1">
            <a:off x="6425308" y="1996225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/>
          <p:cNvCxnSpPr/>
          <p:nvPr/>
        </p:nvCxnSpPr>
        <p:spPr>
          <a:xfrm rot="5400000" flipH="1" flipV="1">
            <a:off x="5662989" y="1859065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/>
          <p:nvPr/>
        </p:nvCxnSpPr>
        <p:spPr>
          <a:xfrm rot="5400000" flipH="1" flipV="1">
            <a:off x="6649753" y="1813345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Rectangle 698"/>
          <p:cNvSpPr/>
          <p:nvPr/>
        </p:nvSpPr>
        <p:spPr>
          <a:xfrm>
            <a:off x="4964554" y="2231763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00" name="Group 699"/>
          <p:cNvGrpSpPr/>
          <p:nvPr/>
        </p:nvGrpSpPr>
        <p:grpSpPr>
          <a:xfrm>
            <a:off x="5870707" y="2279723"/>
            <a:ext cx="463481" cy="88900"/>
            <a:chOff x="-1651728" y="5807937"/>
            <a:chExt cx="4031456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05" name="Straight Connector 704"/>
          <p:cNvCxnSpPr/>
          <p:nvPr/>
        </p:nvCxnSpPr>
        <p:spPr>
          <a:xfrm rot="5400000" flipH="1" flipV="1">
            <a:off x="6425308" y="2186936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/>
          <p:nvPr/>
        </p:nvCxnSpPr>
        <p:spPr>
          <a:xfrm rot="5400000" flipH="1" flipV="1">
            <a:off x="5662989" y="2049776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 rot="5400000" flipH="1" flipV="1">
            <a:off x="6649753" y="2004056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Rectangle 708"/>
          <p:cNvSpPr/>
          <p:nvPr/>
        </p:nvSpPr>
        <p:spPr>
          <a:xfrm>
            <a:off x="4964554" y="2419865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out[6]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10" name="Group 709"/>
          <p:cNvGrpSpPr/>
          <p:nvPr/>
        </p:nvGrpSpPr>
        <p:grpSpPr>
          <a:xfrm>
            <a:off x="5870707" y="2467825"/>
            <a:ext cx="463481" cy="88900"/>
            <a:chOff x="-1651728" y="5807937"/>
            <a:chExt cx="4031456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15" name="Straight Connector 714"/>
          <p:cNvCxnSpPr/>
          <p:nvPr/>
        </p:nvCxnSpPr>
        <p:spPr>
          <a:xfrm rot="5400000" flipH="1" flipV="1">
            <a:off x="6425308" y="2375038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 rot="5400000" flipH="1" flipV="1">
            <a:off x="5662989" y="2237878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/>
          <p:nvPr/>
        </p:nvCxnSpPr>
        <p:spPr>
          <a:xfrm rot="5400000" flipH="1" flipV="1">
            <a:off x="6649753" y="2192158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Rectangle 718"/>
          <p:cNvSpPr/>
          <p:nvPr/>
        </p:nvSpPr>
        <p:spPr>
          <a:xfrm>
            <a:off x="4964554" y="2610576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out[7]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5870707" y="2658536"/>
            <a:ext cx="463481" cy="88900"/>
            <a:chOff x="-1651728" y="5807937"/>
            <a:chExt cx="4031456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25" name="Straight Connector 724"/>
          <p:cNvCxnSpPr/>
          <p:nvPr/>
        </p:nvCxnSpPr>
        <p:spPr>
          <a:xfrm rot="5400000" flipH="1" flipV="1">
            <a:off x="6425308" y="2565749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 rot="5400000" flipH="1" flipV="1">
            <a:off x="5662989" y="2428589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 rot="5400000" flipH="1" flipV="1">
            <a:off x="6649753" y="2382869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Rectangle 728"/>
          <p:cNvSpPr/>
          <p:nvPr/>
        </p:nvSpPr>
        <p:spPr>
          <a:xfrm>
            <a:off x="4964554" y="2795436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out[8]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30" name="Group 729"/>
          <p:cNvGrpSpPr/>
          <p:nvPr/>
        </p:nvGrpSpPr>
        <p:grpSpPr>
          <a:xfrm>
            <a:off x="5870707" y="2843396"/>
            <a:ext cx="463481" cy="88900"/>
            <a:chOff x="-1651728" y="5807937"/>
            <a:chExt cx="4031456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35" name="Straight Connector 734"/>
          <p:cNvCxnSpPr/>
          <p:nvPr/>
        </p:nvCxnSpPr>
        <p:spPr>
          <a:xfrm rot="5400000" flipH="1" flipV="1">
            <a:off x="6425308" y="2750609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 rot="5400000" flipH="1" flipV="1">
            <a:off x="5662989" y="2613449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rot="5400000" flipH="1" flipV="1">
            <a:off x="6649753" y="2567729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4964554" y="2986147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out[9]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40" name="Group 739"/>
          <p:cNvGrpSpPr/>
          <p:nvPr/>
        </p:nvGrpSpPr>
        <p:grpSpPr>
          <a:xfrm>
            <a:off x="5870707" y="3034107"/>
            <a:ext cx="463481" cy="88900"/>
            <a:chOff x="-1651728" y="5807937"/>
            <a:chExt cx="4031456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45" name="Straight Connector 744"/>
          <p:cNvCxnSpPr/>
          <p:nvPr/>
        </p:nvCxnSpPr>
        <p:spPr>
          <a:xfrm rot="5400000" flipH="1" flipV="1">
            <a:off x="6425308" y="2941320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rot="5400000" flipH="1" flipV="1">
            <a:off x="5662989" y="2804160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rot="5400000" flipH="1" flipV="1">
            <a:off x="6649753" y="2758440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Rectangle 748"/>
          <p:cNvSpPr/>
          <p:nvPr/>
        </p:nvSpPr>
        <p:spPr>
          <a:xfrm>
            <a:off x="4964554" y="3174249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50" name="Group 749"/>
          <p:cNvGrpSpPr/>
          <p:nvPr/>
        </p:nvGrpSpPr>
        <p:grpSpPr>
          <a:xfrm>
            <a:off x="5870707" y="3222209"/>
            <a:ext cx="463481" cy="88900"/>
            <a:chOff x="-1651728" y="5807937"/>
            <a:chExt cx="403145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55" name="Straight Connector 754"/>
          <p:cNvCxnSpPr/>
          <p:nvPr/>
        </p:nvCxnSpPr>
        <p:spPr>
          <a:xfrm rot="5400000" flipH="1" flipV="1">
            <a:off x="6425308" y="3129422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 rot="5400000" flipH="1" flipV="1">
            <a:off x="5662989" y="2992262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rot="5400000" flipH="1" flipV="1">
            <a:off x="6649753" y="2946542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4964554" y="3364960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60" name="Group 759"/>
          <p:cNvGrpSpPr/>
          <p:nvPr/>
        </p:nvGrpSpPr>
        <p:grpSpPr>
          <a:xfrm>
            <a:off x="5870707" y="3412920"/>
            <a:ext cx="463481" cy="88900"/>
            <a:chOff x="-1651728" y="5807937"/>
            <a:chExt cx="4031456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65" name="Straight Connector 764"/>
          <p:cNvCxnSpPr/>
          <p:nvPr/>
        </p:nvCxnSpPr>
        <p:spPr>
          <a:xfrm rot="5400000" flipH="1" flipV="1">
            <a:off x="6425308" y="3320133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 rot="5400000" flipH="1" flipV="1">
            <a:off x="5662989" y="3182973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 rot="5400000" flipH="1" flipV="1">
            <a:off x="6649753" y="3137253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Rectangle 768"/>
          <p:cNvSpPr/>
          <p:nvPr/>
        </p:nvSpPr>
        <p:spPr>
          <a:xfrm>
            <a:off x="4964554" y="3552320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70" name="Group 769"/>
          <p:cNvGrpSpPr/>
          <p:nvPr/>
        </p:nvGrpSpPr>
        <p:grpSpPr>
          <a:xfrm>
            <a:off x="5870707" y="3600280"/>
            <a:ext cx="463481" cy="88900"/>
            <a:chOff x="-1651728" y="5807937"/>
            <a:chExt cx="4031456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75" name="Straight Connector 774"/>
          <p:cNvCxnSpPr/>
          <p:nvPr/>
        </p:nvCxnSpPr>
        <p:spPr>
          <a:xfrm rot="5400000" flipH="1" flipV="1">
            <a:off x="6425308" y="3507493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 rot="5400000" flipH="1" flipV="1">
            <a:off x="5662989" y="3370333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 rot="5400000" flipH="1" flipV="1">
            <a:off x="6649753" y="3324613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Rectangle 778"/>
          <p:cNvSpPr/>
          <p:nvPr/>
        </p:nvSpPr>
        <p:spPr>
          <a:xfrm>
            <a:off x="4964554" y="3743031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80" name="Group 779"/>
          <p:cNvGrpSpPr/>
          <p:nvPr/>
        </p:nvGrpSpPr>
        <p:grpSpPr>
          <a:xfrm>
            <a:off x="5870707" y="3790991"/>
            <a:ext cx="463481" cy="88900"/>
            <a:chOff x="-1651728" y="5807937"/>
            <a:chExt cx="4031456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85" name="Straight Connector 784"/>
          <p:cNvCxnSpPr/>
          <p:nvPr/>
        </p:nvCxnSpPr>
        <p:spPr>
          <a:xfrm rot="5400000" flipH="1" flipV="1">
            <a:off x="6425308" y="3698204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 rot="5400000" flipH="1" flipV="1">
            <a:off x="5662989" y="3561044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rot="5400000" flipH="1" flipV="1">
            <a:off x="6649753" y="3515324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Rectangle 788"/>
          <p:cNvSpPr/>
          <p:nvPr/>
        </p:nvSpPr>
        <p:spPr>
          <a:xfrm>
            <a:off x="4964554" y="3931133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90" name="Group 789"/>
          <p:cNvGrpSpPr/>
          <p:nvPr/>
        </p:nvGrpSpPr>
        <p:grpSpPr>
          <a:xfrm>
            <a:off x="5870707" y="3979093"/>
            <a:ext cx="463481" cy="88900"/>
            <a:chOff x="-1651728" y="5807937"/>
            <a:chExt cx="4031456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95" name="Straight Connector 794"/>
          <p:cNvCxnSpPr/>
          <p:nvPr/>
        </p:nvCxnSpPr>
        <p:spPr>
          <a:xfrm rot="5400000" flipH="1" flipV="1">
            <a:off x="6425308" y="3886306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Connector 795"/>
          <p:cNvCxnSpPr/>
          <p:nvPr/>
        </p:nvCxnSpPr>
        <p:spPr>
          <a:xfrm rot="5400000" flipH="1" flipV="1">
            <a:off x="5662989" y="3749146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/>
          <p:nvPr/>
        </p:nvCxnSpPr>
        <p:spPr>
          <a:xfrm rot="5400000" flipH="1" flipV="1">
            <a:off x="6649753" y="3703426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" name="Rectangle 798"/>
          <p:cNvSpPr/>
          <p:nvPr/>
        </p:nvSpPr>
        <p:spPr>
          <a:xfrm>
            <a:off x="4964554" y="4121844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800" name="Group 799"/>
          <p:cNvGrpSpPr/>
          <p:nvPr/>
        </p:nvGrpSpPr>
        <p:grpSpPr>
          <a:xfrm>
            <a:off x="5870707" y="4169804"/>
            <a:ext cx="463481" cy="88900"/>
            <a:chOff x="-1651728" y="5807937"/>
            <a:chExt cx="4031456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805" name="Straight Connector 804"/>
          <p:cNvCxnSpPr/>
          <p:nvPr/>
        </p:nvCxnSpPr>
        <p:spPr>
          <a:xfrm rot="5400000" flipH="1" flipV="1">
            <a:off x="6425308" y="4077017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 rot="5400000" flipH="1" flipV="1">
            <a:off x="5662989" y="3939857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 rot="5400000" flipH="1" flipV="1">
            <a:off x="6649753" y="3894137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69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964554" y="1284168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561" name="Group 560"/>
          <p:cNvGrpSpPr/>
          <p:nvPr/>
        </p:nvGrpSpPr>
        <p:grpSpPr>
          <a:xfrm>
            <a:off x="5870707" y="1332128"/>
            <a:ext cx="463481" cy="88900"/>
            <a:chOff x="-1651728" y="5807937"/>
            <a:chExt cx="4031456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7" name="Straight Connector 566"/>
          <p:cNvCxnSpPr/>
          <p:nvPr/>
        </p:nvCxnSpPr>
        <p:spPr>
          <a:xfrm rot="5400000" flipH="1" flipV="1">
            <a:off x="6425308" y="1239341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5400000" flipH="1" flipV="1">
            <a:off x="5662989" y="1102181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rot="5400000" flipH="1" flipV="1">
            <a:off x="6649753" y="1056461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Rectangle 640"/>
          <p:cNvSpPr/>
          <p:nvPr/>
        </p:nvSpPr>
        <p:spPr>
          <a:xfrm>
            <a:off x="4964554" y="1474879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463481" cy="88900"/>
            <a:chOff x="-1651728" y="5807937"/>
            <a:chExt cx="4031456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47" name="Straight Connector 646"/>
          <p:cNvCxnSpPr/>
          <p:nvPr/>
        </p:nvCxnSpPr>
        <p:spPr>
          <a:xfrm rot="5400000" flipH="1" flipV="1">
            <a:off x="6425308" y="1430052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 rot="5400000" flipH="1" flipV="1">
            <a:off x="5662989" y="1292892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rot="5400000" flipH="1" flipV="1">
            <a:off x="6649753" y="1247172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Rectangle 668"/>
          <p:cNvSpPr/>
          <p:nvPr/>
        </p:nvSpPr>
        <p:spPr>
          <a:xfrm>
            <a:off x="4964554" y="1662981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670" name="Group 669"/>
          <p:cNvGrpSpPr/>
          <p:nvPr/>
        </p:nvGrpSpPr>
        <p:grpSpPr>
          <a:xfrm>
            <a:off x="5870707" y="1710941"/>
            <a:ext cx="463481" cy="88900"/>
            <a:chOff x="-1651728" y="5807937"/>
            <a:chExt cx="4031456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75" name="Straight Connector 674"/>
          <p:cNvCxnSpPr/>
          <p:nvPr/>
        </p:nvCxnSpPr>
        <p:spPr>
          <a:xfrm rot="5400000" flipH="1" flipV="1">
            <a:off x="6425308" y="1618154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 rot="5400000" flipH="1" flipV="1">
            <a:off x="5662989" y="1480994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 rot="5400000" flipH="1" flipV="1">
            <a:off x="6649753" y="1435274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ectangle 678"/>
          <p:cNvSpPr/>
          <p:nvPr/>
        </p:nvSpPr>
        <p:spPr>
          <a:xfrm>
            <a:off x="4964554" y="1853692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680" name="Group 679"/>
          <p:cNvGrpSpPr/>
          <p:nvPr/>
        </p:nvGrpSpPr>
        <p:grpSpPr>
          <a:xfrm>
            <a:off x="5870707" y="1901652"/>
            <a:ext cx="463481" cy="88900"/>
            <a:chOff x="-1651728" y="5807937"/>
            <a:chExt cx="4031456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85" name="Straight Connector 684"/>
          <p:cNvCxnSpPr/>
          <p:nvPr/>
        </p:nvCxnSpPr>
        <p:spPr>
          <a:xfrm rot="5400000" flipH="1" flipV="1">
            <a:off x="6425308" y="1808865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 rot="5400000" flipH="1" flipV="1">
            <a:off x="5662989" y="1671705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/>
          <p:nvPr/>
        </p:nvCxnSpPr>
        <p:spPr>
          <a:xfrm rot="5400000" flipH="1" flipV="1">
            <a:off x="6649753" y="1625985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Rectangle 688"/>
          <p:cNvSpPr/>
          <p:nvPr/>
        </p:nvSpPr>
        <p:spPr>
          <a:xfrm>
            <a:off x="4964554" y="2041052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690" name="Group 689"/>
          <p:cNvGrpSpPr/>
          <p:nvPr/>
        </p:nvGrpSpPr>
        <p:grpSpPr>
          <a:xfrm>
            <a:off x="5870707" y="2089012"/>
            <a:ext cx="463481" cy="88900"/>
            <a:chOff x="-1651728" y="5807937"/>
            <a:chExt cx="4031456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5" name="Straight Connector 694"/>
          <p:cNvCxnSpPr/>
          <p:nvPr/>
        </p:nvCxnSpPr>
        <p:spPr>
          <a:xfrm rot="5400000" flipH="1" flipV="1">
            <a:off x="6425308" y="1996225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/>
          <p:cNvCxnSpPr/>
          <p:nvPr/>
        </p:nvCxnSpPr>
        <p:spPr>
          <a:xfrm rot="5400000" flipH="1" flipV="1">
            <a:off x="5662989" y="1859065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/>
          <p:nvPr/>
        </p:nvCxnSpPr>
        <p:spPr>
          <a:xfrm rot="5400000" flipH="1" flipV="1">
            <a:off x="6649753" y="1813345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Rectangle 698"/>
          <p:cNvSpPr/>
          <p:nvPr/>
        </p:nvSpPr>
        <p:spPr>
          <a:xfrm>
            <a:off x="4964554" y="2231763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00" name="Group 699"/>
          <p:cNvGrpSpPr/>
          <p:nvPr/>
        </p:nvGrpSpPr>
        <p:grpSpPr>
          <a:xfrm>
            <a:off x="5870707" y="2279723"/>
            <a:ext cx="463481" cy="88900"/>
            <a:chOff x="-1651728" y="5807937"/>
            <a:chExt cx="4031456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05" name="Straight Connector 704"/>
          <p:cNvCxnSpPr/>
          <p:nvPr/>
        </p:nvCxnSpPr>
        <p:spPr>
          <a:xfrm rot="5400000" flipH="1" flipV="1">
            <a:off x="6425308" y="2186936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/>
          <p:nvPr/>
        </p:nvCxnSpPr>
        <p:spPr>
          <a:xfrm rot="5400000" flipH="1" flipV="1">
            <a:off x="5662989" y="2049776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 rot="5400000" flipH="1" flipV="1">
            <a:off x="6649753" y="2004056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Rectangle 708"/>
          <p:cNvSpPr/>
          <p:nvPr/>
        </p:nvSpPr>
        <p:spPr>
          <a:xfrm>
            <a:off x="4964554" y="2419865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out[6]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10" name="Group 709"/>
          <p:cNvGrpSpPr/>
          <p:nvPr/>
        </p:nvGrpSpPr>
        <p:grpSpPr>
          <a:xfrm>
            <a:off x="5870707" y="2467825"/>
            <a:ext cx="463481" cy="88900"/>
            <a:chOff x="-1651728" y="5807937"/>
            <a:chExt cx="4031456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15" name="Straight Connector 714"/>
          <p:cNvCxnSpPr/>
          <p:nvPr/>
        </p:nvCxnSpPr>
        <p:spPr>
          <a:xfrm rot="5400000" flipH="1" flipV="1">
            <a:off x="6425308" y="2375038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 rot="5400000" flipH="1" flipV="1">
            <a:off x="5662989" y="2237878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/>
          <p:nvPr/>
        </p:nvCxnSpPr>
        <p:spPr>
          <a:xfrm rot="5400000" flipH="1" flipV="1">
            <a:off x="6649753" y="2192158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Rectangle 718"/>
          <p:cNvSpPr/>
          <p:nvPr/>
        </p:nvSpPr>
        <p:spPr>
          <a:xfrm>
            <a:off x="4964554" y="2610576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out[7]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5870707" y="2658536"/>
            <a:ext cx="463481" cy="88900"/>
            <a:chOff x="-1651728" y="5807937"/>
            <a:chExt cx="4031456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25" name="Straight Connector 724"/>
          <p:cNvCxnSpPr/>
          <p:nvPr/>
        </p:nvCxnSpPr>
        <p:spPr>
          <a:xfrm rot="5400000" flipH="1" flipV="1">
            <a:off x="6425308" y="2565749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 rot="5400000" flipH="1" flipV="1">
            <a:off x="5662989" y="2428589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 rot="5400000" flipH="1" flipV="1">
            <a:off x="6649753" y="2382869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Rectangle 728"/>
          <p:cNvSpPr/>
          <p:nvPr/>
        </p:nvSpPr>
        <p:spPr>
          <a:xfrm>
            <a:off x="4964554" y="2795436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out[8]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30" name="Group 729"/>
          <p:cNvGrpSpPr/>
          <p:nvPr/>
        </p:nvGrpSpPr>
        <p:grpSpPr>
          <a:xfrm>
            <a:off x="5870707" y="2843396"/>
            <a:ext cx="463481" cy="88900"/>
            <a:chOff x="-1651728" y="5807937"/>
            <a:chExt cx="4031456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35" name="Straight Connector 734"/>
          <p:cNvCxnSpPr/>
          <p:nvPr/>
        </p:nvCxnSpPr>
        <p:spPr>
          <a:xfrm rot="5400000" flipH="1" flipV="1">
            <a:off x="6425308" y="2750609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 rot="5400000" flipH="1" flipV="1">
            <a:off x="5662989" y="2613449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rot="5400000" flipH="1" flipV="1">
            <a:off x="6649753" y="2567729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4964554" y="2986147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out[9]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40" name="Group 739"/>
          <p:cNvGrpSpPr/>
          <p:nvPr/>
        </p:nvGrpSpPr>
        <p:grpSpPr>
          <a:xfrm>
            <a:off x="5870707" y="3034107"/>
            <a:ext cx="463481" cy="88900"/>
            <a:chOff x="-1651728" y="5807937"/>
            <a:chExt cx="4031456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45" name="Straight Connector 744"/>
          <p:cNvCxnSpPr/>
          <p:nvPr/>
        </p:nvCxnSpPr>
        <p:spPr>
          <a:xfrm rot="5400000" flipH="1" flipV="1">
            <a:off x="6425308" y="2941320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rot="5400000" flipH="1" flipV="1">
            <a:off x="5662989" y="2804160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rot="5400000" flipH="1" flipV="1">
            <a:off x="6649753" y="2758440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Rectangle 748"/>
          <p:cNvSpPr/>
          <p:nvPr/>
        </p:nvSpPr>
        <p:spPr>
          <a:xfrm>
            <a:off x="4964554" y="3174249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out[10]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50" name="Group 749"/>
          <p:cNvGrpSpPr/>
          <p:nvPr/>
        </p:nvGrpSpPr>
        <p:grpSpPr>
          <a:xfrm>
            <a:off x="5870707" y="3222209"/>
            <a:ext cx="463481" cy="88900"/>
            <a:chOff x="-1651728" y="5807937"/>
            <a:chExt cx="403145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55" name="Straight Connector 754"/>
          <p:cNvCxnSpPr/>
          <p:nvPr/>
        </p:nvCxnSpPr>
        <p:spPr>
          <a:xfrm rot="5400000" flipH="1" flipV="1">
            <a:off x="6425308" y="3129422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 rot="5400000" flipH="1" flipV="1">
            <a:off x="5662989" y="2992262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rot="5400000" flipH="1" flipV="1">
            <a:off x="6649753" y="2946542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4964554" y="3364960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out[11]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60" name="Group 759"/>
          <p:cNvGrpSpPr/>
          <p:nvPr/>
        </p:nvGrpSpPr>
        <p:grpSpPr>
          <a:xfrm>
            <a:off x="5870707" y="3412920"/>
            <a:ext cx="463481" cy="88900"/>
            <a:chOff x="-1651728" y="5807937"/>
            <a:chExt cx="4031456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65" name="Straight Connector 764"/>
          <p:cNvCxnSpPr/>
          <p:nvPr/>
        </p:nvCxnSpPr>
        <p:spPr>
          <a:xfrm rot="5400000" flipH="1" flipV="1">
            <a:off x="6425308" y="3320133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 rot="5400000" flipH="1" flipV="1">
            <a:off x="5662989" y="3182973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 rot="5400000" flipH="1" flipV="1">
            <a:off x="6649753" y="3137253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Rectangle 768"/>
          <p:cNvSpPr/>
          <p:nvPr/>
        </p:nvSpPr>
        <p:spPr>
          <a:xfrm>
            <a:off x="4964554" y="3552320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out[12]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70" name="Group 769"/>
          <p:cNvGrpSpPr/>
          <p:nvPr/>
        </p:nvGrpSpPr>
        <p:grpSpPr>
          <a:xfrm>
            <a:off x="5870707" y="3600280"/>
            <a:ext cx="463481" cy="88900"/>
            <a:chOff x="-1651728" y="5807937"/>
            <a:chExt cx="4031456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75" name="Straight Connector 774"/>
          <p:cNvCxnSpPr/>
          <p:nvPr/>
        </p:nvCxnSpPr>
        <p:spPr>
          <a:xfrm rot="5400000" flipH="1" flipV="1">
            <a:off x="6425308" y="3507493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 rot="5400000" flipH="1" flipV="1">
            <a:off x="5662989" y="3370333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 rot="5400000" flipH="1" flipV="1">
            <a:off x="6649753" y="3324613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Rectangle 778"/>
          <p:cNvSpPr/>
          <p:nvPr/>
        </p:nvSpPr>
        <p:spPr>
          <a:xfrm>
            <a:off x="4964554" y="3743031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out[13]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grpSp>
        <p:nvGrpSpPr>
          <p:cNvPr id="780" name="Group 779"/>
          <p:cNvGrpSpPr/>
          <p:nvPr/>
        </p:nvGrpSpPr>
        <p:grpSpPr>
          <a:xfrm>
            <a:off x="5870707" y="3790991"/>
            <a:ext cx="463481" cy="88900"/>
            <a:chOff x="-1651728" y="5807937"/>
            <a:chExt cx="4031456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85" name="Straight Connector 784"/>
          <p:cNvCxnSpPr/>
          <p:nvPr/>
        </p:nvCxnSpPr>
        <p:spPr>
          <a:xfrm rot="5400000" flipH="1" flipV="1">
            <a:off x="6425308" y="3698204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 rot="5400000" flipH="1" flipV="1">
            <a:off x="5662989" y="3561044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rot="5400000" flipH="1" flipV="1">
            <a:off x="6649753" y="3515324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Rectangle 788"/>
          <p:cNvSpPr/>
          <p:nvPr/>
        </p:nvSpPr>
        <p:spPr>
          <a:xfrm>
            <a:off x="4964554" y="3931133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out[14]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790" name="Group 789"/>
          <p:cNvGrpSpPr/>
          <p:nvPr/>
        </p:nvGrpSpPr>
        <p:grpSpPr>
          <a:xfrm>
            <a:off x="5870707" y="3979093"/>
            <a:ext cx="463481" cy="88900"/>
            <a:chOff x="-1651728" y="5807937"/>
            <a:chExt cx="4031456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95" name="Straight Connector 794"/>
          <p:cNvCxnSpPr/>
          <p:nvPr/>
        </p:nvCxnSpPr>
        <p:spPr>
          <a:xfrm rot="5400000" flipH="1" flipV="1">
            <a:off x="6425308" y="3886306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Connector 795"/>
          <p:cNvCxnSpPr/>
          <p:nvPr/>
        </p:nvCxnSpPr>
        <p:spPr>
          <a:xfrm rot="5400000" flipH="1" flipV="1">
            <a:off x="5662989" y="3749146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/>
          <p:nvPr/>
        </p:nvCxnSpPr>
        <p:spPr>
          <a:xfrm rot="5400000" flipH="1" flipV="1">
            <a:off x="6649753" y="3703426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" name="Rectangle 798"/>
          <p:cNvSpPr/>
          <p:nvPr/>
        </p:nvSpPr>
        <p:spPr>
          <a:xfrm>
            <a:off x="4964554" y="4121844"/>
            <a:ext cx="29881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out[15]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grpSp>
        <p:nvGrpSpPr>
          <p:cNvPr id="800" name="Group 799"/>
          <p:cNvGrpSpPr/>
          <p:nvPr/>
        </p:nvGrpSpPr>
        <p:grpSpPr>
          <a:xfrm>
            <a:off x="5870707" y="4169804"/>
            <a:ext cx="463481" cy="88900"/>
            <a:chOff x="-1651728" y="5807937"/>
            <a:chExt cx="4031456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1982046" y="5786057"/>
              <a:ext cx="0" cy="795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805" name="Straight Connector 804"/>
          <p:cNvCxnSpPr/>
          <p:nvPr/>
        </p:nvCxnSpPr>
        <p:spPr>
          <a:xfrm rot="5400000" flipH="1" flipV="1">
            <a:off x="6425308" y="4077017"/>
            <a:ext cx="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 rot="5400000" flipH="1" flipV="1">
            <a:off x="5662989" y="3939857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 rot="5400000" flipH="1" flipV="1">
            <a:off x="6649753" y="3894137"/>
            <a:ext cx="0" cy="64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165" name="Picture 2" descr="https://www.chatchaielec.com/shop/2265-4222-large/r5f2111-4b20f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988" y="14818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Oval 183"/>
          <p:cNvSpPr/>
          <p:nvPr/>
        </p:nvSpPr>
        <p:spPr>
          <a:xfrm rot="17933106">
            <a:off x="8529135" y="3134190"/>
            <a:ext cx="402166" cy="2078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359656" y="1275162"/>
            <a:ext cx="402166" cy="2078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1110110111001011 </a:t>
            </a:r>
            <a:r>
              <a:rPr lang="en-US" sz="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644457" cy="88900"/>
            <a:chOff x="-1651728" y="5807937"/>
            <a:chExt cx="5605620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276084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5870707" y="1710941"/>
            <a:ext cx="647631" cy="88900"/>
            <a:chOff x="-1651728" y="5807937"/>
            <a:chExt cx="5633228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278845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5870707" y="1901652"/>
            <a:ext cx="647631" cy="88900"/>
            <a:chOff x="-1651728" y="5807937"/>
            <a:chExt cx="5633229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278845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00" name="Group 699"/>
          <p:cNvGrpSpPr/>
          <p:nvPr/>
        </p:nvGrpSpPr>
        <p:grpSpPr>
          <a:xfrm>
            <a:off x="5870707" y="2279723"/>
            <a:ext cx="646836" cy="88900"/>
            <a:chOff x="-1651728" y="5807937"/>
            <a:chExt cx="5626313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2781539" y="4990702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5870707" y="2658536"/>
            <a:ext cx="649219" cy="88900"/>
            <a:chOff x="-1651728" y="5807937"/>
            <a:chExt cx="5647041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280226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5870707" y="2843396"/>
            <a:ext cx="646836" cy="88900"/>
            <a:chOff x="-1651728" y="5807937"/>
            <a:chExt cx="5626313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2781539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5870707" y="3034107"/>
            <a:ext cx="649221" cy="88900"/>
            <a:chOff x="-1651728" y="5807937"/>
            <a:chExt cx="5647058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870707" y="3222209"/>
            <a:ext cx="649223" cy="88900"/>
            <a:chOff x="-1651728" y="5807937"/>
            <a:chExt cx="564707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2802302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70" name="Group 769"/>
          <p:cNvGrpSpPr/>
          <p:nvPr/>
        </p:nvGrpSpPr>
        <p:grpSpPr>
          <a:xfrm>
            <a:off x="5870707" y="3600280"/>
            <a:ext cx="649221" cy="88900"/>
            <a:chOff x="-1651728" y="5807937"/>
            <a:chExt cx="5647058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5870707" y="3790991"/>
            <a:ext cx="651603" cy="88900"/>
            <a:chOff x="-1651728" y="5807937"/>
            <a:chExt cx="5667778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282300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90" name="Group 789"/>
          <p:cNvGrpSpPr/>
          <p:nvPr/>
        </p:nvGrpSpPr>
        <p:grpSpPr>
          <a:xfrm>
            <a:off x="5870707" y="3979093"/>
            <a:ext cx="649220" cy="88900"/>
            <a:chOff x="-1651728" y="5807937"/>
            <a:chExt cx="5647049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280227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800" name="Group 799"/>
          <p:cNvGrpSpPr/>
          <p:nvPr/>
        </p:nvGrpSpPr>
        <p:grpSpPr>
          <a:xfrm>
            <a:off x="5870707" y="4169804"/>
            <a:ext cx="649221" cy="88900"/>
            <a:chOff x="-1651728" y="5807937"/>
            <a:chExt cx="5647058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61" name="Group 560"/>
          <p:cNvGrpSpPr/>
          <p:nvPr/>
        </p:nvGrpSpPr>
        <p:grpSpPr>
          <a:xfrm>
            <a:off x="5870707" y="1332128"/>
            <a:ext cx="649221" cy="88900"/>
            <a:chOff x="-1651728" y="5807937"/>
            <a:chExt cx="5647058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flipH="1" flipV="1">
            <a:off x="5870564" y="1378248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0" name="Group 689"/>
          <p:cNvGrpSpPr/>
          <p:nvPr/>
        </p:nvGrpSpPr>
        <p:grpSpPr>
          <a:xfrm>
            <a:off x="5870707" y="2089012"/>
            <a:ext cx="646838" cy="88900"/>
            <a:chOff x="-1651728" y="5807937"/>
            <a:chExt cx="5626331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278155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10" name="Group 709"/>
          <p:cNvGrpSpPr/>
          <p:nvPr/>
        </p:nvGrpSpPr>
        <p:grpSpPr>
          <a:xfrm>
            <a:off x="5870707" y="2467825"/>
            <a:ext cx="649220" cy="88900"/>
            <a:chOff x="-1651728" y="5807937"/>
            <a:chExt cx="5647050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280227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5870707" y="3412920"/>
            <a:ext cx="651601" cy="88900"/>
            <a:chOff x="-1651728" y="5807937"/>
            <a:chExt cx="5667760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282298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4" name="Straight Connector 193"/>
          <p:cNvCxnSpPr/>
          <p:nvPr/>
        </p:nvCxnSpPr>
        <p:spPr>
          <a:xfrm rot="5400000" flipH="1" flipV="1">
            <a:off x="5318819" y="2254635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75581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7943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204" name="Rectangle 203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70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in[]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0001001000110100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1110110111001011 </a:t>
            </a:r>
            <a:r>
              <a:rPr lang="en-US" sz="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644457" cy="88900"/>
            <a:chOff x="-1651728" y="5807937"/>
            <a:chExt cx="5605620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276084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5870707" y="1710941"/>
            <a:ext cx="647631" cy="88900"/>
            <a:chOff x="-1651728" y="5807937"/>
            <a:chExt cx="5633228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278845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5870707" y="1901652"/>
            <a:ext cx="647631" cy="88900"/>
            <a:chOff x="-1651728" y="5807937"/>
            <a:chExt cx="5633229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278845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00" name="Group 699"/>
          <p:cNvGrpSpPr/>
          <p:nvPr/>
        </p:nvGrpSpPr>
        <p:grpSpPr>
          <a:xfrm>
            <a:off x="5870707" y="2279723"/>
            <a:ext cx="646836" cy="88900"/>
            <a:chOff x="-1651728" y="5807937"/>
            <a:chExt cx="5626313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2781539" y="4990702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5870707" y="2658536"/>
            <a:ext cx="649219" cy="88900"/>
            <a:chOff x="-1651728" y="5807937"/>
            <a:chExt cx="5647041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280226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5870707" y="2843396"/>
            <a:ext cx="646836" cy="88900"/>
            <a:chOff x="-1651728" y="5807937"/>
            <a:chExt cx="5626313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2781539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5870707" y="3034107"/>
            <a:ext cx="649221" cy="88900"/>
            <a:chOff x="-1651728" y="5807937"/>
            <a:chExt cx="5647058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870707" y="3222209"/>
            <a:ext cx="649223" cy="88900"/>
            <a:chOff x="-1651728" y="5807937"/>
            <a:chExt cx="564707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2802302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70" name="Group 769"/>
          <p:cNvGrpSpPr/>
          <p:nvPr/>
        </p:nvGrpSpPr>
        <p:grpSpPr>
          <a:xfrm>
            <a:off x="5870707" y="3600280"/>
            <a:ext cx="649221" cy="88900"/>
            <a:chOff x="-1651728" y="5807937"/>
            <a:chExt cx="5647058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5870707" y="3790991"/>
            <a:ext cx="651603" cy="88900"/>
            <a:chOff x="-1651728" y="5807937"/>
            <a:chExt cx="5667778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282300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90" name="Group 789"/>
          <p:cNvGrpSpPr/>
          <p:nvPr/>
        </p:nvGrpSpPr>
        <p:grpSpPr>
          <a:xfrm>
            <a:off x="5870707" y="3979093"/>
            <a:ext cx="649220" cy="88900"/>
            <a:chOff x="-1651728" y="5807937"/>
            <a:chExt cx="5647049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280227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800" name="Group 799"/>
          <p:cNvGrpSpPr/>
          <p:nvPr/>
        </p:nvGrpSpPr>
        <p:grpSpPr>
          <a:xfrm>
            <a:off x="5870707" y="4169804"/>
            <a:ext cx="649221" cy="88900"/>
            <a:chOff x="-1651728" y="5807937"/>
            <a:chExt cx="5647058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61" name="Group 560"/>
          <p:cNvGrpSpPr/>
          <p:nvPr/>
        </p:nvGrpSpPr>
        <p:grpSpPr>
          <a:xfrm>
            <a:off x="5870707" y="1332128"/>
            <a:ext cx="649221" cy="88900"/>
            <a:chOff x="-1651728" y="5807937"/>
            <a:chExt cx="5647058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flipH="1" flipV="1">
            <a:off x="5870564" y="1378248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0" name="Group 689"/>
          <p:cNvGrpSpPr/>
          <p:nvPr/>
        </p:nvGrpSpPr>
        <p:grpSpPr>
          <a:xfrm>
            <a:off x="5870707" y="2089012"/>
            <a:ext cx="646838" cy="88900"/>
            <a:chOff x="-1651728" y="5807937"/>
            <a:chExt cx="5626331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278155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10" name="Group 709"/>
          <p:cNvGrpSpPr/>
          <p:nvPr/>
        </p:nvGrpSpPr>
        <p:grpSpPr>
          <a:xfrm>
            <a:off x="5870707" y="2467825"/>
            <a:ext cx="649220" cy="88900"/>
            <a:chOff x="-1651728" y="5807937"/>
            <a:chExt cx="5647050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280227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5870707" y="3412920"/>
            <a:ext cx="651601" cy="88900"/>
            <a:chOff x="-1651728" y="5807937"/>
            <a:chExt cx="5667760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282298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4" name="Straight Connector 193"/>
          <p:cNvCxnSpPr/>
          <p:nvPr/>
        </p:nvCxnSpPr>
        <p:spPr>
          <a:xfrm rot="5400000" flipH="1" flipV="1">
            <a:off x="5318819" y="2254635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75581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7943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204" name="Rectangle 203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110" name="Picture 2" descr="https://www.chatchaielec.com/shop/2265-4222-large/r5f2111-4b20f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988" y="14818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Oval 110"/>
          <p:cNvSpPr/>
          <p:nvPr/>
        </p:nvSpPr>
        <p:spPr>
          <a:xfrm rot="1394511">
            <a:off x="8489547" y="3240577"/>
            <a:ext cx="1654807" cy="46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17743823">
            <a:off x="9627930" y="2871660"/>
            <a:ext cx="1654807" cy="46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699308" y="2635715"/>
            <a:ext cx="1049116" cy="3816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	          </a:t>
            </a:r>
            <a:r>
              <a:rPr lang="en-US" sz="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1110110111001011 </a:t>
            </a:r>
            <a:r>
              <a:rPr lang="en-US" sz="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644457" cy="88900"/>
            <a:chOff x="-1651728" y="5807937"/>
            <a:chExt cx="5605620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276084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5870707" y="1710941"/>
            <a:ext cx="647631" cy="88900"/>
            <a:chOff x="-1651728" y="5807937"/>
            <a:chExt cx="5633228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278845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5870707" y="1901652"/>
            <a:ext cx="647631" cy="88900"/>
            <a:chOff x="-1651728" y="5807937"/>
            <a:chExt cx="5633229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278845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00" name="Group 699"/>
          <p:cNvGrpSpPr/>
          <p:nvPr/>
        </p:nvGrpSpPr>
        <p:grpSpPr>
          <a:xfrm>
            <a:off x="5870707" y="2279723"/>
            <a:ext cx="646836" cy="88900"/>
            <a:chOff x="-1651728" y="5807937"/>
            <a:chExt cx="5626313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2781539" y="4990702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5870707" y="2658536"/>
            <a:ext cx="649219" cy="88900"/>
            <a:chOff x="-1651728" y="5807937"/>
            <a:chExt cx="5647041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280226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5870707" y="2843396"/>
            <a:ext cx="646836" cy="88900"/>
            <a:chOff x="-1651728" y="5807937"/>
            <a:chExt cx="5626313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2781539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5870707" y="3034107"/>
            <a:ext cx="649221" cy="88900"/>
            <a:chOff x="-1651728" y="5807937"/>
            <a:chExt cx="5647058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870707" y="3222209"/>
            <a:ext cx="649223" cy="88900"/>
            <a:chOff x="-1651728" y="5807937"/>
            <a:chExt cx="564707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2802302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70" name="Group 769"/>
          <p:cNvGrpSpPr/>
          <p:nvPr/>
        </p:nvGrpSpPr>
        <p:grpSpPr>
          <a:xfrm>
            <a:off x="5870707" y="3600280"/>
            <a:ext cx="649221" cy="88900"/>
            <a:chOff x="-1651728" y="5807937"/>
            <a:chExt cx="5647058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5870707" y="3790991"/>
            <a:ext cx="651603" cy="88900"/>
            <a:chOff x="-1651728" y="5807937"/>
            <a:chExt cx="5667778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282300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90" name="Group 789"/>
          <p:cNvGrpSpPr/>
          <p:nvPr/>
        </p:nvGrpSpPr>
        <p:grpSpPr>
          <a:xfrm>
            <a:off x="5870707" y="3979093"/>
            <a:ext cx="649220" cy="88900"/>
            <a:chOff x="-1651728" y="5807937"/>
            <a:chExt cx="5647049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280227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800" name="Group 799"/>
          <p:cNvGrpSpPr/>
          <p:nvPr/>
        </p:nvGrpSpPr>
        <p:grpSpPr>
          <a:xfrm>
            <a:off x="5870707" y="4169804"/>
            <a:ext cx="649221" cy="88900"/>
            <a:chOff x="-1651728" y="5807937"/>
            <a:chExt cx="5647058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61" name="Group 560"/>
          <p:cNvGrpSpPr/>
          <p:nvPr/>
        </p:nvGrpSpPr>
        <p:grpSpPr>
          <a:xfrm>
            <a:off x="5870707" y="1332128"/>
            <a:ext cx="649221" cy="88900"/>
            <a:chOff x="-1651728" y="5807937"/>
            <a:chExt cx="5647058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flipH="1" flipV="1">
            <a:off x="5870564" y="1378248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0" name="Group 689"/>
          <p:cNvGrpSpPr/>
          <p:nvPr/>
        </p:nvGrpSpPr>
        <p:grpSpPr>
          <a:xfrm>
            <a:off x="5870707" y="2089012"/>
            <a:ext cx="646838" cy="88900"/>
            <a:chOff x="-1651728" y="5807937"/>
            <a:chExt cx="5626331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278155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10" name="Group 709"/>
          <p:cNvGrpSpPr/>
          <p:nvPr/>
        </p:nvGrpSpPr>
        <p:grpSpPr>
          <a:xfrm>
            <a:off x="5870707" y="2467825"/>
            <a:ext cx="649220" cy="88900"/>
            <a:chOff x="-1651728" y="5807937"/>
            <a:chExt cx="5647050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280227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5870707" y="3412920"/>
            <a:ext cx="651601" cy="88900"/>
            <a:chOff x="-1651728" y="5807937"/>
            <a:chExt cx="5667760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282298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4" name="Straight Connector 193"/>
          <p:cNvCxnSpPr/>
          <p:nvPr/>
        </p:nvCxnSpPr>
        <p:spPr>
          <a:xfrm rot="5400000" flipH="1" flipV="1">
            <a:off x="5318819" y="2254635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75581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7943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204" name="Rectangle 203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out[6]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out[7]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out[8]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out[9]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out[10]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out[11]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     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out[12]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out[13]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out[14]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out[15] </a:t>
            </a:r>
            <a:r>
              <a:rPr lang="en-US" sz="3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38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sp>
        <p:nvSpPr>
          <p:cNvPr id="560" name="Rectangle 559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	          1110110111001011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= 0       out[0] = 1	</a:t>
            </a:r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644457" cy="88900"/>
            <a:chOff x="-1651728" y="5807937"/>
            <a:chExt cx="5605620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276084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49" name="Rectangle 648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= 0       out[1] = 1	</a:t>
            </a:r>
          </a:p>
        </p:txBody>
      </p:sp>
      <p:grpSp>
        <p:nvGrpSpPr>
          <p:cNvPr id="670" name="Group 669"/>
          <p:cNvGrpSpPr/>
          <p:nvPr/>
        </p:nvGrpSpPr>
        <p:grpSpPr>
          <a:xfrm>
            <a:off x="5870707" y="1710941"/>
            <a:ext cx="647631" cy="88900"/>
            <a:chOff x="-1651728" y="5807937"/>
            <a:chExt cx="5633228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278845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77" name="Rectangle 676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= 0       out[2] = 1	</a:t>
            </a:r>
          </a:p>
        </p:txBody>
      </p:sp>
      <p:grpSp>
        <p:nvGrpSpPr>
          <p:cNvPr id="680" name="Group 679"/>
          <p:cNvGrpSpPr/>
          <p:nvPr/>
        </p:nvGrpSpPr>
        <p:grpSpPr>
          <a:xfrm>
            <a:off x="5870707" y="1901652"/>
            <a:ext cx="647631" cy="88900"/>
            <a:chOff x="-1651728" y="5807937"/>
            <a:chExt cx="5633229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278845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87" name="Rectangle 686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= 1       out[3] = 0	</a:t>
            </a:r>
          </a:p>
        </p:txBody>
      </p:sp>
      <p:sp>
        <p:nvSpPr>
          <p:cNvPr id="697" name="Rectangle 696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= 0       out[4] = 1	</a:t>
            </a:r>
          </a:p>
        </p:txBody>
      </p:sp>
      <p:grpSp>
        <p:nvGrpSpPr>
          <p:cNvPr id="700" name="Group 699"/>
          <p:cNvGrpSpPr/>
          <p:nvPr/>
        </p:nvGrpSpPr>
        <p:grpSpPr>
          <a:xfrm>
            <a:off x="5870707" y="2279723"/>
            <a:ext cx="646836" cy="88900"/>
            <a:chOff x="-1651728" y="5807937"/>
            <a:chExt cx="5626313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2781539" y="4990702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07" name="Rectangle 706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= 0       out[5] = 1	</a:t>
            </a:r>
          </a:p>
        </p:txBody>
      </p:sp>
      <p:sp>
        <p:nvSpPr>
          <p:cNvPr id="717" name="Rectangle 716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= 1       out[6] = 0	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5870707" y="2658536"/>
            <a:ext cx="649219" cy="88900"/>
            <a:chOff x="-1651728" y="5807937"/>
            <a:chExt cx="5647041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280226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7" name="Rectangle 726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= 0       out[7] = 1	</a:t>
            </a:r>
          </a:p>
        </p:txBody>
      </p:sp>
      <p:sp>
        <p:nvSpPr>
          <p:cNvPr id="737" name="Rectangle 736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= 0       out[8] = 1	</a:t>
            </a:r>
          </a:p>
        </p:txBody>
      </p:sp>
      <p:grpSp>
        <p:nvGrpSpPr>
          <p:cNvPr id="730" name="Group 729"/>
          <p:cNvGrpSpPr/>
          <p:nvPr/>
        </p:nvGrpSpPr>
        <p:grpSpPr>
          <a:xfrm>
            <a:off x="5870707" y="2843396"/>
            <a:ext cx="646836" cy="88900"/>
            <a:chOff x="-1651728" y="5807937"/>
            <a:chExt cx="5626313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2781539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47" name="Rectangle 746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= 0       out[9] = 1	</a:t>
            </a:r>
          </a:p>
        </p:txBody>
      </p:sp>
      <p:grpSp>
        <p:nvGrpSpPr>
          <p:cNvPr id="740" name="Group 739"/>
          <p:cNvGrpSpPr/>
          <p:nvPr/>
        </p:nvGrpSpPr>
        <p:grpSpPr>
          <a:xfrm>
            <a:off x="5870707" y="3034107"/>
            <a:ext cx="649221" cy="88900"/>
            <a:chOff x="-1651728" y="5807937"/>
            <a:chExt cx="5647058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57" name="Rectangle 756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= 1      out[10] = 0	</a:t>
            </a:r>
          </a:p>
        </p:txBody>
      </p:sp>
      <p:grpSp>
        <p:nvGrpSpPr>
          <p:cNvPr id="750" name="Group 749"/>
          <p:cNvGrpSpPr/>
          <p:nvPr/>
        </p:nvGrpSpPr>
        <p:grpSpPr>
          <a:xfrm>
            <a:off x="5870707" y="3222209"/>
            <a:ext cx="649223" cy="88900"/>
            <a:chOff x="-1651728" y="5807937"/>
            <a:chExt cx="564707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2802302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67" name="Rectangle 766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= 1      out[11] = 0	</a:t>
            </a:r>
          </a:p>
        </p:txBody>
      </p:sp>
      <p:sp>
        <p:nvSpPr>
          <p:cNvPr id="777" name="Rectangle 776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= 0      out[12] = 1	</a:t>
            </a:r>
          </a:p>
        </p:txBody>
      </p:sp>
      <p:grpSp>
        <p:nvGrpSpPr>
          <p:cNvPr id="770" name="Group 769"/>
          <p:cNvGrpSpPr/>
          <p:nvPr/>
        </p:nvGrpSpPr>
        <p:grpSpPr>
          <a:xfrm>
            <a:off x="5870707" y="3600280"/>
            <a:ext cx="649221" cy="88900"/>
            <a:chOff x="-1651728" y="5807937"/>
            <a:chExt cx="5647058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87" name="Rectangle 786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= 1      out[13] = 0	</a:t>
            </a:r>
          </a:p>
        </p:txBody>
      </p:sp>
      <p:grpSp>
        <p:nvGrpSpPr>
          <p:cNvPr id="780" name="Group 779"/>
          <p:cNvGrpSpPr/>
          <p:nvPr/>
        </p:nvGrpSpPr>
        <p:grpSpPr>
          <a:xfrm>
            <a:off x="5870707" y="3790991"/>
            <a:ext cx="651603" cy="88900"/>
            <a:chOff x="-1651728" y="5807937"/>
            <a:chExt cx="5667778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282300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7" name="Rectangle 796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= 0      out[14] = 1	</a:t>
            </a:r>
          </a:p>
        </p:txBody>
      </p:sp>
      <p:grpSp>
        <p:nvGrpSpPr>
          <p:cNvPr id="790" name="Group 789"/>
          <p:cNvGrpSpPr/>
          <p:nvPr/>
        </p:nvGrpSpPr>
        <p:grpSpPr>
          <a:xfrm>
            <a:off x="5870707" y="3979093"/>
            <a:ext cx="649220" cy="88900"/>
            <a:chOff x="-1651728" y="5807937"/>
            <a:chExt cx="5647049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280227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07" name="Rectangle 806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= 0      out[15] = 1	</a:t>
            </a:r>
          </a:p>
        </p:txBody>
      </p:sp>
      <p:grpSp>
        <p:nvGrpSpPr>
          <p:cNvPr id="800" name="Group 799"/>
          <p:cNvGrpSpPr/>
          <p:nvPr/>
        </p:nvGrpSpPr>
        <p:grpSpPr>
          <a:xfrm>
            <a:off x="5870707" y="4169804"/>
            <a:ext cx="649221" cy="88900"/>
            <a:chOff x="-1651728" y="5807937"/>
            <a:chExt cx="5647058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09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61" name="Group 560"/>
          <p:cNvGrpSpPr/>
          <p:nvPr/>
        </p:nvGrpSpPr>
        <p:grpSpPr>
          <a:xfrm>
            <a:off x="5870707" y="1332128"/>
            <a:ext cx="649221" cy="88900"/>
            <a:chOff x="-1651728" y="5807937"/>
            <a:chExt cx="5647058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flipH="1" flipV="1">
            <a:off x="5870564" y="1378248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0" name="Group 689"/>
          <p:cNvGrpSpPr/>
          <p:nvPr/>
        </p:nvGrpSpPr>
        <p:grpSpPr>
          <a:xfrm>
            <a:off x="5870707" y="2089012"/>
            <a:ext cx="646838" cy="88900"/>
            <a:chOff x="-1651728" y="5807937"/>
            <a:chExt cx="5626331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278155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10" name="Group 709"/>
          <p:cNvGrpSpPr/>
          <p:nvPr/>
        </p:nvGrpSpPr>
        <p:grpSpPr>
          <a:xfrm>
            <a:off x="5870707" y="2467825"/>
            <a:ext cx="649220" cy="88900"/>
            <a:chOff x="-1651728" y="5807937"/>
            <a:chExt cx="5647050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280227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5870707" y="3412920"/>
            <a:ext cx="651601" cy="88900"/>
            <a:chOff x="-1651728" y="5807937"/>
            <a:chExt cx="5667760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282298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4" name="Straight Connector 193"/>
          <p:cNvCxnSpPr/>
          <p:nvPr/>
        </p:nvCxnSpPr>
        <p:spPr>
          <a:xfrm rot="5400000" flipH="1" flipV="1">
            <a:off x="5318819" y="2254635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75581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7943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134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Multi-bit gates				</a:t>
            </a:r>
            <a:r>
              <a:rPr lang="en-US" sz="2400" dirty="0"/>
              <a:t>	</a:t>
            </a:r>
            <a:r>
              <a:rPr lang="en-US" sz="2400" dirty="0" smtClean="0"/>
              <a:t>			                 not16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sp>
        <p:nvSpPr>
          <p:cNvPr id="560" name="Rectangle 559"/>
          <p:cNvSpPr/>
          <p:nvPr/>
        </p:nvSpPr>
        <p:spPr>
          <a:xfrm>
            <a:off x="4424028" y="2572089"/>
            <a:ext cx="4030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in[] = 0001001000110100	          1110110111001011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out[]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5675821" y="1233785"/>
            <a:ext cx="1016476" cy="3136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5806486" y="1257055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in[0] = 0       out[0] = 1	</a:t>
            </a:r>
          </a:p>
        </p:txBody>
      </p:sp>
      <p:grpSp>
        <p:nvGrpSpPr>
          <p:cNvPr id="642" name="Group 641"/>
          <p:cNvGrpSpPr/>
          <p:nvPr/>
        </p:nvGrpSpPr>
        <p:grpSpPr>
          <a:xfrm>
            <a:off x="5870707" y="1522839"/>
            <a:ext cx="644457" cy="88900"/>
            <a:chOff x="-1651728" y="5807937"/>
            <a:chExt cx="5605620" cy="752875"/>
          </a:xfrm>
        </p:grpSpPr>
        <p:cxnSp>
          <p:nvCxnSpPr>
            <p:cNvPr id="643" name="Straight Connector 642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 flipH="1" flipV="1">
              <a:off x="276084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49" name="Rectangle 648"/>
          <p:cNvSpPr/>
          <p:nvPr/>
        </p:nvSpPr>
        <p:spPr>
          <a:xfrm>
            <a:off x="5806486" y="1447766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in[1] = 0       out[1] = 1	</a:t>
            </a:r>
          </a:p>
        </p:txBody>
      </p:sp>
      <p:grpSp>
        <p:nvGrpSpPr>
          <p:cNvPr id="670" name="Group 669"/>
          <p:cNvGrpSpPr/>
          <p:nvPr/>
        </p:nvGrpSpPr>
        <p:grpSpPr>
          <a:xfrm>
            <a:off x="5870707" y="1710941"/>
            <a:ext cx="647631" cy="88900"/>
            <a:chOff x="-1651728" y="5807937"/>
            <a:chExt cx="5633228" cy="752875"/>
          </a:xfrm>
        </p:grpSpPr>
        <p:cxnSp>
          <p:nvCxnSpPr>
            <p:cNvPr id="671" name="Straight Connector 6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 flipH="1" flipV="1">
              <a:off x="278845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Oval 6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77" name="Rectangle 676"/>
          <p:cNvSpPr/>
          <p:nvPr/>
        </p:nvSpPr>
        <p:spPr>
          <a:xfrm>
            <a:off x="5806486" y="1635868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in[2] = 0       out[2] = 1	</a:t>
            </a:r>
          </a:p>
        </p:txBody>
      </p:sp>
      <p:grpSp>
        <p:nvGrpSpPr>
          <p:cNvPr id="680" name="Group 679"/>
          <p:cNvGrpSpPr/>
          <p:nvPr/>
        </p:nvGrpSpPr>
        <p:grpSpPr>
          <a:xfrm>
            <a:off x="5870707" y="1901652"/>
            <a:ext cx="647631" cy="88900"/>
            <a:chOff x="-1651728" y="5807937"/>
            <a:chExt cx="5633229" cy="752875"/>
          </a:xfrm>
        </p:grpSpPr>
        <p:cxnSp>
          <p:nvCxnSpPr>
            <p:cNvPr id="681" name="Straight Connector 6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278845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87" name="Rectangle 686"/>
          <p:cNvSpPr/>
          <p:nvPr/>
        </p:nvSpPr>
        <p:spPr>
          <a:xfrm>
            <a:off x="5806486" y="1826579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in[3] = 1       out[3] = 0	</a:t>
            </a:r>
          </a:p>
        </p:txBody>
      </p:sp>
      <p:sp>
        <p:nvSpPr>
          <p:cNvPr id="697" name="Rectangle 696"/>
          <p:cNvSpPr/>
          <p:nvPr/>
        </p:nvSpPr>
        <p:spPr>
          <a:xfrm>
            <a:off x="5806486" y="2013939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in[4] = 0       out[4] = 1	</a:t>
            </a:r>
          </a:p>
        </p:txBody>
      </p:sp>
      <p:grpSp>
        <p:nvGrpSpPr>
          <p:cNvPr id="700" name="Group 699"/>
          <p:cNvGrpSpPr/>
          <p:nvPr/>
        </p:nvGrpSpPr>
        <p:grpSpPr>
          <a:xfrm>
            <a:off x="5870707" y="2279723"/>
            <a:ext cx="646836" cy="88900"/>
            <a:chOff x="-1651728" y="5807937"/>
            <a:chExt cx="5626313" cy="752875"/>
          </a:xfrm>
        </p:grpSpPr>
        <p:cxnSp>
          <p:nvCxnSpPr>
            <p:cNvPr id="701" name="Straight Connector 7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 flipH="1" flipV="1">
              <a:off x="2781539" y="4990702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07" name="Rectangle 706"/>
          <p:cNvSpPr/>
          <p:nvPr/>
        </p:nvSpPr>
        <p:spPr>
          <a:xfrm>
            <a:off x="5806486" y="2204650"/>
            <a:ext cx="1160926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in[5] = 0       out[5] = 1	</a:t>
            </a:r>
          </a:p>
        </p:txBody>
      </p:sp>
      <p:sp>
        <p:nvSpPr>
          <p:cNvPr id="717" name="Rectangle 716"/>
          <p:cNvSpPr/>
          <p:nvPr/>
        </p:nvSpPr>
        <p:spPr>
          <a:xfrm>
            <a:off x="5806486" y="2392752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in[6] = 1       out[6] = 0	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5870707" y="2658536"/>
            <a:ext cx="649219" cy="88900"/>
            <a:chOff x="-1651728" y="5807937"/>
            <a:chExt cx="5647041" cy="752875"/>
          </a:xfrm>
        </p:grpSpPr>
        <p:cxnSp>
          <p:nvCxnSpPr>
            <p:cNvPr id="721" name="Straight Connector 72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 flipH="1" flipV="1">
              <a:off x="280226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Oval 7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7" name="Rectangle 726"/>
          <p:cNvSpPr/>
          <p:nvPr/>
        </p:nvSpPr>
        <p:spPr>
          <a:xfrm>
            <a:off x="5806486" y="2583463"/>
            <a:ext cx="1100840" cy="1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in[7] = 0       out[7] = 1	</a:t>
            </a:r>
          </a:p>
        </p:txBody>
      </p:sp>
      <p:sp>
        <p:nvSpPr>
          <p:cNvPr id="737" name="Rectangle 736"/>
          <p:cNvSpPr/>
          <p:nvPr/>
        </p:nvSpPr>
        <p:spPr>
          <a:xfrm>
            <a:off x="5806485" y="2768323"/>
            <a:ext cx="10149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in[8] = 0       out[8] = 1	</a:t>
            </a:r>
          </a:p>
        </p:txBody>
      </p:sp>
      <p:grpSp>
        <p:nvGrpSpPr>
          <p:cNvPr id="730" name="Group 729"/>
          <p:cNvGrpSpPr/>
          <p:nvPr/>
        </p:nvGrpSpPr>
        <p:grpSpPr>
          <a:xfrm>
            <a:off x="5870707" y="2843396"/>
            <a:ext cx="646836" cy="88900"/>
            <a:chOff x="-1651728" y="5807937"/>
            <a:chExt cx="5626313" cy="752875"/>
          </a:xfrm>
        </p:grpSpPr>
        <p:cxnSp>
          <p:nvCxnSpPr>
            <p:cNvPr id="731" name="Straight Connector 73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 flipH="1" flipV="1">
              <a:off x="2781539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Oval 73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47" name="Rectangle 746"/>
          <p:cNvSpPr/>
          <p:nvPr/>
        </p:nvSpPr>
        <p:spPr>
          <a:xfrm>
            <a:off x="5806486" y="2959034"/>
            <a:ext cx="10057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in[9] = 0       out[9] = 1	</a:t>
            </a:r>
          </a:p>
        </p:txBody>
      </p:sp>
      <p:grpSp>
        <p:nvGrpSpPr>
          <p:cNvPr id="740" name="Group 739"/>
          <p:cNvGrpSpPr/>
          <p:nvPr/>
        </p:nvGrpSpPr>
        <p:grpSpPr>
          <a:xfrm>
            <a:off x="5870707" y="3034107"/>
            <a:ext cx="649221" cy="88900"/>
            <a:chOff x="-1651728" y="5807937"/>
            <a:chExt cx="5647058" cy="752875"/>
          </a:xfrm>
        </p:grpSpPr>
        <p:cxnSp>
          <p:nvCxnSpPr>
            <p:cNvPr id="741" name="Straight Connector 74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Oval 7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57" name="Rectangle 756"/>
          <p:cNvSpPr/>
          <p:nvPr/>
        </p:nvSpPr>
        <p:spPr>
          <a:xfrm>
            <a:off x="5806486" y="3147136"/>
            <a:ext cx="10500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in[10] = 1      out[10] = 0	</a:t>
            </a:r>
          </a:p>
        </p:txBody>
      </p:sp>
      <p:grpSp>
        <p:nvGrpSpPr>
          <p:cNvPr id="750" name="Group 749"/>
          <p:cNvGrpSpPr/>
          <p:nvPr/>
        </p:nvGrpSpPr>
        <p:grpSpPr>
          <a:xfrm>
            <a:off x="5870707" y="3222209"/>
            <a:ext cx="649223" cy="88900"/>
            <a:chOff x="-1651728" y="5807937"/>
            <a:chExt cx="5647076" cy="752875"/>
          </a:xfrm>
        </p:grpSpPr>
        <p:cxnSp>
          <p:nvCxnSpPr>
            <p:cNvPr id="751" name="Straight Connector 75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 flipH="1" flipV="1">
              <a:off x="2802302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Oval 7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67" name="Rectangle 766"/>
          <p:cNvSpPr/>
          <p:nvPr/>
        </p:nvSpPr>
        <p:spPr>
          <a:xfrm>
            <a:off x="5806486" y="3337847"/>
            <a:ext cx="102199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in[11] = 1      out[11] = 0	</a:t>
            </a:r>
          </a:p>
        </p:txBody>
      </p:sp>
      <p:sp>
        <p:nvSpPr>
          <p:cNvPr id="777" name="Rectangle 776"/>
          <p:cNvSpPr/>
          <p:nvPr/>
        </p:nvSpPr>
        <p:spPr>
          <a:xfrm>
            <a:off x="5806485" y="3525207"/>
            <a:ext cx="10500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in[12] = 0      out[12] = 1	</a:t>
            </a:r>
          </a:p>
        </p:txBody>
      </p:sp>
      <p:grpSp>
        <p:nvGrpSpPr>
          <p:cNvPr id="770" name="Group 769"/>
          <p:cNvGrpSpPr/>
          <p:nvPr/>
        </p:nvGrpSpPr>
        <p:grpSpPr>
          <a:xfrm>
            <a:off x="5870707" y="3600280"/>
            <a:ext cx="649221" cy="88900"/>
            <a:chOff x="-1651728" y="5807937"/>
            <a:chExt cx="5647058" cy="752875"/>
          </a:xfrm>
        </p:grpSpPr>
        <p:cxnSp>
          <p:nvCxnSpPr>
            <p:cNvPr id="771" name="Straight Connector 77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87" name="Rectangle 786"/>
          <p:cNvSpPr/>
          <p:nvPr/>
        </p:nvSpPr>
        <p:spPr>
          <a:xfrm>
            <a:off x="5806485" y="3715918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in[13] = 1      out[13] = 0	</a:t>
            </a:r>
          </a:p>
        </p:txBody>
      </p:sp>
      <p:grpSp>
        <p:nvGrpSpPr>
          <p:cNvPr id="780" name="Group 779"/>
          <p:cNvGrpSpPr/>
          <p:nvPr/>
        </p:nvGrpSpPr>
        <p:grpSpPr>
          <a:xfrm>
            <a:off x="5870707" y="3790991"/>
            <a:ext cx="651603" cy="88900"/>
            <a:chOff x="-1651728" y="5807937"/>
            <a:chExt cx="5667778" cy="752875"/>
          </a:xfrm>
        </p:grpSpPr>
        <p:cxnSp>
          <p:nvCxnSpPr>
            <p:cNvPr id="781" name="Straight Connector 78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 flipH="1" flipV="1">
              <a:off x="282300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7" name="Rectangle 796"/>
          <p:cNvSpPr/>
          <p:nvPr/>
        </p:nvSpPr>
        <p:spPr>
          <a:xfrm>
            <a:off x="5806485" y="3904020"/>
            <a:ext cx="100579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in[14] = 0      out[14] = 1	</a:t>
            </a:r>
          </a:p>
        </p:txBody>
      </p:sp>
      <p:grpSp>
        <p:nvGrpSpPr>
          <p:cNvPr id="790" name="Group 789"/>
          <p:cNvGrpSpPr/>
          <p:nvPr/>
        </p:nvGrpSpPr>
        <p:grpSpPr>
          <a:xfrm>
            <a:off x="5870707" y="3979093"/>
            <a:ext cx="649220" cy="88900"/>
            <a:chOff x="-1651728" y="5807937"/>
            <a:chExt cx="5647049" cy="752875"/>
          </a:xfrm>
        </p:grpSpPr>
        <p:cxnSp>
          <p:nvCxnSpPr>
            <p:cNvPr id="791" name="Straight Connector 7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H="1" flipV="1">
              <a:off x="2802275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7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07" name="Rectangle 806"/>
          <p:cNvSpPr/>
          <p:nvPr/>
        </p:nvSpPr>
        <p:spPr>
          <a:xfrm>
            <a:off x="5806485" y="4094731"/>
            <a:ext cx="10057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in[15] = 0      out[15] = 1	</a:t>
            </a:r>
          </a:p>
        </p:txBody>
      </p:sp>
      <p:grpSp>
        <p:nvGrpSpPr>
          <p:cNvPr id="800" name="Group 799"/>
          <p:cNvGrpSpPr/>
          <p:nvPr/>
        </p:nvGrpSpPr>
        <p:grpSpPr>
          <a:xfrm>
            <a:off x="5870707" y="4169804"/>
            <a:ext cx="649221" cy="88900"/>
            <a:chOff x="-1651728" y="5807937"/>
            <a:chExt cx="5647058" cy="752875"/>
          </a:xfrm>
        </p:grpSpPr>
        <p:cxnSp>
          <p:nvCxnSpPr>
            <p:cNvPr id="801" name="Straight Connector 80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Oval 80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5870707" y="1332128"/>
            <a:ext cx="649221" cy="88900"/>
            <a:chOff x="-1651728" y="5807937"/>
            <a:chExt cx="5647058" cy="752875"/>
          </a:xfrm>
        </p:grpSpPr>
        <p:cxnSp>
          <p:nvCxnSpPr>
            <p:cNvPr id="562" name="Straight Connector 561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 flipH="1" flipV="1">
              <a:off x="2802284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Oval 5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flipH="1" flipV="1">
            <a:off x="5870564" y="1378248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6522784" y="1377922"/>
            <a:ext cx="0" cy="283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0" name="Group 689"/>
          <p:cNvGrpSpPr/>
          <p:nvPr/>
        </p:nvGrpSpPr>
        <p:grpSpPr>
          <a:xfrm>
            <a:off x="5870707" y="2089012"/>
            <a:ext cx="646838" cy="88900"/>
            <a:chOff x="-1651728" y="5807937"/>
            <a:chExt cx="5626331" cy="75287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 flipH="1" flipV="1">
              <a:off x="2781557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Oval 69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10" name="Group 709"/>
          <p:cNvGrpSpPr/>
          <p:nvPr/>
        </p:nvGrpSpPr>
        <p:grpSpPr>
          <a:xfrm>
            <a:off x="5870707" y="2467825"/>
            <a:ext cx="649220" cy="88900"/>
            <a:chOff x="-1651728" y="5807937"/>
            <a:chExt cx="5647050" cy="75287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 flipH="1" flipV="1">
              <a:off x="280227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1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5870707" y="3412920"/>
            <a:ext cx="651601" cy="88900"/>
            <a:chOff x="-1651728" y="5807937"/>
            <a:chExt cx="5667760" cy="752875"/>
          </a:xfrm>
        </p:grpSpPr>
        <p:cxnSp>
          <p:nvCxnSpPr>
            <p:cNvPr id="761" name="Straight Connector 760"/>
            <p:cNvCxnSpPr/>
            <p:nvPr/>
          </p:nvCxnSpPr>
          <p:spPr>
            <a:xfrm flipV="1">
              <a:off x="-1651728" y="6187161"/>
              <a:ext cx="2386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 flipH="1" flipV="1">
              <a:off x="2822986" y="4990693"/>
              <a:ext cx="0" cy="2386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Oval 7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94" name="Straight Connector 193"/>
          <p:cNvCxnSpPr/>
          <p:nvPr/>
        </p:nvCxnSpPr>
        <p:spPr>
          <a:xfrm rot="5400000" flipH="1" flipV="1">
            <a:off x="5318819" y="2254635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211159" y="2755815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09269" y="2794307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 flipH="1" flipV="1">
            <a:off x="7076590" y="2255204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968930" y="2756384"/>
            <a:ext cx="91420" cy="8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867040" y="2794876"/>
            <a:ext cx="3266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16</a:t>
            </a:r>
            <a:endParaRPr lang="en-US" sz="900" dirty="0"/>
          </a:p>
        </p:txBody>
      </p:sp>
      <p:sp>
        <p:nvSpPr>
          <p:cNvPr id="112" name="Content Placeholder 2"/>
          <p:cNvSpPr txBox="1">
            <a:spLocks/>
          </p:cNvSpPr>
          <p:nvPr/>
        </p:nvSpPr>
        <p:spPr>
          <a:xfrm>
            <a:off x="321732" y="1083509"/>
            <a:ext cx="541847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16-bit bitwise Not:</a:t>
            </a: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for 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=0..15: out[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not in[</a:t>
            </a:r>
            <a:r>
              <a:rPr lang="en-US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Not(in=in[0], out=out[0]);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Not(in=in[1], out=out[1]);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Not(in=in[2], out=out[2]);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Not(in=in[3], out=out[3]);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Not(in=in[4], out=out[4]);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Not(in=in[5], out=out[5]);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Not(in=in[6], out=out[6]);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Not(in=in[7], out=out[7]);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Not(in=in[8], out=out[8]);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Not(in=in[9], out=out[9]);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Not(in=in[10], out=out[10]);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Not(in=in[11], out=out[11]);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Not(in=in[12], out=out[12]);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Not(in=in[13], out=out[13]);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Not(in=in[14], out=out[14]);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Not(in=in[15], out=out[15]);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15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12174</Words>
  <Application>Microsoft Office PowerPoint</Application>
  <PresentationFormat>Widescreen</PresentationFormat>
  <Paragraphs>4951</Paragraphs>
  <Slides>130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Boolean Logic</vt:lpstr>
      <vt:lpstr>Truth Tables         </vt:lpstr>
      <vt:lpstr>Truth Tables                    canonical</vt:lpstr>
      <vt:lpstr>Truth Tables                    canonical</vt:lpstr>
      <vt:lpstr>Truth Tables                    canonical</vt:lpstr>
      <vt:lpstr>Truth Tables                    canonical</vt:lpstr>
      <vt:lpstr>Truth Tables                    canonical</vt:lpstr>
      <vt:lpstr>Truth Tables                    functions</vt:lpstr>
      <vt:lpstr>Truth Tables                    functions</vt:lpstr>
      <vt:lpstr>Truth Tables                    functions</vt:lpstr>
      <vt:lpstr>Truth Tables                    functions</vt:lpstr>
      <vt:lpstr>Truth Tables                    functions</vt:lpstr>
      <vt:lpstr>Truth Tables                    functions</vt:lpstr>
      <vt:lpstr>Truth Tables                    functions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Truth Tables                            gates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     chip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          testing</vt:lpstr>
      <vt:lpstr>HDL                hardware simulator</vt:lpstr>
      <vt:lpstr>Primitive gate                           nand</vt:lpstr>
      <vt:lpstr>Primitive gate                           nand</vt:lpstr>
      <vt:lpstr>Primitive gate                           nand</vt:lpstr>
      <vt:lpstr>Primitive gate                           nand</vt:lpstr>
      <vt:lpstr>Primitive gate                           nand</vt:lpstr>
      <vt:lpstr>Primitive gate                           nand</vt:lpstr>
      <vt:lpstr>Primitive gate                           nand</vt:lpstr>
      <vt:lpstr>Primitive gate                           nand</vt:lpstr>
      <vt:lpstr>Primitive gate                           nand</vt:lpstr>
      <vt:lpstr>Basic gates                               not</vt:lpstr>
      <vt:lpstr>Basic gates                               not</vt:lpstr>
      <vt:lpstr>Basic gates                              and</vt:lpstr>
      <vt:lpstr>Basic gates                                 or</vt:lpstr>
      <vt:lpstr>Basic gates                               xor</vt:lpstr>
      <vt:lpstr>Basic gates                 multiplexor</vt:lpstr>
      <vt:lpstr>Basic gates                 multiplexor</vt:lpstr>
      <vt:lpstr>Basic gates                 multiplexor</vt:lpstr>
      <vt:lpstr>Basic gates                 multiplexor</vt:lpstr>
      <vt:lpstr>Basic gates                 multiplexor</vt:lpstr>
      <vt:lpstr>Basic gates                 multiplexor</vt:lpstr>
      <vt:lpstr>Basic gates                 multiplexor</vt:lpstr>
      <vt:lpstr>Basic gates                 multiplexor</vt:lpstr>
      <vt:lpstr>Basic gates            demultiplexor</vt:lpstr>
      <vt:lpstr>Basic gates            demultiplexor</vt:lpstr>
      <vt:lpstr>Basic gates            demultiplexor</vt:lpstr>
      <vt:lpstr>Basic gates            demultiplexor</vt:lpstr>
      <vt:lpstr>Basic gates            demultiplexor</vt:lpstr>
      <vt:lpstr>Multi-bit gates                         not16</vt:lpstr>
      <vt:lpstr>Multi-bit gates                         not16</vt:lpstr>
      <vt:lpstr>Multi-bit gates                         not16</vt:lpstr>
      <vt:lpstr>Multi-bit gates                         not16</vt:lpstr>
      <vt:lpstr>Multi-bit gates                         not16</vt:lpstr>
      <vt:lpstr>Multi-bit gates                         not16</vt:lpstr>
      <vt:lpstr>Multi-bit gates                         not16</vt:lpstr>
      <vt:lpstr>Multi-bit gates                         not16</vt:lpstr>
      <vt:lpstr>Multi-bit gates                         and16</vt:lpstr>
      <vt:lpstr>Multi-bit gates                         and16</vt:lpstr>
      <vt:lpstr>Multi-bit gates                         and16</vt:lpstr>
      <vt:lpstr>Multi-bit gates                            or16</vt:lpstr>
      <vt:lpstr>Multi-bit gates                            or16</vt:lpstr>
      <vt:lpstr>Multi-bit gates                        mux16</vt:lpstr>
      <vt:lpstr>Multi-way gates                       or8way</vt:lpstr>
      <vt:lpstr>Multi-way gates                       or8way</vt:lpstr>
      <vt:lpstr>Multi-way gates                       or8way</vt:lpstr>
      <vt:lpstr>Multi-way gates                       or8way</vt:lpstr>
      <vt:lpstr>Multi-way gates                       or8way</vt:lpstr>
      <vt:lpstr>Multi-way gates                       or8way</vt:lpstr>
      <vt:lpstr>Multi-way and multi-bit gates           mux4way16</vt:lpstr>
      <vt:lpstr>Multi-way and multi-bit gates           mux4way16</vt:lpstr>
      <vt:lpstr>Multi-way and multi-bit gates           mux4way16</vt:lpstr>
      <vt:lpstr>Multi-way and multi-bit gates           mux4way16</vt:lpstr>
      <vt:lpstr>Multi-way and multi-bit gates           mux4way16</vt:lpstr>
      <vt:lpstr>Multi-way and multi-bit gates           mux4way16</vt:lpstr>
      <vt:lpstr>Multi-way and multi-bit gates           mux4way16</vt:lpstr>
      <vt:lpstr>Multi-way and multi-bit gates           mux8way16</vt:lpstr>
      <vt:lpstr>Multi-way and multi-bit gates           mux8way16</vt:lpstr>
      <vt:lpstr>Multi-way and multi-bit gates           mux8way16</vt:lpstr>
      <vt:lpstr>Multi-way and multi-bit gates             dmux4way</vt:lpstr>
      <vt:lpstr>Multi-way and multi-bit gates             dmux4way</vt:lpstr>
      <vt:lpstr>Multi-way and multi-bit gates             dmux4way</vt:lpstr>
      <vt:lpstr>Multi-way and multi-bit gates             dmux8way</vt:lpstr>
      <vt:lpstr>Multi-way and multi-bit gates             dmux8way</vt:lpstr>
      <vt:lpstr>Other gates                                                                                         equal</vt:lpstr>
      <vt:lpstr>Other gates                                                                                         equal</vt:lpstr>
      <vt:lpstr>Other gates                                                                                         equal</vt:lpstr>
      <vt:lpstr>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Jaime Salazar</dc:creator>
  <cp:lastModifiedBy>Jaime Salazar</cp:lastModifiedBy>
  <cp:revision>20</cp:revision>
  <dcterms:created xsi:type="dcterms:W3CDTF">2018-02-26T00:59:39Z</dcterms:created>
  <dcterms:modified xsi:type="dcterms:W3CDTF">2018-02-26T21:09:34Z</dcterms:modified>
</cp:coreProperties>
</file>