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256" r:id="rId2"/>
    <p:sldId id="257" r:id="rId3"/>
    <p:sldId id="294" r:id="rId4"/>
    <p:sldId id="293" r:id="rId5"/>
    <p:sldId id="258" r:id="rId6"/>
    <p:sldId id="267" r:id="rId7"/>
    <p:sldId id="295" r:id="rId8"/>
    <p:sldId id="268" r:id="rId9"/>
    <p:sldId id="269" r:id="rId10"/>
    <p:sldId id="270" r:id="rId11"/>
    <p:sldId id="271" r:id="rId12"/>
    <p:sldId id="273" r:id="rId13"/>
    <p:sldId id="275" r:id="rId14"/>
    <p:sldId id="274" r:id="rId15"/>
    <p:sldId id="277" r:id="rId16"/>
    <p:sldId id="276" r:id="rId17"/>
    <p:sldId id="278" r:id="rId18"/>
    <p:sldId id="280" r:id="rId19"/>
    <p:sldId id="279" r:id="rId20"/>
    <p:sldId id="281" r:id="rId21"/>
    <p:sldId id="282" r:id="rId22"/>
    <p:sldId id="283" r:id="rId23"/>
    <p:sldId id="284" r:id="rId24"/>
    <p:sldId id="285" r:id="rId25"/>
    <p:sldId id="287" r:id="rId26"/>
    <p:sldId id="288" r:id="rId27"/>
    <p:sldId id="286" r:id="rId28"/>
    <p:sldId id="289" r:id="rId29"/>
    <p:sldId id="290" r:id="rId30"/>
    <p:sldId id="292" r:id="rId31"/>
    <p:sldId id="291" r:id="rId32"/>
    <p:sldId id="296" r:id="rId33"/>
    <p:sldId id="297" r:id="rId34"/>
    <p:sldId id="298" r:id="rId35"/>
    <p:sldId id="300" r:id="rId36"/>
    <p:sldId id="299" r:id="rId37"/>
    <p:sldId id="303" r:id="rId38"/>
    <p:sldId id="304" r:id="rId39"/>
    <p:sldId id="301" r:id="rId40"/>
    <p:sldId id="305" r:id="rId41"/>
    <p:sldId id="306" r:id="rId42"/>
    <p:sldId id="302" r:id="rId43"/>
    <p:sldId id="308" r:id="rId44"/>
    <p:sldId id="307" r:id="rId45"/>
    <p:sldId id="314" r:id="rId46"/>
    <p:sldId id="315" r:id="rId47"/>
    <p:sldId id="316" r:id="rId48"/>
    <p:sldId id="341" r:id="rId49"/>
    <p:sldId id="317" r:id="rId50"/>
    <p:sldId id="324" r:id="rId51"/>
    <p:sldId id="323" r:id="rId52"/>
    <p:sldId id="325" r:id="rId53"/>
    <p:sldId id="326" r:id="rId54"/>
    <p:sldId id="327" r:id="rId55"/>
    <p:sldId id="320" r:id="rId56"/>
    <p:sldId id="328" r:id="rId57"/>
    <p:sldId id="318" r:id="rId58"/>
    <p:sldId id="329" r:id="rId59"/>
    <p:sldId id="330" r:id="rId60"/>
    <p:sldId id="331" r:id="rId61"/>
    <p:sldId id="332" r:id="rId62"/>
    <p:sldId id="333" r:id="rId63"/>
    <p:sldId id="356" r:id="rId64"/>
    <p:sldId id="334" r:id="rId65"/>
    <p:sldId id="335" r:id="rId66"/>
    <p:sldId id="336" r:id="rId67"/>
    <p:sldId id="358" r:id="rId68"/>
    <p:sldId id="338" r:id="rId69"/>
    <p:sldId id="339" r:id="rId70"/>
    <p:sldId id="359" r:id="rId71"/>
    <p:sldId id="311" r:id="rId72"/>
    <p:sldId id="343" r:id="rId73"/>
    <p:sldId id="342" r:id="rId74"/>
    <p:sldId id="345" r:id="rId75"/>
    <p:sldId id="346" r:id="rId76"/>
    <p:sldId id="344" r:id="rId77"/>
    <p:sldId id="347" r:id="rId78"/>
    <p:sldId id="348" r:id="rId79"/>
    <p:sldId id="350" r:id="rId80"/>
    <p:sldId id="351" r:id="rId81"/>
    <p:sldId id="352" r:id="rId82"/>
    <p:sldId id="353" r:id="rId83"/>
    <p:sldId id="354" r:id="rId84"/>
    <p:sldId id="355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 autoAdjust="0"/>
    <p:restoredTop sz="94660"/>
  </p:normalViewPr>
  <p:slideViewPr>
    <p:cSldViewPr snapToGrid="0">
      <p:cViewPr varScale="1">
        <p:scale>
          <a:sx n="73" d="100"/>
          <a:sy n="73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EDBEF-8EAC-408E-9FAD-478407AAF8A1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E86FF-8AAA-42C5-ADBA-5CDC794C3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01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5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7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4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7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1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2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1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5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4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1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E962-E5BD-491F-9D29-200F965DAFFB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9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40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40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7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40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7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7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410.png"/><Relationship Id="rId4" Type="http://schemas.openxmlformats.org/officeDocument/2006/relationships/image" Target="../media/image400.png"/><Relationship Id="rId9" Type="http://schemas.openxmlformats.org/officeDocument/2006/relationships/image" Target="../media/image42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7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410.png"/><Relationship Id="rId10" Type="http://schemas.openxmlformats.org/officeDocument/2006/relationships/image" Target="../media/image42.png"/><Relationship Id="rId4" Type="http://schemas.openxmlformats.org/officeDocument/2006/relationships/image" Target="../media/image400.png"/><Relationship Id="rId9" Type="http://schemas.openxmlformats.org/officeDocument/2006/relationships/image" Target="../media/image4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7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5.png"/><Relationship Id="rId5" Type="http://schemas.openxmlformats.org/officeDocument/2006/relationships/image" Target="../media/image410.png"/><Relationship Id="rId10" Type="http://schemas.openxmlformats.org/officeDocument/2006/relationships/image" Target="../media/image42.png"/><Relationship Id="rId4" Type="http://schemas.openxmlformats.org/officeDocument/2006/relationships/image" Target="../media/image400.png"/><Relationship Id="rId9" Type="http://schemas.openxmlformats.org/officeDocument/2006/relationships/image" Target="../media/image44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7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410.png"/><Relationship Id="rId10" Type="http://schemas.openxmlformats.org/officeDocument/2006/relationships/image" Target="../media/image44.png"/><Relationship Id="rId4" Type="http://schemas.openxmlformats.org/officeDocument/2006/relationships/image" Target="../media/image400.png"/><Relationship Id="rId9" Type="http://schemas.openxmlformats.org/officeDocument/2006/relationships/image" Target="../media/image43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13" Type="http://schemas.openxmlformats.org/officeDocument/2006/relationships/image" Target="../media/image47.png"/><Relationship Id="rId7" Type="http://schemas.openxmlformats.org/officeDocument/2006/relationships/image" Target="../media/image430.png"/><Relationship Id="rId12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8.png"/><Relationship Id="rId5" Type="http://schemas.openxmlformats.org/officeDocument/2006/relationships/image" Target="../media/image410.png"/><Relationship Id="rId10" Type="http://schemas.openxmlformats.org/officeDocument/2006/relationships/image" Target="../media/image46.png"/><Relationship Id="rId4" Type="http://schemas.openxmlformats.org/officeDocument/2006/relationships/image" Target="../media/image400.png"/><Relationship Id="rId9" Type="http://schemas.openxmlformats.org/officeDocument/2006/relationships/image" Target="../media/image45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13" Type="http://schemas.openxmlformats.org/officeDocument/2006/relationships/image" Target="../media/image39.png"/><Relationship Id="rId7" Type="http://schemas.openxmlformats.org/officeDocument/2006/relationships/image" Target="../media/image430.png"/><Relationship Id="rId12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70.png"/><Relationship Id="rId5" Type="http://schemas.openxmlformats.org/officeDocument/2006/relationships/image" Target="../media/image410.png"/><Relationship Id="rId10" Type="http://schemas.openxmlformats.org/officeDocument/2006/relationships/image" Target="../media/image46.png"/><Relationship Id="rId4" Type="http://schemas.openxmlformats.org/officeDocument/2006/relationships/image" Target="../media/image400.png"/><Relationship Id="rId9" Type="http://schemas.openxmlformats.org/officeDocument/2006/relationships/image" Target="../media/image450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13" Type="http://schemas.openxmlformats.org/officeDocument/2006/relationships/image" Target="../media/image39.png"/><Relationship Id="rId7" Type="http://schemas.openxmlformats.org/officeDocument/2006/relationships/image" Target="../media/image430.png"/><Relationship Id="rId12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1" Type="http://schemas.openxmlformats.org/officeDocument/2006/relationships/image" Target="../media/image470.png"/><Relationship Id="rId5" Type="http://schemas.openxmlformats.org/officeDocument/2006/relationships/image" Target="../media/image410.png"/><Relationship Id="rId10" Type="http://schemas.openxmlformats.org/officeDocument/2006/relationships/image" Target="../media/image46.png"/><Relationship Id="rId4" Type="http://schemas.openxmlformats.org/officeDocument/2006/relationships/image" Target="../media/image400.png"/><Relationship Id="rId9" Type="http://schemas.openxmlformats.org/officeDocument/2006/relationships/image" Target="../media/image4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13" Type="http://schemas.openxmlformats.org/officeDocument/2006/relationships/image" Target="../media/image38.png"/><Relationship Id="rId7" Type="http://schemas.openxmlformats.org/officeDocument/2006/relationships/image" Target="../media/image430.png"/><Relationship Id="rId12" Type="http://schemas.openxmlformats.org/officeDocument/2006/relationships/image" Target="../media/image4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1" Type="http://schemas.openxmlformats.org/officeDocument/2006/relationships/image" Target="../media/image470.png"/><Relationship Id="rId5" Type="http://schemas.openxmlformats.org/officeDocument/2006/relationships/image" Target="../media/image410.png"/><Relationship Id="rId10" Type="http://schemas.openxmlformats.org/officeDocument/2006/relationships/image" Target="../media/image46.png"/><Relationship Id="rId4" Type="http://schemas.openxmlformats.org/officeDocument/2006/relationships/image" Target="../media/image400.png"/><Relationship Id="rId9" Type="http://schemas.openxmlformats.org/officeDocument/2006/relationships/image" Target="../media/image450.png"/><Relationship Id="rId14" Type="http://schemas.openxmlformats.org/officeDocument/2006/relationships/image" Target="../media/image39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13" Type="http://schemas.openxmlformats.org/officeDocument/2006/relationships/image" Target="../media/image38.png"/><Relationship Id="rId7" Type="http://schemas.openxmlformats.org/officeDocument/2006/relationships/image" Target="../media/image430.png"/><Relationship Id="rId12" Type="http://schemas.openxmlformats.org/officeDocument/2006/relationships/image" Target="../media/image4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1" Type="http://schemas.openxmlformats.org/officeDocument/2006/relationships/image" Target="../media/image470.png"/><Relationship Id="rId5" Type="http://schemas.openxmlformats.org/officeDocument/2006/relationships/image" Target="../media/image410.png"/><Relationship Id="rId10" Type="http://schemas.openxmlformats.org/officeDocument/2006/relationships/image" Target="../media/image46.png"/><Relationship Id="rId4" Type="http://schemas.openxmlformats.org/officeDocument/2006/relationships/image" Target="../media/image400.png"/><Relationship Id="rId9" Type="http://schemas.openxmlformats.org/officeDocument/2006/relationships/image" Target="../media/image450.png"/><Relationship Id="rId14" Type="http://schemas.openxmlformats.org/officeDocument/2006/relationships/image" Target="../media/image39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13" Type="http://schemas.openxmlformats.org/officeDocument/2006/relationships/image" Target="../media/image38.png"/><Relationship Id="rId7" Type="http://schemas.openxmlformats.org/officeDocument/2006/relationships/image" Target="../media/image430.pn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1" Type="http://schemas.openxmlformats.org/officeDocument/2006/relationships/image" Target="../media/image470.png"/><Relationship Id="rId5" Type="http://schemas.openxmlformats.org/officeDocument/2006/relationships/image" Target="../media/image410.png"/><Relationship Id="rId10" Type="http://schemas.openxmlformats.org/officeDocument/2006/relationships/image" Target="../media/image46.png"/><Relationship Id="rId4" Type="http://schemas.openxmlformats.org/officeDocument/2006/relationships/image" Target="../media/image400.png"/><Relationship Id="rId9" Type="http://schemas.openxmlformats.org/officeDocument/2006/relationships/image" Target="../media/image450.png"/><Relationship Id="rId14" Type="http://schemas.openxmlformats.org/officeDocument/2006/relationships/image" Target="../media/image39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13" Type="http://schemas.openxmlformats.org/officeDocument/2006/relationships/image" Target="../media/image38.png"/><Relationship Id="rId7" Type="http://schemas.openxmlformats.org/officeDocument/2006/relationships/image" Target="../media/image430.png"/><Relationship Id="rId12" Type="http://schemas.openxmlformats.org/officeDocument/2006/relationships/image" Target="../media/image5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1" Type="http://schemas.openxmlformats.org/officeDocument/2006/relationships/image" Target="../media/image470.png"/><Relationship Id="rId5" Type="http://schemas.openxmlformats.org/officeDocument/2006/relationships/image" Target="../media/image410.png"/><Relationship Id="rId10" Type="http://schemas.openxmlformats.org/officeDocument/2006/relationships/image" Target="../media/image46.png"/><Relationship Id="rId4" Type="http://schemas.openxmlformats.org/officeDocument/2006/relationships/image" Target="../media/image400.png"/><Relationship Id="rId9" Type="http://schemas.openxmlformats.org/officeDocument/2006/relationships/image" Target="../media/image450.png"/><Relationship Id="rId14" Type="http://schemas.openxmlformats.org/officeDocument/2006/relationships/image" Target="../media/image39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13" Type="http://schemas.openxmlformats.org/officeDocument/2006/relationships/image" Target="../media/image39.png"/><Relationship Id="rId7" Type="http://schemas.openxmlformats.org/officeDocument/2006/relationships/image" Target="../media/image430.png"/><Relationship Id="rId12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1" Type="http://schemas.openxmlformats.org/officeDocument/2006/relationships/image" Target="../media/image470.png"/><Relationship Id="rId5" Type="http://schemas.openxmlformats.org/officeDocument/2006/relationships/image" Target="../media/image410.png"/><Relationship Id="rId10" Type="http://schemas.openxmlformats.org/officeDocument/2006/relationships/image" Target="../media/image46.png"/><Relationship Id="rId4" Type="http://schemas.openxmlformats.org/officeDocument/2006/relationships/image" Target="../media/image400.png"/><Relationship Id="rId9" Type="http://schemas.openxmlformats.org/officeDocument/2006/relationships/image" Target="../media/image450.png"/><Relationship Id="rId14" Type="http://schemas.openxmlformats.org/officeDocument/2006/relationships/image" Target="../media/image52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13" Type="http://schemas.openxmlformats.org/officeDocument/2006/relationships/image" Target="../media/image39.png"/><Relationship Id="rId7" Type="http://schemas.openxmlformats.org/officeDocument/2006/relationships/image" Target="../media/image430.png"/><Relationship Id="rId12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1" Type="http://schemas.openxmlformats.org/officeDocument/2006/relationships/image" Target="../media/image470.png"/><Relationship Id="rId5" Type="http://schemas.openxmlformats.org/officeDocument/2006/relationships/image" Target="../media/image410.png"/><Relationship Id="rId10" Type="http://schemas.openxmlformats.org/officeDocument/2006/relationships/image" Target="../media/image46.png"/><Relationship Id="rId4" Type="http://schemas.openxmlformats.org/officeDocument/2006/relationships/image" Target="../media/image400.png"/><Relationship Id="rId9" Type="http://schemas.openxmlformats.org/officeDocument/2006/relationships/image" Target="../media/image450.png"/><Relationship Id="rId14" Type="http://schemas.openxmlformats.org/officeDocument/2006/relationships/image" Target="../media/image53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13" Type="http://schemas.openxmlformats.org/officeDocument/2006/relationships/image" Target="../media/image39.png"/><Relationship Id="rId7" Type="http://schemas.openxmlformats.org/officeDocument/2006/relationships/image" Target="../media/image430.png"/><Relationship Id="rId12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1" Type="http://schemas.openxmlformats.org/officeDocument/2006/relationships/image" Target="../media/image470.png"/><Relationship Id="rId5" Type="http://schemas.openxmlformats.org/officeDocument/2006/relationships/image" Target="../media/image410.png"/><Relationship Id="rId10" Type="http://schemas.openxmlformats.org/officeDocument/2006/relationships/image" Target="../media/image46.png"/><Relationship Id="rId4" Type="http://schemas.openxmlformats.org/officeDocument/2006/relationships/image" Target="../media/image400.png"/><Relationship Id="rId9" Type="http://schemas.openxmlformats.org/officeDocument/2006/relationships/image" Target="../media/image450.png"/><Relationship Id="rId14" Type="http://schemas.openxmlformats.org/officeDocument/2006/relationships/image" Target="../media/image54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13" Type="http://schemas.openxmlformats.org/officeDocument/2006/relationships/image" Target="../media/image39.png"/><Relationship Id="rId7" Type="http://schemas.openxmlformats.org/officeDocument/2006/relationships/image" Target="../media/image430.png"/><Relationship Id="rId12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1" Type="http://schemas.openxmlformats.org/officeDocument/2006/relationships/image" Target="../media/image470.png"/><Relationship Id="rId5" Type="http://schemas.openxmlformats.org/officeDocument/2006/relationships/image" Target="../media/image410.png"/><Relationship Id="rId10" Type="http://schemas.openxmlformats.org/officeDocument/2006/relationships/image" Target="../media/image46.png"/><Relationship Id="rId4" Type="http://schemas.openxmlformats.org/officeDocument/2006/relationships/image" Target="../media/image400.png"/><Relationship Id="rId9" Type="http://schemas.openxmlformats.org/officeDocument/2006/relationships/image" Target="../media/image450.png"/><Relationship Id="rId14" Type="http://schemas.openxmlformats.org/officeDocument/2006/relationships/image" Target="../media/image55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13" Type="http://schemas.openxmlformats.org/officeDocument/2006/relationships/image" Target="../media/image39.png"/><Relationship Id="rId7" Type="http://schemas.openxmlformats.org/officeDocument/2006/relationships/image" Target="../media/image430.png"/><Relationship Id="rId12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1" Type="http://schemas.openxmlformats.org/officeDocument/2006/relationships/image" Target="../media/image470.png"/><Relationship Id="rId5" Type="http://schemas.openxmlformats.org/officeDocument/2006/relationships/image" Target="../media/image410.png"/><Relationship Id="rId10" Type="http://schemas.openxmlformats.org/officeDocument/2006/relationships/image" Target="../media/image46.png"/><Relationship Id="rId4" Type="http://schemas.openxmlformats.org/officeDocument/2006/relationships/image" Target="../media/image400.png"/><Relationship Id="rId9" Type="http://schemas.openxmlformats.org/officeDocument/2006/relationships/image" Target="../media/image450.png"/><Relationship Id="rId14" Type="http://schemas.openxmlformats.org/officeDocument/2006/relationships/image" Target="../media/image56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13" Type="http://schemas.openxmlformats.org/officeDocument/2006/relationships/image" Target="../media/image39.png"/><Relationship Id="rId7" Type="http://schemas.openxmlformats.org/officeDocument/2006/relationships/image" Target="../media/image430.png"/><Relationship Id="rId12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1" Type="http://schemas.openxmlformats.org/officeDocument/2006/relationships/image" Target="../media/image470.png"/><Relationship Id="rId5" Type="http://schemas.openxmlformats.org/officeDocument/2006/relationships/image" Target="../media/image410.png"/><Relationship Id="rId10" Type="http://schemas.openxmlformats.org/officeDocument/2006/relationships/image" Target="../media/image46.png"/><Relationship Id="rId4" Type="http://schemas.openxmlformats.org/officeDocument/2006/relationships/image" Target="../media/image400.png"/><Relationship Id="rId9" Type="http://schemas.openxmlformats.org/officeDocument/2006/relationships/image" Target="../media/image450.png"/><Relationship Id="rId14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13" Type="http://schemas.openxmlformats.org/officeDocument/2006/relationships/image" Target="../media/image39.png"/><Relationship Id="rId7" Type="http://schemas.openxmlformats.org/officeDocument/2006/relationships/image" Target="../media/image430.png"/><Relationship Id="rId12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1" Type="http://schemas.openxmlformats.org/officeDocument/2006/relationships/image" Target="../media/image470.png"/><Relationship Id="rId5" Type="http://schemas.openxmlformats.org/officeDocument/2006/relationships/image" Target="../media/image410.png"/><Relationship Id="rId10" Type="http://schemas.openxmlformats.org/officeDocument/2006/relationships/image" Target="../media/image46.png"/><Relationship Id="rId4" Type="http://schemas.openxmlformats.org/officeDocument/2006/relationships/image" Target="../media/image400.png"/><Relationship Id="rId9" Type="http://schemas.openxmlformats.org/officeDocument/2006/relationships/image" Target="../media/image450.png"/><Relationship Id="rId14" Type="http://schemas.openxmlformats.org/officeDocument/2006/relationships/image" Target="../media/image5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Boolean Arithmetic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Negative Binary Numbers (2’s Complement)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32" y="1388982"/>
            <a:ext cx="2657475" cy="7048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93699" y="1301527"/>
            <a:ext cx="1264303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sz="1600" dirty="0" err="1" smtClean="0"/>
              <a:t>Eg</a:t>
            </a:r>
            <a:r>
              <a:rPr lang="en-US" sz="1600" dirty="0" smtClean="0"/>
              <a:t>.  -2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66492" y="1355168"/>
                <a:ext cx="116205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1600" dirty="0" smtClean="0"/>
                  <a:t> bits</a:t>
                </a:r>
              </a:p>
              <a:p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492" y="1355168"/>
                <a:ext cx="1162053" cy="738664"/>
              </a:xfrm>
              <a:prstGeom prst="rect">
                <a:avLst/>
              </a:prstGeom>
              <a:blipFill>
                <a:blip r:embed="rId3"/>
                <a:stretch>
                  <a:fillRect l="-4188" t="-8264" b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507939" y="1625378"/>
                <a:ext cx="3505206" cy="249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−2=32−2=30=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39" y="1625378"/>
                <a:ext cx="3505206" cy="249043"/>
              </a:xfrm>
              <a:prstGeom prst="rect">
                <a:avLst/>
              </a:prstGeom>
              <a:blipFill>
                <a:blip r:embed="rId4"/>
                <a:stretch>
                  <a:fillRect l="-1565" t="-2500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/>
          <p:cNvSpPr/>
          <p:nvPr/>
        </p:nvSpPr>
        <p:spPr>
          <a:xfrm>
            <a:off x="7088845" y="1418668"/>
            <a:ext cx="88900" cy="6340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648" y="3309113"/>
            <a:ext cx="1921190" cy="24078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85648" y="2793645"/>
                <a:ext cx="11620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 smtClean="0"/>
                  <a:t> bits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48" y="2793645"/>
                <a:ext cx="1162053" cy="276999"/>
              </a:xfrm>
              <a:prstGeom prst="rect">
                <a:avLst/>
              </a:prstGeom>
              <a:blipFill>
                <a:blip r:embed="rId6"/>
                <a:stretch>
                  <a:fillRect l="-5236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19973" y="2765122"/>
                <a:ext cx="9412232" cy="861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2’s complement: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sz="1600" dirty="0"/>
                  <a:t>	</a:t>
                </a:r>
                <a:endParaRPr lang="en-US" sz="1600" dirty="0" smtClean="0"/>
              </a:p>
              <a:p>
                <a:r>
                  <a:rPr lang="en-US" sz="1600" dirty="0" smtClean="0"/>
                  <a:t>	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 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⇒0010+1110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973" y="2765122"/>
                <a:ext cx="9412232" cy="861774"/>
              </a:xfrm>
              <a:prstGeom prst="rect">
                <a:avLst/>
              </a:prstGeom>
              <a:blipFill>
                <a:blip r:embed="rId7"/>
                <a:stretch>
                  <a:fillRect l="-518" t="-4255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7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Negative Binary Numbers (2’s Complement)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32" y="1388982"/>
            <a:ext cx="2657475" cy="7048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93699" y="1301527"/>
            <a:ext cx="1264303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sz="1600" dirty="0" err="1" smtClean="0"/>
              <a:t>Eg</a:t>
            </a:r>
            <a:r>
              <a:rPr lang="en-US" sz="1600" dirty="0" smtClean="0"/>
              <a:t>.  -2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66492" y="1355168"/>
                <a:ext cx="116205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1600" dirty="0" smtClean="0"/>
                  <a:t> bits</a:t>
                </a:r>
              </a:p>
              <a:p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492" y="1355168"/>
                <a:ext cx="1162053" cy="738664"/>
              </a:xfrm>
              <a:prstGeom prst="rect">
                <a:avLst/>
              </a:prstGeom>
              <a:blipFill>
                <a:blip r:embed="rId3"/>
                <a:stretch>
                  <a:fillRect l="-4188" t="-8264" b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507939" y="1625378"/>
                <a:ext cx="3505206" cy="249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−2=32−2=30=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39" y="1625378"/>
                <a:ext cx="3505206" cy="249043"/>
              </a:xfrm>
              <a:prstGeom prst="rect">
                <a:avLst/>
              </a:prstGeom>
              <a:blipFill>
                <a:blip r:embed="rId4"/>
                <a:stretch>
                  <a:fillRect l="-1565" t="-2500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/>
          <p:cNvSpPr/>
          <p:nvPr/>
        </p:nvSpPr>
        <p:spPr>
          <a:xfrm>
            <a:off x="7088845" y="1418668"/>
            <a:ext cx="88900" cy="6340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648" y="3309113"/>
            <a:ext cx="1921190" cy="24078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85648" y="2793645"/>
                <a:ext cx="11620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 smtClean="0"/>
                  <a:t> bits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48" y="2793645"/>
                <a:ext cx="1162053" cy="276999"/>
              </a:xfrm>
              <a:prstGeom prst="rect">
                <a:avLst/>
              </a:prstGeom>
              <a:blipFill>
                <a:blip r:embed="rId6"/>
                <a:stretch>
                  <a:fillRect l="-5236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19973" y="2765122"/>
                <a:ext cx="9412232" cy="861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2’s complement: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sz="1600" dirty="0"/>
                  <a:t>	</a:t>
                </a:r>
                <a:endParaRPr lang="en-US" sz="1600" dirty="0" smtClean="0"/>
              </a:p>
              <a:p>
                <a:r>
                  <a:rPr lang="en-US" sz="1600" dirty="0" smtClean="0"/>
                  <a:t>	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 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⇒0010+1110=10000</m:t>
                    </m:r>
                  </m:oMath>
                </a14:m>
                <a:endParaRPr lang="en-US" sz="16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973" y="2765122"/>
                <a:ext cx="9412232" cy="861774"/>
              </a:xfrm>
              <a:prstGeom prst="rect">
                <a:avLst/>
              </a:prstGeom>
              <a:blipFill>
                <a:blip r:embed="rId7"/>
                <a:stretch>
                  <a:fillRect l="-518" t="-4255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45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Negative Binary Numbers (2’s Complement)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32" y="1388982"/>
            <a:ext cx="2657475" cy="7048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93699" y="1301527"/>
            <a:ext cx="1264303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sz="1600" dirty="0" err="1" smtClean="0"/>
              <a:t>Eg</a:t>
            </a:r>
            <a:r>
              <a:rPr lang="en-US" sz="1600" dirty="0" smtClean="0"/>
              <a:t>.  -2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66492" y="1355168"/>
                <a:ext cx="116205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1600" dirty="0" smtClean="0"/>
                  <a:t> bits</a:t>
                </a:r>
              </a:p>
              <a:p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492" y="1355168"/>
                <a:ext cx="1162053" cy="738664"/>
              </a:xfrm>
              <a:prstGeom prst="rect">
                <a:avLst/>
              </a:prstGeom>
              <a:blipFill>
                <a:blip r:embed="rId3"/>
                <a:stretch>
                  <a:fillRect l="-4188" t="-8264" b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507939" y="1625378"/>
                <a:ext cx="3505206" cy="249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−2=32−2=30=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39" y="1625378"/>
                <a:ext cx="3505206" cy="249043"/>
              </a:xfrm>
              <a:prstGeom prst="rect">
                <a:avLst/>
              </a:prstGeom>
              <a:blipFill>
                <a:blip r:embed="rId4"/>
                <a:stretch>
                  <a:fillRect l="-1565" t="-2500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/>
          <p:cNvSpPr/>
          <p:nvPr/>
        </p:nvSpPr>
        <p:spPr>
          <a:xfrm>
            <a:off x="7088845" y="1418668"/>
            <a:ext cx="88900" cy="6340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0297" y="3283655"/>
            <a:ext cx="314325" cy="2952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648" y="3309113"/>
            <a:ext cx="1921190" cy="24078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85648" y="2793645"/>
                <a:ext cx="11620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 smtClean="0"/>
                  <a:t> bits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48" y="2793645"/>
                <a:ext cx="1162053" cy="276999"/>
              </a:xfrm>
              <a:prstGeom prst="rect">
                <a:avLst/>
              </a:prstGeom>
              <a:blipFill>
                <a:blip r:embed="rId7"/>
                <a:stretch>
                  <a:fillRect l="-5236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19973" y="2765122"/>
                <a:ext cx="9412232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2’s complement: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sz="1600" dirty="0"/>
                  <a:t>	</a:t>
                </a:r>
                <a:endParaRPr lang="en-US" sz="1600" dirty="0" smtClean="0"/>
              </a:p>
              <a:p>
                <a:r>
                  <a:rPr lang="en-US" sz="1600" dirty="0" smtClean="0"/>
                  <a:t>	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 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⇒0010+1110=10000=16=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1600" b="0" dirty="0" smtClean="0">
                  <a:ea typeface="Cambria Math" panose="02040503050406030204" pitchFamily="18" charset="0"/>
                </a:endParaRPr>
              </a:p>
              <a:p>
                <a:endParaRPr lang="en-US" sz="1600" dirty="0" smtClean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973" y="2765122"/>
                <a:ext cx="9412232" cy="1107996"/>
              </a:xfrm>
              <a:prstGeom prst="rect">
                <a:avLst/>
              </a:prstGeom>
              <a:blipFill>
                <a:blip r:embed="rId8"/>
                <a:stretch>
                  <a:fillRect l="-518" t="-3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87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Negative Binary Numbers (2’s Complement)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32" y="1388982"/>
            <a:ext cx="2657475" cy="7048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93699" y="1301527"/>
            <a:ext cx="1264303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sz="1600" dirty="0" err="1" smtClean="0"/>
              <a:t>Eg</a:t>
            </a:r>
            <a:r>
              <a:rPr lang="en-US" sz="1600" dirty="0" smtClean="0"/>
              <a:t>.  -2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66492" y="1355168"/>
                <a:ext cx="116205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1600" dirty="0" smtClean="0"/>
                  <a:t> bits</a:t>
                </a:r>
              </a:p>
              <a:p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492" y="1355168"/>
                <a:ext cx="1162053" cy="738664"/>
              </a:xfrm>
              <a:prstGeom prst="rect">
                <a:avLst/>
              </a:prstGeom>
              <a:blipFill>
                <a:blip r:embed="rId3"/>
                <a:stretch>
                  <a:fillRect l="-4188" t="-8264" b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507939" y="1625378"/>
                <a:ext cx="3505206" cy="249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−2=32−2=30=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39" y="1625378"/>
                <a:ext cx="3505206" cy="249043"/>
              </a:xfrm>
              <a:prstGeom prst="rect">
                <a:avLst/>
              </a:prstGeom>
              <a:blipFill>
                <a:blip r:embed="rId4"/>
                <a:stretch>
                  <a:fillRect l="-1565" t="-2500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/>
          <p:cNvSpPr/>
          <p:nvPr/>
        </p:nvSpPr>
        <p:spPr>
          <a:xfrm>
            <a:off x="7088845" y="1418668"/>
            <a:ext cx="88900" cy="6340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0297" y="3283655"/>
            <a:ext cx="314325" cy="2952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648" y="3309113"/>
            <a:ext cx="1921190" cy="24078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85648" y="2793645"/>
                <a:ext cx="11620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 smtClean="0"/>
                  <a:t> bits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48" y="2793645"/>
                <a:ext cx="1162053" cy="276999"/>
              </a:xfrm>
              <a:prstGeom prst="rect">
                <a:avLst/>
              </a:prstGeom>
              <a:blipFill>
                <a:blip r:embed="rId7"/>
                <a:stretch>
                  <a:fillRect l="-5236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19973" y="2765122"/>
                <a:ext cx="9412232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2’s complement: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sz="1600" dirty="0"/>
                  <a:t>	</a:t>
                </a:r>
                <a:endParaRPr lang="en-US" sz="1600" dirty="0" smtClean="0"/>
              </a:p>
              <a:p>
                <a:r>
                  <a:rPr lang="en-US" sz="1600" dirty="0" smtClean="0"/>
                  <a:t>	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 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⇒0010+1110=10000=16=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1600" b="0" dirty="0" smtClean="0">
                  <a:ea typeface="Cambria Math" panose="02040503050406030204" pitchFamily="18" charset="0"/>
                </a:endParaRPr>
              </a:p>
              <a:p>
                <a:endParaRPr lang="en-US" sz="1600" dirty="0" smtClean="0"/>
              </a:p>
              <a:p>
                <a:r>
                  <a:rPr lang="en-US" dirty="0" smtClean="0"/>
                  <a:t>Adding to 0: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sz="1600" b="0" dirty="0" smtClean="0"/>
                  <a:t>	</a:t>
                </a:r>
                <a:endParaRPr lang="en-US" sz="16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973" y="2765122"/>
                <a:ext cx="9412232" cy="1631216"/>
              </a:xfrm>
              <a:prstGeom prst="rect">
                <a:avLst/>
              </a:prstGeom>
              <a:blipFill>
                <a:blip r:embed="rId8"/>
                <a:stretch>
                  <a:fillRect l="-518" t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538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Negative Binary Numbers (2’s Complement)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32" y="1388982"/>
            <a:ext cx="2657475" cy="7048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93699" y="1301527"/>
            <a:ext cx="1264303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sz="1600" dirty="0" err="1" smtClean="0"/>
              <a:t>Eg</a:t>
            </a:r>
            <a:r>
              <a:rPr lang="en-US" sz="1600" dirty="0" smtClean="0"/>
              <a:t>.  -2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66492" y="1355168"/>
                <a:ext cx="116205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1600" dirty="0" smtClean="0"/>
                  <a:t> bits</a:t>
                </a:r>
              </a:p>
              <a:p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492" y="1355168"/>
                <a:ext cx="1162053" cy="738664"/>
              </a:xfrm>
              <a:prstGeom prst="rect">
                <a:avLst/>
              </a:prstGeom>
              <a:blipFill>
                <a:blip r:embed="rId3"/>
                <a:stretch>
                  <a:fillRect l="-4188" t="-8264" b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507939" y="1625378"/>
                <a:ext cx="3505206" cy="249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−2=32−2=30=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39" y="1625378"/>
                <a:ext cx="3505206" cy="249043"/>
              </a:xfrm>
              <a:prstGeom prst="rect">
                <a:avLst/>
              </a:prstGeom>
              <a:blipFill>
                <a:blip r:embed="rId4"/>
                <a:stretch>
                  <a:fillRect l="-1565" t="-2500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/>
          <p:cNvSpPr/>
          <p:nvPr/>
        </p:nvSpPr>
        <p:spPr>
          <a:xfrm>
            <a:off x="7088845" y="1418668"/>
            <a:ext cx="88900" cy="6340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0297" y="3283655"/>
            <a:ext cx="314325" cy="2952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648" y="3309113"/>
            <a:ext cx="1921190" cy="24078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85648" y="2793645"/>
                <a:ext cx="11620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 smtClean="0"/>
                  <a:t> bits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48" y="2793645"/>
                <a:ext cx="1162053" cy="276999"/>
              </a:xfrm>
              <a:prstGeom prst="rect">
                <a:avLst/>
              </a:prstGeom>
              <a:blipFill>
                <a:blip r:embed="rId7"/>
                <a:stretch>
                  <a:fillRect l="-5236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19973" y="2765122"/>
                <a:ext cx="9412232" cy="20067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2’s complement: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sz="1600" dirty="0"/>
                  <a:t>	</a:t>
                </a:r>
                <a:endParaRPr lang="en-US" sz="1600" dirty="0" smtClean="0"/>
              </a:p>
              <a:p>
                <a:r>
                  <a:rPr lang="en-US" sz="1600" dirty="0" smtClean="0"/>
                  <a:t>	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 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⇒0010+1110=10000=16=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1600" b="0" dirty="0" smtClean="0">
                  <a:ea typeface="Cambria Math" panose="02040503050406030204" pitchFamily="18" charset="0"/>
                </a:endParaRPr>
              </a:p>
              <a:p>
                <a:endParaRPr lang="en-US" sz="1600" dirty="0" smtClean="0"/>
              </a:p>
              <a:p>
                <a:r>
                  <a:rPr lang="en-US" dirty="0" smtClean="0"/>
                  <a:t>Adding to 0: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sz="1600" b="0" dirty="0" smtClean="0"/>
                  <a:t>	</a:t>
                </a:r>
                <a:r>
                  <a:rPr lang="en-US" sz="1600" dirty="0" err="1"/>
                  <a:t>E</a:t>
                </a:r>
                <a:r>
                  <a:rPr lang="en-US" sz="1600" dirty="0" err="1" smtClean="0"/>
                  <a:t>g</a:t>
                </a:r>
                <a:r>
                  <a:rPr lang="en-US" sz="1600" dirty="0" smtClean="0"/>
                  <a:t>. 	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2+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⇒0010+1110=10000</m:t>
                    </m:r>
                    <m:groupChr>
                      <m:groupChrPr>
                        <m:chr m:val="⇒"/>
                        <m:vertJc m:val="bot"/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=5</m:t>
                        </m:r>
                        <m:r>
                          <m:rPr>
                            <m:nor/>
                          </m:rPr>
                          <a:rPr lang="en-US" sz="1600" dirty="0" smtClean="0">
                            <a:solidFill>
                              <a:schemeClr val="bg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dirty="0" smtClean="0">
                            <a:solidFill>
                              <a:schemeClr val="bg1"/>
                            </a:solidFill>
                          </a:rPr>
                          <m:t>bits</m:t>
                        </m:r>
                      </m:e>
                    </m:groupCh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100000</m:t>
                    </m:r>
                  </m:oMath>
                </a14:m>
                <a:endParaRPr lang="en-US" sz="1600" b="0" dirty="0" smtClean="0">
                  <a:ea typeface="Cambria Math" panose="02040503050406030204" pitchFamily="18" charset="0"/>
                </a:endParaRPr>
              </a:p>
              <a:p>
                <a:endParaRPr lang="en-US" sz="1600" dirty="0" smtClean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973" y="2765122"/>
                <a:ext cx="9412232" cy="2006768"/>
              </a:xfrm>
              <a:prstGeom prst="rect">
                <a:avLst/>
              </a:prstGeom>
              <a:blipFill>
                <a:blip r:embed="rId8"/>
                <a:stretch>
                  <a:fillRect l="-518" t="-1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61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Negative Binary Numbers (2’s Complement)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32" y="1388982"/>
            <a:ext cx="2657475" cy="7048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93699" y="1301527"/>
            <a:ext cx="1264303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sz="1600" dirty="0" err="1" smtClean="0"/>
              <a:t>Eg</a:t>
            </a:r>
            <a:r>
              <a:rPr lang="en-US" sz="1600" dirty="0" smtClean="0"/>
              <a:t>.  -2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66492" y="1355168"/>
                <a:ext cx="116205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1600" dirty="0" smtClean="0"/>
                  <a:t> bits</a:t>
                </a:r>
              </a:p>
              <a:p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492" y="1355168"/>
                <a:ext cx="1162053" cy="738664"/>
              </a:xfrm>
              <a:prstGeom prst="rect">
                <a:avLst/>
              </a:prstGeom>
              <a:blipFill>
                <a:blip r:embed="rId3"/>
                <a:stretch>
                  <a:fillRect l="-4188" t="-8264" b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507939" y="1625378"/>
                <a:ext cx="3505206" cy="249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−2=32−2=30=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39" y="1625378"/>
                <a:ext cx="3505206" cy="249043"/>
              </a:xfrm>
              <a:prstGeom prst="rect">
                <a:avLst/>
              </a:prstGeom>
              <a:blipFill>
                <a:blip r:embed="rId4"/>
                <a:stretch>
                  <a:fillRect l="-1565" t="-2500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/>
          <p:cNvSpPr/>
          <p:nvPr/>
        </p:nvSpPr>
        <p:spPr>
          <a:xfrm>
            <a:off x="7088845" y="1418668"/>
            <a:ext cx="88900" cy="6340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0297" y="3283655"/>
            <a:ext cx="314325" cy="2952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648" y="3309113"/>
            <a:ext cx="1921190" cy="24078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85648" y="2793645"/>
                <a:ext cx="11620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 smtClean="0"/>
                  <a:t> bits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48" y="2793645"/>
                <a:ext cx="1162053" cy="276999"/>
              </a:xfrm>
              <a:prstGeom prst="rect">
                <a:avLst/>
              </a:prstGeom>
              <a:blipFill>
                <a:blip r:embed="rId7"/>
                <a:stretch>
                  <a:fillRect l="-5236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19973" y="2765122"/>
                <a:ext cx="9412232" cy="20067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2’s complement: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sz="1600" dirty="0"/>
                  <a:t>	</a:t>
                </a:r>
                <a:endParaRPr lang="en-US" sz="1600" dirty="0" smtClean="0"/>
              </a:p>
              <a:p>
                <a:r>
                  <a:rPr lang="en-US" sz="1600" dirty="0" smtClean="0"/>
                  <a:t>	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 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⇒0010+1110=10000=16=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1600" b="0" dirty="0" smtClean="0">
                  <a:ea typeface="Cambria Math" panose="02040503050406030204" pitchFamily="18" charset="0"/>
                </a:endParaRPr>
              </a:p>
              <a:p>
                <a:endParaRPr lang="en-US" sz="1600" dirty="0" smtClean="0"/>
              </a:p>
              <a:p>
                <a:r>
                  <a:rPr lang="en-US" dirty="0" smtClean="0"/>
                  <a:t>Adding to 0: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sz="1600" b="0" dirty="0" smtClean="0"/>
                  <a:t>	</a:t>
                </a:r>
                <a:r>
                  <a:rPr lang="en-US" sz="1600" dirty="0" err="1"/>
                  <a:t>E</a:t>
                </a:r>
                <a:r>
                  <a:rPr lang="en-US" sz="1600" dirty="0" err="1" smtClean="0"/>
                  <a:t>g</a:t>
                </a:r>
                <a:r>
                  <a:rPr lang="en-US" sz="1600" dirty="0" smtClean="0"/>
                  <a:t>. 	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2+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⇒0010+1110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=10000</m:t>
                    </m:r>
                    <m:groupChr>
                      <m:groupChrPr>
                        <m:chr m:val="⇒"/>
                        <m:vertJc m:val="bot"/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=5</m:t>
                        </m:r>
                        <m:r>
                          <m:rPr>
                            <m:nor/>
                          </m:rPr>
                          <a:rPr lang="en-US" sz="1600" dirty="0" smtClean="0">
                            <a:solidFill>
                              <a:schemeClr val="bg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dirty="0" smtClean="0">
                            <a:solidFill>
                              <a:schemeClr val="bg1"/>
                            </a:solidFill>
                          </a:rPr>
                          <m:t>bits</m:t>
                        </m:r>
                      </m:e>
                    </m:groupCh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100000</m:t>
                    </m:r>
                  </m:oMath>
                </a14:m>
                <a:endParaRPr lang="en-US" sz="1600" b="0" dirty="0" smtClean="0">
                  <a:ea typeface="Cambria Math" panose="02040503050406030204" pitchFamily="18" charset="0"/>
                </a:endParaRPr>
              </a:p>
              <a:p>
                <a:endParaRPr lang="en-US" sz="1600" dirty="0" smtClean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973" y="2765122"/>
                <a:ext cx="9412232" cy="2006768"/>
              </a:xfrm>
              <a:prstGeom prst="rect">
                <a:avLst/>
              </a:prstGeom>
              <a:blipFill>
                <a:blip r:embed="rId8"/>
                <a:stretch>
                  <a:fillRect l="-518" t="-1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90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Negative Binary Numbers (2’s Complement)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32" y="1388982"/>
            <a:ext cx="2657475" cy="7048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93699" y="1301527"/>
            <a:ext cx="1264303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sz="1600" dirty="0" err="1" smtClean="0"/>
              <a:t>Eg</a:t>
            </a:r>
            <a:r>
              <a:rPr lang="en-US" sz="1600" dirty="0" smtClean="0"/>
              <a:t>.  -2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66492" y="1355168"/>
                <a:ext cx="116205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1600" dirty="0" smtClean="0"/>
                  <a:t> bits</a:t>
                </a:r>
              </a:p>
              <a:p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492" y="1355168"/>
                <a:ext cx="1162053" cy="738664"/>
              </a:xfrm>
              <a:prstGeom prst="rect">
                <a:avLst/>
              </a:prstGeom>
              <a:blipFill>
                <a:blip r:embed="rId3"/>
                <a:stretch>
                  <a:fillRect l="-4188" t="-8264" b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507939" y="1625378"/>
                <a:ext cx="3505206" cy="249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−2=32−2=30=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39" y="1625378"/>
                <a:ext cx="3505206" cy="249043"/>
              </a:xfrm>
              <a:prstGeom prst="rect">
                <a:avLst/>
              </a:prstGeom>
              <a:blipFill>
                <a:blip r:embed="rId4"/>
                <a:stretch>
                  <a:fillRect l="-1565" t="-2500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/>
          <p:cNvSpPr/>
          <p:nvPr/>
        </p:nvSpPr>
        <p:spPr>
          <a:xfrm>
            <a:off x="7088845" y="1418668"/>
            <a:ext cx="88900" cy="6340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0297" y="3283655"/>
            <a:ext cx="314325" cy="2952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648" y="3309113"/>
            <a:ext cx="1921190" cy="24078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85648" y="2793645"/>
                <a:ext cx="11620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 smtClean="0"/>
                  <a:t> bits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48" y="2793645"/>
                <a:ext cx="1162053" cy="276999"/>
              </a:xfrm>
              <a:prstGeom prst="rect">
                <a:avLst/>
              </a:prstGeom>
              <a:blipFill>
                <a:blip r:embed="rId7"/>
                <a:stretch>
                  <a:fillRect l="-5236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19973" y="2765122"/>
                <a:ext cx="9412232" cy="20067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2’s complement: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sz="1600" dirty="0"/>
                  <a:t>	</a:t>
                </a:r>
                <a:endParaRPr lang="en-US" sz="1600" dirty="0" smtClean="0"/>
              </a:p>
              <a:p>
                <a:r>
                  <a:rPr lang="en-US" sz="1600" dirty="0" smtClean="0"/>
                  <a:t>	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 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⇒0010+1110=10000=16=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1600" b="0" dirty="0" smtClean="0">
                  <a:ea typeface="Cambria Math" panose="02040503050406030204" pitchFamily="18" charset="0"/>
                </a:endParaRPr>
              </a:p>
              <a:p>
                <a:endParaRPr lang="en-US" sz="1600" dirty="0" smtClean="0"/>
              </a:p>
              <a:p>
                <a:r>
                  <a:rPr lang="en-US" dirty="0" smtClean="0"/>
                  <a:t>Adding to 0: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sz="1600" b="0" dirty="0" smtClean="0"/>
                  <a:t>	</a:t>
                </a:r>
                <a:r>
                  <a:rPr lang="en-US" sz="1600" dirty="0" err="1"/>
                  <a:t>E</a:t>
                </a:r>
                <a:r>
                  <a:rPr lang="en-US" sz="1600" dirty="0" err="1" smtClean="0"/>
                  <a:t>g</a:t>
                </a:r>
                <a:r>
                  <a:rPr lang="en-US" sz="1600" dirty="0" smtClean="0"/>
                  <a:t>. 	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2+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⇒0010+1110=10000</m:t>
                    </m:r>
                    <m:groupChr>
                      <m:groupChrPr>
                        <m:chr m:val="⇒"/>
                        <m:vertJc m:val="bot"/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=5</m:t>
                        </m:r>
                        <m:r>
                          <m:rPr>
                            <m:nor/>
                          </m:rPr>
                          <a:rPr lang="en-US" sz="1600" dirty="0" smtClean="0">
                            <a:solidFill>
                              <a:schemeClr val="bg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dirty="0" smtClean="0">
                            <a:solidFill>
                              <a:schemeClr val="bg1"/>
                            </a:solidFill>
                          </a:rPr>
                          <m:t>bits</m:t>
                        </m:r>
                      </m:e>
                    </m:groupCh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100000</m:t>
                    </m:r>
                  </m:oMath>
                </a14:m>
                <a:endParaRPr lang="en-US" sz="1600" b="0" dirty="0" smtClean="0">
                  <a:ea typeface="Cambria Math" panose="02040503050406030204" pitchFamily="18" charset="0"/>
                </a:endParaRPr>
              </a:p>
              <a:p>
                <a:endParaRPr lang="en-US" sz="1600" dirty="0" smtClean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973" y="2765122"/>
                <a:ext cx="9412232" cy="2006768"/>
              </a:xfrm>
              <a:prstGeom prst="rect">
                <a:avLst/>
              </a:prstGeom>
              <a:blipFill>
                <a:blip r:embed="rId8"/>
                <a:stretch>
                  <a:fillRect l="-518" t="-1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02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Negative Binary Numbers (2’s Complement)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32" y="1388982"/>
            <a:ext cx="2657475" cy="7048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93699" y="1301527"/>
            <a:ext cx="1264303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sz="1600" dirty="0" err="1" smtClean="0"/>
              <a:t>Eg</a:t>
            </a:r>
            <a:r>
              <a:rPr lang="en-US" sz="1600" dirty="0" smtClean="0"/>
              <a:t>.  -2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66492" y="1355168"/>
                <a:ext cx="116205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1600" dirty="0" smtClean="0"/>
                  <a:t> bits</a:t>
                </a:r>
              </a:p>
              <a:p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492" y="1355168"/>
                <a:ext cx="1162053" cy="738664"/>
              </a:xfrm>
              <a:prstGeom prst="rect">
                <a:avLst/>
              </a:prstGeom>
              <a:blipFill>
                <a:blip r:embed="rId3"/>
                <a:stretch>
                  <a:fillRect l="-4188" t="-8264" b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507939" y="1625378"/>
                <a:ext cx="3505206" cy="249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−2=32−2=30=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39" y="1625378"/>
                <a:ext cx="3505206" cy="249043"/>
              </a:xfrm>
              <a:prstGeom prst="rect">
                <a:avLst/>
              </a:prstGeom>
              <a:blipFill>
                <a:blip r:embed="rId4"/>
                <a:stretch>
                  <a:fillRect l="-1565" t="-2500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/>
          <p:cNvSpPr/>
          <p:nvPr/>
        </p:nvSpPr>
        <p:spPr>
          <a:xfrm>
            <a:off x="7088845" y="1418668"/>
            <a:ext cx="88900" cy="6340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0297" y="3283655"/>
            <a:ext cx="314325" cy="2952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648" y="3309113"/>
            <a:ext cx="1921190" cy="24078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85648" y="2793645"/>
                <a:ext cx="11620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 smtClean="0"/>
                  <a:t> bits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48" y="2793645"/>
                <a:ext cx="1162053" cy="276999"/>
              </a:xfrm>
              <a:prstGeom prst="rect">
                <a:avLst/>
              </a:prstGeom>
              <a:blipFill>
                <a:blip r:embed="rId7"/>
                <a:stretch>
                  <a:fillRect l="-5236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19973" y="2765122"/>
                <a:ext cx="9412232" cy="20067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2’s complement: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sz="1600" dirty="0"/>
                  <a:t>	</a:t>
                </a:r>
                <a:endParaRPr lang="en-US" sz="1600" dirty="0" smtClean="0"/>
              </a:p>
              <a:p>
                <a:r>
                  <a:rPr lang="en-US" sz="1600" dirty="0" smtClean="0"/>
                  <a:t>	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 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⇒0010+1110=10000=16=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1600" b="0" dirty="0" smtClean="0">
                  <a:ea typeface="Cambria Math" panose="02040503050406030204" pitchFamily="18" charset="0"/>
                </a:endParaRPr>
              </a:p>
              <a:p>
                <a:endParaRPr lang="en-US" sz="1600" dirty="0" smtClean="0"/>
              </a:p>
              <a:p>
                <a:r>
                  <a:rPr lang="en-US" dirty="0" smtClean="0"/>
                  <a:t>Adding to 0: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sz="1600" b="0" dirty="0" smtClean="0"/>
                  <a:t>	</a:t>
                </a:r>
                <a:r>
                  <a:rPr lang="en-US" sz="1600" dirty="0" err="1"/>
                  <a:t>E</a:t>
                </a:r>
                <a:r>
                  <a:rPr lang="en-US" sz="1600" dirty="0" err="1" smtClean="0"/>
                  <a:t>g</a:t>
                </a:r>
                <a:r>
                  <a:rPr lang="en-US" sz="1600" dirty="0" smtClean="0"/>
                  <a:t>. 	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2+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⇒0010+1110=10000</m:t>
                    </m:r>
                    <m:groupChr>
                      <m:groupChrPr>
                        <m:chr m:val="⇒"/>
                        <m:vertJc m:val="bot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  <m:r>
                          <m:rPr>
                            <m:nor/>
                          </m:rPr>
                          <a:rPr lang="en-US" sz="16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600" dirty="0" smtClean="0"/>
                          <m:t>bits</m:t>
                        </m:r>
                      </m:e>
                    </m:groupCh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100000</m:t>
                    </m:r>
                  </m:oMath>
                </a14:m>
                <a:endParaRPr lang="en-US" sz="1600" b="0" dirty="0" smtClean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en-US" sz="1600" dirty="0" smtClean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973" y="2765122"/>
                <a:ext cx="9412232" cy="2006768"/>
              </a:xfrm>
              <a:prstGeom prst="rect">
                <a:avLst/>
              </a:prstGeom>
              <a:blipFill>
                <a:blip r:embed="rId8"/>
                <a:stretch>
                  <a:fillRect l="-518" t="-1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58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Negative Binary Numbers (2’s Complement)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32" y="1388982"/>
            <a:ext cx="2657475" cy="7048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93699" y="1301527"/>
            <a:ext cx="1264303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sz="1600" dirty="0" err="1" smtClean="0"/>
              <a:t>Eg</a:t>
            </a:r>
            <a:r>
              <a:rPr lang="en-US" sz="1600" dirty="0" smtClean="0"/>
              <a:t>.  -2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66492" y="1355168"/>
                <a:ext cx="116205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1600" dirty="0" smtClean="0"/>
                  <a:t> bits</a:t>
                </a:r>
              </a:p>
              <a:p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492" y="1355168"/>
                <a:ext cx="1162053" cy="738664"/>
              </a:xfrm>
              <a:prstGeom prst="rect">
                <a:avLst/>
              </a:prstGeom>
              <a:blipFill>
                <a:blip r:embed="rId3"/>
                <a:stretch>
                  <a:fillRect l="-4188" t="-8264" b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507939" y="1625378"/>
                <a:ext cx="3505206" cy="249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−2=32−2=30=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39" y="1625378"/>
                <a:ext cx="3505206" cy="249043"/>
              </a:xfrm>
              <a:prstGeom prst="rect">
                <a:avLst/>
              </a:prstGeom>
              <a:blipFill>
                <a:blip r:embed="rId4"/>
                <a:stretch>
                  <a:fillRect l="-1565" t="-2500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/>
          <p:cNvSpPr/>
          <p:nvPr/>
        </p:nvSpPr>
        <p:spPr>
          <a:xfrm>
            <a:off x="7088845" y="1418668"/>
            <a:ext cx="88900" cy="6340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0297" y="3283655"/>
            <a:ext cx="314325" cy="2952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6411" y="4157204"/>
            <a:ext cx="314325" cy="2952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648" y="3309113"/>
            <a:ext cx="1921190" cy="24078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85648" y="2793645"/>
                <a:ext cx="11620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 smtClean="0"/>
                  <a:t> bits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48" y="2793645"/>
                <a:ext cx="1162053" cy="276999"/>
              </a:xfrm>
              <a:prstGeom prst="rect">
                <a:avLst/>
              </a:prstGeom>
              <a:blipFill>
                <a:blip r:embed="rId7"/>
                <a:stretch>
                  <a:fillRect l="-5236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19973" y="2765122"/>
                <a:ext cx="9412232" cy="20067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2’s complement: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sz="1600" dirty="0"/>
                  <a:t>	</a:t>
                </a:r>
                <a:endParaRPr lang="en-US" sz="1600" dirty="0" smtClean="0"/>
              </a:p>
              <a:p>
                <a:r>
                  <a:rPr lang="en-US" sz="1600" dirty="0" smtClean="0"/>
                  <a:t>	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 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⇒0010+1110=10000=16=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1600" b="0" dirty="0" smtClean="0">
                  <a:ea typeface="Cambria Math" panose="02040503050406030204" pitchFamily="18" charset="0"/>
                </a:endParaRPr>
              </a:p>
              <a:p>
                <a:endParaRPr lang="en-US" sz="1600" dirty="0" smtClean="0"/>
              </a:p>
              <a:p>
                <a:r>
                  <a:rPr lang="en-US" dirty="0" smtClean="0"/>
                  <a:t>Adding to 0: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sz="1600" b="0" dirty="0" smtClean="0"/>
                  <a:t>	</a:t>
                </a:r>
                <a:r>
                  <a:rPr lang="en-US" sz="1600" dirty="0" err="1"/>
                  <a:t>E</a:t>
                </a:r>
                <a:r>
                  <a:rPr lang="en-US" sz="1600" dirty="0" err="1" smtClean="0"/>
                  <a:t>g</a:t>
                </a:r>
                <a:r>
                  <a:rPr lang="en-US" sz="1600" dirty="0" smtClean="0"/>
                  <a:t>. 	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2+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⇒0010+1110=10000</m:t>
                    </m:r>
                    <m:groupChr>
                      <m:groupChrPr>
                        <m:chr m:val="⇒"/>
                        <m:vertJc m:val="bot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  <m:r>
                          <m:rPr>
                            <m:nor/>
                          </m:rPr>
                          <a:rPr lang="en-US" sz="16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600" dirty="0" smtClean="0"/>
                          <m:t>bits</m:t>
                        </m:r>
                      </m:e>
                    </m:groupChr>
                    <m:r>
                      <a:rPr lang="en-US" sz="16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00000</m:t>
                    </m:r>
                  </m:oMath>
                </a14:m>
                <a:endParaRPr lang="en-US" sz="1600" b="0" dirty="0" smtClean="0">
                  <a:ea typeface="Cambria Math" panose="02040503050406030204" pitchFamily="18" charset="0"/>
                </a:endParaRPr>
              </a:p>
              <a:p>
                <a:endParaRPr lang="en-US" sz="1600" dirty="0" smtClean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973" y="2765122"/>
                <a:ext cx="9412232" cy="2006768"/>
              </a:xfrm>
              <a:prstGeom prst="rect">
                <a:avLst/>
              </a:prstGeom>
              <a:blipFill>
                <a:blip r:embed="rId8"/>
                <a:stretch>
                  <a:fillRect l="-518" t="-1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329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Negative Binary Numbers (2’s Complement)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32" y="1388982"/>
            <a:ext cx="2657475" cy="7048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93699" y="1301527"/>
            <a:ext cx="1264303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sz="1600" dirty="0" err="1" smtClean="0"/>
              <a:t>Eg</a:t>
            </a:r>
            <a:r>
              <a:rPr lang="en-US" sz="1600" dirty="0" smtClean="0"/>
              <a:t>.  -2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66492" y="1355168"/>
                <a:ext cx="116205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1600" dirty="0" smtClean="0"/>
                  <a:t> bits</a:t>
                </a:r>
              </a:p>
              <a:p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492" y="1355168"/>
                <a:ext cx="1162053" cy="738664"/>
              </a:xfrm>
              <a:prstGeom prst="rect">
                <a:avLst/>
              </a:prstGeom>
              <a:blipFill>
                <a:blip r:embed="rId3"/>
                <a:stretch>
                  <a:fillRect l="-4188" t="-8264" b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507939" y="1625378"/>
                <a:ext cx="3505206" cy="249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−2=32−2=30=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39" y="1625378"/>
                <a:ext cx="3505206" cy="249043"/>
              </a:xfrm>
              <a:prstGeom prst="rect">
                <a:avLst/>
              </a:prstGeom>
              <a:blipFill>
                <a:blip r:embed="rId4"/>
                <a:stretch>
                  <a:fillRect l="-1565" t="-2500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/>
          <p:cNvSpPr/>
          <p:nvPr/>
        </p:nvSpPr>
        <p:spPr>
          <a:xfrm>
            <a:off x="7088845" y="1418668"/>
            <a:ext cx="88900" cy="6340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0297" y="3283655"/>
            <a:ext cx="314325" cy="2952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6411" y="4157204"/>
            <a:ext cx="314325" cy="2952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648" y="3309113"/>
            <a:ext cx="1921190" cy="24078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85648" y="2793645"/>
                <a:ext cx="11620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 smtClean="0"/>
                  <a:t> bits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48" y="2793645"/>
                <a:ext cx="1162053" cy="276999"/>
              </a:xfrm>
              <a:prstGeom prst="rect">
                <a:avLst/>
              </a:prstGeom>
              <a:blipFill>
                <a:blip r:embed="rId7"/>
                <a:stretch>
                  <a:fillRect l="-5236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19973" y="2765122"/>
                <a:ext cx="9412232" cy="2776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2’s complement: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sz="1600" dirty="0"/>
                  <a:t>	</a:t>
                </a:r>
                <a:endParaRPr lang="en-US" sz="1600" dirty="0" smtClean="0"/>
              </a:p>
              <a:p>
                <a:r>
                  <a:rPr lang="en-US" sz="1600" dirty="0" smtClean="0"/>
                  <a:t>	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 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⇒0010+1110=10000=16=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1600" b="0" dirty="0" smtClean="0">
                  <a:ea typeface="Cambria Math" panose="02040503050406030204" pitchFamily="18" charset="0"/>
                </a:endParaRPr>
              </a:p>
              <a:p>
                <a:endParaRPr lang="en-US" sz="1600" dirty="0" smtClean="0"/>
              </a:p>
              <a:p>
                <a:r>
                  <a:rPr lang="en-US" dirty="0" smtClean="0"/>
                  <a:t>Adding to 0: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sz="1600" b="0" dirty="0" smtClean="0"/>
                  <a:t>	</a:t>
                </a:r>
                <a:r>
                  <a:rPr lang="en-US" sz="1600" dirty="0" err="1"/>
                  <a:t>E</a:t>
                </a:r>
                <a:r>
                  <a:rPr lang="en-US" sz="1600" dirty="0" err="1" smtClean="0"/>
                  <a:t>g</a:t>
                </a:r>
                <a:r>
                  <a:rPr lang="en-US" sz="1600" dirty="0" smtClean="0"/>
                  <a:t>. 	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2+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⇒0010+1110=10000</m:t>
                    </m:r>
                    <m:groupChr>
                      <m:groupChrPr>
                        <m:chr m:val="⇒"/>
                        <m:vertJc m:val="bot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  <m:r>
                          <m:rPr>
                            <m:nor/>
                          </m:rPr>
                          <a:rPr lang="en-US" sz="16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600" dirty="0" smtClean="0"/>
                          <m:t>bits</m:t>
                        </m:r>
                      </m:e>
                    </m:groupChr>
                    <m:r>
                      <a:rPr lang="en-US" sz="16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00000</m:t>
                    </m:r>
                  </m:oMath>
                </a14:m>
                <a:endParaRPr lang="en-US" sz="1600" b="0" dirty="0" smtClean="0">
                  <a:ea typeface="Cambria Math" panose="02040503050406030204" pitchFamily="18" charset="0"/>
                </a:endParaRPr>
              </a:p>
              <a:p>
                <a:endParaRPr lang="en-US" sz="1600" dirty="0" smtClean="0"/>
              </a:p>
              <a:p>
                <a:r>
                  <a:rPr lang="en-US" dirty="0" smtClean="0"/>
                  <a:t>Adding negatives: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r>
                  <a:rPr lang="en-US" sz="1600" b="0" dirty="0" smtClean="0"/>
                  <a:t>	</a:t>
                </a:r>
              </a:p>
              <a:p>
                <a:r>
                  <a:rPr lang="en-US" sz="1600" dirty="0"/>
                  <a:t>	</a:t>
                </a: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973" y="2765122"/>
                <a:ext cx="9412232" cy="2776209"/>
              </a:xfrm>
              <a:prstGeom prst="rect">
                <a:avLst/>
              </a:prstGeom>
              <a:blipFill>
                <a:blip r:embed="rId8"/>
                <a:stretch>
                  <a:fillRect l="-518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79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Binary Addition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42367"/>
          <a:stretch/>
        </p:blipFill>
        <p:spPr>
          <a:xfrm>
            <a:off x="1214437" y="2552700"/>
            <a:ext cx="2991803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4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Negative Binary Numbers (2’s Complement)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32" y="1388982"/>
            <a:ext cx="2657475" cy="7048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93699" y="1301527"/>
            <a:ext cx="1264303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sz="1600" dirty="0" err="1" smtClean="0"/>
              <a:t>Eg</a:t>
            </a:r>
            <a:r>
              <a:rPr lang="en-US" sz="1600" dirty="0" smtClean="0"/>
              <a:t>.  -2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66492" y="1355168"/>
                <a:ext cx="116205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1600" dirty="0" smtClean="0"/>
                  <a:t> bits</a:t>
                </a:r>
              </a:p>
              <a:p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492" y="1355168"/>
                <a:ext cx="1162053" cy="738664"/>
              </a:xfrm>
              <a:prstGeom prst="rect">
                <a:avLst/>
              </a:prstGeom>
              <a:blipFill>
                <a:blip r:embed="rId3"/>
                <a:stretch>
                  <a:fillRect l="-4188" t="-8264" b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507939" y="1625378"/>
                <a:ext cx="3505206" cy="249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−2=32−2=30=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39" y="1625378"/>
                <a:ext cx="3505206" cy="249043"/>
              </a:xfrm>
              <a:prstGeom prst="rect">
                <a:avLst/>
              </a:prstGeom>
              <a:blipFill>
                <a:blip r:embed="rId4"/>
                <a:stretch>
                  <a:fillRect l="-1565" t="-2500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/>
          <p:cNvSpPr/>
          <p:nvPr/>
        </p:nvSpPr>
        <p:spPr>
          <a:xfrm>
            <a:off x="7088845" y="1418668"/>
            <a:ext cx="88900" cy="6340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0297" y="3283655"/>
            <a:ext cx="314325" cy="2952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6411" y="4157204"/>
            <a:ext cx="314325" cy="2952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648" y="3309113"/>
            <a:ext cx="1921190" cy="24078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85648" y="2793645"/>
                <a:ext cx="11620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 smtClean="0"/>
                  <a:t> bits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48" y="2793645"/>
                <a:ext cx="1162053" cy="276999"/>
              </a:xfrm>
              <a:prstGeom prst="rect">
                <a:avLst/>
              </a:prstGeom>
              <a:blipFill>
                <a:blip r:embed="rId7"/>
                <a:stretch>
                  <a:fillRect l="-5236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19973" y="2765122"/>
                <a:ext cx="9412232" cy="2776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2’s complement: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sz="1600" dirty="0"/>
                  <a:t>	</a:t>
                </a:r>
                <a:endParaRPr lang="en-US" sz="1600" dirty="0" smtClean="0"/>
              </a:p>
              <a:p>
                <a:r>
                  <a:rPr lang="en-US" sz="1600" dirty="0" smtClean="0"/>
                  <a:t>	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 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⇒0010+1110=10000=16=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1600" b="0" dirty="0" smtClean="0">
                  <a:ea typeface="Cambria Math" panose="02040503050406030204" pitchFamily="18" charset="0"/>
                </a:endParaRPr>
              </a:p>
              <a:p>
                <a:endParaRPr lang="en-US" sz="1600" dirty="0" smtClean="0"/>
              </a:p>
              <a:p>
                <a:r>
                  <a:rPr lang="en-US" dirty="0" smtClean="0"/>
                  <a:t>Adding to 0: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sz="1600" b="0" dirty="0" smtClean="0"/>
                  <a:t>	</a:t>
                </a:r>
                <a:r>
                  <a:rPr lang="en-US" sz="1600" dirty="0" err="1"/>
                  <a:t>E</a:t>
                </a:r>
                <a:r>
                  <a:rPr lang="en-US" sz="1600" dirty="0" err="1" smtClean="0"/>
                  <a:t>g</a:t>
                </a:r>
                <a:r>
                  <a:rPr lang="en-US" sz="1600" dirty="0" smtClean="0"/>
                  <a:t>. 	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2+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⇒0010+1110=10000</m:t>
                    </m:r>
                    <m:groupChr>
                      <m:groupChrPr>
                        <m:chr m:val="⇒"/>
                        <m:vertJc m:val="bot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  <m:r>
                          <m:rPr>
                            <m:nor/>
                          </m:rPr>
                          <a:rPr lang="en-US" sz="16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600" dirty="0" smtClean="0"/>
                          <m:t>bits</m:t>
                        </m:r>
                      </m:e>
                    </m:groupChr>
                    <m:r>
                      <a:rPr lang="en-US" sz="16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00000</m:t>
                    </m:r>
                  </m:oMath>
                </a14:m>
                <a:endParaRPr lang="en-US" sz="1600" b="0" dirty="0" smtClean="0">
                  <a:ea typeface="Cambria Math" panose="02040503050406030204" pitchFamily="18" charset="0"/>
                </a:endParaRPr>
              </a:p>
              <a:p>
                <a:endParaRPr lang="en-US" sz="1600" dirty="0" smtClean="0"/>
              </a:p>
              <a:p>
                <a:r>
                  <a:rPr lang="en-US" dirty="0" smtClean="0"/>
                  <a:t>Adding negatives: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r>
                  <a:rPr lang="en-US" sz="1600" b="0" dirty="0" smtClean="0"/>
                  <a:t>	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 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2+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2+3</m:t>
                        </m:r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973" y="2765122"/>
                <a:ext cx="9412232" cy="2776209"/>
              </a:xfrm>
              <a:prstGeom prst="rect">
                <a:avLst/>
              </a:prstGeom>
              <a:blipFill>
                <a:blip r:embed="rId8"/>
                <a:stretch>
                  <a:fillRect l="-518" t="-1319" b="-1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299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Negative Binary Numbers (2’s Complement)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32" y="1388982"/>
            <a:ext cx="2657475" cy="7048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93699" y="1301527"/>
            <a:ext cx="1264303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sz="1600" dirty="0" err="1" smtClean="0"/>
              <a:t>Eg</a:t>
            </a:r>
            <a:r>
              <a:rPr lang="en-US" sz="1600" dirty="0" smtClean="0"/>
              <a:t>.  -2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66492" y="1355168"/>
                <a:ext cx="116205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1600" dirty="0" smtClean="0"/>
                  <a:t> bits</a:t>
                </a:r>
              </a:p>
              <a:p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492" y="1355168"/>
                <a:ext cx="1162053" cy="738664"/>
              </a:xfrm>
              <a:prstGeom prst="rect">
                <a:avLst/>
              </a:prstGeom>
              <a:blipFill>
                <a:blip r:embed="rId3"/>
                <a:stretch>
                  <a:fillRect l="-4188" t="-8264" b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507939" y="1625378"/>
                <a:ext cx="3505206" cy="249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−2=32−2=30=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39" y="1625378"/>
                <a:ext cx="3505206" cy="249043"/>
              </a:xfrm>
              <a:prstGeom prst="rect">
                <a:avLst/>
              </a:prstGeom>
              <a:blipFill>
                <a:blip r:embed="rId4"/>
                <a:stretch>
                  <a:fillRect l="-1565" t="-2500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/>
          <p:cNvSpPr/>
          <p:nvPr/>
        </p:nvSpPr>
        <p:spPr>
          <a:xfrm>
            <a:off x="7088845" y="1418668"/>
            <a:ext cx="88900" cy="6340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0297" y="3283655"/>
            <a:ext cx="314325" cy="2952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6411" y="4157204"/>
            <a:ext cx="314325" cy="2952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648" y="3309113"/>
            <a:ext cx="1921190" cy="24078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85648" y="2793645"/>
                <a:ext cx="11620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 smtClean="0"/>
                  <a:t> bits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48" y="2793645"/>
                <a:ext cx="1162053" cy="276999"/>
              </a:xfrm>
              <a:prstGeom prst="rect">
                <a:avLst/>
              </a:prstGeom>
              <a:blipFill>
                <a:blip r:embed="rId7"/>
                <a:stretch>
                  <a:fillRect l="-5236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19973" y="2765122"/>
                <a:ext cx="9412232" cy="2776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2’s complement: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sz="1600" dirty="0"/>
                  <a:t>	</a:t>
                </a:r>
                <a:endParaRPr lang="en-US" sz="1600" dirty="0" smtClean="0"/>
              </a:p>
              <a:p>
                <a:r>
                  <a:rPr lang="en-US" sz="1600" dirty="0" smtClean="0"/>
                  <a:t>	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 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⇒0010+1110=10000=16=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1600" b="0" dirty="0" smtClean="0">
                  <a:ea typeface="Cambria Math" panose="02040503050406030204" pitchFamily="18" charset="0"/>
                </a:endParaRPr>
              </a:p>
              <a:p>
                <a:endParaRPr lang="en-US" sz="1600" dirty="0" smtClean="0"/>
              </a:p>
              <a:p>
                <a:r>
                  <a:rPr lang="en-US" dirty="0" smtClean="0"/>
                  <a:t>Adding to 0: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sz="1600" b="0" dirty="0" smtClean="0"/>
                  <a:t>	</a:t>
                </a:r>
                <a:r>
                  <a:rPr lang="en-US" sz="1600" dirty="0" err="1"/>
                  <a:t>E</a:t>
                </a:r>
                <a:r>
                  <a:rPr lang="en-US" sz="1600" dirty="0" err="1" smtClean="0"/>
                  <a:t>g</a:t>
                </a:r>
                <a:r>
                  <a:rPr lang="en-US" sz="1600" dirty="0" smtClean="0"/>
                  <a:t>. 	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2+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⇒0010+1110=10000</m:t>
                    </m:r>
                    <m:groupChr>
                      <m:groupChrPr>
                        <m:chr m:val="⇒"/>
                        <m:vertJc m:val="bot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  <m:r>
                          <m:rPr>
                            <m:nor/>
                          </m:rPr>
                          <a:rPr lang="en-US" sz="16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600" dirty="0" smtClean="0"/>
                          <m:t>bits</m:t>
                        </m:r>
                      </m:e>
                    </m:groupChr>
                    <m:r>
                      <a:rPr lang="en-US" sz="16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00000</m:t>
                    </m:r>
                  </m:oMath>
                </a14:m>
                <a:endParaRPr lang="en-US" sz="1600" b="0" dirty="0" smtClean="0">
                  <a:ea typeface="Cambria Math" panose="02040503050406030204" pitchFamily="18" charset="0"/>
                </a:endParaRPr>
              </a:p>
              <a:p>
                <a:endParaRPr lang="en-US" sz="1600" dirty="0" smtClean="0"/>
              </a:p>
              <a:p>
                <a:r>
                  <a:rPr lang="en-US" dirty="0" smtClean="0"/>
                  <a:t>Adding negatives: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r>
                  <a:rPr lang="en-US" sz="1600" b="0" dirty="0" smtClean="0"/>
                  <a:t>	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 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2+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2+3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⇒1110+1101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973" y="2765122"/>
                <a:ext cx="9412232" cy="2776209"/>
              </a:xfrm>
              <a:prstGeom prst="rect">
                <a:avLst/>
              </a:prstGeom>
              <a:blipFill>
                <a:blip r:embed="rId8"/>
                <a:stretch>
                  <a:fillRect l="-518" t="-1319" b="-1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Negative Binary Numbers (2’s Complement)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32" y="1388982"/>
            <a:ext cx="2657475" cy="7048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93699" y="1301527"/>
            <a:ext cx="1264303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sz="1600" dirty="0" err="1" smtClean="0"/>
              <a:t>Eg</a:t>
            </a:r>
            <a:r>
              <a:rPr lang="en-US" sz="1600" dirty="0" smtClean="0"/>
              <a:t>.  -2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66492" y="1355168"/>
                <a:ext cx="116205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1600" dirty="0" smtClean="0"/>
                  <a:t> bits</a:t>
                </a:r>
              </a:p>
              <a:p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492" y="1355168"/>
                <a:ext cx="1162053" cy="738664"/>
              </a:xfrm>
              <a:prstGeom prst="rect">
                <a:avLst/>
              </a:prstGeom>
              <a:blipFill>
                <a:blip r:embed="rId3"/>
                <a:stretch>
                  <a:fillRect l="-4188" t="-8264" b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507939" y="1625378"/>
                <a:ext cx="3505206" cy="249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−2=32−2=30=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39" y="1625378"/>
                <a:ext cx="3505206" cy="249043"/>
              </a:xfrm>
              <a:prstGeom prst="rect">
                <a:avLst/>
              </a:prstGeom>
              <a:blipFill>
                <a:blip r:embed="rId4"/>
                <a:stretch>
                  <a:fillRect l="-1565" t="-2500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/>
          <p:cNvSpPr/>
          <p:nvPr/>
        </p:nvSpPr>
        <p:spPr>
          <a:xfrm>
            <a:off x="7088845" y="1418668"/>
            <a:ext cx="88900" cy="6340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0297" y="3283655"/>
            <a:ext cx="314325" cy="2952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6411" y="4157204"/>
            <a:ext cx="314325" cy="2952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648" y="3309113"/>
            <a:ext cx="1921190" cy="24078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85648" y="2793645"/>
                <a:ext cx="11620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 smtClean="0"/>
                  <a:t> bits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48" y="2793645"/>
                <a:ext cx="1162053" cy="276999"/>
              </a:xfrm>
              <a:prstGeom prst="rect">
                <a:avLst/>
              </a:prstGeom>
              <a:blipFill>
                <a:blip r:embed="rId7"/>
                <a:stretch>
                  <a:fillRect l="-5236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19973" y="2765122"/>
                <a:ext cx="9412232" cy="2776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2’s complement: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sz="1600" dirty="0"/>
                  <a:t>	</a:t>
                </a:r>
                <a:endParaRPr lang="en-US" sz="1600" dirty="0" smtClean="0"/>
              </a:p>
              <a:p>
                <a:r>
                  <a:rPr lang="en-US" sz="1600" dirty="0" smtClean="0"/>
                  <a:t>	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 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⇒0010+1110=10000=16=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1600" b="0" dirty="0" smtClean="0">
                  <a:ea typeface="Cambria Math" panose="02040503050406030204" pitchFamily="18" charset="0"/>
                </a:endParaRPr>
              </a:p>
              <a:p>
                <a:endParaRPr lang="en-US" sz="1600" dirty="0" smtClean="0"/>
              </a:p>
              <a:p>
                <a:r>
                  <a:rPr lang="en-US" dirty="0" smtClean="0"/>
                  <a:t>Adding to 0: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sz="1600" b="0" dirty="0" smtClean="0"/>
                  <a:t>	</a:t>
                </a:r>
                <a:r>
                  <a:rPr lang="en-US" sz="1600" dirty="0" err="1"/>
                  <a:t>E</a:t>
                </a:r>
                <a:r>
                  <a:rPr lang="en-US" sz="1600" dirty="0" err="1" smtClean="0"/>
                  <a:t>g</a:t>
                </a:r>
                <a:r>
                  <a:rPr lang="en-US" sz="1600" dirty="0" smtClean="0"/>
                  <a:t>. 	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2+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⇒0010+1110=10000</m:t>
                    </m:r>
                    <m:groupChr>
                      <m:groupChrPr>
                        <m:chr m:val="⇒"/>
                        <m:vertJc m:val="bot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  <m:r>
                          <m:rPr>
                            <m:nor/>
                          </m:rPr>
                          <a:rPr lang="en-US" sz="16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600" dirty="0" smtClean="0"/>
                          <m:t>bits</m:t>
                        </m:r>
                      </m:e>
                    </m:groupChr>
                    <m:r>
                      <a:rPr lang="en-US" sz="16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00000</m:t>
                    </m:r>
                  </m:oMath>
                </a14:m>
                <a:endParaRPr lang="en-US" sz="1600" b="0" dirty="0" smtClean="0">
                  <a:ea typeface="Cambria Math" panose="02040503050406030204" pitchFamily="18" charset="0"/>
                </a:endParaRPr>
              </a:p>
              <a:p>
                <a:endParaRPr lang="en-US" sz="1600" dirty="0" smtClean="0"/>
              </a:p>
              <a:p>
                <a:r>
                  <a:rPr lang="en-US" dirty="0" smtClean="0"/>
                  <a:t>Adding negatives: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r>
                  <a:rPr lang="en-US" sz="1600" b="0" dirty="0" smtClean="0"/>
                  <a:t>	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 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2+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2+3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⇒1110+1101=−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0010+0011</m:t>
                        </m:r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973" y="2765122"/>
                <a:ext cx="9412232" cy="2776209"/>
              </a:xfrm>
              <a:prstGeom prst="rect">
                <a:avLst/>
              </a:prstGeom>
              <a:blipFill>
                <a:blip r:embed="rId8"/>
                <a:stretch>
                  <a:fillRect l="-518" t="-1319" b="-1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20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Negative Binary Numbers (2’s Complement)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32" y="1388982"/>
            <a:ext cx="2657475" cy="7048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93699" y="1301527"/>
            <a:ext cx="1264303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sz="1600" dirty="0" err="1" smtClean="0"/>
              <a:t>Eg</a:t>
            </a:r>
            <a:r>
              <a:rPr lang="en-US" sz="1600" dirty="0" smtClean="0"/>
              <a:t>.  -2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66492" y="1355168"/>
                <a:ext cx="116205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1600" dirty="0" smtClean="0"/>
                  <a:t> bits</a:t>
                </a:r>
              </a:p>
              <a:p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492" y="1355168"/>
                <a:ext cx="1162053" cy="738664"/>
              </a:xfrm>
              <a:prstGeom prst="rect">
                <a:avLst/>
              </a:prstGeom>
              <a:blipFill>
                <a:blip r:embed="rId3"/>
                <a:stretch>
                  <a:fillRect l="-4188" t="-8264" b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507939" y="1625378"/>
                <a:ext cx="3505206" cy="249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−2=32−2=30=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39" y="1625378"/>
                <a:ext cx="3505206" cy="249043"/>
              </a:xfrm>
              <a:prstGeom prst="rect">
                <a:avLst/>
              </a:prstGeom>
              <a:blipFill>
                <a:blip r:embed="rId4"/>
                <a:stretch>
                  <a:fillRect l="-1565" t="-2500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/>
          <p:cNvSpPr/>
          <p:nvPr/>
        </p:nvSpPr>
        <p:spPr>
          <a:xfrm>
            <a:off x="7088845" y="1418668"/>
            <a:ext cx="88900" cy="6340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0297" y="3283655"/>
            <a:ext cx="314325" cy="2952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6411" y="4157204"/>
            <a:ext cx="314325" cy="2952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648" y="3309113"/>
            <a:ext cx="1921190" cy="24078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85648" y="2793645"/>
                <a:ext cx="11620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 smtClean="0"/>
                  <a:t> bits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48" y="2793645"/>
                <a:ext cx="1162053" cy="276999"/>
              </a:xfrm>
              <a:prstGeom prst="rect">
                <a:avLst/>
              </a:prstGeom>
              <a:blipFill>
                <a:blip r:embed="rId7"/>
                <a:stretch>
                  <a:fillRect l="-5236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19973" y="2765122"/>
                <a:ext cx="9412232" cy="3022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2’s complement: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sz="1600" dirty="0"/>
                  <a:t>	</a:t>
                </a:r>
                <a:endParaRPr lang="en-US" sz="1600" dirty="0" smtClean="0"/>
              </a:p>
              <a:p>
                <a:r>
                  <a:rPr lang="en-US" sz="1600" dirty="0" smtClean="0"/>
                  <a:t>	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 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⇒0010+1110=10000=16=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1600" b="0" dirty="0" smtClean="0">
                  <a:ea typeface="Cambria Math" panose="02040503050406030204" pitchFamily="18" charset="0"/>
                </a:endParaRPr>
              </a:p>
              <a:p>
                <a:endParaRPr lang="en-US" sz="1600" dirty="0" smtClean="0"/>
              </a:p>
              <a:p>
                <a:r>
                  <a:rPr lang="en-US" dirty="0" smtClean="0"/>
                  <a:t>Adding to 0: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sz="1600" b="0" dirty="0" smtClean="0"/>
                  <a:t>	</a:t>
                </a:r>
                <a:r>
                  <a:rPr lang="en-US" sz="1600" dirty="0" err="1"/>
                  <a:t>E</a:t>
                </a:r>
                <a:r>
                  <a:rPr lang="en-US" sz="1600" dirty="0" err="1" smtClean="0"/>
                  <a:t>g</a:t>
                </a:r>
                <a:r>
                  <a:rPr lang="en-US" sz="1600" dirty="0" smtClean="0"/>
                  <a:t>. 	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2+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⇒0010+1110=10000</m:t>
                    </m:r>
                    <m:groupChr>
                      <m:groupChrPr>
                        <m:chr m:val="⇒"/>
                        <m:vertJc m:val="bot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  <m:r>
                          <m:rPr>
                            <m:nor/>
                          </m:rPr>
                          <a:rPr lang="en-US" sz="16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600" dirty="0" smtClean="0"/>
                          <m:t>bits</m:t>
                        </m:r>
                      </m:e>
                    </m:groupChr>
                    <m:r>
                      <a:rPr lang="en-US" sz="16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00000</m:t>
                    </m:r>
                  </m:oMath>
                </a14:m>
                <a:endParaRPr lang="en-US" sz="1600" b="0" dirty="0" smtClean="0">
                  <a:ea typeface="Cambria Math" panose="02040503050406030204" pitchFamily="18" charset="0"/>
                </a:endParaRPr>
              </a:p>
              <a:p>
                <a:endParaRPr lang="en-US" sz="1600" dirty="0" smtClean="0"/>
              </a:p>
              <a:p>
                <a:r>
                  <a:rPr lang="en-US" dirty="0" smtClean="0"/>
                  <a:t>Adding negatives: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r>
                  <a:rPr lang="en-US" sz="1600" b="0" dirty="0" smtClean="0"/>
                  <a:t>	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 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2+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2+3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⇒1110+1101=−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0010+0011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en-US" sz="16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b="0" dirty="0" smtClean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1011=−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0101</m:t>
                        </m:r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973" y="2765122"/>
                <a:ext cx="9412232" cy="3022430"/>
              </a:xfrm>
              <a:prstGeom prst="rect">
                <a:avLst/>
              </a:prstGeom>
              <a:blipFill>
                <a:blip r:embed="rId8"/>
                <a:stretch>
                  <a:fillRect l="-518" t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68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Negative Binary Numbers (2’s Complement)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32" y="1388982"/>
            <a:ext cx="2657475" cy="7048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93699" y="1301527"/>
            <a:ext cx="1264303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sz="1600" dirty="0" err="1" smtClean="0"/>
              <a:t>Eg</a:t>
            </a:r>
            <a:r>
              <a:rPr lang="en-US" sz="1600" dirty="0" smtClean="0"/>
              <a:t>.  -2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66492" y="1355168"/>
                <a:ext cx="116205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1600" dirty="0" smtClean="0"/>
                  <a:t> bits</a:t>
                </a:r>
              </a:p>
              <a:p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492" y="1355168"/>
                <a:ext cx="1162053" cy="738664"/>
              </a:xfrm>
              <a:prstGeom prst="rect">
                <a:avLst/>
              </a:prstGeom>
              <a:blipFill>
                <a:blip r:embed="rId3"/>
                <a:stretch>
                  <a:fillRect l="-4188" t="-8264" b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507939" y="1625378"/>
                <a:ext cx="3505206" cy="249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−2=32−2=30=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39" y="1625378"/>
                <a:ext cx="3505206" cy="249043"/>
              </a:xfrm>
              <a:prstGeom prst="rect">
                <a:avLst/>
              </a:prstGeom>
              <a:blipFill>
                <a:blip r:embed="rId4"/>
                <a:stretch>
                  <a:fillRect l="-1565" t="-2500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/>
          <p:cNvSpPr/>
          <p:nvPr/>
        </p:nvSpPr>
        <p:spPr>
          <a:xfrm>
            <a:off x="7088845" y="1418668"/>
            <a:ext cx="88900" cy="6340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0297" y="3283655"/>
            <a:ext cx="314325" cy="2952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6411" y="4157204"/>
            <a:ext cx="314325" cy="2952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648" y="3309113"/>
            <a:ext cx="1921190" cy="24078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85648" y="2793645"/>
                <a:ext cx="11620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 smtClean="0"/>
                  <a:t> bits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48" y="2793645"/>
                <a:ext cx="1162053" cy="276999"/>
              </a:xfrm>
              <a:prstGeom prst="rect">
                <a:avLst/>
              </a:prstGeom>
              <a:blipFill>
                <a:blip r:embed="rId7"/>
                <a:stretch>
                  <a:fillRect l="-5236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1971" y="5434454"/>
            <a:ext cx="314325" cy="295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19973" y="2765122"/>
                <a:ext cx="9412232" cy="3022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2’s complement: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sz="1600" dirty="0"/>
                  <a:t>	</a:t>
                </a:r>
                <a:endParaRPr lang="en-US" sz="1600" dirty="0" smtClean="0"/>
              </a:p>
              <a:p>
                <a:r>
                  <a:rPr lang="en-US" sz="1600" dirty="0" smtClean="0"/>
                  <a:t>	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 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⇒0010+1110=10000=16=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1600" b="0" dirty="0" smtClean="0">
                  <a:ea typeface="Cambria Math" panose="02040503050406030204" pitchFamily="18" charset="0"/>
                </a:endParaRPr>
              </a:p>
              <a:p>
                <a:endParaRPr lang="en-US" sz="1600" dirty="0" smtClean="0"/>
              </a:p>
              <a:p>
                <a:r>
                  <a:rPr lang="en-US" dirty="0" smtClean="0"/>
                  <a:t>Adding to 0: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sz="1600" b="0" dirty="0" smtClean="0"/>
                  <a:t>	</a:t>
                </a:r>
                <a:r>
                  <a:rPr lang="en-US" sz="1600" dirty="0" err="1"/>
                  <a:t>E</a:t>
                </a:r>
                <a:r>
                  <a:rPr lang="en-US" sz="1600" dirty="0" err="1" smtClean="0"/>
                  <a:t>g</a:t>
                </a:r>
                <a:r>
                  <a:rPr lang="en-US" sz="1600" dirty="0" smtClean="0"/>
                  <a:t>. 	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2+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⇒0010+1110=10000</m:t>
                    </m:r>
                    <m:groupChr>
                      <m:groupChrPr>
                        <m:chr m:val="⇒"/>
                        <m:vertJc m:val="bot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  <m:r>
                          <m:rPr>
                            <m:nor/>
                          </m:rPr>
                          <a:rPr lang="en-US" sz="16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600" dirty="0" smtClean="0"/>
                          <m:t>bits</m:t>
                        </m:r>
                      </m:e>
                    </m:groupChr>
                    <m:r>
                      <a:rPr lang="en-US" sz="16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00000</m:t>
                    </m:r>
                  </m:oMath>
                </a14:m>
                <a:endParaRPr lang="en-US" sz="1600" b="0" dirty="0" smtClean="0">
                  <a:ea typeface="Cambria Math" panose="02040503050406030204" pitchFamily="18" charset="0"/>
                </a:endParaRPr>
              </a:p>
              <a:p>
                <a:endParaRPr lang="en-US" sz="1600" dirty="0" smtClean="0"/>
              </a:p>
              <a:p>
                <a:r>
                  <a:rPr lang="en-US" dirty="0" smtClean="0"/>
                  <a:t>Adding negatives: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r>
                  <a:rPr lang="en-US" sz="1600" b="0" dirty="0" smtClean="0"/>
                  <a:t>	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 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2+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2+3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⇒1110+1101=−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0010+0011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en-US" sz="16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b="0" dirty="0" smtClean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1011=−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0101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⇒−5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=−(5)</m:t>
                    </m:r>
                  </m:oMath>
                </a14:m>
                <a:endParaRPr lang="en-US" sz="16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973" y="2765122"/>
                <a:ext cx="9412232" cy="3022430"/>
              </a:xfrm>
              <a:prstGeom prst="rect">
                <a:avLst/>
              </a:prstGeom>
              <a:blipFill>
                <a:blip r:embed="rId8"/>
                <a:stretch>
                  <a:fillRect l="-518" t="-1212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74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Negative Binary Numbers (2’s Complement)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32" y="1388982"/>
            <a:ext cx="2657475" cy="7048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93699" y="1301527"/>
            <a:ext cx="1264303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sz="1600" dirty="0" err="1" smtClean="0"/>
              <a:t>Eg</a:t>
            </a:r>
            <a:r>
              <a:rPr lang="en-US" sz="1600" dirty="0" smtClean="0"/>
              <a:t>.  -2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66492" y="1355168"/>
                <a:ext cx="116205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1600" dirty="0" smtClean="0"/>
                  <a:t> bits</a:t>
                </a:r>
              </a:p>
              <a:p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492" y="1355168"/>
                <a:ext cx="1162053" cy="738664"/>
              </a:xfrm>
              <a:prstGeom prst="rect">
                <a:avLst/>
              </a:prstGeom>
              <a:blipFill>
                <a:blip r:embed="rId3"/>
                <a:stretch>
                  <a:fillRect l="-4188" t="-8264" b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507939" y="1625378"/>
                <a:ext cx="3505206" cy="249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−2=32−2=30=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39" y="1625378"/>
                <a:ext cx="3505206" cy="249043"/>
              </a:xfrm>
              <a:prstGeom prst="rect">
                <a:avLst/>
              </a:prstGeom>
              <a:blipFill>
                <a:blip r:embed="rId4"/>
                <a:stretch>
                  <a:fillRect l="-1565" t="-2500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/>
          <p:cNvSpPr/>
          <p:nvPr/>
        </p:nvSpPr>
        <p:spPr>
          <a:xfrm>
            <a:off x="7088845" y="1418668"/>
            <a:ext cx="88900" cy="6340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0297" y="3283655"/>
            <a:ext cx="314325" cy="2952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6411" y="4157204"/>
            <a:ext cx="314325" cy="2952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648" y="3309113"/>
            <a:ext cx="1921190" cy="24078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85648" y="2793645"/>
                <a:ext cx="11620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 smtClean="0"/>
                  <a:t> bits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48" y="2793645"/>
                <a:ext cx="1162053" cy="276999"/>
              </a:xfrm>
              <a:prstGeom prst="rect">
                <a:avLst/>
              </a:prstGeom>
              <a:blipFill>
                <a:blip r:embed="rId7"/>
                <a:stretch>
                  <a:fillRect l="-5236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1971" y="5434454"/>
            <a:ext cx="314325" cy="295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19973" y="2765122"/>
                <a:ext cx="9412232" cy="35456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2’s complement: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sz="1600" dirty="0"/>
                  <a:t>	</a:t>
                </a:r>
                <a:endParaRPr lang="en-US" sz="1600" dirty="0" smtClean="0"/>
              </a:p>
              <a:p>
                <a:r>
                  <a:rPr lang="en-US" sz="1600" dirty="0" smtClean="0"/>
                  <a:t>	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 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⇒0010+1110=10000=16=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1600" b="0" dirty="0" smtClean="0">
                  <a:ea typeface="Cambria Math" panose="02040503050406030204" pitchFamily="18" charset="0"/>
                </a:endParaRPr>
              </a:p>
              <a:p>
                <a:endParaRPr lang="en-US" sz="1600" dirty="0" smtClean="0"/>
              </a:p>
              <a:p>
                <a:r>
                  <a:rPr lang="en-US" dirty="0" smtClean="0"/>
                  <a:t>Adding to 0: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sz="1600" b="0" dirty="0" smtClean="0"/>
                  <a:t>	</a:t>
                </a:r>
                <a:r>
                  <a:rPr lang="en-US" sz="1600" dirty="0" err="1"/>
                  <a:t>E</a:t>
                </a:r>
                <a:r>
                  <a:rPr lang="en-US" sz="1600" dirty="0" err="1" smtClean="0"/>
                  <a:t>g</a:t>
                </a:r>
                <a:r>
                  <a:rPr lang="en-US" sz="1600" dirty="0" smtClean="0"/>
                  <a:t>. 	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2+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⇒0010+1110=10000</m:t>
                    </m:r>
                    <m:groupChr>
                      <m:groupChrPr>
                        <m:chr m:val="⇒"/>
                        <m:vertJc m:val="bot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  <m:r>
                          <m:rPr>
                            <m:nor/>
                          </m:rPr>
                          <a:rPr lang="en-US" sz="16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600" dirty="0" smtClean="0"/>
                          <m:t>bits</m:t>
                        </m:r>
                      </m:e>
                    </m:groupChr>
                    <m:r>
                      <a:rPr lang="en-US" sz="16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00000</m:t>
                    </m:r>
                  </m:oMath>
                </a14:m>
                <a:endParaRPr lang="en-US" sz="1600" b="0" dirty="0" smtClean="0">
                  <a:ea typeface="Cambria Math" panose="02040503050406030204" pitchFamily="18" charset="0"/>
                </a:endParaRPr>
              </a:p>
              <a:p>
                <a:endParaRPr lang="en-US" sz="1600" dirty="0" smtClean="0"/>
              </a:p>
              <a:p>
                <a:r>
                  <a:rPr lang="en-US" dirty="0" smtClean="0"/>
                  <a:t>Adding negatives: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r>
                  <a:rPr lang="en-US" sz="1600" b="0" dirty="0" smtClean="0"/>
                  <a:t>	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 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2+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2+3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⇒1110+1101=−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0010+0011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en-US" sz="16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b="0" dirty="0" smtClean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1011=−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0101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⇒−5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=−(5)</m:t>
                    </m:r>
                  </m:oMath>
                </a14:m>
                <a:endParaRPr lang="en-US" sz="1600" b="0" dirty="0" smtClean="0">
                  <a:ea typeface="Cambria Math" panose="02040503050406030204" pitchFamily="18" charset="0"/>
                </a:endParaRPr>
              </a:p>
              <a:p>
                <a:endParaRPr lang="en-US" sz="1600" dirty="0" smtClean="0"/>
              </a:p>
              <a:p>
                <a:r>
                  <a:rPr lang="en-US" dirty="0" smtClean="0"/>
                  <a:t>Subtracting: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973" y="2765122"/>
                <a:ext cx="9412232" cy="3545651"/>
              </a:xfrm>
              <a:prstGeom prst="rect">
                <a:avLst/>
              </a:prstGeom>
              <a:blipFill>
                <a:blip r:embed="rId8"/>
                <a:stretch>
                  <a:fillRect l="-518" t="-1033" b="-1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28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Negative Binary Numbers (2’s Complement)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32" y="1388982"/>
            <a:ext cx="2657475" cy="7048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93699" y="1301527"/>
            <a:ext cx="1264303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sz="1600" dirty="0" err="1" smtClean="0"/>
              <a:t>Eg</a:t>
            </a:r>
            <a:r>
              <a:rPr lang="en-US" sz="1600" dirty="0" smtClean="0"/>
              <a:t>.  -2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66492" y="1355168"/>
                <a:ext cx="116205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1600" dirty="0" smtClean="0"/>
                  <a:t> bits</a:t>
                </a:r>
              </a:p>
              <a:p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492" y="1355168"/>
                <a:ext cx="1162053" cy="738664"/>
              </a:xfrm>
              <a:prstGeom prst="rect">
                <a:avLst/>
              </a:prstGeom>
              <a:blipFill>
                <a:blip r:embed="rId3"/>
                <a:stretch>
                  <a:fillRect l="-4188" t="-8264" b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507939" y="1625378"/>
                <a:ext cx="3505206" cy="249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−2=32−2=30=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39" y="1625378"/>
                <a:ext cx="3505206" cy="249043"/>
              </a:xfrm>
              <a:prstGeom prst="rect">
                <a:avLst/>
              </a:prstGeom>
              <a:blipFill>
                <a:blip r:embed="rId4"/>
                <a:stretch>
                  <a:fillRect l="-1565" t="-2500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/>
          <p:cNvSpPr/>
          <p:nvPr/>
        </p:nvSpPr>
        <p:spPr>
          <a:xfrm>
            <a:off x="7088845" y="1418668"/>
            <a:ext cx="88900" cy="6340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0297" y="3283655"/>
            <a:ext cx="314325" cy="2952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6411" y="4157204"/>
            <a:ext cx="314325" cy="2952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648" y="3309113"/>
            <a:ext cx="1921190" cy="24078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85648" y="2793645"/>
                <a:ext cx="11620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 smtClean="0"/>
                  <a:t> bits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48" y="2793645"/>
                <a:ext cx="1162053" cy="276999"/>
              </a:xfrm>
              <a:prstGeom prst="rect">
                <a:avLst/>
              </a:prstGeom>
              <a:blipFill>
                <a:blip r:embed="rId7"/>
                <a:stretch>
                  <a:fillRect l="-5236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1971" y="5434454"/>
            <a:ext cx="314325" cy="295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19973" y="2765122"/>
                <a:ext cx="9412232" cy="37918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2’s complement: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sz="1600" dirty="0"/>
                  <a:t>	</a:t>
                </a:r>
                <a:endParaRPr lang="en-US" sz="1600" dirty="0" smtClean="0"/>
              </a:p>
              <a:p>
                <a:r>
                  <a:rPr lang="en-US" sz="1600" dirty="0" smtClean="0"/>
                  <a:t>	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 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⇒0010+1110=10000=16=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1600" b="0" dirty="0" smtClean="0">
                  <a:ea typeface="Cambria Math" panose="02040503050406030204" pitchFamily="18" charset="0"/>
                </a:endParaRPr>
              </a:p>
              <a:p>
                <a:endParaRPr lang="en-US" sz="1600" dirty="0" smtClean="0"/>
              </a:p>
              <a:p>
                <a:r>
                  <a:rPr lang="en-US" dirty="0" smtClean="0"/>
                  <a:t>Adding to 0: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sz="1600" b="0" dirty="0" smtClean="0"/>
                  <a:t>	</a:t>
                </a:r>
                <a:r>
                  <a:rPr lang="en-US" sz="1600" dirty="0" err="1"/>
                  <a:t>E</a:t>
                </a:r>
                <a:r>
                  <a:rPr lang="en-US" sz="1600" dirty="0" err="1" smtClean="0"/>
                  <a:t>g</a:t>
                </a:r>
                <a:r>
                  <a:rPr lang="en-US" sz="1600" dirty="0" smtClean="0"/>
                  <a:t>. 	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2+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⇒0010+1110=10000</m:t>
                    </m:r>
                    <m:groupChr>
                      <m:groupChrPr>
                        <m:chr m:val="⇒"/>
                        <m:vertJc m:val="bot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  <m:r>
                          <m:rPr>
                            <m:nor/>
                          </m:rPr>
                          <a:rPr lang="en-US" sz="16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600" dirty="0" smtClean="0"/>
                          <m:t>bits</m:t>
                        </m:r>
                      </m:e>
                    </m:groupChr>
                    <m:r>
                      <a:rPr lang="en-US" sz="16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00000</m:t>
                    </m:r>
                  </m:oMath>
                </a14:m>
                <a:endParaRPr lang="en-US" sz="1600" b="0" dirty="0" smtClean="0">
                  <a:ea typeface="Cambria Math" panose="02040503050406030204" pitchFamily="18" charset="0"/>
                </a:endParaRPr>
              </a:p>
              <a:p>
                <a:endParaRPr lang="en-US" sz="1600" dirty="0" smtClean="0"/>
              </a:p>
              <a:p>
                <a:r>
                  <a:rPr lang="en-US" dirty="0" smtClean="0"/>
                  <a:t>Adding negatives: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r>
                  <a:rPr lang="en-US" sz="1600" b="0" dirty="0" smtClean="0"/>
                  <a:t>	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 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2+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2+3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⇒1110+1101=−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0010+0011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en-US" sz="16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b="0" dirty="0" smtClean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1011=−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0101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⇒−5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=−(5)</m:t>
                    </m:r>
                  </m:oMath>
                </a14:m>
                <a:endParaRPr lang="en-US" sz="1600" b="0" dirty="0" smtClean="0">
                  <a:ea typeface="Cambria Math" panose="02040503050406030204" pitchFamily="18" charset="0"/>
                </a:endParaRPr>
              </a:p>
              <a:p>
                <a:endParaRPr lang="en-US" sz="1600" dirty="0" smtClean="0"/>
              </a:p>
              <a:p>
                <a:r>
                  <a:rPr lang="en-US" dirty="0" smtClean="0"/>
                  <a:t>Subtracting: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is simply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when you negate all its bits and then add 1</a:t>
                </a:r>
              </a:p>
              <a:p>
                <a:r>
                  <a:rPr lang="en-US" sz="1600" dirty="0" smtClean="0"/>
                  <a:t>	</a:t>
                </a:r>
                <a:endParaRPr lang="en-US" sz="16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973" y="2765122"/>
                <a:ext cx="9412232" cy="3791872"/>
              </a:xfrm>
              <a:prstGeom prst="rect">
                <a:avLst/>
              </a:prstGeom>
              <a:blipFill>
                <a:blip r:embed="rId8"/>
                <a:stretch>
                  <a:fillRect l="-518" t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16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Negative Binary Numbers (2’s Complement)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32" y="1388982"/>
            <a:ext cx="2657475" cy="7048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93699" y="1301527"/>
            <a:ext cx="1264303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sz="1600" dirty="0" err="1" smtClean="0"/>
              <a:t>Eg</a:t>
            </a:r>
            <a:r>
              <a:rPr lang="en-US" sz="1600" dirty="0" smtClean="0"/>
              <a:t>.  -2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66492" y="1355168"/>
                <a:ext cx="116205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1600" dirty="0" smtClean="0"/>
                  <a:t> bits</a:t>
                </a:r>
              </a:p>
              <a:p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492" y="1355168"/>
                <a:ext cx="1162053" cy="738664"/>
              </a:xfrm>
              <a:prstGeom prst="rect">
                <a:avLst/>
              </a:prstGeom>
              <a:blipFill>
                <a:blip r:embed="rId3"/>
                <a:stretch>
                  <a:fillRect l="-4188" t="-8264" b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507939" y="1625378"/>
                <a:ext cx="3505206" cy="249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−2=32−2=30=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39" y="1625378"/>
                <a:ext cx="3505206" cy="249043"/>
              </a:xfrm>
              <a:prstGeom prst="rect">
                <a:avLst/>
              </a:prstGeom>
              <a:blipFill>
                <a:blip r:embed="rId4"/>
                <a:stretch>
                  <a:fillRect l="-1565" t="-2500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/>
          <p:cNvSpPr/>
          <p:nvPr/>
        </p:nvSpPr>
        <p:spPr>
          <a:xfrm>
            <a:off x="7088845" y="1418668"/>
            <a:ext cx="88900" cy="6340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0297" y="3283655"/>
            <a:ext cx="314325" cy="2952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6411" y="4157204"/>
            <a:ext cx="314325" cy="2952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648" y="3309113"/>
            <a:ext cx="1921190" cy="24078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85648" y="2793645"/>
                <a:ext cx="11620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 smtClean="0"/>
                  <a:t> bits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48" y="2793645"/>
                <a:ext cx="1162053" cy="276999"/>
              </a:xfrm>
              <a:prstGeom prst="rect">
                <a:avLst/>
              </a:prstGeom>
              <a:blipFill>
                <a:blip r:embed="rId7"/>
                <a:stretch>
                  <a:fillRect l="-5236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1971" y="5434454"/>
            <a:ext cx="314325" cy="295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19973" y="2765122"/>
                <a:ext cx="9412232" cy="4069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2’s complement: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sz="1600" dirty="0"/>
                  <a:t>	</a:t>
                </a:r>
                <a:endParaRPr lang="en-US" sz="1600" dirty="0" smtClean="0"/>
              </a:p>
              <a:p>
                <a:r>
                  <a:rPr lang="en-US" sz="1600" dirty="0" smtClean="0"/>
                  <a:t>	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 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⇒0010+1110=10000=16=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1600" b="0" dirty="0" smtClean="0">
                  <a:ea typeface="Cambria Math" panose="02040503050406030204" pitchFamily="18" charset="0"/>
                </a:endParaRPr>
              </a:p>
              <a:p>
                <a:endParaRPr lang="en-US" sz="1600" dirty="0" smtClean="0"/>
              </a:p>
              <a:p>
                <a:r>
                  <a:rPr lang="en-US" dirty="0" smtClean="0"/>
                  <a:t>Adding to 0: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sz="1600" b="0" dirty="0" smtClean="0"/>
                  <a:t>	</a:t>
                </a:r>
                <a:r>
                  <a:rPr lang="en-US" sz="1600" dirty="0" err="1"/>
                  <a:t>E</a:t>
                </a:r>
                <a:r>
                  <a:rPr lang="en-US" sz="1600" dirty="0" err="1" smtClean="0"/>
                  <a:t>g</a:t>
                </a:r>
                <a:r>
                  <a:rPr lang="en-US" sz="1600" dirty="0" smtClean="0"/>
                  <a:t>. 	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2+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⇒0010+1110=10000</m:t>
                    </m:r>
                    <m:groupChr>
                      <m:groupChrPr>
                        <m:chr m:val="⇒"/>
                        <m:vertJc m:val="bot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  <m:r>
                          <m:rPr>
                            <m:nor/>
                          </m:rPr>
                          <a:rPr lang="en-US" sz="16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600" dirty="0" smtClean="0"/>
                          <m:t>bits</m:t>
                        </m:r>
                      </m:e>
                    </m:groupChr>
                    <m:r>
                      <a:rPr lang="en-US" sz="16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00000</m:t>
                    </m:r>
                  </m:oMath>
                </a14:m>
                <a:endParaRPr lang="en-US" sz="1600" b="0" dirty="0" smtClean="0">
                  <a:ea typeface="Cambria Math" panose="02040503050406030204" pitchFamily="18" charset="0"/>
                </a:endParaRPr>
              </a:p>
              <a:p>
                <a:endParaRPr lang="en-US" sz="1600" dirty="0" smtClean="0"/>
              </a:p>
              <a:p>
                <a:r>
                  <a:rPr lang="en-US" dirty="0" smtClean="0"/>
                  <a:t>Adding negatives: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r>
                  <a:rPr lang="en-US" sz="1600" b="0" dirty="0" smtClean="0"/>
                  <a:t>	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 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2+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2+3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⇒1110+1101=−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0010+0011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en-US" sz="16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b="0" dirty="0" smtClean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1011=−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0101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⇒−5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=−(5)</m:t>
                    </m:r>
                  </m:oMath>
                </a14:m>
                <a:endParaRPr lang="en-US" sz="1600" b="0" dirty="0" smtClean="0">
                  <a:ea typeface="Cambria Math" panose="02040503050406030204" pitchFamily="18" charset="0"/>
                </a:endParaRPr>
              </a:p>
              <a:p>
                <a:endParaRPr lang="en-US" sz="1600" dirty="0" smtClean="0"/>
              </a:p>
              <a:p>
                <a:r>
                  <a:rPr lang="en-US" dirty="0" smtClean="0"/>
                  <a:t>Subtracting: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is simply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when you negate all its bits and then add 1</a:t>
                </a:r>
              </a:p>
              <a:p>
                <a:r>
                  <a:rPr lang="en-US" sz="1600" dirty="0" smtClean="0"/>
                  <a:t>	Eg. 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−2=6+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⇒4=0110+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0010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⇒4=0110+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1101+1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en-US" sz="1600" b="0" i="1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b="0" dirty="0" smtClean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4=0110+1110⇒4=10100=4</m:t>
                    </m:r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973" y="2765122"/>
                <a:ext cx="9412232" cy="4069832"/>
              </a:xfrm>
              <a:prstGeom prst="rect">
                <a:avLst/>
              </a:prstGeom>
              <a:blipFill>
                <a:blip r:embed="rId8"/>
                <a:stretch>
                  <a:fillRect l="-518" t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09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Negative Binary Numbers (2’s Complement)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32" y="1388982"/>
            <a:ext cx="2657475" cy="7048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93699" y="1301527"/>
            <a:ext cx="1264303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sz="1600" dirty="0" err="1" smtClean="0"/>
              <a:t>Eg</a:t>
            </a:r>
            <a:r>
              <a:rPr lang="en-US" sz="1600" dirty="0" smtClean="0"/>
              <a:t>.  -2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66492" y="1355168"/>
                <a:ext cx="116205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1600" dirty="0" smtClean="0"/>
                  <a:t> bits</a:t>
                </a:r>
              </a:p>
              <a:p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492" y="1355168"/>
                <a:ext cx="1162053" cy="738664"/>
              </a:xfrm>
              <a:prstGeom prst="rect">
                <a:avLst/>
              </a:prstGeom>
              <a:blipFill>
                <a:blip r:embed="rId3"/>
                <a:stretch>
                  <a:fillRect l="-4188" t="-8264" b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507939" y="1625378"/>
                <a:ext cx="3505206" cy="249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−2=32−2=30=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39" y="1625378"/>
                <a:ext cx="3505206" cy="249043"/>
              </a:xfrm>
              <a:prstGeom prst="rect">
                <a:avLst/>
              </a:prstGeom>
              <a:blipFill>
                <a:blip r:embed="rId4"/>
                <a:stretch>
                  <a:fillRect l="-1565" t="-2500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/>
          <p:cNvSpPr/>
          <p:nvPr/>
        </p:nvSpPr>
        <p:spPr>
          <a:xfrm>
            <a:off x="7088845" y="1418668"/>
            <a:ext cx="88900" cy="6340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0297" y="3283655"/>
            <a:ext cx="314325" cy="2952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6411" y="4157204"/>
            <a:ext cx="314325" cy="2952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648" y="3309113"/>
            <a:ext cx="1921190" cy="24078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85648" y="2793645"/>
                <a:ext cx="11620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 smtClean="0"/>
                  <a:t> bits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48" y="2793645"/>
                <a:ext cx="1162053" cy="276999"/>
              </a:xfrm>
              <a:prstGeom prst="rect">
                <a:avLst/>
              </a:prstGeom>
              <a:blipFill>
                <a:blip r:embed="rId7"/>
                <a:stretch>
                  <a:fillRect l="-5236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1971" y="5434454"/>
            <a:ext cx="314325" cy="295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19973" y="2765122"/>
                <a:ext cx="9412232" cy="38236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2’s complement: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sz="1600" dirty="0"/>
                  <a:t>	</a:t>
                </a:r>
                <a:endParaRPr lang="en-US" sz="1600" dirty="0" smtClean="0"/>
              </a:p>
              <a:p>
                <a:r>
                  <a:rPr lang="en-US" sz="1600" dirty="0" smtClean="0"/>
                  <a:t>	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 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⇒0010+1110=10000=16=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1600" b="0" dirty="0" smtClean="0">
                  <a:ea typeface="Cambria Math" panose="02040503050406030204" pitchFamily="18" charset="0"/>
                </a:endParaRPr>
              </a:p>
              <a:p>
                <a:endParaRPr lang="en-US" sz="1600" dirty="0" smtClean="0"/>
              </a:p>
              <a:p>
                <a:r>
                  <a:rPr lang="en-US" dirty="0" smtClean="0"/>
                  <a:t>Adding to 0: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sz="1600" b="0" dirty="0" smtClean="0"/>
                  <a:t>	</a:t>
                </a:r>
                <a:r>
                  <a:rPr lang="en-US" sz="1600" dirty="0" err="1"/>
                  <a:t>E</a:t>
                </a:r>
                <a:r>
                  <a:rPr lang="en-US" sz="1600" dirty="0" err="1" smtClean="0"/>
                  <a:t>g</a:t>
                </a:r>
                <a:r>
                  <a:rPr lang="en-US" sz="1600" dirty="0" smtClean="0"/>
                  <a:t>. 	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2+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⇒0010+1110=10000</m:t>
                    </m:r>
                    <m:groupChr>
                      <m:groupChrPr>
                        <m:chr m:val="⇒"/>
                        <m:vertJc m:val="bot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  <m:r>
                          <m:rPr>
                            <m:nor/>
                          </m:rPr>
                          <a:rPr lang="en-US" sz="16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600" dirty="0" smtClean="0"/>
                          <m:t>bits</m:t>
                        </m:r>
                      </m:e>
                    </m:groupChr>
                    <m:r>
                      <a:rPr lang="en-US" sz="16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00000</m:t>
                    </m:r>
                  </m:oMath>
                </a14:m>
                <a:endParaRPr lang="en-US" sz="1600" b="0" dirty="0" smtClean="0">
                  <a:ea typeface="Cambria Math" panose="02040503050406030204" pitchFamily="18" charset="0"/>
                </a:endParaRPr>
              </a:p>
              <a:p>
                <a:endParaRPr lang="en-US" sz="1600" dirty="0" smtClean="0"/>
              </a:p>
              <a:p>
                <a:r>
                  <a:rPr lang="en-US" dirty="0" smtClean="0"/>
                  <a:t>Adding negatives: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r>
                  <a:rPr lang="en-US" sz="1600" b="0" dirty="0" smtClean="0"/>
                  <a:t>	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 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2+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2+3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⇒1110+1101=−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0010+0011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en-US" sz="16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b="0" dirty="0" smtClean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1011=−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0101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⇒−5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=−(5)</m:t>
                    </m:r>
                  </m:oMath>
                </a14:m>
                <a:endParaRPr lang="en-US" sz="1600" b="0" dirty="0" smtClean="0">
                  <a:ea typeface="Cambria Math" panose="02040503050406030204" pitchFamily="18" charset="0"/>
                </a:endParaRPr>
              </a:p>
              <a:p>
                <a:endParaRPr lang="en-US" sz="1600" dirty="0" smtClean="0"/>
              </a:p>
              <a:p>
                <a:r>
                  <a:rPr lang="en-US" dirty="0" smtClean="0"/>
                  <a:t>Subtracting: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is simply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when you negate all its bits and then add 1</a:t>
                </a:r>
              </a:p>
              <a:p>
                <a:r>
                  <a:rPr lang="en-US" sz="1600" dirty="0" smtClean="0"/>
                  <a:t>	Eg. 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−2=6+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⇒4=0110+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0010</m:t>
                            </m:r>
                          </m:e>
                        </m:d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973" y="2765122"/>
                <a:ext cx="9412232" cy="3823611"/>
              </a:xfrm>
              <a:prstGeom prst="rect">
                <a:avLst/>
              </a:prstGeom>
              <a:blipFill>
                <a:blip r:embed="rId8"/>
                <a:stretch>
                  <a:fillRect l="-518" t="-957" b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69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Negative Binary Numbers (2’s Complement)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32" y="1388982"/>
            <a:ext cx="2657475" cy="7048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93699" y="1301527"/>
            <a:ext cx="1264303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sz="1600" dirty="0" err="1" smtClean="0"/>
              <a:t>Eg</a:t>
            </a:r>
            <a:r>
              <a:rPr lang="en-US" sz="1600" dirty="0" smtClean="0"/>
              <a:t>.  -2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66492" y="1355168"/>
                <a:ext cx="116205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1600" dirty="0" smtClean="0"/>
                  <a:t> bits</a:t>
                </a:r>
              </a:p>
              <a:p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492" y="1355168"/>
                <a:ext cx="1162053" cy="738664"/>
              </a:xfrm>
              <a:prstGeom prst="rect">
                <a:avLst/>
              </a:prstGeom>
              <a:blipFill>
                <a:blip r:embed="rId3"/>
                <a:stretch>
                  <a:fillRect l="-4188" t="-8264" b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507939" y="1625378"/>
                <a:ext cx="3505206" cy="249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−2=32−2=30=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39" y="1625378"/>
                <a:ext cx="3505206" cy="249043"/>
              </a:xfrm>
              <a:prstGeom prst="rect">
                <a:avLst/>
              </a:prstGeom>
              <a:blipFill>
                <a:blip r:embed="rId4"/>
                <a:stretch>
                  <a:fillRect l="-1565" t="-2500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/>
          <p:cNvSpPr/>
          <p:nvPr/>
        </p:nvSpPr>
        <p:spPr>
          <a:xfrm>
            <a:off x="7088845" y="1418668"/>
            <a:ext cx="88900" cy="6340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0297" y="3283655"/>
            <a:ext cx="314325" cy="2952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6411" y="4157204"/>
            <a:ext cx="314325" cy="2952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648" y="3309113"/>
            <a:ext cx="1921190" cy="24078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85648" y="2793645"/>
                <a:ext cx="11620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 smtClean="0"/>
                  <a:t> bits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48" y="2793645"/>
                <a:ext cx="1162053" cy="276999"/>
              </a:xfrm>
              <a:prstGeom prst="rect">
                <a:avLst/>
              </a:prstGeom>
              <a:blipFill>
                <a:blip r:embed="rId7"/>
                <a:stretch>
                  <a:fillRect l="-5236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1971" y="5434454"/>
            <a:ext cx="314325" cy="295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19973" y="2765122"/>
                <a:ext cx="9412232" cy="4069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2’s complement: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sz="1600" dirty="0"/>
                  <a:t>	</a:t>
                </a:r>
                <a:endParaRPr lang="en-US" sz="1600" dirty="0" smtClean="0"/>
              </a:p>
              <a:p>
                <a:r>
                  <a:rPr lang="en-US" sz="1600" dirty="0" smtClean="0"/>
                  <a:t>	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 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⇒0010+1110=10000=16=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1600" b="0" dirty="0" smtClean="0">
                  <a:ea typeface="Cambria Math" panose="02040503050406030204" pitchFamily="18" charset="0"/>
                </a:endParaRPr>
              </a:p>
              <a:p>
                <a:endParaRPr lang="en-US" sz="1600" dirty="0" smtClean="0"/>
              </a:p>
              <a:p>
                <a:r>
                  <a:rPr lang="en-US" dirty="0" smtClean="0"/>
                  <a:t>Adding to 0: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sz="1600" b="0" dirty="0" smtClean="0"/>
                  <a:t>	</a:t>
                </a:r>
                <a:r>
                  <a:rPr lang="en-US" sz="1600" dirty="0" err="1"/>
                  <a:t>E</a:t>
                </a:r>
                <a:r>
                  <a:rPr lang="en-US" sz="1600" dirty="0" err="1" smtClean="0"/>
                  <a:t>g</a:t>
                </a:r>
                <a:r>
                  <a:rPr lang="en-US" sz="1600" dirty="0" smtClean="0"/>
                  <a:t>. 	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2+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⇒0010+1110=10000</m:t>
                    </m:r>
                    <m:groupChr>
                      <m:groupChrPr>
                        <m:chr m:val="⇒"/>
                        <m:vertJc m:val="bot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  <m:r>
                          <m:rPr>
                            <m:nor/>
                          </m:rPr>
                          <a:rPr lang="en-US" sz="16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600" dirty="0" smtClean="0"/>
                          <m:t>bits</m:t>
                        </m:r>
                      </m:e>
                    </m:groupChr>
                    <m:r>
                      <a:rPr lang="en-US" sz="16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00000</m:t>
                    </m:r>
                  </m:oMath>
                </a14:m>
                <a:endParaRPr lang="en-US" sz="1600" b="0" dirty="0" smtClean="0">
                  <a:ea typeface="Cambria Math" panose="02040503050406030204" pitchFamily="18" charset="0"/>
                </a:endParaRPr>
              </a:p>
              <a:p>
                <a:endParaRPr lang="en-US" sz="1600" dirty="0" smtClean="0"/>
              </a:p>
              <a:p>
                <a:r>
                  <a:rPr lang="en-US" dirty="0" smtClean="0"/>
                  <a:t>Adding negatives: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r>
                  <a:rPr lang="en-US" sz="1600" b="0" dirty="0" smtClean="0"/>
                  <a:t>	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 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2+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2+3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⇒1110+1101=−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0010+0011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en-US" sz="16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b="0" dirty="0" smtClean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1011=−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0101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⇒−5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=−(5)</m:t>
                    </m:r>
                  </m:oMath>
                </a14:m>
                <a:endParaRPr lang="en-US" sz="1600" b="0" dirty="0" smtClean="0">
                  <a:ea typeface="Cambria Math" panose="02040503050406030204" pitchFamily="18" charset="0"/>
                </a:endParaRPr>
              </a:p>
              <a:p>
                <a:endParaRPr lang="en-US" sz="1600" dirty="0" smtClean="0"/>
              </a:p>
              <a:p>
                <a:r>
                  <a:rPr lang="en-US" dirty="0" smtClean="0"/>
                  <a:t>Subtracting: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is simply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when you negate all its bits and then add 1</a:t>
                </a:r>
              </a:p>
              <a:p>
                <a:r>
                  <a:rPr lang="en-US" sz="1600" dirty="0" smtClean="0"/>
                  <a:t>	Eg. 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−2=6+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⇒4=0110+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0010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⇒4=0110+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1101+1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en-US" sz="1600" b="0" i="1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b="0" dirty="0" smtClean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4=0110+1110⇒4=10100=4</m:t>
                    </m:r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973" y="2765122"/>
                <a:ext cx="9412232" cy="4069832"/>
              </a:xfrm>
              <a:prstGeom prst="rect">
                <a:avLst/>
              </a:prstGeom>
              <a:blipFill>
                <a:blip r:embed="rId8"/>
                <a:stretch>
                  <a:fillRect l="-518" t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37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Binary Addition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2552700"/>
            <a:ext cx="51911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Negative Binary Numbers (2’s Complement)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32" y="1388982"/>
            <a:ext cx="2657475" cy="7048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93699" y="1301527"/>
            <a:ext cx="1264303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sz="1600" dirty="0" err="1" smtClean="0"/>
              <a:t>Eg</a:t>
            </a:r>
            <a:r>
              <a:rPr lang="en-US" sz="1600" dirty="0" smtClean="0"/>
              <a:t>.  -2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66492" y="1355168"/>
                <a:ext cx="116205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1600" dirty="0" smtClean="0"/>
                  <a:t> bits</a:t>
                </a:r>
              </a:p>
              <a:p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492" y="1355168"/>
                <a:ext cx="1162053" cy="738664"/>
              </a:xfrm>
              <a:prstGeom prst="rect">
                <a:avLst/>
              </a:prstGeom>
              <a:blipFill>
                <a:blip r:embed="rId3"/>
                <a:stretch>
                  <a:fillRect l="-4188" t="-8264" b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507939" y="1625378"/>
                <a:ext cx="3505206" cy="249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−2=32−2=30=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39" y="1625378"/>
                <a:ext cx="3505206" cy="249043"/>
              </a:xfrm>
              <a:prstGeom prst="rect">
                <a:avLst/>
              </a:prstGeom>
              <a:blipFill>
                <a:blip r:embed="rId4"/>
                <a:stretch>
                  <a:fillRect l="-1565" t="-2500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/>
          <p:cNvSpPr/>
          <p:nvPr/>
        </p:nvSpPr>
        <p:spPr>
          <a:xfrm>
            <a:off x="7088845" y="1418668"/>
            <a:ext cx="88900" cy="6340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0297" y="3283655"/>
            <a:ext cx="314325" cy="2952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6411" y="4157204"/>
            <a:ext cx="314325" cy="2952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648" y="3309113"/>
            <a:ext cx="1921190" cy="24078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85648" y="2793645"/>
                <a:ext cx="11620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 smtClean="0"/>
                  <a:t> bits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48" y="2793645"/>
                <a:ext cx="1162053" cy="276999"/>
              </a:xfrm>
              <a:prstGeom prst="rect">
                <a:avLst/>
              </a:prstGeom>
              <a:blipFill>
                <a:blip r:embed="rId7"/>
                <a:stretch>
                  <a:fillRect l="-5236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1971" y="5434454"/>
            <a:ext cx="314325" cy="295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19973" y="2765122"/>
                <a:ext cx="9412232" cy="4069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2’s complement: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sz="1600" dirty="0"/>
                  <a:t>	</a:t>
                </a:r>
                <a:endParaRPr lang="en-US" sz="1600" dirty="0" smtClean="0"/>
              </a:p>
              <a:p>
                <a:r>
                  <a:rPr lang="en-US" sz="1600" dirty="0" smtClean="0"/>
                  <a:t>	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 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⇒0010+1110=10000=16=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1600" b="0" dirty="0" smtClean="0">
                  <a:ea typeface="Cambria Math" panose="02040503050406030204" pitchFamily="18" charset="0"/>
                </a:endParaRPr>
              </a:p>
              <a:p>
                <a:endParaRPr lang="en-US" sz="1600" dirty="0" smtClean="0"/>
              </a:p>
              <a:p>
                <a:r>
                  <a:rPr lang="en-US" dirty="0" smtClean="0"/>
                  <a:t>Adding to 0: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sz="1600" b="0" dirty="0" smtClean="0"/>
                  <a:t>	</a:t>
                </a:r>
                <a:r>
                  <a:rPr lang="en-US" sz="1600" dirty="0" err="1"/>
                  <a:t>E</a:t>
                </a:r>
                <a:r>
                  <a:rPr lang="en-US" sz="1600" dirty="0" err="1" smtClean="0"/>
                  <a:t>g</a:t>
                </a:r>
                <a:r>
                  <a:rPr lang="en-US" sz="1600" dirty="0" smtClean="0"/>
                  <a:t>. 	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2+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⇒0010+1110=10000</m:t>
                    </m:r>
                    <m:groupChr>
                      <m:groupChrPr>
                        <m:chr m:val="⇒"/>
                        <m:vertJc m:val="bot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  <m:r>
                          <m:rPr>
                            <m:nor/>
                          </m:rPr>
                          <a:rPr lang="en-US" sz="16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600" dirty="0" smtClean="0"/>
                          <m:t>bits</m:t>
                        </m:r>
                      </m:e>
                    </m:groupChr>
                    <m:r>
                      <a:rPr lang="en-US" sz="16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00000</m:t>
                    </m:r>
                  </m:oMath>
                </a14:m>
                <a:endParaRPr lang="en-US" sz="1600" b="0" dirty="0" smtClean="0">
                  <a:ea typeface="Cambria Math" panose="02040503050406030204" pitchFamily="18" charset="0"/>
                </a:endParaRPr>
              </a:p>
              <a:p>
                <a:endParaRPr lang="en-US" sz="1600" dirty="0" smtClean="0"/>
              </a:p>
              <a:p>
                <a:r>
                  <a:rPr lang="en-US" dirty="0" smtClean="0"/>
                  <a:t>Adding negatives: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r>
                  <a:rPr lang="en-US" sz="1600" b="0" dirty="0" smtClean="0"/>
                  <a:t>	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 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2+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2+3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⇒1110+1101=−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0010+0011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en-US" sz="16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b="0" dirty="0" smtClean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1011=−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0101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⇒−5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=−(5)</m:t>
                    </m:r>
                  </m:oMath>
                </a14:m>
                <a:endParaRPr lang="en-US" sz="1600" b="0" dirty="0" smtClean="0">
                  <a:ea typeface="Cambria Math" panose="02040503050406030204" pitchFamily="18" charset="0"/>
                </a:endParaRPr>
              </a:p>
              <a:p>
                <a:endParaRPr lang="en-US" sz="1600" dirty="0" smtClean="0"/>
              </a:p>
              <a:p>
                <a:r>
                  <a:rPr lang="en-US" dirty="0" smtClean="0"/>
                  <a:t>Subtracting: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is simply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when you negate all its bits and then add 1</a:t>
                </a:r>
              </a:p>
              <a:p>
                <a:r>
                  <a:rPr lang="en-US" sz="1600" dirty="0" smtClean="0"/>
                  <a:t>	Eg. 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−2=6+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⇒4=0110+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0010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⇒4=0110+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1101+1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en-US" sz="16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b="0" dirty="0" smtClean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4=0110+1110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⇒4=10100=4</m:t>
                    </m:r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973" y="2765122"/>
                <a:ext cx="9412232" cy="4069832"/>
              </a:xfrm>
              <a:prstGeom prst="rect">
                <a:avLst/>
              </a:prstGeom>
              <a:blipFill>
                <a:blip r:embed="rId8"/>
                <a:stretch>
                  <a:fillRect l="-518" t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17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Negative Binary Numbers (2’s Complement)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32" y="1388982"/>
            <a:ext cx="2657475" cy="7048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93699" y="1301527"/>
            <a:ext cx="1264303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sz="1600" dirty="0" err="1" smtClean="0"/>
              <a:t>Eg</a:t>
            </a:r>
            <a:r>
              <a:rPr lang="en-US" sz="1600" dirty="0" smtClean="0"/>
              <a:t>.  -2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66492" y="1355168"/>
                <a:ext cx="116205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1600" dirty="0" smtClean="0"/>
                  <a:t> bits</a:t>
                </a:r>
              </a:p>
              <a:p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492" y="1355168"/>
                <a:ext cx="1162053" cy="738664"/>
              </a:xfrm>
              <a:prstGeom prst="rect">
                <a:avLst/>
              </a:prstGeom>
              <a:blipFill>
                <a:blip r:embed="rId3"/>
                <a:stretch>
                  <a:fillRect l="-4188" t="-8264" b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507939" y="1625378"/>
                <a:ext cx="3505206" cy="249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−2=32−2=30=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39" y="1625378"/>
                <a:ext cx="3505206" cy="249043"/>
              </a:xfrm>
              <a:prstGeom prst="rect">
                <a:avLst/>
              </a:prstGeom>
              <a:blipFill>
                <a:blip r:embed="rId4"/>
                <a:stretch>
                  <a:fillRect l="-1565" t="-2500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/>
          <p:cNvSpPr/>
          <p:nvPr/>
        </p:nvSpPr>
        <p:spPr>
          <a:xfrm>
            <a:off x="7088845" y="1418668"/>
            <a:ext cx="88900" cy="6340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0297" y="3283655"/>
            <a:ext cx="314325" cy="2952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6411" y="4157204"/>
            <a:ext cx="314325" cy="2952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648" y="3309113"/>
            <a:ext cx="1921190" cy="24078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85648" y="2793645"/>
                <a:ext cx="11620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 smtClean="0"/>
                  <a:t> bits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48" y="2793645"/>
                <a:ext cx="1162053" cy="276999"/>
              </a:xfrm>
              <a:prstGeom prst="rect">
                <a:avLst/>
              </a:prstGeom>
              <a:blipFill>
                <a:blip r:embed="rId7"/>
                <a:stretch>
                  <a:fillRect l="-5236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1971" y="5434454"/>
            <a:ext cx="314325" cy="295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19973" y="2765122"/>
                <a:ext cx="9412232" cy="4069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2’s complement: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sz="1600" dirty="0"/>
                  <a:t>	</a:t>
                </a:r>
                <a:endParaRPr lang="en-US" sz="1600" dirty="0" smtClean="0"/>
              </a:p>
              <a:p>
                <a:r>
                  <a:rPr lang="en-US" sz="1600" dirty="0" smtClean="0"/>
                  <a:t>	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 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⇒0010+1110=10000=16=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1600" b="0" dirty="0" smtClean="0">
                  <a:ea typeface="Cambria Math" panose="02040503050406030204" pitchFamily="18" charset="0"/>
                </a:endParaRPr>
              </a:p>
              <a:p>
                <a:endParaRPr lang="en-US" sz="1600" dirty="0" smtClean="0"/>
              </a:p>
              <a:p>
                <a:r>
                  <a:rPr lang="en-US" dirty="0" smtClean="0"/>
                  <a:t>Adding to 0: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sz="1600" b="0" dirty="0" smtClean="0"/>
                  <a:t>	</a:t>
                </a:r>
                <a:r>
                  <a:rPr lang="en-US" sz="1600" dirty="0" err="1"/>
                  <a:t>E</a:t>
                </a:r>
                <a:r>
                  <a:rPr lang="en-US" sz="1600" dirty="0" err="1" smtClean="0"/>
                  <a:t>g</a:t>
                </a:r>
                <a:r>
                  <a:rPr lang="en-US" sz="1600" dirty="0" smtClean="0"/>
                  <a:t>. 	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2+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⇒0010+1110=10000</m:t>
                    </m:r>
                    <m:groupChr>
                      <m:groupChrPr>
                        <m:chr m:val="⇒"/>
                        <m:vertJc m:val="bot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  <m:r>
                          <m:rPr>
                            <m:nor/>
                          </m:rPr>
                          <a:rPr lang="en-US" sz="16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600" dirty="0" smtClean="0"/>
                          <m:t>bits</m:t>
                        </m:r>
                      </m:e>
                    </m:groupChr>
                    <m:r>
                      <a:rPr lang="en-US" sz="16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00000</m:t>
                    </m:r>
                  </m:oMath>
                </a14:m>
                <a:endParaRPr lang="en-US" sz="1600" b="0" dirty="0" smtClean="0">
                  <a:ea typeface="Cambria Math" panose="02040503050406030204" pitchFamily="18" charset="0"/>
                </a:endParaRPr>
              </a:p>
              <a:p>
                <a:endParaRPr lang="en-US" sz="1600" dirty="0" smtClean="0"/>
              </a:p>
              <a:p>
                <a:r>
                  <a:rPr lang="en-US" dirty="0" smtClean="0"/>
                  <a:t>Adding negatives: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r>
                  <a:rPr lang="en-US" sz="1600" b="0" dirty="0" smtClean="0"/>
                  <a:t>	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 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2+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2+3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⇒1110+1101=−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0010+0011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en-US" sz="16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b="0" dirty="0" smtClean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1011=−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0101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⇒−5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=−(5)</m:t>
                    </m:r>
                  </m:oMath>
                </a14:m>
                <a:endParaRPr lang="en-US" sz="1600" b="0" dirty="0" smtClean="0">
                  <a:ea typeface="Cambria Math" panose="02040503050406030204" pitchFamily="18" charset="0"/>
                </a:endParaRPr>
              </a:p>
              <a:p>
                <a:endParaRPr lang="en-US" sz="1600" dirty="0" smtClean="0"/>
              </a:p>
              <a:p>
                <a:r>
                  <a:rPr lang="en-US" dirty="0" smtClean="0"/>
                  <a:t>Subtracting: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is simply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when you negate all its bits and then add 1</a:t>
                </a:r>
              </a:p>
              <a:p>
                <a:r>
                  <a:rPr lang="en-US" sz="1600" dirty="0" smtClean="0"/>
                  <a:t>	Eg. 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−2=6+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⇒4=0110+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0010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⇒4=0110+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1101+1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en-US" sz="16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b="0" dirty="0" smtClean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4=0110+1110⇒4=</m:t>
                    </m:r>
                    <m:r>
                      <a:rPr lang="en-US" sz="16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0100=4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973" y="2765122"/>
                <a:ext cx="9412232" cy="4069832"/>
              </a:xfrm>
              <a:prstGeom prst="rect">
                <a:avLst/>
              </a:prstGeom>
              <a:blipFill>
                <a:blip r:embed="rId8"/>
                <a:stretch>
                  <a:fillRect l="-518" t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2946" y="6457956"/>
            <a:ext cx="3143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58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Adders										     </a:t>
            </a:r>
            <a:r>
              <a:rPr lang="en-US" sz="2400" dirty="0" smtClean="0"/>
              <a:t>half-adder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032" y="1530935"/>
            <a:ext cx="4684667" cy="1543503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704010" y="1377360"/>
            <a:ext cx="6096000" cy="28392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Computes the sum of two bits.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HalfAdder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 a, b;    // 1-bit inputs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OUT sum,    // Right bit of a + b 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carry;  // Left bit of a + b</a:t>
            </a:r>
          </a:p>
          <a:p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PARTS:</a:t>
            </a:r>
          </a:p>
          <a:p>
            <a:r>
              <a:rPr lang="en-US" sz="1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Not(in=a, out=nota);	</a:t>
            </a:r>
          </a:p>
          <a:p>
            <a:r>
              <a:rPr lang="en-US" sz="1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Not(in=b, out=</a:t>
            </a:r>
            <a:r>
              <a:rPr lang="en-US" sz="105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And(a=a, b=</a:t>
            </a:r>
            <a:r>
              <a:rPr lang="en-US" sz="105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out=o1);</a:t>
            </a:r>
          </a:p>
          <a:p>
            <a:r>
              <a:rPr lang="en-US" sz="1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And(a=b, b=nota, out=o2);</a:t>
            </a:r>
          </a:p>
          <a:p>
            <a:r>
              <a:rPr lang="en-US" sz="1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Or(a=o1, b=o2, out=sum);</a:t>
            </a:r>
          </a:p>
          <a:p>
            <a:r>
              <a:rPr lang="en-US" sz="1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And(a=a, b=b, out=carry);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927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Adders										     </a:t>
            </a:r>
            <a:r>
              <a:rPr lang="en-US" sz="2400" dirty="0" smtClean="0"/>
              <a:t>half-adder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032" y="1530935"/>
            <a:ext cx="4684667" cy="1543503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704010" y="1377360"/>
            <a:ext cx="6096000" cy="28392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Computes the sum of two bits.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HalfAdder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 a, b;    // 1-bit inputs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OUT sum,    // Right bit of a + b 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carry;  // Left bit of a + b</a:t>
            </a:r>
          </a:p>
          <a:p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Not(in=a, out=nota);	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Not(in=b, out=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And(a=a, b=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out=o1);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And(a=b, b=nota, out=o2);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Or(a=o1, b=o2, out=sum);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And(a=a, b=b, out=carry);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917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Adders										     </a:t>
            </a:r>
            <a:r>
              <a:rPr lang="en-US" sz="2400" dirty="0" smtClean="0"/>
              <a:t>half-adder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032" y="1530935"/>
            <a:ext cx="4684667" cy="1543503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704010" y="1377360"/>
            <a:ext cx="6096000" cy="28392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Computes the sum of two bits.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HalfAdder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 a, b;    // 1-bit inputs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OUT sum,    // Right bit of a + b 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carry;  // Left bit of a + b</a:t>
            </a:r>
          </a:p>
          <a:p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Not(in=a, out=nota);	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Not(in=b, out=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And(a=a, b=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notb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out=o1);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And(a=b, b=nota, out=o2);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Or(a=o1, b=o2, out=sum);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And(a=a, b=b, out=carry);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62810"/>
          <a:stretch/>
        </p:blipFill>
        <p:spPr>
          <a:xfrm>
            <a:off x="1069848" y="4462272"/>
            <a:ext cx="1005840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0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Adders										     </a:t>
            </a:r>
            <a:r>
              <a:rPr lang="en-US" sz="2400" dirty="0" smtClean="0"/>
              <a:t>half-adder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032" y="1530935"/>
            <a:ext cx="4684667" cy="15435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62810"/>
          <a:stretch/>
        </p:blipFill>
        <p:spPr>
          <a:xfrm>
            <a:off x="1069848" y="4462272"/>
            <a:ext cx="10058400" cy="210312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704010" y="1377360"/>
            <a:ext cx="6096000" cy="21929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Computes the sum of two bits.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HalfAdder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 a, b;    // 1-bit inputs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OUT sum,    // Right bit of a + b 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carry;  // Left bit of a + b</a:t>
            </a:r>
          </a:p>
          <a:p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(a=a, b=b, out=sum);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And(a=a, b=b, out=carry);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815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Adders										     </a:t>
            </a:r>
            <a:r>
              <a:rPr lang="en-US" sz="2400" dirty="0" smtClean="0"/>
              <a:t>full-adder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04010" y="1377360"/>
            <a:ext cx="6096000" cy="23544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Computes the sum of three bits.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FullAdder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 a, b, c;  // 1-bit inputs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OUT sum,     // Right bit of a + b + c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carry;   // Left bit of a + b + c</a:t>
            </a:r>
          </a:p>
          <a:p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1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HalfAdder</a:t>
            </a:r>
            <a:r>
              <a:rPr lang="en-US" sz="1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(a=a, b=b, sum=sab, carry=cab);</a:t>
            </a:r>
          </a:p>
          <a:p>
            <a:r>
              <a:rPr lang="en-US" sz="1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HalfAdder</a:t>
            </a:r>
            <a:r>
              <a:rPr lang="en-US" sz="1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(a=sab, b=c, sum=sum, carry=</a:t>
            </a:r>
            <a:r>
              <a:rPr lang="en-US" sz="105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</a:t>
            </a:r>
            <a:r>
              <a:rPr lang="en-US" sz="1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Or(a=cab, b=</a:t>
            </a:r>
            <a:r>
              <a:rPr lang="en-US" sz="105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</a:t>
            </a:r>
            <a:r>
              <a:rPr lang="en-US" sz="1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out=carry);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030" y="1371067"/>
            <a:ext cx="4684667" cy="206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2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Adders										     </a:t>
            </a:r>
            <a:r>
              <a:rPr lang="en-US" sz="2400" dirty="0" smtClean="0"/>
              <a:t>full-adder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04010" y="1377360"/>
            <a:ext cx="6096000" cy="23544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Computes the sum of three bits.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FullAdder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 a, b, c;  // 1-bit inputs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OUT sum,     // Right bit of a + b + c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carry;   // Left bit of a + b + c</a:t>
            </a:r>
          </a:p>
          <a:p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HalfAdder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(a=a, b=b, sum=sab, carry=cab);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HalfAdder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(a=sab, b=c, sum=sum, carry=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cac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Or(a=cab, b=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cac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out=carry);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030" y="1371067"/>
            <a:ext cx="4684667" cy="206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0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Adders										     </a:t>
            </a:r>
            <a:r>
              <a:rPr lang="en-US" sz="2400" dirty="0" smtClean="0"/>
              <a:t>full-adder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04010" y="1377360"/>
            <a:ext cx="6096000" cy="23544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Computes the sum of three bits.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FullAdder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 a, b, c;  // 1-bit inputs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OUT sum,     // Right bit of a + b + c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carry;   // Left bit of a + b + c</a:t>
            </a:r>
          </a:p>
          <a:p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HalfAdder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(a=a, b=b, sum=sab, carry=cab);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HalfAdder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(a=sab, b=c, sum=sum, carry=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cac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Or(a=cab, b=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cac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out=carry);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2810"/>
          <a:stretch/>
        </p:blipFill>
        <p:spPr>
          <a:xfrm>
            <a:off x="1069848" y="4462272"/>
            <a:ext cx="10058400" cy="21031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030" y="1371067"/>
            <a:ext cx="4684667" cy="206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0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Adders										         </a:t>
            </a:r>
            <a:r>
              <a:rPr lang="en-US" sz="2400" dirty="0" smtClean="0"/>
              <a:t>add16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04010" y="1377360"/>
            <a:ext cx="6096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Adds two 16-bit values.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The most significant carry bit is ignored.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Add16 {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 a[16], b[16];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endParaRPr lang="en-US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HalfAdder</a:t>
            </a:r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(a=a[0], b=b[0], sum=out[0], carry=c0);</a:t>
            </a:r>
          </a:p>
          <a:p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FullAdder</a:t>
            </a:r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(a=a[1], b=b[1], c=c0, sum=out[1], carry=c1);</a:t>
            </a:r>
          </a:p>
          <a:p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FullAdder</a:t>
            </a:r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(a=a[2], b=b[2], c=c1, sum=out[2], carry=c2);</a:t>
            </a:r>
          </a:p>
          <a:p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FullAdder</a:t>
            </a:r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(a=a[3], b=b[3], c=c2, sum=out[3], carry=c3);</a:t>
            </a:r>
          </a:p>
          <a:p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FullAdder</a:t>
            </a:r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(a=a[4], b=b[4], c=c3, sum=out[4], carry=c4);</a:t>
            </a:r>
          </a:p>
          <a:p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FullAdder</a:t>
            </a:r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(a=a[5], b=b[5], c=c4, sum=out[5], carry=c5);</a:t>
            </a:r>
          </a:p>
          <a:p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FullAdder</a:t>
            </a:r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(a=a[6], b=b[6], c=c5, sum=out[6], carry=c6);</a:t>
            </a:r>
          </a:p>
          <a:p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FullAdder</a:t>
            </a:r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(a=a[7], b=b[7], c=c6, sum=out[7], carry=c7);</a:t>
            </a:r>
          </a:p>
          <a:p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FullAdder</a:t>
            </a:r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(a=a[8], b=b[8], c=c7, sum=out[8], carry=c8);</a:t>
            </a:r>
          </a:p>
          <a:p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FullAdder</a:t>
            </a:r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(a=a[9], b=b[9], c=c8, sum=out[9], carry=c9);</a:t>
            </a:r>
          </a:p>
          <a:p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FullAdder</a:t>
            </a:r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(a=a[10], b=b[10], c=c9, sum=out[10], carry=c10);</a:t>
            </a:r>
          </a:p>
          <a:p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FullAdder</a:t>
            </a:r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(a=a[11], b=b[11], c=c10, sum=out[11], carry=c11);</a:t>
            </a:r>
          </a:p>
          <a:p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FullAdder</a:t>
            </a:r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(a=a[12], b=b[12], c=c11, sum=out[12], carry=c12);</a:t>
            </a:r>
          </a:p>
          <a:p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FullAdder</a:t>
            </a:r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(a=a[13], b=b[13], c=c12, sum=out[13], carry=c13);</a:t>
            </a:r>
          </a:p>
          <a:p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FullAdder</a:t>
            </a:r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(a=a[14], b=b[14], c=c13, sum=out[14], carry=c14);</a:t>
            </a:r>
          </a:p>
          <a:p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FullAdder</a:t>
            </a:r>
            <a:r>
              <a:rPr lang="en-US" sz="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(a=a[15], b=b[15], c=c14, sum=out[15], carry=c15);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028" y="1242449"/>
            <a:ext cx="4684667" cy="97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7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Binary Addition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2552700"/>
            <a:ext cx="5191125" cy="17526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6413500" y="2755900"/>
            <a:ext cx="1206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413500" y="3073400"/>
            <a:ext cx="1206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413500" y="3390900"/>
            <a:ext cx="1206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797800" y="2611734"/>
            <a:ext cx="3644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Binary addition can be built from logic gates designed to calculate the sum of three 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71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Adders										         </a:t>
            </a:r>
            <a:r>
              <a:rPr lang="en-US" sz="2400" dirty="0" smtClean="0"/>
              <a:t>add16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04010" y="1377360"/>
            <a:ext cx="6096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Adds two 16-bit values.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The most significant carry bit is ignored.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Add16 {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 a[16], b[16];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endParaRPr lang="en-US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HalfAdder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(a=a[0], b=b[0], sum=out[0], carry=c0);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FullAdder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(a=a[1], b=b[1], c=c0, sum=out[1], carry=c1);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FullAdder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(a=a[2], b=b[2], c=c1, sum=out[2], carry=c2);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FullAdder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(a=a[3], b=b[3], c=c2, sum=out[3], carry=c3);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FullAdder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(a=a[4], b=b[4], c=c3, sum=out[4], carry=c4);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FullAdder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(a=a[5], b=b[5], c=c4, sum=out[5], carry=c5);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FullAdder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(a=a[6], b=b[6], c=c5, sum=out[6], carry=c6);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FullAdder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(a=a[7], b=b[7], c=c6, sum=out[7], carry=c7);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FullAdder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(a=a[8], b=b[8], c=c7, sum=out[8], carry=c8);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FullAdder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(a=a[9], b=b[9], c=c8, sum=out[9], carry=c9);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FullAdder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(a=a[10], b=b[10], c=c9, sum=out[10], carry=c10);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FullAdder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(a=a[11], b=b[11], c=c10, sum=out[11], carry=c11);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FullAdder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(a=a[12], b=b[12], c=c11, sum=out[12], carry=c12);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FullAdder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(a=a[13], b=b[13], c=c12, sum=out[13], carry=c13);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FullAdder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(a=a[14], b=b[14], c=c13, sum=out[14], carry=c14);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FullAdder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(a=a[15], b=b[15], c=c14, sum=out[15], carry=c15);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028" y="1242449"/>
            <a:ext cx="4684667" cy="97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1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Adders										         </a:t>
            </a:r>
            <a:r>
              <a:rPr lang="en-US" sz="2400" dirty="0" smtClean="0"/>
              <a:t>add16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04010" y="1377360"/>
            <a:ext cx="6096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Adds two 16-bit values.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The most significant carry bit is ignored.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Add16 {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 a[16], b[16];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endParaRPr lang="en-US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HalfAdder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(a=a[0], b=b[0], sum=out[0], carry=c0);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FullAdder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(a=a[1], b=b[1], c=c0, sum=out[1], carry=c1);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FullAdder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(a=a[2], b=b[2], c=c1, sum=out[2], carry=c2);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FullAdder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(a=a[3], b=b[3], c=c2, sum=out[3], carry=c3);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FullAdder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(a=a[4], b=b[4], c=c3, sum=out[4], carry=c4);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FullAdder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(a=a[5], b=b[5], c=c4, sum=out[5], carry=c5);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FullAdder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(a=a[6], b=b[6], c=c5, sum=out[6], carry=c6);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FullAdder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(a=a[7], b=b[7], c=c6, sum=out[7], carry=c7);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FullAdder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(a=a[8], b=b[8], c=c7, sum=out[8], carry=c8);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FullAdder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(a=a[9], b=b[9], c=c8, sum=out[9], carry=c9);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FullAdder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(a=a[10], b=b[10], c=c9, sum=out[10], carry=c10);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FullAdder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(a=a[11], b=b[11], c=c10, sum=out[11], carry=c11);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FullAdder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(a=a[12], b=b[12], c=c11, sum=out[12], carry=c12);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FullAdder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(a=a[13], b=b[13], c=c12, sum=out[13], carry=c13);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FullAdder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(a=a[14], b=b[14], c=c13, sum=out[14], carry=c14);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FullAdder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(a=a[15], b=b[15], c=c14, sum=out[15], carry=c15);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2810"/>
          <a:stretch/>
        </p:blipFill>
        <p:spPr>
          <a:xfrm>
            <a:off x="1069848" y="4462272"/>
            <a:ext cx="10058400" cy="2103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028" y="1242449"/>
            <a:ext cx="4684667" cy="97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6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Adders										          </a:t>
            </a:r>
            <a:r>
              <a:rPr lang="en-US" sz="2400" dirty="0" smtClean="0"/>
              <a:t>inc16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04010" y="137736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16-bit 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incrementer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out = in + 1 (arithmetic addition)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Inc16 {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 in[16];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1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Add16(a=in, b[0]=true, b[1..15] = false, out=out);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772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Adders										          </a:t>
            </a:r>
            <a:r>
              <a:rPr lang="en-US" sz="2400" dirty="0" smtClean="0"/>
              <a:t>inc16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04010" y="137736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16-bit 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incrementer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out = in + 1 (arithmetic addition)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Inc16 {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 in[16];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Add16(a=in, b[0]=true, b[1..15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]=false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out=out);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56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Adders										          </a:t>
            </a:r>
            <a:r>
              <a:rPr lang="en-US" sz="2400" dirty="0" smtClean="0"/>
              <a:t>inc16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04010" y="137736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16-bit 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incrementer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out = in + 1 (arithmetic addition)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Inc16 {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 in[16];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Add16(a=in, b[0]=true, b[1..15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]=false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out=out);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62810"/>
          <a:stretch/>
        </p:blipFill>
        <p:spPr>
          <a:xfrm>
            <a:off x="1069848" y="4462272"/>
            <a:ext cx="1005840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2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ALU										</a:t>
            </a:r>
            <a:r>
              <a:rPr lang="en-US" dirty="0" smtClean="0"/>
              <a:t>                  </a:t>
            </a:r>
            <a:r>
              <a:rPr lang="en-US" sz="2400" dirty="0" smtClean="0"/>
              <a:t>chip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46" y="1838512"/>
            <a:ext cx="5001480" cy="362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46" y="1838512"/>
            <a:ext cx="5001480" cy="362176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879" y="1838512"/>
            <a:ext cx="5613288" cy="362176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-83113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ALU										                  </a:t>
            </a:r>
            <a:r>
              <a:rPr lang="en-US" sz="2400" smtClean="0"/>
              <a:t>chip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5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ALU										                 </a:t>
            </a:r>
            <a:r>
              <a:rPr lang="en-US" sz="2400" dirty="0" smtClean="0"/>
              <a:t>truth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/>
          <a:srcRect t="13100"/>
          <a:stretch/>
        </p:blipFill>
        <p:spPr>
          <a:xfrm>
            <a:off x="5904275" y="1972491"/>
            <a:ext cx="5895975" cy="379925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98" y="1995160"/>
            <a:ext cx="2512225" cy="181919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951" y="1995160"/>
            <a:ext cx="2819533" cy="181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2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ALU										                 </a:t>
            </a:r>
            <a:r>
              <a:rPr lang="en-US" sz="2400" dirty="0" smtClean="0"/>
              <a:t>truth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/>
          <a:srcRect t="13100"/>
          <a:stretch/>
        </p:blipFill>
        <p:spPr>
          <a:xfrm>
            <a:off x="5904275" y="1972491"/>
            <a:ext cx="5895975" cy="379925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98" y="1995160"/>
            <a:ext cx="2512225" cy="181919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951" y="1995160"/>
            <a:ext cx="2819533" cy="1819197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6698040" y="1327295"/>
            <a:ext cx="3487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control bits </a:t>
            </a:r>
          </a:p>
          <a:p>
            <a:pPr algn="ctr"/>
            <a:r>
              <a:rPr lang="en-US" sz="1200" dirty="0" smtClean="0"/>
              <a:t>(set the function to execute)</a:t>
            </a:r>
            <a:endParaRPr lang="en-US" sz="1100" dirty="0"/>
          </a:p>
        </p:txBody>
      </p:sp>
      <p:sp>
        <p:nvSpPr>
          <p:cNvPr id="29" name="Right Brace 28"/>
          <p:cNvSpPr/>
          <p:nvPr/>
        </p:nvSpPr>
        <p:spPr>
          <a:xfrm rot="5400000" flipH="1">
            <a:off x="8337993" y="-522158"/>
            <a:ext cx="118241" cy="47576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21669" y="1982096"/>
            <a:ext cx="1133257" cy="264533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6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3100"/>
          <a:stretch/>
        </p:blipFill>
        <p:spPr>
          <a:xfrm>
            <a:off x="5904275" y="1972491"/>
            <a:ext cx="5895975" cy="37992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917335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(16 bits)</a:t>
                </a:r>
                <a:endParaRPr lang="en-US" sz="11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35" y="5824555"/>
                <a:ext cx="1646056" cy="276999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r="74676" b="87097"/>
          <a:stretch/>
        </p:blipFill>
        <p:spPr>
          <a:xfrm>
            <a:off x="5917333" y="938102"/>
            <a:ext cx="1493117" cy="56412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98" y="1995160"/>
            <a:ext cx="2512225" cy="1819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9951" y="1995160"/>
            <a:ext cx="2819533" cy="1819197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ALU										                 </a:t>
            </a:r>
            <a:r>
              <a:rPr lang="en-US" sz="2400" dirty="0" smtClean="0"/>
              <a:t>truth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698040" y="296785"/>
            <a:ext cx="3487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control bits </a:t>
            </a:r>
          </a:p>
          <a:p>
            <a:pPr algn="ctr"/>
            <a:r>
              <a:rPr lang="en-US" sz="1200" dirty="0" smtClean="0"/>
              <a:t>(set the function to execute)</a:t>
            </a:r>
            <a:endParaRPr lang="en-US" sz="1100" dirty="0"/>
          </a:p>
        </p:txBody>
      </p:sp>
      <p:sp>
        <p:nvSpPr>
          <p:cNvPr id="28" name="Right Brace 27"/>
          <p:cNvSpPr/>
          <p:nvPr/>
        </p:nvSpPr>
        <p:spPr>
          <a:xfrm rot="5400000" flipH="1">
            <a:off x="8337993" y="-1552668"/>
            <a:ext cx="118241" cy="47576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0773" y="2638058"/>
            <a:ext cx="996827" cy="340092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0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Negative Binary Numbers (2’s Complement)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32" y="1388982"/>
            <a:ext cx="26574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2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3100"/>
          <a:stretch/>
        </p:blipFill>
        <p:spPr>
          <a:xfrm>
            <a:off x="5904275" y="1972491"/>
            <a:ext cx="5895975" cy="37992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917335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(16 bits)</a:t>
                </a:r>
                <a:endParaRPr lang="en-US" sz="11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35" y="5824555"/>
                <a:ext cx="1646056" cy="276999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r="74676" b="87097"/>
          <a:stretch/>
        </p:blipFill>
        <p:spPr>
          <a:xfrm>
            <a:off x="5917333" y="938102"/>
            <a:ext cx="1493117" cy="56412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98" y="1995160"/>
            <a:ext cx="2512225" cy="1819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9951" y="1995160"/>
            <a:ext cx="2819533" cy="1819197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ALU										                 </a:t>
            </a:r>
            <a:r>
              <a:rPr lang="en-US" sz="2400" dirty="0" smtClean="0"/>
              <a:t>truth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698040" y="296785"/>
            <a:ext cx="3487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control bits </a:t>
            </a:r>
          </a:p>
          <a:p>
            <a:pPr algn="ctr"/>
            <a:r>
              <a:rPr lang="en-US" sz="1200" dirty="0" smtClean="0"/>
              <a:t>(set the function to execute)</a:t>
            </a:r>
            <a:endParaRPr lang="en-US" sz="1100" dirty="0"/>
          </a:p>
        </p:txBody>
      </p:sp>
      <p:sp>
        <p:nvSpPr>
          <p:cNvPr id="28" name="Right Brace 27"/>
          <p:cNvSpPr/>
          <p:nvPr/>
        </p:nvSpPr>
        <p:spPr>
          <a:xfrm rot="5400000" flipH="1">
            <a:off x="8337993" y="-1552668"/>
            <a:ext cx="118241" cy="47576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5525103" y="1599717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zero </a:t>
                </a:r>
              </a:p>
              <a:p>
                <a:pPr algn="ctr"/>
                <a:r>
                  <a:rPr lang="en-US" sz="1100" dirty="0" smtClean="0"/>
                  <a:t>the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103" y="1599717"/>
                <a:ext cx="1646056" cy="430887"/>
              </a:xfrm>
              <a:prstGeom prst="rect">
                <a:avLst/>
              </a:prstGeom>
              <a:blipFill>
                <a:blip r:embed="rId7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120773" y="2638058"/>
            <a:ext cx="996827" cy="340092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33487" y="2047295"/>
            <a:ext cx="199963" cy="39745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4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3100"/>
          <a:stretch/>
        </p:blipFill>
        <p:spPr>
          <a:xfrm>
            <a:off x="5904275" y="1972491"/>
            <a:ext cx="5895975" cy="37992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917335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(16 bits)</a:t>
                </a:r>
                <a:endParaRPr lang="en-US" sz="11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35" y="5824555"/>
                <a:ext cx="1646056" cy="276999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r="74676" b="87097"/>
          <a:stretch/>
        </p:blipFill>
        <p:spPr>
          <a:xfrm>
            <a:off x="5917333" y="938102"/>
            <a:ext cx="1493117" cy="56412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98" y="1995160"/>
            <a:ext cx="2512225" cy="1819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9951" y="1995160"/>
            <a:ext cx="2819533" cy="1819197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ALU										                 </a:t>
            </a:r>
            <a:r>
              <a:rPr lang="en-US" sz="2400" dirty="0" smtClean="0"/>
              <a:t>truth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698040" y="296785"/>
            <a:ext cx="3487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control bits </a:t>
            </a:r>
          </a:p>
          <a:p>
            <a:pPr algn="ctr"/>
            <a:r>
              <a:rPr lang="en-US" sz="1200" dirty="0" smtClean="0"/>
              <a:t>(set the function to execute)</a:t>
            </a:r>
            <a:endParaRPr lang="en-US" sz="1100" dirty="0"/>
          </a:p>
        </p:txBody>
      </p:sp>
      <p:sp>
        <p:nvSpPr>
          <p:cNvPr id="28" name="Right Brace 27"/>
          <p:cNvSpPr/>
          <p:nvPr/>
        </p:nvSpPr>
        <p:spPr>
          <a:xfrm rot="5400000" flipH="1">
            <a:off x="8337993" y="-1552668"/>
            <a:ext cx="118241" cy="47576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5525103" y="1599717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zero </a:t>
                </a:r>
              </a:p>
              <a:p>
                <a:pPr algn="ctr"/>
                <a:r>
                  <a:rPr lang="en-US" sz="1100" dirty="0" smtClean="0"/>
                  <a:t>the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103" y="1599717"/>
                <a:ext cx="1646056" cy="430887"/>
              </a:xfrm>
              <a:prstGeom prst="rect">
                <a:avLst/>
              </a:prstGeom>
              <a:blipFill>
                <a:blip r:embed="rId7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6243628" y="1599717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negate</a:t>
                </a:r>
              </a:p>
              <a:p>
                <a:pPr algn="ctr"/>
                <a:r>
                  <a:rPr lang="en-US" sz="1100" dirty="0" smtClean="0"/>
                  <a:t> the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628" y="1599717"/>
                <a:ext cx="1646056" cy="430887"/>
              </a:xfrm>
              <a:prstGeom prst="rect">
                <a:avLst/>
              </a:prstGeom>
              <a:blipFill>
                <a:blip r:embed="rId8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120773" y="2638058"/>
            <a:ext cx="996827" cy="340092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3487" y="2047295"/>
            <a:ext cx="199963" cy="39745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10978" y="2047295"/>
            <a:ext cx="199963" cy="39745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3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3100"/>
          <a:stretch/>
        </p:blipFill>
        <p:spPr>
          <a:xfrm>
            <a:off x="5904275" y="1972491"/>
            <a:ext cx="5895975" cy="37992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917335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(16 bits)</a:t>
                </a:r>
                <a:endParaRPr lang="en-US" sz="11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35" y="5824555"/>
                <a:ext cx="1646056" cy="276999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349894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(16 bits)</a:t>
                </a:r>
                <a:endParaRPr lang="en-US" sz="11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894" y="5824555"/>
                <a:ext cx="1646056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r="50927" b="87097"/>
          <a:stretch/>
        </p:blipFill>
        <p:spPr>
          <a:xfrm>
            <a:off x="5917334" y="938102"/>
            <a:ext cx="2893292" cy="56412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998" y="1995160"/>
            <a:ext cx="2512225" cy="1819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9951" y="1995160"/>
            <a:ext cx="2819533" cy="1819197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ALU										                 </a:t>
            </a:r>
            <a:r>
              <a:rPr lang="en-US" sz="2400" dirty="0" smtClean="0"/>
              <a:t>truth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698040" y="296785"/>
            <a:ext cx="3487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control bits </a:t>
            </a:r>
          </a:p>
          <a:p>
            <a:pPr algn="ctr"/>
            <a:r>
              <a:rPr lang="en-US" sz="1200" dirty="0" smtClean="0"/>
              <a:t>(set the function to execute)</a:t>
            </a:r>
            <a:endParaRPr lang="en-US" sz="1100" dirty="0"/>
          </a:p>
        </p:txBody>
      </p:sp>
      <p:sp>
        <p:nvSpPr>
          <p:cNvPr id="15" name="Right Brace 14"/>
          <p:cNvSpPr/>
          <p:nvPr/>
        </p:nvSpPr>
        <p:spPr>
          <a:xfrm rot="5400000" flipH="1">
            <a:off x="8337993" y="-1552668"/>
            <a:ext cx="118241" cy="47576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5525103" y="1599717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zero </a:t>
                </a:r>
              </a:p>
              <a:p>
                <a:pPr algn="ctr"/>
                <a:r>
                  <a:rPr lang="en-US" sz="1100" dirty="0" smtClean="0"/>
                  <a:t>the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103" y="1599717"/>
                <a:ext cx="1646056" cy="430887"/>
              </a:xfrm>
              <a:prstGeom prst="rect">
                <a:avLst/>
              </a:prstGeom>
              <a:blipFill>
                <a:blip r:embed="rId5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6243628" y="1599717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negate</a:t>
                </a:r>
              </a:p>
              <a:p>
                <a:pPr algn="ctr"/>
                <a:r>
                  <a:rPr lang="en-US" sz="1100" dirty="0" smtClean="0"/>
                  <a:t> the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628" y="1599717"/>
                <a:ext cx="1646056" cy="430887"/>
              </a:xfrm>
              <a:prstGeom prst="rect">
                <a:avLst/>
              </a:prstGeom>
              <a:blipFill>
                <a:blip r:embed="rId8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/>
          <p:cNvSpPr/>
          <p:nvPr/>
        </p:nvSpPr>
        <p:spPr>
          <a:xfrm>
            <a:off x="120773" y="3009990"/>
            <a:ext cx="996827" cy="340092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0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3100"/>
          <a:stretch/>
        </p:blipFill>
        <p:spPr>
          <a:xfrm>
            <a:off x="5904275" y="1972491"/>
            <a:ext cx="5895975" cy="37992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917335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(16 bits)</a:t>
                </a:r>
                <a:endParaRPr lang="en-US" sz="11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35" y="5824555"/>
                <a:ext cx="1646056" cy="276999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349894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(16 bits)</a:t>
                </a:r>
                <a:endParaRPr lang="en-US" sz="11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894" y="5824555"/>
                <a:ext cx="1646056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r="50927" b="87097"/>
          <a:stretch/>
        </p:blipFill>
        <p:spPr>
          <a:xfrm>
            <a:off x="5917334" y="938102"/>
            <a:ext cx="2893292" cy="56412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998" y="1995160"/>
            <a:ext cx="2512225" cy="1819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9951" y="1995160"/>
            <a:ext cx="2819533" cy="1819197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ALU										                 </a:t>
            </a:r>
            <a:r>
              <a:rPr lang="en-US" sz="2400" dirty="0" smtClean="0"/>
              <a:t>truth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698040" y="296785"/>
            <a:ext cx="3487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control bits </a:t>
            </a:r>
          </a:p>
          <a:p>
            <a:pPr algn="ctr"/>
            <a:r>
              <a:rPr lang="en-US" sz="1200" dirty="0" smtClean="0"/>
              <a:t>(set the function to execute)</a:t>
            </a:r>
            <a:endParaRPr lang="en-US" sz="1100" dirty="0"/>
          </a:p>
        </p:txBody>
      </p:sp>
      <p:sp>
        <p:nvSpPr>
          <p:cNvPr id="15" name="Right Brace 14"/>
          <p:cNvSpPr/>
          <p:nvPr/>
        </p:nvSpPr>
        <p:spPr>
          <a:xfrm rot="5400000" flipH="1">
            <a:off x="8337993" y="-1552668"/>
            <a:ext cx="118241" cy="47576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6978532" y="1605625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zero </a:t>
                </a:r>
              </a:p>
              <a:p>
                <a:pPr algn="ctr"/>
                <a:r>
                  <a:rPr lang="en-US" sz="1100" dirty="0" smtClean="0"/>
                  <a:t>the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532" y="1605625"/>
                <a:ext cx="1646056" cy="430887"/>
              </a:xfrm>
              <a:prstGeom prst="rect">
                <a:avLst/>
              </a:prstGeom>
              <a:blipFill>
                <a:blip r:embed="rId8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5525103" y="1599717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zero </a:t>
                </a:r>
              </a:p>
              <a:p>
                <a:pPr algn="ctr"/>
                <a:r>
                  <a:rPr lang="en-US" sz="1100" dirty="0" smtClean="0"/>
                  <a:t>the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103" y="1599717"/>
                <a:ext cx="1646056" cy="430887"/>
              </a:xfrm>
              <a:prstGeom prst="rect">
                <a:avLst/>
              </a:prstGeom>
              <a:blipFill>
                <a:blip r:embed="rId5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6243628" y="1599717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negate</a:t>
                </a:r>
              </a:p>
              <a:p>
                <a:pPr algn="ctr"/>
                <a:r>
                  <a:rPr lang="en-US" sz="1100" dirty="0" smtClean="0"/>
                  <a:t> the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628" y="1599717"/>
                <a:ext cx="1646056" cy="430887"/>
              </a:xfrm>
              <a:prstGeom prst="rect">
                <a:avLst/>
              </a:prstGeom>
              <a:blipFill>
                <a:blip r:embed="rId9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1095437" y="2047295"/>
            <a:ext cx="199963" cy="39745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20773" y="3009990"/>
            <a:ext cx="996827" cy="340092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7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3100"/>
          <a:stretch/>
        </p:blipFill>
        <p:spPr>
          <a:xfrm>
            <a:off x="5904275" y="1972491"/>
            <a:ext cx="5895975" cy="37992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917335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(16 bits)</a:t>
                </a:r>
                <a:endParaRPr lang="en-US" sz="11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35" y="5824555"/>
                <a:ext cx="1646056" cy="276999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349894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(16 bits)</a:t>
                </a:r>
                <a:endParaRPr lang="en-US" sz="11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894" y="5824555"/>
                <a:ext cx="1646056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r="50927" b="87097"/>
          <a:stretch/>
        </p:blipFill>
        <p:spPr>
          <a:xfrm>
            <a:off x="5917334" y="938102"/>
            <a:ext cx="2893292" cy="56412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998" y="1995160"/>
            <a:ext cx="2512225" cy="1819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9951" y="1995160"/>
            <a:ext cx="2819533" cy="1819197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ALU										                 </a:t>
            </a:r>
            <a:r>
              <a:rPr lang="en-US" sz="2400" dirty="0" smtClean="0"/>
              <a:t>truth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698040" y="296785"/>
            <a:ext cx="3487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control bits </a:t>
            </a:r>
          </a:p>
          <a:p>
            <a:pPr algn="ctr"/>
            <a:r>
              <a:rPr lang="en-US" sz="1200" dirty="0" smtClean="0"/>
              <a:t>(set the function to execute)</a:t>
            </a:r>
            <a:endParaRPr lang="en-US" sz="1100" dirty="0"/>
          </a:p>
        </p:txBody>
      </p:sp>
      <p:sp>
        <p:nvSpPr>
          <p:cNvPr id="15" name="Right Brace 14"/>
          <p:cNvSpPr/>
          <p:nvPr/>
        </p:nvSpPr>
        <p:spPr>
          <a:xfrm rot="5400000" flipH="1">
            <a:off x="8337993" y="-1552668"/>
            <a:ext cx="118241" cy="47576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6978532" y="1605625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zero </a:t>
                </a:r>
              </a:p>
              <a:p>
                <a:pPr algn="ctr"/>
                <a:r>
                  <a:rPr lang="en-US" sz="1100" dirty="0" smtClean="0"/>
                  <a:t>the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532" y="1605625"/>
                <a:ext cx="1646056" cy="430887"/>
              </a:xfrm>
              <a:prstGeom prst="rect">
                <a:avLst/>
              </a:prstGeom>
              <a:blipFill>
                <a:blip r:embed="rId8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7697057" y="1605625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negate</a:t>
                </a:r>
              </a:p>
              <a:p>
                <a:pPr algn="ctr"/>
                <a:r>
                  <a:rPr lang="en-US" sz="1100" dirty="0" smtClean="0"/>
                  <a:t> the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057" y="1605625"/>
                <a:ext cx="1646056" cy="430887"/>
              </a:xfrm>
              <a:prstGeom prst="rect">
                <a:avLst/>
              </a:prstGeom>
              <a:blipFill>
                <a:blip r:embed="rId9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5525103" y="1599717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zero </a:t>
                </a:r>
              </a:p>
              <a:p>
                <a:pPr algn="ctr"/>
                <a:r>
                  <a:rPr lang="en-US" sz="1100" dirty="0" smtClean="0"/>
                  <a:t>the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103" y="1599717"/>
                <a:ext cx="1646056" cy="430887"/>
              </a:xfrm>
              <a:prstGeom prst="rect">
                <a:avLst/>
              </a:prstGeom>
              <a:blipFill>
                <a:blip r:embed="rId5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6243628" y="1599717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negate</a:t>
                </a:r>
              </a:p>
              <a:p>
                <a:pPr algn="ctr"/>
                <a:r>
                  <a:rPr lang="en-US" sz="1100" dirty="0" smtClean="0"/>
                  <a:t> the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628" y="1599717"/>
                <a:ext cx="1646056" cy="430887"/>
              </a:xfrm>
              <a:prstGeom prst="rect">
                <a:avLst/>
              </a:prstGeom>
              <a:blipFill>
                <a:blip r:embed="rId10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1298328" y="2047295"/>
            <a:ext cx="199963" cy="39745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20773" y="3009990"/>
            <a:ext cx="996827" cy="340092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95437" y="2047295"/>
            <a:ext cx="199963" cy="39745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1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3100"/>
          <a:stretch/>
        </p:blipFill>
        <p:spPr>
          <a:xfrm>
            <a:off x="5904275" y="1972491"/>
            <a:ext cx="5895975" cy="37992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917335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(16 bits)</a:t>
                </a:r>
                <a:endParaRPr lang="en-US" sz="11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35" y="5824555"/>
                <a:ext cx="1646056" cy="276999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349894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(16 bits)</a:t>
                </a:r>
                <a:endParaRPr lang="en-US" sz="11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894" y="5824555"/>
                <a:ext cx="1646056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998" y="1995160"/>
            <a:ext cx="2512225" cy="1819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9951" y="1995160"/>
            <a:ext cx="2819533" cy="1819197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ALU										                 </a:t>
            </a:r>
            <a:r>
              <a:rPr lang="en-US" sz="2400" dirty="0" smtClean="0"/>
              <a:t>truth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698040" y="296785"/>
            <a:ext cx="3487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control bits </a:t>
            </a:r>
          </a:p>
          <a:p>
            <a:pPr algn="ctr"/>
            <a:r>
              <a:rPr lang="en-US" sz="1200" dirty="0" smtClean="0"/>
              <a:t>(set the function to execute)</a:t>
            </a:r>
            <a:endParaRPr lang="en-US" sz="1100" dirty="0"/>
          </a:p>
        </p:txBody>
      </p:sp>
      <p:sp>
        <p:nvSpPr>
          <p:cNvPr id="18" name="Right Brace 17"/>
          <p:cNvSpPr/>
          <p:nvPr/>
        </p:nvSpPr>
        <p:spPr>
          <a:xfrm rot="5400000" flipH="1">
            <a:off x="8337993" y="-1552668"/>
            <a:ext cx="118241" cy="47576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6978532" y="1605625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zero </a:t>
                </a:r>
              </a:p>
              <a:p>
                <a:pPr algn="ctr"/>
                <a:r>
                  <a:rPr lang="en-US" sz="1100" dirty="0" smtClean="0"/>
                  <a:t>the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532" y="1605625"/>
                <a:ext cx="1646056" cy="430887"/>
              </a:xfrm>
              <a:prstGeom prst="rect">
                <a:avLst/>
              </a:prstGeom>
              <a:blipFill>
                <a:blip r:embed="rId8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7697057" y="1605625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negate</a:t>
                </a:r>
              </a:p>
              <a:p>
                <a:pPr algn="ctr"/>
                <a:r>
                  <a:rPr lang="en-US" sz="1100" dirty="0" smtClean="0"/>
                  <a:t> the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057" y="1605625"/>
                <a:ext cx="1646056" cy="430887"/>
              </a:xfrm>
              <a:prstGeom prst="rect">
                <a:avLst/>
              </a:prstGeom>
              <a:blipFill>
                <a:blip r:embed="rId9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5525103" y="1599717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zero </a:t>
                </a:r>
              </a:p>
              <a:p>
                <a:pPr algn="ctr"/>
                <a:r>
                  <a:rPr lang="en-US" sz="1100" dirty="0" smtClean="0"/>
                  <a:t>the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103" y="1599717"/>
                <a:ext cx="1646056" cy="430887"/>
              </a:xfrm>
              <a:prstGeom prst="rect">
                <a:avLst/>
              </a:prstGeom>
              <a:blipFill>
                <a:blip r:embed="rId5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6243628" y="1599717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negate</a:t>
                </a:r>
              </a:p>
              <a:p>
                <a:pPr algn="ctr"/>
                <a:r>
                  <a:rPr lang="en-US" sz="1100" dirty="0" smtClean="0"/>
                  <a:t> the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628" y="1599717"/>
                <a:ext cx="1646056" cy="430887"/>
              </a:xfrm>
              <a:prstGeom prst="rect">
                <a:avLst/>
              </a:prstGeom>
              <a:blipFill>
                <a:blip r:embed="rId10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8539767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or</a:t>
                </a: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s-ES" sz="11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 smtClean="0"/>
                  <a:t>?</a:t>
                </a:r>
                <a:endParaRPr lang="en-US" sz="1100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67" y="5824555"/>
                <a:ext cx="1646056" cy="276999"/>
              </a:xfrm>
              <a:prstGeom prst="rect">
                <a:avLst/>
              </a:prstGeom>
              <a:blipFill>
                <a:blip r:embed="rId11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/>
          <a:srcRect r="32865" b="87097"/>
          <a:stretch/>
        </p:blipFill>
        <p:spPr>
          <a:xfrm>
            <a:off x="5917334" y="938102"/>
            <a:ext cx="3958186" cy="564127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1465017" y="2047295"/>
            <a:ext cx="199963" cy="39745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8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3100"/>
          <a:stretch/>
        </p:blipFill>
        <p:spPr>
          <a:xfrm>
            <a:off x="5904275" y="1972491"/>
            <a:ext cx="5895975" cy="37992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917335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(16 bits)</a:t>
                </a:r>
                <a:endParaRPr lang="en-US" sz="11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35" y="5824555"/>
                <a:ext cx="1646056" cy="276999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349894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(16 bits)</a:t>
                </a:r>
                <a:endParaRPr lang="en-US" sz="11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894" y="5824555"/>
                <a:ext cx="1646056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998" y="1995160"/>
            <a:ext cx="2512225" cy="1819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9951" y="1995160"/>
            <a:ext cx="2819533" cy="1819197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ALU										                 </a:t>
            </a:r>
            <a:r>
              <a:rPr lang="en-US" sz="2400" dirty="0" smtClean="0"/>
              <a:t>truth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8539767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or</a:t>
                </a: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s-ES" sz="11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 smtClean="0"/>
                  <a:t>?</a:t>
                </a:r>
                <a:endParaRPr lang="en-US" sz="1100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67" y="5824555"/>
                <a:ext cx="1646056" cy="276999"/>
              </a:xfrm>
              <a:prstGeom prst="rect">
                <a:avLst/>
              </a:prstGeom>
              <a:blipFill>
                <a:blip r:embed="rId8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6698040" y="296785"/>
            <a:ext cx="3487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control bits </a:t>
            </a:r>
          </a:p>
          <a:p>
            <a:pPr algn="ctr"/>
            <a:r>
              <a:rPr lang="en-US" sz="1200" dirty="0" smtClean="0"/>
              <a:t>(set the function to execute)</a:t>
            </a:r>
            <a:endParaRPr lang="en-US" sz="1100" dirty="0"/>
          </a:p>
        </p:txBody>
      </p:sp>
      <p:sp>
        <p:nvSpPr>
          <p:cNvPr id="18" name="Right Brace 17"/>
          <p:cNvSpPr/>
          <p:nvPr/>
        </p:nvSpPr>
        <p:spPr>
          <a:xfrm rot="5400000" flipH="1">
            <a:off x="8337993" y="-1552668"/>
            <a:ext cx="118241" cy="47576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6978532" y="1605625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zero </a:t>
                </a:r>
              </a:p>
              <a:p>
                <a:pPr algn="ctr"/>
                <a:r>
                  <a:rPr lang="en-US" sz="1100" dirty="0" smtClean="0"/>
                  <a:t>the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532" y="1605625"/>
                <a:ext cx="1646056" cy="430887"/>
              </a:xfrm>
              <a:prstGeom prst="rect">
                <a:avLst/>
              </a:prstGeom>
              <a:blipFill>
                <a:blip r:embed="rId9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7697057" y="1605625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negate</a:t>
                </a:r>
              </a:p>
              <a:p>
                <a:pPr algn="ctr"/>
                <a:r>
                  <a:rPr lang="en-US" sz="1100" dirty="0" smtClean="0"/>
                  <a:t> the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057" y="1605625"/>
                <a:ext cx="1646056" cy="430887"/>
              </a:xfrm>
              <a:prstGeom prst="rect">
                <a:avLst/>
              </a:prstGeom>
              <a:blipFill>
                <a:blip r:embed="rId10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5525103" y="1599717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zero </a:t>
                </a:r>
              </a:p>
              <a:p>
                <a:pPr algn="ctr"/>
                <a:r>
                  <a:rPr lang="en-US" sz="1100" dirty="0" smtClean="0"/>
                  <a:t>the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103" y="1599717"/>
                <a:ext cx="1646056" cy="430887"/>
              </a:xfrm>
              <a:prstGeom prst="rect">
                <a:avLst/>
              </a:prstGeom>
              <a:blipFill>
                <a:blip r:embed="rId5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6243628" y="1599717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negate</a:t>
                </a:r>
              </a:p>
              <a:p>
                <a:pPr algn="ctr"/>
                <a:r>
                  <a:rPr lang="en-US" sz="1100" dirty="0" smtClean="0"/>
                  <a:t> the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628" y="1599717"/>
                <a:ext cx="1646056" cy="430887"/>
              </a:xfrm>
              <a:prstGeom prst="rect">
                <a:avLst/>
              </a:prstGeom>
              <a:blipFill>
                <a:blip r:embed="rId11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8556035" y="1600851"/>
            <a:ext cx="16460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/>
              <a:t>arithmetic or </a:t>
            </a:r>
          </a:p>
          <a:p>
            <a:pPr algn="ctr"/>
            <a:r>
              <a:rPr lang="es-ES" sz="1100" dirty="0" err="1" smtClean="0"/>
              <a:t>logic</a:t>
            </a:r>
            <a:r>
              <a:rPr lang="es-ES" sz="1100" dirty="0" smtClean="0"/>
              <a:t> </a:t>
            </a:r>
            <a:r>
              <a:rPr lang="es-ES" sz="1100" dirty="0" err="1" smtClean="0"/>
              <a:t>addition</a:t>
            </a:r>
            <a:r>
              <a:rPr lang="en-US" sz="1050" dirty="0" smtClean="0"/>
              <a:t>?</a:t>
            </a:r>
            <a:endParaRPr lang="en-US" sz="105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/>
          <a:srcRect r="32866" b="87097"/>
          <a:stretch/>
        </p:blipFill>
        <p:spPr>
          <a:xfrm>
            <a:off x="5917333" y="938102"/>
            <a:ext cx="3958187" cy="564127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1465017" y="2047295"/>
            <a:ext cx="199963" cy="39745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4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3100"/>
          <a:stretch/>
        </p:blipFill>
        <p:spPr>
          <a:xfrm>
            <a:off x="5904275" y="1972491"/>
            <a:ext cx="5895975" cy="37992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917335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(16 bits)</a:t>
                </a:r>
                <a:endParaRPr lang="en-US" sz="11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35" y="5824555"/>
                <a:ext cx="1646056" cy="276999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349894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(16 bits)</a:t>
                </a:r>
                <a:endParaRPr lang="en-US" sz="11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894" y="5824555"/>
                <a:ext cx="1646056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525103" y="1599717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zero </a:t>
                </a:r>
              </a:p>
              <a:p>
                <a:pPr algn="ctr"/>
                <a:r>
                  <a:rPr lang="en-US" sz="1100" dirty="0" smtClean="0"/>
                  <a:t>the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103" y="1599717"/>
                <a:ext cx="1646056" cy="430887"/>
              </a:xfrm>
              <a:prstGeom prst="rect">
                <a:avLst/>
              </a:prstGeom>
              <a:blipFill>
                <a:blip r:embed="rId7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243628" y="1599717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negate</a:t>
                </a:r>
              </a:p>
              <a:p>
                <a:pPr algn="ctr"/>
                <a:r>
                  <a:rPr lang="en-US" sz="1100" dirty="0" smtClean="0"/>
                  <a:t> the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628" y="1599717"/>
                <a:ext cx="1646056" cy="430887"/>
              </a:xfrm>
              <a:prstGeom prst="rect">
                <a:avLst/>
              </a:prstGeom>
              <a:blipFill>
                <a:blip r:embed="rId8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978532" y="1605625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zero </a:t>
                </a:r>
              </a:p>
              <a:p>
                <a:pPr algn="ctr"/>
                <a:r>
                  <a:rPr lang="en-US" sz="1100" dirty="0" smtClean="0"/>
                  <a:t>the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532" y="1605625"/>
                <a:ext cx="1646056" cy="430887"/>
              </a:xfrm>
              <a:prstGeom prst="rect">
                <a:avLst/>
              </a:prstGeom>
              <a:blipFill>
                <a:blip r:embed="rId9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697057" y="1605625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negate</a:t>
                </a:r>
              </a:p>
              <a:p>
                <a:pPr algn="ctr"/>
                <a:r>
                  <a:rPr lang="en-US" sz="1100" dirty="0" smtClean="0"/>
                  <a:t> the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057" y="1605625"/>
                <a:ext cx="1646056" cy="430887"/>
              </a:xfrm>
              <a:prstGeom prst="rect">
                <a:avLst/>
              </a:prstGeom>
              <a:blipFill>
                <a:blip r:embed="rId10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8556035" y="1600851"/>
            <a:ext cx="16460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/>
              <a:t>arithmetic or </a:t>
            </a:r>
          </a:p>
          <a:p>
            <a:pPr algn="ctr"/>
            <a:r>
              <a:rPr lang="es-ES" sz="1100" dirty="0" err="1" smtClean="0"/>
              <a:t>logic</a:t>
            </a:r>
            <a:r>
              <a:rPr lang="es-ES" sz="1100" dirty="0" smtClean="0"/>
              <a:t> </a:t>
            </a:r>
            <a:r>
              <a:rPr lang="es-ES" sz="1100" dirty="0" err="1" smtClean="0"/>
              <a:t>addition</a:t>
            </a:r>
            <a:r>
              <a:rPr lang="en-US" sz="1050" dirty="0" smtClean="0"/>
              <a:t>?</a:t>
            </a:r>
            <a:endParaRPr lang="en-US" sz="105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3998" y="1995160"/>
            <a:ext cx="2512225" cy="1819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19951" y="1995160"/>
            <a:ext cx="2819533" cy="1819197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ALU										                 </a:t>
            </a:r>
            <a:r>
              <a:rPr lang="en-US" sz="2400" dirty="0" smtClean="0"/>
              <a:t>truth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8539767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or</a:t>
                </a: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s-ES" sz="11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 smtClean="0"/>
                  <a:t>?</a:t>
                </a:r>
                <a:endParaRPr lang="en-US" sz="1100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67" y="5824555"/>
                <a:ext cx="1646056" cy="276999"/>
              </a:xfrm>
              <a:prstGeom prst="rect">
                <a:avLst/>
              </a:prstGeom>
              <a:blipFill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9575134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or</a:t>
                </a: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100" i="1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 smtClean="0"/>
                  <a:t>?</a:t>
                </a:r>
                <a:endParaRPr lang="en-US" sz="1100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134" y="5824555"/>
                <a:ext cx="1646056" cy="276999"/>
              </a:xfrm>
              <a:prstGeom prst="rect">
                <a:avLst/>
              </a:prstGeom>
              <a:blipFill>
                <a:blip r:embed="rId1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6698040" y="296785"/>
            <a:ext cx="3487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control bits </a:t>
            </a:r>
          </a:p>
          <a:p>
            <a:pPr algn="ctr"/>
            <a:r>
              <a:rPr lang="en-US" sz="1200" dirty="0" smtClean="0"/>
              <a:t>(set the function to execute)</a:t>
            </a:r>
            <a:endParaRPr lang="en-US" sz="1100" dirty="0"/>
          </a:p>
        </p:txBody>
      </p:sp>
      <p:sp>
        <p:nvSpPr>
          <p:cNvPr id="29" name="Right Brace 28"/>
          <p:cNvSpPr/>
          <p:nvPr/>
        </p:nvSpPr>
        <p:spPr>
          <a:xfrm rot="5400000" flipH="1">
            <a:off x="8337993" y="-1552668"/>
            <a:ext cx="118241" cy="47576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/>
          <a:srcRect r="17874" b="87097"/>
          <a:stretch/>
        </p:blipFill>
        <p:spPr>
          <a:xfrm>
            <a:off x="5917333" y="938102"/>
            <a:ext cx="4842107" cy="564127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1641228" y="2047295"/>
            <a:ext cx="199963" cy="39745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0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3100"/>
          <a:stretch/>
        </p:blipFill>
        <p:spPr>
          <a:xfrm>
            <a:off x="5904275" y="1972491"/>
            <a:ext cx="5895975" cy="37992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917335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(16 bits)</a:t>
                </a:r>
                <a:endParaRPr lang="en-US" sz="11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35" y="5824555"/>
                <a:ext cx="1646056" cy="276999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349894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(16 bits)</a:t>
                </a:r>
                <a:endParaRPr lang="en-US" sz="11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894" y="5824555"/>
                <a:ext cx="1646056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525103" y="1599717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zero </a:t>
                </a:r>
              </a:p>
              <a:p>
                <a:pPr algn="ctr"/>
                <a:r>
                  <a:rPr lang="en-US" sz="1100" dirty="0" smtClean="0"/>
                  <a:t>the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103" y="1599717"/>
                <a:ext cx="1646056" cy="430887"/>
              </a:xfrm>
              <a:prstGeom prst="rect">
                <a:avLst/>
              </a:prstGeom>
              <a:blipFill>
                <a:blip r:embed="rId7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243628" y="1599717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negate</a:t>
                </a:r>
              </a:p>
              <a:p>
                <a:pPr algn="ctr"/>
                <a:r>
                  <a:rPr lang="en-US" sz="1100" dirty="0" smtClean="0"/>
                  <a:t> the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628" y="1599717"/>
                <a:ext cx="1646056" cy="430887"/>
              </a:xfrm>
              <a:prstGeom prst="rect">
                <a:avLst/>
              </a:prstGeom>
              <a:blipFill>
                <a:blip r:embed="rId8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978532" y="1605625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zero </a:t>
                </a:r>
              </a:p>
              <a:p>
                <a:pPr algn="ctr"/>
                <a:r>
                  <a:rPr lang="en-US" sz="1100" dirty="0" smtClean="0"/>
                  <a:t>the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532" y="1605625"/>
                <a:ext cx="1646056" cy="430887"/>
              </a:xfrm>
              <a:prstGeom prst="rect">
                <a:avLst/>
              </a:prstGeom>
              <a:blipFill>
                <a:blip r:embed="rId9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697057" y="1605625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negate</a:t>
                </a:r>
              </a:p>
              <a:p>
                <a:pPr algn="ctr"/>
                <a:r>
                  <a:rPr lang="en-US" sz="1100" dirty="0" smtClean="0"/>
                  <a:t> the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057" y="1605625"/>
                <a:ext cx="1646056" cy="430887"/>
              </a:xfrm>
              <a:prstGeom prst="rect">
                <a:avLst/>
              </a:prstGeom>
              <a:blipFill>
                <a:blip r:embed="rId10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8556035" y="1600851"/>
            <a:ext cx="16460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/>
              <a:t>arithmetic or </a:t>
            </a:r>
          </a:p>
          <a:p>
            <a:pPr algn="ctr"/>
            <a:r>
              <a:rPr lang="es-ES" sz="1100" dirty="0" err="1" smtClean="0"/>
              <a:t>logic</a:t>
            </a:r>
            <a:r>
              <a:rPr lang="es-ES" sz="1100" dirty="0" smtClean="0"/>
              <a:t> </a:t>
            </a:r>
            <a:r>
              <a:rPr lang="es-ES" sz="1100" dirty="0" err="1" smtClean="0"/>
              <a:t>addition</a:t>
            </a:r>
            <a:r>
              <a:rPr lang="en-US" sz="1050" dirty="0" smtClean="0"/>
              <a:t>?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9496631" y="1600851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negate</a:t>
                </a:r>
              </a:p>
              <a:p>
                <a:pPr algn="ctr"/>
                <a:r>
                  <a:rPr lang="en-US" sz="1100" dirty="0" smtClean="0"/>
                  <a:t> the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631" y="1600851"/>
                <a:ext cx="1646056" cy="430887"/>
              </a:xfrm>
              <a:prstGeom prst="rect">
                <a:avLst/>
              </a:prstGeom>
              <a:blipFill>
                <a:blip r:embed="rId11"/>
                <a:stretch>
                  <a:fillRect t="-142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998" y="1995160"/>
            <a:ext cx="2512225" cy="1819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19951" y="1995160"/>
            <a:ext cx="2819533" cy="1819197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ALU										                 </a:t>
            </a:r>
            <a:r>
              <a:rPr lang="en-US" sz="2400" dirty="0" smtClean="0"/>
              <a:t>truth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8539767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or</a:t>
                </a: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s-ES" sz="11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 smtClean="0"/>
                  <a:t>?</a:t>
                </a:r>
                <a:endParaRPr lang="en-US" sz="1100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67" y="5824555"/>
                <a:ext cx="1646056" cy="276999"/>
              </a:xfrm>
              <a:prstGeom prst="rect">
                <a:avLst/>
              </a:prstGeom>
              <a:blipFill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9575134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or</a:t>
                </a: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100" i="1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 smtClean="0"/>
                  <a:t>?</a:t>
                </a:r>
                <a:endParaRPr lang="en-US" sz="1100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134" y="5824555"/>
                <a:ext cx="1646056" cy="276999"/>
              </a:xfrm>
              <a:prstGeom prst="rect">
                <a:avLst/>
              </a:prstGeom>
              <a:blipFill>
                <a:blip r:embed="rId11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6698040" y="296785"/>
            <a:ext cx="3487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control bits </a:t>
            </a:r>
          </a:p>
          <a:p>
            <a:pPr algn="ctr"/>
            <a:r>
              <a:rPr lang="en-US" sz="1200" dirty="0" smtClean="0"/>
              <a:t>(set the function to execute)</a:t>
            </a:r>
            <a:endParaRPr lang="en-US" sz="1100" dirty="0"/>
          </a:p>
        </p:txBody>
      </p:sp>
      <p:sp>
        <p:nvSpPr>
          <p:cNvPr id="29" name="Right Brace 28"/>
          <p:cNvSpPr/>
          <p:nvPr/>
        </p:nvSpPr>
        <p:spPr>
          <a:xfrm rot="5400000" flipH="1">
            <a:off x="8337993" y="-1552668"/>
            <a:ext cx="118241" cy="47576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/>
          <a:srcRect r="17874" b="87097"/>
          <a:stretch/>
        </p:blipFill>
        <p:spPr>
          <a:xfrm>
            <a:off x="5917333" y="938102"/>
            <a:ext cx="4842107" cy="564127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1641228" y="2047295"/>
            <a:ext cx="199963" cy="39745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2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3100"/>
          <a:stretch/>
        </p:blipFill>
        <p:spPr>
          <a:xfrm>
            <a:off x="5904275" y="1972491"/>
            <a:ext cx="5895975" cy="37992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917335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(16 bits)</a:t>
                </a:r>
                <a:endParaRPr lang="en-US" sz="11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35" y="5824555"/>
                <a:ext cx="1646056" cy="276999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349894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(16 bits)</a:t>
                </a:r>
                <a:endParaRPr lang="en-US" sz="11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894" y="5824555"/>
                <a:ext cx="1646056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0476405" y="6085808"/>
                <a:ext cx="16460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s-ES" sz="1200" b="0" dirty="0" smtClean="0"/>
              </a:p>
              <a:p>
                <a:pPr algn="ctr"/>
                <a:r>
                  <a:rPr lang="en-US" sz="1200" dirty="0" smtClean="0"/>
                  <a:t>(18 different functions)</a:t>
                </a:r>
                <a:endParaRPr lang="en-US" sz="11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6405" y="6085808"/>
                <a:ext cx="1646056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9" idx="0"/>
          </p:cNvCxnSpPr>
          <p:nvPr/>
        </p:nvCxnSpPr>
        <p:spPr>
          <a:xfrm flipH="1" flipV="1">
            <a:off x="11299371" y="5771742"/>
            <a:ext cx="0" cy="31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525103" y="1599717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zero </a:t>
                </a:r>
              </a:p>
              <a:p>
                <a:pPr algn="ctr"/>
                <a:r>
                  <a:rPr lang="en-US" sz="1100" dirty="0" smtClean="0"/>
                  <a:t>the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103" y="1599717"/>
                <a:ext cx="1646056" cy="430887"/>
              </a:xfrm>
              <a:prstGeom prst="rect">
                <a:avLst/>
              </a:prstGeom>
              <a:blipFill>
                <a:blip r:embed="rId7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243628" y="1599717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negate</a:t>
                </a:r>
              </a:p>
              <a:p>
                <a:pPr algn="ctr"/>
                <a:r>
                  <a:rPr lang="en-US" sz="1100" dirty="0" smtClean="0"/>
                  <a:t> the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628" y="1599717"/>
                <a:ext cx="1646056" cy="430887"/>
              </a:xfrm>
              <a:prstGeom prst="rect">
                <a:avLst/>
              </a:prstGeom>
              <a:blipFill>
                <a:blip r:embed="rId8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978532" y="1605625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zero </a:t>
                </a:r>
              </a:p>
              <a:p>
                <a:pPr algn="ctr"/>
                <a:r>
                  <a:rPr lang="en-US" sz="1100" dirty="0" smtClean="0"/>
                  <a:t>the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532" y="1605625"/>
                <a:ext cx="1646056" cy="430887"/>
              </a:xfrm>
              <a:prstGeom prst="rect">
                <a:avLst/>
              </a:prstGeom>
              <a:blipFill>
                <a:blip r:embed="rId9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697057" y="1605625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negate</a:t>
                </a:r>
              </a:p>
              <a:p>
                <a:pPr algn="ctr"/>
                <a:r>
                  <a:rPr lang="en-US" sz="1100" dirty="0" smtClean="0"/>
                  <a:t> the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057" y="1605625"/>
                <a:ext cx="1646056" cy="430887"/>
              </a:xfrm>
              <a:prstGeom prst="rect">
                <a:avLst/>
              </a:prstGeom>
              <a:blipFill>
                <a:blip r:embed="rId10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8556035" y="1600851"/>
            <a:ext cx="16460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/>
              <a:t>arithmetic or </a:t>
            </a:r>
          </a:p>
          <a:p>
            <a:pPr algn="ctr"/>
            <a:r>
              <a:rPr lang="es-ES" sz="1100" dirty="0" err="1" smtClean="0"/>
              <a:t>logic</a:t>
            </a:r>
            <a:r>
              <a:rPr lang="es-ES" sz="1100" dirty="0" smtClean="0"/>
              <a:t> </a:t>
            </a:r>
            <a:r>
              <a:rPr lang="es-ES" sz="1100" dirty="0" err="1" smtClean="0"/>
              <a:t>addition</a:t>
            </a:r>
            <a:r>
              <a:rPr lang="en-US" sz="1050" dirty="0" smtClean="0"/>
              <a:t>?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9496631" y="1600851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negate</a:t>
                </a:r>
              </a:p>
              <a:p>
                <a:pPr algn="ctr"/>
                <a:r>
                  <a:rPr lang="en-US" sz="1100" dirty="0" smtClean="0"/>
                  <a:t> the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631" y="1600851"/>
                <a:ext cx="1646056" cy="430887"/>
              </a:xfrm>
              <a:prstGeom prst="rect">
                <a:avLst/>
              </a:prstGeom>
              <a:blipFill>
                <a:blip r:embed="rId11"/>
                <a:stretch>
                  <a:fillRect t="-142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998" y="1995160"/>
            <a:ext cx="2512225" cy="1819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19951" y="1995160"/>
            <a:ext cx="2819533" cy="1819197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ALU										                 </a:t>
            </a:r>
            <a:r>
              <a:rPr lang="en-US" sz="2400" dirty="0" smtClean="0"/>
              <a:t>truth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8539767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or</a:t>
                </a: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s-ES" sz="11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 smtClean="0"/>
                  <a:t>?</a:t>
                </a:r>
                <a:endParaRPr lang="en-US" sz="1100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67" y="5824555"/>
                <a:ext cx="1646056" cy="276999"/>
              </a:xfrm>
              <a:prstGeom prst="rect">
                <a:avLst/>
              </a:prstGeom>
              <a:blipFill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9575134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or</a:t>
                </a: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100" i="1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 smtClean="0"/>
                  <a:t>?</a:t>
                </a:r>
                <a:endParaRPr lang="en-US" sz="1100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134" y="5824555"/>
                <a:ext cx="1646056" cy="276999"/>
              </a:xfrm>
              <a:prstGeom prst="rect">
                <a:avLst/>
              </a:prstGeom>
              <a:blipFill>
                <a:blip r:embed="rId11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6698040" y="296785"/>
            <a:ext cx="3487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control bits </a:t>
            </a:r>
          </a:p>
          <a:p>
            <a:pPr algn="ctr"/>
            <a:r>
              <a:rPr lang="en-US" sz="1200" dirty="0" smtClean="0"/>
              <a:t>(set the function to execute)</a:t>
            </a:r>
            <a:endParaRPr lang="en-US" sz="1100" dirty="0"/>
          </a:p>
        </p:txBody>
      </p:sp>
      <p:sp>
        <p:nvSpPr>
          <p:cNvPr id="29" name="Right Brace 28"/>
          <p:cNvSpPr/>
          <p:nvPr/>
        </p:nvSpPr>
        <p:spPr>
          <a:xfrm rot="5400000" flipH="1">
            <a:off x="8337993" y="-1552668"/>
            <a:ext cx="118241" cy="47576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/>
          <a:srcRect r="1331" b="87097"/>
          <a:stretch/>
        </p:blipFill>
        <p:spPr>
          <a:xfrm>
            <a:off x="5917333" y="938102"/>
            <a:ext cx="5817467" cy="564127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1914278" y="2686980"/>
            <a:ext cx="727322" cy="54517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4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Negative Binary Numbers (2’s Complement)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32" y="1388982"/>
            <a:ext cx="2657475" cy="7048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93699" y="1301527"/>
            <a:ext cx="1264303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sz="1600" dirty="0" err="1" smtClean="0"/>
              <a:t>Eg</a:t>
            </a:r>
            <a:r>
              <a:rPr lang="en-US" sz="1600" dirty="0" smtClean="0"/>
              <a:t>.  -2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66492" y="1355168"/>
                <a:ext cx="116205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1600" dirty="0" smtClean="0"/>
                  <a:t> bits</a:t>
                </a:r>
              </a:p>
              <a:p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492" y="1355168"/>
                <a:ext cx="1162053" cy="738664"/>
              </a:xfrm>
              <a:prstGeom prst="rect">
                <a:avLst/>
              </a:prstGeom>
              <a:blipFill>
                <a:blip r:embed="rId3"/>
                <a:stretch>
                  <a:fillRect l="-4188" t="-8264" b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507939" y="1625378"/>
                <a:ext cx="3505206" cy="249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−2=32−2=30=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39" y="1625378"/>
                <a:ext cx="3505206" cy="249043"/>
              </a:xfrm>
              <a:prstGeom prst="rect">
                <a:avLst/>
              </a:prstGeom>
              <a:blipFill>
                <a:blip r:embed="rId4"/>
                <a:stretch>
                  <a:fillRect l="-1565" t="-2500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/>
          <p:cNvSpPr/>
          <p:nvPr/>
        </p:nvSpPr>
        <p:spPr>
          <a:xfrm>
            <a:off x="7088845" y="1418668"/>
            <a:ext cx="88900" cy="6340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7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3100"/>
          <a:stretch/>
        </p:blipFill>
        <p:spPr>
          <a:xfrm>
            <a:off x="5904275" y="1972491"/>
            <a:ext cx="5895975" cy="37992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917335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(16 bits)</a:t>
                </a:r>
                <a:endParaRPr lang="en-US" sz="11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35" y="5824555"/>
                <a:ext cx="1646056" cy="276999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349894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(16 bits)</a:t>
                </a:r>
                <a:endParaRPr lang="en-US" sz="11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894" y="5824555"/>
                <a:ext cx="1646056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0476405" y="6085808"/>
                <a:ext cx="16460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s-ES" sz="1200" b="0" dirty="0" smtClean="0"/>
              </a:p>
              <a:p>
                <a:pPr algn="ctr"/>
                <a:r>
                  <a:rPr lang="en-US" sz="1200" dirty="0" smtClean="0"/>
                  <a:t>(18 different functions)</a:t>
                </a:r>
                <a:endParaRPr lang="en-US" sz="11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6405" y="6085808"/>
                <a:ext cx="1646056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9" idx="0"/>
          </p:cNvCxnSpPr>
          <p:nvPr/>
        </p:nvCxnSpPr>
        <p:spPr>
          <a:xfrm flipH="1" flipV="1">
            <a:off x="11299371" y="5771742"/>
            <a:ext cx="0" cy="31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525103" y="1599717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zero </a:t>
                </a:r>
              </a:p>
              <a:p>
                <a:pPr algn="ctr"/>
                <a:r>
                  <a:rPr lang="en-US" sz="1100" dirty="0" smtClean="0"/>
                  <a:t>the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103" y="1599717"/>
                <a:ext cx="1646056" cy="430887"/>
              </a:xfrm>
              <a:prstGeom prst="rect">
                <a:avLst/>
              </a:prstGeom>
              <a:blipFill>
                <a:blip r:embed="rId7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243628" y="1599717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negate</a:t>
                </a:r>
              </a:p>
              <a:p>
                <a:pPr algn="ctr"/>
                <a:r>
                  <a:rPr lang="en-US" sz="1100" dirty="0" smtClean="0"/>
                  <a:t> the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628" y="1599717"/>
                <a:ext cx="1646056" cy="430887"/>
              </a:xfrm>
              <a:prstGeom prst="rect">
                <a:avLst/>
              </a:prstGeom>
              <a:blipFill>
                <a:blip r:embed="rId8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978532" y="1605625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zero </a:t>
                </a:r>
              </a:p>
              <a:p>
                <a:pPr algn="ctr"/>
                <a:r>
                  <a:rPr lang="en-US" sz="1100" dirty="0" smtClean="0"/>
                  <a:t>the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532" y="1605625"/>
                <a:ext cx="1646056" cy="430887"/>
              </a:xfrm>
              <a:prstGeom prst="rect">
                <a:avLst/>
              </a:prstGeom>
              <a:blipFill>
                <a:blip r:embed="rId9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697057" y="1605625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negate</a:t>
                </a:r>
              </a:p>
              <a:p>
                <a:pPr algn="ctr"/>
                <a:r>
                  <a:rPr lang="en-US" sz="1100" dirty="0" smtClean="0"/>
                  <a:t> the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057" y="1605625"/>
                <a:ext cx="1646056" cy="430887"/>
              </a:xfrm>
              <a:prstGeom prst="rect">
                <a:avLst/>
              </a:prstGeom>
              <a:blipFill>
                <a:blip r:embed="rId10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8556035" y="1600851"/>
            <a:ext cx="16460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/>
              <a:t>arithmetic or </a:t>
            </a:r>
          </a:p>
          <a:p>
            <a:pPr algn="ctr"/>
            <a:r>
              <a:rPr lang="es-ES" sz="1100" dirty="0" err="1" smtClean="0"/>
              <a:t>logic</a:t>
            </a:r>
            <a:r>
              <a:rPr lang="es-ES" sz="1100" dirty="0" smtClean="0"/>
              <a:t> </a:t>
            </a:r>
            <a:r>
              <a:rPr lang="es-ES" sz="1100" dirty="0" err="1" smtClean="0"/>
              <a:t>addition</a:t>
            </a:r>
            <a:r>
              <a:rPr lang="en-US" sz="1050" dirty="0" smtClean="0"/>
              <a:t>?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9496631" y="1600851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negate</a:t>
                </a:r>
              </a:p>
              <a:p>
                <a:pPr algn="ctr"/>
                <a:r>
                  <a:rPr lang="en-US" sz="1100" dirty="0" smtClean="0"/>
                  <a:t> the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631" y="1600851"/>
                <a:ext cx="1646056" cy="430887"/>
              </a:xfrm>
              <a:prstGeom prst="rect">
                <a:avLst/>
              </a:prstGeom>
              <a:blipFill>
                <a:blip r:embed="rId11"/>
                <a:stretch>
                  <a:fillRect t="-142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314589" y="4120391"/>
                <a:ext cx="6096000" cy="307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400" dirty="0" smtClean="0"/>
                  <a:t>Eg. </a:t>
                </a:r>
                <a14:m>
                  <m:oMath xmlns:m="http://schemas.openxmlformats.org/officeDocument/2006/math">
                    <m:r>
                      <a:rPr lang="es-ES" sz="1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400" dirty="0" smtClean="0"/>
                  <a:t> (12</a:t>
                </a:r>
                <a:r>
                  <a:rPr lang="en-US" sz="1400" baseline="30000" dirty="0" smtClean="0"/>
                  <a:t>th</a:t>
                </a:r>
                <a:r>
                  <a:rPr lang="en-US" sz="1400" dirty="0" smtClean="0"/>
                  <a:t> row</a:t>
                </a:r>
                <a:r>
                  <a:rPr lang="en-US" sz="1400" dirty="0" smtClean="0"/>
                  <a:t>)</a:t>
                </a:r>
                <a:endParaRPr lang="en-US" sz="1400" dirty="0" smtClean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9" y="4120391"/>
                <a:ext cx="6096000" cy="307777"/>
              </a:xfrm>
              <a:prstGeom prst="rect">
                <a:avLst/>
              </a:prstGeom>
              <a:blipFill>
                <a:blip r:embed="rId12"/>
                <a:stretch>
                  <a:fillRect l="-300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3998" y="1995160"/>
            <a:ext cx="2512225" cy="1819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19951" y="1995160"/>
            <a:ext cx="2819533" cy="1819197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ALU										             </a:t>
            </a:r>
            <a:r>
              <a:rPr lang="en-US" dirty="0" smtClean="0"/>
              <a:t> </a:t>
            </a:r>
            <a:r>
              <a:rPr lang="en-US" sz="2400" dirty="0" smtClean="0"/>
              <a:t>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8539767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or</a:t>
                </a: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s-ES" sz="11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 smtClean="0"/>
                  <a:t>?</a:t>
                </a:r>
                <a:endParaRPr lang="en-US" sz="1100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67" y="5824555"/>
                <a:ext cx="1646056" cy="276999"/>
              </a:xfrm>
              <a:prstGeom prst="rect">
                <a:avLst/>
              </a:prstGeom>
              <a:blipFill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9575134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or</a:t>
                </a: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100" i="1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 smtClean="0"/>
                  <a:t>?</a:t>
                </a:r>
                <a:endParaRPr lang="en-US" sz="1100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134" y="5824555"/>
                <a:ext cx="1646056" cy="276999"/>
              </a:xfrm>
              <a:prstGeom prst="rect">
                <a:avLst/>
              </a:prstGeom>
              <a:blipFill>
                <a:blip r:embed="rId11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6698040" y="296785"/>
            <a:ext cx="3487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control bits </a:t>
            </a:r>
          </a:p>
          <a:p>
            <a:pPr algn="ctr"/>
            <a:r>
              <a:rPr lang="en-US" sz="1200" dirty="0" smtClean="0"/>
              <a:t>(set the function to execute)</a:t>
            </a:r>
            <a:endParaRPr lang="en-US" sz="1100" dirty="0"/>
          </a:p>
        </p:txBody>
      </p:sp>
      <p:sp>
        <p:nvSpPr>
          <p:cNvPr id="29" name="Right Brace 28"/>
          <p:cNvSpPr/>
          <p:nvPr/>
        </p:nvSpPr>
        <p:spPr>
          <a:xfrm rot="5400000" flipH="1">
            <a:off x="8337993" y="-1552668"/>
            <a:ext cx="118241" cy="47576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/>
          <a:srcRect r="1331" b="87097"/>
          <a:stretch/>
        </p:blipFill>
        <p:spPr>
          <a:xfrm>
            <a:off x="5917333" y="938102"/>
            <a:ext cx="5817467" cy="564127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5992877" y="4559514"/>
            <a:ext cx="5781973" cy="237333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12773" y="1833991"/>
            <a:ext cx="1348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0   0    1    1   1   0</a:t>
            </a:r>
            <a:endParaRPr lang="en-US" sz="1100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-7275" y="2508373"/>
            <a:ext cx="13482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smtClean="0"/>
              <a:t>0010010010101001</a:t>
            </a:r>
            <a:endParaRPr lang="en-US" sz="700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-7275" y="2907118"/>
            <a:ext cx="13482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smtClean="0"/>
              <a:t>11</a:t>
            </a:r>
            <a:r>
              <a:rPr lang="en-US" sz="700" dirty="0" smtClean="0"/>
              <a:t>10110100100000</a:t>
            </a:r>
            <a:endParaRPr lang="en-US" sz="700" dirty="0" smtClean="0"/>
          </a:p>
        </p:txBody>
      </p:sp>
    </p:spTree>
    <p:extLst>
      <p:ext uri="{BB962C8B-B14F-4D97-AF65-F5344CB8AC3E}">
        <p14:creationId xmlns:p14="http://schemas.microsoft.com/office/powerpoint/2010/main" val="357458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3100"/>
          <a:stretch/>
        </p:blipFill>
        <p:spPr>
          <a:xfrm>
            <a:off x="5904275" y="1972491"/>
            <a:ext cx="5895975" cy="37992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917335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(16 bits)</a:t>
                </a:r>
                <a:endParaRPr lang="en-US" sz="11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35" y="5824555"/>
                <a:ext cx="1646056" cy="276999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349894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(16 bits)</a:t>
                </a:r>
                <a:endParaRPr lang="en-US" sz="11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894" y="5824555"/>
                <a:ext cx="1646056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0476405" y="6085808"/>
                <a:ext cx="16460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s-ES" sz="1200" b="0" dirty="0" smtClean="0"/>
              </a:p>
              <a:p>
                <a:pPr algn="ctr"/>
                <a:r>
                  <a:rPr lang="en-US" sz="1200" dirty="0" smtClean="0"/>
                  <a:t>(18 different functions)</a:t>
                </a:r>
                <a:endParaRPr lang="en-US" sz="11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6405" y="6085808"/>
                <a:ext cx="1646056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9" idx="0"/>
          </p:cNvCxnSpPr>
          <p:nvPr/>
        </p:nvCxnSpPr>
        <p:spPr>
          <a:xfrm flipH="1" flipV="1">
            <a:off x="11299371" y="5771742"/>
            <a:ext cx="0" cy="31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525103" y="1599717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zero </a:t>
                </a:r>
              </a:p>
              <a:p>
                <a:pPr algn="ctr"/>
                <a:r>
                  <a:rPr lang="en-US" sz="1100" dirty="0" smtClean="0"/>
                  <a:t>the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103" y="1599717"/>
                <a:ext cx="1646056" cy="430887"/>
              </a:xfrm>
              <a:prstGeom prst="rect">
                <a:avLst/>
              </a:prstGeom>
              <a:blipFill>
                <a:blip r:embed="rId7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243628" y="1599717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negate</a:t>
                </a:r>
              </a:p>
              <a:p>
                <a:pPr algn="ctr"/>
                <a:r>
                  <a:rPr lang="en-US" sz="1100" dirty="0" smtClean="0"/>
                  <a:t> the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628" y="1599717"/>
                <a:ext cx="1646056" cy="430887"/>
              </a:xfrm>
              <a:prstGeom prst="rect">
                <a:avLst/>
              </a:prstGeom>
              <a:blipFill>
                <a:blip r:embed="rId8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978532" y="1605625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zero </a:t>
                </a:r>
              </a:p>
              <a:p>
                <a:pPr algn="ctr"/>
                <a:r>
                  <a:rPr lang="en-US" sz="1100" dirty="0" smtClean="0"/>
                  <a:t>the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532" y="1605625"/>
                <a:ext cx="1646056" cy="430887"/>
              </a:xfrm>
              <a:prstGeom prst="rect">
                <a:avLst/>
              </a:prstGeom>
              <a:blipFill>
                <a:blip r:embed="rId9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697057" y="1605625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negate</a:t>
                </a:r>
              </a:p>
              <a:p>
                <a:pPr algn="ctr"/>
                <a:r>
                  <a:rPr lang="en-US" sz="1100" dirty="0" smtClean="0"/>
                  <a:t> the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057" y="1605625"/>
                <a:ext cx="1646056" cy="430887"/>
              </a:xfrm>
              <a:prstGeom prst="rect">
                <a:avLst/>
              </a:prstGeom>
              <a:blipFill>
                <a:blip r:embed="rId10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8556035" y="1600851"/>
            <a:ext cx="16460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/>
              <a:t>arithmetic or </a:t>
            </a:r>
          </a:p>
          <a:p>
            <a:pPr algn="ctr"/>
            <a:r>
              <a:rPr lang="es-ES" sz="1100" dirty="0" err="1" smtClean="0"/>
              <a:t>logic</a:t>
            </a:r>
            <a:r>
              <a:rPr lang="es-ES" sz="1100" dirty="0" smtClean="0"/>
              <a:t> </a:t>
            </a:r>
            <a:r>
              <a:rPr lang="es-ES" sz="1100" dirty="0" err="1" smtClean="0"/>
              <a:t>addition</a:t>
            </a:r>
            <a:r>
              <a:rPr lang="en-US" sz="1050" dirty="0" smtClean="0"/>
              <a:t>?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9496631" y="1600851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negate</a:t>
                </a:r>
              </a:p>
              <a:p>
                <a:pPr algn="ctr"/>
                <a:r>
                  <a:rPr lang="en-US" sz="1100" dirty="0" smtClean="0"/>
                  <a:t> the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631" y="1600851"/>
                <a:ext cx="1646056" cy="430887"/>
              </a:xfrm>
              <a:prstGeom prst="rect">
                <a:avLst/>
              </a:prstGeom>
              <a:blipFill>
                <a:blip r:embed="rId11"/>
                <a:stretch>
                  <a:fillRect t="-142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314589" y="4120391"/>
                <a:ext cx="6096000" cy="70788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400" dirty="0" smtClean="0"/>
                  <a:t>Eg. </a:t>
                </a:r>
                <a14:m>
                  <m:oMath xmlns:m="http://schemas.openxmlformats.org/officeDocument/2006/math">
                    <m:r>
                      <a:rPr lang="es-ES" sz="1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400" dirty="0" smtClean="0"/>
                  <a:t> (12</a:t>
                </a:r>
                <a:r>
                  <a:rPr lang="en-US" sz="1400" baseline="30000" dirty="0" smtClean="0"/>
                  <a:t>th</a:t>
                </a:r>
                <a:r>
                  <a:rPr lang="en-US" sz="1400" dirty="0" smtClean="0"/>
                  <a:t> row)</a:t>
                </a:r>
              </a:p>
              <a:p>
                <a:endParaRPr lang="en-US" sz="1400" dirty="0"/>
              </a:p>
              <a:p>
                <a:pPr lvl="1"/>
                <a:r>
                  <a:rPr lang="en-US" sz="1200" dirty="0" err="1" smtClean="0"/>
                  <a:t>zx</a:t>
                </a:r>
                <a:r>
                  <a:rPr lang="en-US" sz="1200" dirty="0" smtClean="0"/>
                  <a:t> = 0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is not </a:t>
                </a:r>
                <a:r>
                  <a:rPr lang="en-US" sz="1200" dirty="0" smtClean="0"/>
                  <a:t>zeroed</a:t>
                </a:r>
                <a:endParaRPr lang="en-US" sz="1200" dirty="0" smtClean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9" y="4120391"/>
                <a:ext cx="6096000" cy="707886"/>
              </a:xfrm>
              <a:prstGeom prst="rect">
                <a:avLst/>
              </a:prstGeom>
              <a:blipFill>
                <a:blip r:embed="rId12"/>
                <a:stretch>
                  <a:fillRect l="-300" t="-1724" b="-6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3998" y="1995160"/>
            <a:ext cx="2512225" cy="1819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19951" y="1995160"/>
            <a:ext cx="2819533" cy="18191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8539767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or</a:t>
                </a: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s-ES" sz="11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 smtClean="0"/>
                  <a:t>?</a:t>
                </a:r>
                <a:endParaRPr lang="en-US" sz="1100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67" y="5824555"/>
                <a:ext cx="1646056" cy="276999"/>
              </a:xfrm>
              <a:prstGeom prst="rect">
                <a:avLst/>
              </a:prstGeom>
              <a:blipFill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9575134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or</a:t>
                </a: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100" i="1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 smtClean="0"/>
                  <a:t>?</a:t>
                </a:r>
                <a:endParaRPr lang="en-US" sz="1100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134" y="5824555"/>
                <a:ext cx="1646056" cy="276999"/>
              </a:xfrm>
              <a:prstGeom prst="rect">
                <a:avLst/>
              </a:prstGeom>
              <a:blipFill>
                <a:blip r:embed="rId11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6698040" y="296785"/>
            <a:ext cx="3487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control bits </a:t>
            </a:r>
          </a:p>
          <a:p>
            <a:pPr algn="ctr"/>
            <a:r>
              <a:rPr lang="en-US" sz="1200" dirty="0" smtClean="0"/>
              <a:t>(set the function to execute)</a:t>
            </a:r>
            <a:endParaRPr lang="en-US" sz="1100" dirty="0"/>
          </a:p>
        </p:txBody>
      </p:sp>
      <p:sp>
        <p:nvSpPr>
          <p:cNvPr id="29" name="Right Brace 28"/>
          <p:cNvSpPr/>
          <p:nvPr/>
        </p:nvSpPr>
        <p:spPr>
          <a:xfrm rot="5400000" flipH="1">
            <a:off x="8337993" y="-1552668"/>
            <a:ext cx="118241" cy="47576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/>
          <a:srcRect r="1331" b="87097"/>
          <a:stretch/>
        </p:blipFill>
        <p:spPr>
          <a:xfrm>
            <a:off x="5917333" y="938102"/>
            <a:ext cx="5817467" cy="564127"/>
          </a:xfrm>
          <a:prstGeom prst="rect">
            <a:avLst/>
          </a:prstGeom>
        </p:spPr>
      </p:pic>
      <p:sp>
        <p:nvSpPr>
          <p:cNvPr id="33" name="Title 1"/>
          <p:cNvSpPr txBox="1">
            <a:spLocks/>
          </p:cNvSpPr>
          <p:nvPr/>
        </p:nvSpPr>
        <p:spPr>
          <a:xfrm>
            <a:off x="0" y="-83113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ALU										              </a:t>
            </a:r>
            <a:r>
              <a:rPr lang="en-US" sz="2400" smtClean="0"/>
              <a:t>example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225107" y="4559514"/>
            <a:ext cx="250751" cy="24471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12773" y="1833991"/>
            <a:ext cx="1348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70C0"/>
                </a:solidFill>
              </a:rPr>
              <a:t>0</a:t>
            </a:r>
            <a:r>
              <a:rPr lang="en-US" sz="1100" dirty="0" smtClean="0"/>
              <a:t>   0    1    1   1   0</a:t>
            </a:r>
            <a:endParaRPr lang="en-US" sz="1100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-7275" y="2508373"/>
            <a:ext cx="13482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smtClean="0">
                <a:solidFill>
                  <a:srgbClr val="0070C0"/>
                </a:solidFill>
              </a:rPr>
              <a:t>0010010010101001</a:t>
            </a:r>
            <a:endParaRPr lang="en-US" sz="700" dirty="0" smtClean="0">
              <a:solidFill>
                <a:srgbClr val="0070C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-7275" y="2907118"/>
            <a:ext cx="13482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smtClean="0"/>
              <a:t>11</a:t>
            </a:r>
            <a:r>
              <a:rPr lang="en-US" sz="700" dirty="0" smtClean="0"/>
              <a:t>10110100100000</a:t>
            </a:r>
            <a:endParaRPr lang="en-US" sz="700" dirty="0" smtClean="0"/>
          </a:p>
        </p:txBody>
      </p:sp>
    </p:spTree>
    <p:extLst>
      <p:ext uri="{BB962C8B-B14F-4D97-AF65-F5344CB8AC3E}">
        <p14:creationId xmlns:p14="http://schemas.microsoft.com/office/powerpoint/2010/main" val="304163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3100"/>
          <a:stretch/>
        </p:blipFill>
        <p:spPr>
          <a:xfrm>
            <a:off x="5904275" y="1972491"/>
            <a:ext cx="5895975" cy="37992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917335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(16 bits)</a:t>
                </a:r>
                <a:endParaRPr lang="en-US" sz="11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35" y="5824555"/>
                <a:ext cx="1646056" cy="276999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349894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(16 bits)</a:t>
                </a:r>
                <a:endParaRPr lang="en-US" sz="11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894" y="5824555"/>
                <a:ext cx="1646056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0476405" y="6085808"/>
                <a:ext cx="16460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s-ES" sz="1200" b="0" dirty="0" smtClean="0"/>
              </a:p>
              <a:p>
                <a:pPr algn="ctr"/>
                <a:r>
                  <a:rPr lang="en-US" sz="1200" dirty="0" smtClean="0"/>
                  <a:t>(18 different functions)</a:t>
                </a:r>
                <a:endParaRPr lang="en-US" sz="11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6405" y="6085808"/>
                <a:ext cx="1646056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9" idx="0"/>
          </p:cNvCxnSpPr>
          <p:nvPr/>
        </p:nvCxnSpPr>
        <p:spPr>
          <a:xfrm flipH="1" flipV="1">
            <a:off x="11299371" y="5771742"/>
            <a:ext cx="0" cy="31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525103" y="1599717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zero </a:t>
                </a:r>
              </a:p>
              <a:p>
                <a:pPr algn="ctr"/>
                <a:r>
                  <a:rPr lang="en-US" sz="1100" dirty="0" smtClean="0"/>
                  <a:t>the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103" y="1599717"/>
                <a:ext cx="1646056" cy="430887"/>
              </a:xfrm>
              <a:prstGeom prst="rect">
                <a:avLst/>
              </a:prstGeom>
              <a:blipFill>
                <a:blip r:embed="rId7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243628" y="1599717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negate</a:t>
                </a:r>
              </a:p>
              <a:p>
                <a:pPr algn="ctr"/>
                <a:r>
                  <a:rPr lang="en-US" sz="1100" dirty="0" smtClean="0"/>
                  <a:t> the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628" y="1599717"/>
                <a:ext cx="1646056" cy="430887"/>
              </a:xfrm>
              <a:prstGeom prst="rect">
                <a:avLst/>
              </a:prstGeom>
              <a:blipFill>
                <a:blip r:embed="rId8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978532" y="1605625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zero </a:t>
                </a:r>
              </a:p>
              <a:p>
                <a:pPr algn="ctr"/>
                <a:r>
                  <a:rPr lang="en-US" sz="1100" dirty="0" smtClean="0"/>
                  <a:t>the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532" y="1605625"/>
                <a:ext cx="1646056" cy="430887"/>
              </a:xfrm>
              <a:prstGeom prst="rect">
                <a:avLst/>
              </a:prstGeom>
              <a:blipFill>
                <a:blip r:embed="rId9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697057" y="1605625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negate</a:t>
                </a:r>
              </a:p>
              <a:p>
                <a:pPr algn="ctr"/>
                <a:r>
                  <a:rPr lang="en-US" sz="1100" dirty="0" smtClean="0"/>
                  <a:t> the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057" y="1605625"/>
                <a:ext cx="1646056" cy="430887"/>
              </a:xfrm>
              <a:prstGeom prst="rect">
                <a:avLst/>
              </a:prstGeom>
              <a:blipFill>
                <a:blip r:embed="rId10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8556035" y="1600851"/>
            <a:ext cx="16460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/>
              <a:t>arithmetic or </a:t>
            </a:r>
          </a:p>
          <a:p>
            <a:pPr algn="ctr"/>
            <a:r>
              <a:rPr lang="es-ES" sz="1100" dirty="0" err="1" smtClean="0"/>
              <a:t>logic</a:t>
            </a:r>
            <a:r>
              <a:rPr lang="es-ES" sz="1100" dirty="0" smtClean="0"/>
              <a:t> </a:t>
            </a:r>
            <a:r>
              <a:rPr lang="es-ES" sz="1100" dirty="0" err="1" smtClean="0"/>
              <a:t>addition</a:t>
            </a:r>
            <a:r>
              <a:rPr lang="en-US" sz="1050" dirty="0" smtClean="0"/>
              <a:t>?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9496631" y="1600851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negate</a:t>
                </a:r>
              </a:p>
              <a:p>
                <a:pPr algn="ctr"/>
                <a:r>
                  <a:rPr lang="en-US" sz="1100" dirty="0" smtClean="0"/>
                  <a:t> the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631" y="1600851"/>
                <a:ext cx="1646056" cy="430887"/>
              </a:xfrm>
              <a:prstGeom prst="rect">
                <a:avLst/>
              </a:prstGeom>
              <a:blipFill>
                <a:blip r:embed="rId11"/>
                <a:stretch>
                  <a:fillRect t="-142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314589" y="4120391"/>
                <a:ext cx="6096000" cy="8925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400" dirty="0" smtClean="0"/>
                  <a:t>Eg. </a:t>
                </a:r>
                <a14:m>
                  <m:oMath xmlns:m="http://schemas.openxmlformats.org/officeDocument/2006/math">
                    <m:r>
                      <a:rPr lang="es-ES" sz="1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400" dirty="0" smtClean="0"/>
                  <a:t> (12</a:t>
                </a:r>
                <a:r>
                  <a:rPr lang="en-US" sz="1400" baseline="30000" dirty="0" smtClean="0"/>
                  <a:t>th</a:t>
                </a:r>
                <a:r>
                  <a:rPr lang="en-US" sz="1400" dirty="0" smtClean="0"/>
                  <a:t> row)</a:t>
                </a:r>
              </a:p>
              <a:p>
                <a:endParaRPr lang="en-US" sz="1400" dirty="0"/>
              </a:p>
              <a:p>
                <a:pPr lvl="1"/>
                <a:r>
                  <a:rPr lang="en-US" sz="1200" dirty="0" err="1" smtClean="0"/>
                  <a:t>zx</a:t>
                </a:r>
                <a:r>
                  <a:rPr lang="en-US" sz="1200" dirty="0" smtClean="0"/>
                  <a:t> = 0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is not zeroed</a:t>
                </a:r>
              </a:p>
              <a:p>
                <a:pPr lvl="1"/>
                <a:r>
                  <a:rPr lang="en-US" sz="1200" dirty="0" err="1"/>
                  <a:t>n</a:t>
                </a:r>
                <a:r>
                  <a:rPr lang="en-US" sz="1200" dirty="0" err="1" smtClean="0"/>
                  <a:t>x</a:t>
                </a:r>
                <a:r>
                  <a:rPr lang="en-US" sz="1200" dirty="0" smtClean="0"/>
                  <a:t> = 0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is not </a:t>
                </a:r>
                <a:r>
                  <a:rPr lang="en-US" sz="1200" dirty="0" smtClean="0"/>
                  <a:t>negated</a:t>
                </a:r>
                <a:endParaRPr lang="en-US" sz="1200" dirty="0" smtClean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9" y="4120391"/>
                <a:ext cx="6096000" cy="892552"/>
              </a:xfrm>
              <a:prstGeom prst="rect">
                <a:avLst/>
              </a:prstGeom>
              <a:blipFill>
                <a:blip r:embed="rId12"/>
                <a:stretch>
                  <a:fillRect l="-300" t="-1370" b="-4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3998" y="1995160"/>
            <a:ext cx="2512225" cy="1819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19951" y="1995160"/>
            <a:ext cx="2819533" cy="18191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8539767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or</a:t>
                </a: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s-ES" sz="11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 smtClean="0"/>
                  <a:t>?</a:t>
                </a:r>
                <a:endParaRPr lang="en-US" sz="1100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67" y="5824555"/>
                <a:ext cx="1646056" cy="276999"/>
              </a:xfrm>
              <a:prstGeom prst="rect">
                <a:avLst/>
              </a:prstGeom>
              <a:blipFill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9575134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or</a:t>
                </a: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100" i="1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 smtClean="0"/>
                  <a:t>?</a:t>
                </a:r>
                <a:endParaRPr lang="en-US" sz="1100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134" y="5824555"/>
                <a:ext cx="1646056" cy="276999"/>
              </a:xfrm>
              <a:prstGeom prst="rect">
                <a:avLst/>
              </a:prstGeom>
              <a:blipFill>
                <a:blip r:embed="rId11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6698040" y="296785"/>
            <a:ext cx="3487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control bits </a:t>
            </a:r>
          </a:p>
          <a:p>
            <a:pPr algn="ctr"/>
            <a:r>
              <a:rPr lang="en-US" sz="1200" dirty="0" smtClean="0"/>
              <a:t>(set the function to execute)</a:t>
            </a:r>
            <a:endParaRPr lang="en-US" sz="1100" dirty="0"/>
          </a:p>
        </p:txBody>
      </p:sp>
      <p:sp>
        <p:nvSpPr>
          <p:cNvPr id="29" name="Right Brace 28"/>
          <p:cNvSpPr/>
          <p:nvPr/>
        </p:nvSpPr>
        <p:spPr>
          <a:xfrm rot="5400000" flipH="1">
            <a:off x="8337993" y="-1552668"/>
            <a:ext cx="118241" cy="47576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/>
          <a:srcRect r="1331" b="87097"/>
          <a:stretch/>
        </p:blipFill>
        <p:spPr>
          <a:xfrm>
            <a:off x="5917333" y="938102"/>
            <a:ext cx="5817467" cy="564127"/>
          </a:xfrm>
          <a:prstGeom prst="rect">
            <a:avLst/>
          </a:prstGeom>
        </p:spPr>
      </p:pic>
      <p:sp>
        <p:nvSpPr>
          <p:cNvPr id="33" name="Title 1"/>
          <p:cNvSpPr txBox="1">
            <a:spLocks/>
          </p:cNvSpPr>
          <p:nvPr/>
        </p:nvSpPr>
        <p:spPr>
          <a:xfrm>
            <a:off x="0" y="-83113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ALU										              </a:t>
            </a:r>
            <a:r>
              <a:rPr lang="en-US" sz="2400" smtClean="0"/>
              <a:t>example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936309" y="4559514"/>
            <a:ext cx="250751" cy="24471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2773" y="1833991"/>
            <a:ext cx="1348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0   </a:t>
            </a:r>
            <a:r>
              <a:rPr lang="en-US" sz="1100" dirty="0" smtClean="0">
                <a:solidFill>
                  <a:srgbClr val="0070C0"/>
                </a:solidFill>
              </a:rPr>
              <a:t>0</a:t>
            </a:r>
            <a:r>
              <a:rPr lang="en-US" sz="1100" dirty="0" smtClean="0"/>
              <a:t>    1    1   1   0</a:t>
            </a:r>
            <a:endParaRPr lang="en-US" sz="1100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-7275" y="2508373"/>
            <a:ext cx="13482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smtClean="0">
                <a:solidFill>
                  <a:srgbClr val="0070C0"/>
                </a:solidFill>
              </a:rPr>
              <a:t>0010010010101001</a:t>
            </a:r>
            <a:endParaRPr lang="en-US" sz="700" dirty="0" smtClean="0">
              <a:solidFill>
                <a:srgbClr val="0070C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-7275" y="2907118"/>
            <a:ext cx="13482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smtClean="0"/>
              <a:t>11</a:t>
            </a:r>
            <a:r>
              <a:rPr lang="en-US" sz="700" dirty="0" smtClean="0"/>
              <a:t>10110100100000</a:t>
            </a:r>
            <a:endParaRPr lang="en-US" sz="700" dirty="0" smtClean="0"/>
          </a:p>
        </p:txBody>
      </p:sp>
    </p:spTree>
    <p:extLst>
      <p:ext uri="{BB962C8B-B14F-4D97-AF65-F5344CB8AC3E}">
        <p14:creationId xmlns:p14="http://schemas.microsoft.com/office/powerpoint/2010/main" val="31631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3100"/>
          <a:stretch/>
        </p:blipFill>
        <p:spPr>
          <a:xfrm>
            <a:off x="5904275" y="1972491"/>
            <a:ext cx="5895975" cy="37992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917335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(16 bits)</a:t>
                </a:r>
                <a:endParaRPr lang="en-US" sz="11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35" y="5824555"/>
                <a:ext cx="1646056" cy="276999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349894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(16 bits)</a:t>
                </a:r>
                <a:endParaRPr lang="en-US" sz="11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894" y="5824555"/>
                <a:ext cx="1646056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0476405" y="6085808"/>
                <a:ext cx="16460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s-ES" sz="1200" b="0" dirty="0" smtClean="0"/>
              </a:p>
              <a:p>
                <a:pPr algn="ctr"/>
                <a:r>
                  <a:rPr lang="en-US" sz="1200" dirty="0" smtClean="0"/>
                  <a:t>(18 different functions)</a:t>
                </a:r>
                <a:endParaRPr lang="en-US" sz="11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6405" y="6085808"/>
                <a:ext cx="1646056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9" idx="0"/>
          </p:cNvCxnSpPr>
          <p:nvPr/>
        </p:nvCxnSpPr>
        <p:spPr>
          <a:xfrm flipH="1" flipV="1">
            <a:off x="11299371" y="5771742"/>
            <a:ext cx="0" cy="31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525103" y="1599717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zero </a:t>
                </a:r>
              </a:p>
              <a:p>
                <a:pPr algn="ctr"/>
                <a:r>
                  <a:rPr lang="en-US" sz="1100" dirty="0" smtClean="0"/>
                  <a:t>the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103" y="1599717"/>
                <a:ext cx="1646056" cy="430887"/>
              </a:xfrm>
              <a:prstGeom prst="rect">
                <a:avLst/>
              </a:prstGeom>
              <a:blipFill>
                <a:blip r:embed="rId7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243628" y="1599717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negate</a:t>
                </a:r>
              </a:p>
              <a:p>
                <a:pPr algn="ctr"/>
                <a:r>
                  <a:rPr lang="en-US" sz="1100" dirty="0" smtClean="0"/>
                  <a:t> the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628" y="1599717"/>
                <a:ext cx="1646056" cy="430887"/>
              </a:xfrm>
              <a:prstGeom prst="rect">
                <a:avLst/>
              </a:prstGeom>
              <a:blipFill>
                <a:blip r:embed="rId8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978532" y="1605625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zero </a:t>
                </a:r>
              </a:p>
              <a:p>
                <a:pPr algn="ctr"/>
                <a:r>
                  <a:rPr lang="en-US" sz="1100" dirty="0" smtClean="0"/>
                  <a:t>the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532" y="1605625"/>
                <a:ext cx="1646056" cy="430887"/>
              </a:xfrm>
              <a:prstGeom prst="rect">
                <a:avLst/>
              </a:prstGeom>
              <a:blipFill>
                <a:blip r:embed="rId9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697057" y="1605625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negate</a:t>
                </a:r>
              </a:p>
              <a:p>
                <a:pPr algn="ctr"/>
                <a:r>
                  <a:rPr lang="en-US" sz="1100" dirty="0" smtClean="0"/>
                  <a:t> the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057" y="1605625"/>
                <a:ext cx="1646056" cy="430887"/>
              </a:xfrm>
              <a:prstGeom prst="rect">
                <a:avLst/>
              </a:prstGeom>
              <a:blipFill>
                <a:blip r:embed="rId10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8556035" y="1600851"/>
            <a:ext cx="16460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/>
              <a:t>arithmetic or </a:t>
            </a:r>
          </a:p>
          <a:p>
            <a:pPr algn="ctr"/>
            <a:r>
              <a:rPr lang="es-ES" sz="1100" dirty="0" err="1" smtClean="0"/>
              <a:t>logic</a:t>
            </a:r>
            <a:r>
              <a:rPr lang="es-ES" sz="1100" dirty="0" smtClean="0"/>
              <a:t> </a:t>
            </a:r>
            <a:r>
              <a:rPr lang="es-ES" sz="1100" dirty="0" err="1" smtClean="0"/>
              <a:t>addition</a:t>
            </a:r>
            <a:r>
              <a:rPr lang="en-US" sz="1050" dirty="0" smtClean="0"/>
              <a:t>?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9496631" y="1600851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negate</a:t>
                </a:r>
              </a:p>
              <a:p>
                <a:pPr algn="ctr"/>
                <a:r>
                  <a:rPr lang="en-US" sz="1100" dirty="0" smtClean="0"/>
                  <a:t> the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631" y="1600851"/>
                <a:ext cx="1646056" cy="430887"/>
              </a:xfrm>
              <a:prstGeom prst="rect">
                <a:avLst/>
              </a:prstGeom>
              <a:blipFill>
                <a:blip r:embed="rId11"/>
                <a:stretch>
                  <a:fillRect t="-142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314589" y="4120391"/>
                <a:ext cx="6096000" cy="8925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400" dirty="0" smtClean="0"/>
                  <a:t>Eg. </a:t>
                </a:r>
                <a14:m>
                  <m:oMath xmlns:m="http://schemas.openxmlformats.org/officeDocument/2006/math">
                    <m:r>
                      <a:rPr lang="es-ES" sz="1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400" dirty="0" smtClean="0"/>
                  <a:t> (12</a:t>
                </a:r>
                <a:r>
                  <a:rPr lang="en-US" sz="1400" baseline="30000" dirty="0" smtClean="0"/>
                  <a:t>th</a:t>
                </a:r>
                <a:r>
                  <a:rPr lang="en-US" sz="1400" dirty="0" smtClean="0"/>
                  <a:t> row)</a:t>
                </a:r>
              </a:p>
              <a:p>
                <a:endParaRPr lang="en-US" sz="1400" dirty="0"/>
              </a:p>
              <a:p>
                <a:pPr lvl="1"/>
                <a:r>
                  <a:rPr lang="en-US" sz="1200" dirty="0" err="1" smtClean="0"/>
                  <a:t>zx</a:t>
                </a:r>
                <a:r>
                  <a:rPr lang="en-US" sz="1200" dirty="0" smtClean="0"/>
                  <a:t> = 0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is not </a:t>
                </a:r>
                <a:r>
                  <a:rPr lang="en-US" sz="1200" dirty="0" smtClean="0"/>
                  <a:t>zeroed	</a:t>
                </a:r>
                <a:r>
                  <a:rPr lang="es-ES" sz="1200" dirty="0"/>
                  <a:t> </a:t>
                </a:r>
                <a14:m>
                  <m:oMath xmlns:m="http://schemas.openxmlformats.org/officeDocument/2006/math">
                    <m:r>
                      <a:rPr lang="es-ES" sz="1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is still </a:t>
                </a:r>
                <a14:m>
                  <m:oMath xmlns:m="http://schemas.openxmlformats.org/officeDocument/2006/math">
                    <m:r>
                      <a:rPr lang="es-ES" sz="1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dirty="0"/>
              </a:p>
              <a:p>
                <a:pPr lvl="1"/>
                <a:r>
                  <a:rPr lang="en-US" sz="1200" dirty="0" err="1"/>
                  <a:t>n</a:t>
                </a:r>
                <a:r>
                  <a:rPr lang="en-US" sz="1200" dirty="0" err="1" smtClean="0"/>
                  <a:t>x</a:t>
                </a:r>
                <a:r>
                  <a:rPr lang="en-US" sz="1200" dirty="0" smtClean="0"/>
                  <a:t> = 0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is not </a:t>
                </a:r>
                <a:r>
                  <a:rPr lang="en-US" sz="1200" dirty="0" smtClean="0"/>
                  <a:t>negated	</a:t>
                </a:r>
                <a:endParaRPr lang="en-US" sz="1200" dirty="0" smtClean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9" y="4120391"/>
                <a:ext cx="6096000" cy="892552"/>
              </a:xfrm>
              <a:prstGeom prst="rect">
                <a:avLst/>
              </a:prstGeom>
              <a:blipFill>
                <a:blip r:embed="rId12"/>
                <a:stretch>
                  <a:fillRect l="-300" t="-1370" b="-4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3998" y="1995160"/>
            <a:ext cx="2512225" cy="1819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19951" y="1995160"/>
            <a:ext cx="2819533" cy="18191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8539767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or</a:t>
                </a: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s-ES" sz="11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 smtClean="0"/>
                  <a:t>?</a:t>
                </a:r>
                <a:endParaRPr lang="en-US" sz="1100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67" y="5824555"/>
                <a:ext cx="1646056" cy="276999"/>
              </a:xfrm>
              <a:prstGeom prst="rect">
                <a:avLst/>
              </a:prstGeom>
              <a:blipFill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9575134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or</a:t>
                </a: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100" i="1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 smtClean="0"/>
                  <a:t>?</a:t>
                </a:r>
                <a:endParaRPr lang="en-US" sz="1100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134" y="5824555"/>
                <a:ext cx="1646056" cy="276999"/>
              </a:xfrm>
              <a:prstGeom prst="rect">
                <a:avLst/>
              </a:prstGeom>
              <a:blipFill>
                <a:blip r:embed="rId11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6698040" y="296785"/>
            <a:ext cx="3487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control bits </a:t>
            </a:r>
          </a:p>
          <a:p>
            <a:pPr algn="ctr"/>
            <a:r>
              <a:rPr lang="en-US" sz="1200" dirty="0" smtClean="0"/>
              <a:t>(set the function to execute)</a:t>
            </a:r>
            <a:endParaRPr lang="en-US" sz="1100" dirty="0"/>
          </a:p>
        </p:txBody>
      </p:sp>
      <p:sp>
        <p:nvSpPr>
          <p:cNvPr id="29" name="Right Brace 28"/>
          <p:cNvSpPr/>
          <p:nvPr/>
        </p:nvSpPr>
        <p:spPr>
          <a:xfrm rot="5400000" flipH="1">
            <a:off x="8337993" y="-1552668"/>
            <a:ext cx="118241" cy="47576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/>
          <a:srcRect r="1331" b="87097"/>
          <a:stretch/>
        </p:blipFill>
        <p:spPr>
          <a:xfrm>
            <a:off x="5917333" y="938102"/>
            <a:ext cx="5817467" cy="564127"/>
          </a:xfrm>
          <a:prstGeom prst="rect">
            <a:avLst/>
          </a:prstGeom>
        </p:spPr>
      </p:pic>
      <p:sp>
        <p:nvSpPr>
          <p:cNvPr id="33" name="Title 1"/>
          <p:cNvSpPr txBox="1">
            <a:spLocks/>
          </p:cNvSpPr>
          <p:nvPr/>
        </p:nvSpPr>
        <p:spPr>
          <a:xfrm>
            <a:off x="0" y="-83113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ALU										              </a:t>
            </a:r>
            <a:r>
              <a:rPr lang="en-US" sz="2400" smtClean="0"/>
              <a:t>example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243629" y="4574755"/>
            <a:ext cx="943432" cy="19536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2773" y="1833991"/>
            <a:ext cx="1348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70C0"/>
                </a:solidFill>
              </a:rPr>
              <a:t>0</a:t>
            </a:r>
            <a:r>
              <a:rPr lang="en-US" sz="1100" dirty="0" smtClean="0"/>
              <a:t>   </a:t>
            </a:r>
            <a:r>
              <a:rPr lang="en-US" sz="1100" dirty="0" smtClean="0">
                <a:solidFill>
                  <a:srgbClr val="0070C0"/>
                </a:solidFill>
              </a:rPr>
              <a:t>0</a:t>
            </a:r>
            <a:r>
              <a:rPr lang="en-US" sz="1100" dirty="0" smtClean="0"/>
              <a:t>    1    1   1   0</a:t>
            </a:r>
            <a:endParaRPr lang="en-US" sz="1100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-7275" y="2508373"/>
            <a:ext cx="13482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smtClean="0">
                <a:solidFill>
                  <a:srgbClr val="0070C0"/>
                </a:solidFill>
              </a:rPr>
              <a:t>0010010010101001</a:t>
            </a:r>
            <a:endParaRPr lang="en-US" sz="700" dirty="0" smtClean="0">
              <a:solidFill>
                <a:srgbClr val="0070C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-7275" y="2907118"/>
            <a:ext cx="13482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smtClean="0"/>
              <a:t>11</a:t>
            </a:r>
            <a:r>
              <a:rPr lang="en-US" sz="700" dirty="0" smtClean="0"/>
              <a:t>10110100100000</a:t>
            </a:r>
            <a:endParaRPr lang="en-US" sz="700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920619" y="2508373"/>
            <a:ext cx="10054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</a:rPr>
              <a:t>0010010010101001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8" name="Right Brace 37"/>
          <p:cNvSpPr/>
          <p:nvPr/>
        </p:nvSpPr>
        <p:spPr>
          <a:xfrm>
            <a:off x="2919950" y="4620603"/>
            <a:ext cx="58199" cy="3006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3100"/>
          <a:stretch/>
        </p:blipFill>
        <p:spPr>
          <a:xfrm>
            <a:off x="5904275" y="1972491"/>
            <a:ext cx="5895975" cy="37992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917335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(16 bits)</a:t>
                </a:r>
                <a:endParaRPr lang="en-US" sz="11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35" y="5824555"/>
                <a:ext cx="1646056" cy="276999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349894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(16 bits)</a:t>
                </a:r>
                <a:endParaRPr lang="en-US" sz="11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894" y="5824555"/>
                <a:ext cx="1646056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0476405" y="6085808"/>
                <a:ext cx="16460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s-ES" sz="1200" b="0" dirty="0" smtClean="0"/>
              </a:p>
              <a:p>
                <a:pPr algn="ctr"/>
                <a:r>
                  <a:rPr lang="en-US" sz="1200" dirty="0" smtClean="0"/>
                  <a:t>(18 different functions)</a:t>
                </a:r>
                <a:endParaRPr lang="en-US" sz="11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6405" y="6085808"/>
                <a:ext cx="1646056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9" idx="0"/>
          </p:cNvCxnSpPr>
          <p:nvPr/>
        </p:nvCxnSpPr>
        <p:spPr>
          <a:xfrm flipH="1" flipV="1">
            <a:off x="11299371" y="5771742"/>
            <a:ext cx="0" cy="31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525103" y="1599717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zero </a:t>
                </a:r>
              </a:p>
              <a:p>
                <a:pPr algn="ctr"/>
                <a:r>
                  <a:rPr lang="en-US" sz="1100" dirty="0" smtClean="0"/>
                  <a:t>the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103" y="1599717"/>
                <a:ext cx="1646056" cy="430887"/>
              </a:xfrm>
              <a:prstGeom prst="rect">
                <a:avLst/>
              </a:prstGeom>
              <a:blipFill>
                <a:blip r:embed="rId7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243628" y="1599717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negate</a:t>
                </a:r>
              </a:p>
              <a:p>
                <a:pPr algn="ctr"/>
                <a:r>
                  <a:rPr lang="en-US" sz="1100" dirty="0" smtClean="0"/>
                  <a:t> the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628" y="1599717"/>
                <a:ext cx="1646056" cy="430887"/>
              </a:xfrm>
              <a:prstGeom prst="rect">
                <a:avLst/>
              </a:prstGeom>
              <a:blipFill>
                <a:blip r:embed="rId8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978532" y="1605625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zero </a:t>
                </a:r>
              </a:p>
              <a:p>
                <a:pPr algn="ctr"/>
                <a:r>
                  <a:rPr lang="en-US" sz="1100" dirty="0" smtClean="0"/>
                  <a:t>the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532" y="1605625"/>
                <a:ext cx="1646056" cy="430887"/>
              </a:xfrm>
              <a:prstGeom prst="rect">
                <a:avLst/>
              </a:prstGeom>
              <a:blipFill>
                <a:blip r:embed="rId9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697057" y="1605625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negate</a:t>
                </a:r>
              </a:p>
              <a:p>
                <a:pPr algn="ctr"/>
                <a:r>
                  <a:rPr lang="en-US" sz="1100" dirty="0" smtClean="0"/>
                  <a:t> the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057" y="1605625"/>
                <a:ext cx="1646056" cy="430887"/>
              </a:xfrm>
              <a:prstGeom prst="rect">
                <a:avLst/>
              </a:prstGeom>
              <a:blipFill>
                <a:blip r:embed="rId10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8556035" y="1600851"/>
            <a:ext cx="16460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/>
              <a:t>arithmetic or </a:t>
            </a:r>
          </a:p>
          <a:p>
            <a:pPr algn="ctr"/>
            <a:r>
              <a:rPr lang="es-ES" sz="1100" dirty="0" err="1" smtClean="0"/>
              <a:t>logic</a:t>
            </a:r>
            <a:r>
              <a:rPr lang="es-ES" sz="1100" dirty="0" smtClean="0"/>
              <a:t> </a:t>
            </a:r>
            <a:r>
              <a:rPr lang="es-ES" sz="1100" dirty="0" err="1" smtClean="0"/>
              <a:t>addition</a:t>
            </a:r>
            <a:r>
              <a:rPr lang="en-US" sz="1050" dirty="0" smtClean="0"/>
              <a:t>?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9496631" y="1600851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negate</a:t>
                </a:r>
              </a:p>
              <a:p>
                <a:pPr algn="ctr"/>
                <a:r>
                  <a:rPr lang="en-US" sz="1100" dirty="0" smtClean="0"/>
                  <a:t> the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631" y="1600851"/>
                <a:ext cx="1646056" cy="430887"/>
              </a:xfrm>
              <a:prstGeom prst="rect">
                <a:avLst/>
              </a:prstGeom>
              <a:blipFill>
                <a:blip r:embed="rId11"/>
                <a:stretch>
                  <a:fillRect t="-142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998" y="1995160"/>
            <a:ext cx="2512225" cy="1819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19951" y="1995160"/>
            <a:ext cx="2819533" cy="18191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8539767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or</a:t>
                </a: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s-ES" sz="11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 smtClean="0"/>
                  <a:t>?</a:t>
                </a:r>
                <a:endParaRPr lang="en-US" sz="1100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67" y="5824555"/>
                <a:ext cx="1646056" cy="276999"/>
              </a:xfrm>
              <a:prstGeom prst="rect">
                <a:avLst/>
              </a:prstGeom>
              <a:blipFill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9575134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or</a:t>
                </a: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100" i="1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 smtClean="0"/>
                  <a:t>?</a:t>
                </a:r>
                <a:endParaRPr lang="en-US" sz="1100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134" y="5824555"/>
                <a:ext cx="1646056" cy="276999"/>
              </a:xfrm>
              <a:prstGeom prst="rect">
                <a:avLst/>
              </a:prstGeom>
              <a:blipFill>
                <a:blip r:embed="rId11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6698040" y="296785"/>
            <a:ext cx="3487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control bits </a:t>
            </a:r>
          </a:p>
          <a:p>
            <a:pPr algn="ctr"/>
            <a:r>
              <a:rPr lang="en-US" sz="1200" dirty="0" smtClean="0"/>
              <a:t>(set the function to execute)</a:t>
            </a:r>
            <a:endParaRPr lang="en-US" sz="1100" dirty="0"/>
          </a:p>
        </p:txBody>
      </p:sp>
      <p:sp>
        <p:nvSpPr>
          <p:cNvPr id="29" name="Right Brace 28"/>
          <p:cNvSpPr/>
          <p:nvPr/>
        </p:nvSpPr>
        <p:spPr>
          <a:xfrm rot="5400000" flipH="1">
            <a:off x="8337993" y="-1552668"/>
            <a:ext cx="118241" cy="47576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/>
          <a:srcRect r="1331" b="87097"/>
          <a:stretch/>
        </p:blipFill>
        <p:spPr>
          <a:xfrm>
            <a:off x="5917333" y="938102"/>
            <a:ext cx="5817467" cy="564127"/>
          </a:xfrm>
          <a:prstGeom prst="rect">
            <a:avLst/>
          </a:prstGeom>
        </p:spPr>
      </p:pic>
      <p:sp>
        <p:nvSpPr>
          <p:cNvPr id="33" name="Title 1"/>
          <p:cNvSpPr txBox="1">
            <a:spLocks/>
          </p:cNvSpPr>
          <p:nvPr/>
        </p:nvSpPr>
        <p:spPr>
          <a:xfrm>
            <a:off x="0" y="-83113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ALU										              </a:t>
            </a:r>
            <a:r>
              <a:rPr lang="en-US" sz="2400" smtClean="0"/>
              <a:t>example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662019" y="4559514"/>
            <a:ext cx="250751" cy="24471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2773" y="1833991"/>
            <a:ext cx="1348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0   0    </a:t>
            </a:r>
            <a:r>
              <a:rPr lang="en-US" sz="1100" dirty="0" smtClean="0">
                <a:solidFill>
                  <a:srgbClr val="0070C0"/>
                </a:solidFill>
              </a:rPr>
              <a:t>1</a:t>
            </a:r>
            <a:r>
              <a:rPr lang="en-US" sz="1100" dirty="0" smtClean="0"/>
              <a:t>    1   1   0</a:t>
            </a:r>
            <a:endParaRPr lang="en-US" sz="1100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-7275" y="2508373"/>
            <a:ext cx="13482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smtClean="0"/>
              <a:t>0010010010101001</a:t>
            </a:r>
            <a:endParaRPr lang="en-US" sz="700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-7275" y="2907118"/>
            <a:ext cx="13482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smtClean="0">
                <a:solidFill>
                  <a:srgbClr val="0070C0"/>
                </a:solidFill>
              </a:rPr>
              <a:t>11</a:t>
            </a:r>
            <a:r>
              <a:rPr lang="en-US" sz="700" dirty="0" smtClean="0">
                <a:solidFill>
                  <a:srgbClr val="0070C0"/>
                </a:solidFill>
              </a:rPr>
              <a:t>10110100100000</a:t>
            </a:r>
            <a:endParaRPr lang="en-US" sz="700" dirty="0" smtClean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314589" y="4120391"/>
                <a:ext cx="6096000" cy="126188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400" dirty="0" smtClean="0"/>
                  <a:t>Eg. </a:t>
                </a:r>
                <a14:m>
                  <m:oMath xmlns:m="http://schemas.openxmlformats.org/officeDocument/2006/math">
                    <m:r>
                      <a:rPr lang="es-ES" sz="1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400" dirty="0" smtClean="0"/>
                  <a:t> (12</a:t>
                </a:r>
                <a:r>
                  <a:rPr lang="en-US" sz="1400" baseline="30000" dirty="0" smtClean="0"/>
                  <a:t>th</a:t>
                </a:r>
                <a:r>
                  <a:rPr lang="en-US" sz="1400" dirty="0" smtClean="0"/>
                  <a:t> row)</a:t>
                </a:r>
              </a:p>
              <a:p>
                <a:endParaRPr lang="en-US" sz="1400" dirty="0"/>
              </a:p>
              <a:p>
                <a:pPr lvl="1"/>
                <a:r>
                  <a:rPr lang="en-US" sz="1200" dirty="0" err="1" smtClean="0"/>
                  <a:t>zx</a:t>
                </a:r>
                <a:r>
                  <a:rPr lang="en-US" sz="1200" dirty="0" smtClean="0"/>
                  <a:t> = 0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is not </a:t>
                </a:r>
                <a:r>
                  <a:rPr lang="en-US" sz="1200" dirty="0" smtClean="0"/>
                  <a:t>zeroed	</a:t>
                </a:r>
                <a:r>
                  <a:rPr lang="es-ES" sz="1200" dirty="0"/>
                  <a:t> </a:t>
                </a:r>
                <a14:m>
                  <m:oMath xmlns:m="http://schemas.openxmlformats.org/officeDocument/2006/math">
                    <m:r>
                      <a:rPr lang="es-ES" sz="1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is still </a:t>
                </a:r>
                <a14:m>
                  <m:oMath xmlns:m="http://schemas.openxmlformats.org/officeDocument/2006/math">
                    <m:r>
                      <a:rPr lang="es-ES" sz="1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dirty="0"/>
              </a:p>
              <a:p>
                <a:pPr lvl="1"/>
                <a:r>
                  <a:rPr lang="en-US" sz="1200" dirty="0" err="1"/>
                  <a:t>n</a:t>
                </a:r>
                <a:r>
                  <a:rPr lang="en-US" sz="1200" dirty="0" err="1" smtClean="0"/>
                  <a:t>x</a:t>
                </a:r>
                <a:r>
                  <a:rPr lang="en-US" sz="1200" dirty="0" smtClean="0"/>
                  <a:t> = 0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is not </a:t>
                </a:r>
                <a:r>
                  <a:rPr lang="en-US" sz="1200" dirty="0" smtClean="0"/>
                  <a:t>negated</a:t>
                </a:r>
              </a:p>
              <a:p>
                <a:pPr lvl="1"/>
                <a:r>
                  <a:rPr lang="en-US" sz="1200" dirty="0"/>
                  <a:t>zy = 1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s-E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is zeroed			</a:t>
                </a:r>
              </a:p>
              <a:p>
                <a:pPr lvl="1"/>
                <a:r>
                  <a:rPr lang="en-US" sz="1200" dirty="0" smtClean="0"/>
                  <a:t>	</a:t>
                </a:r>
                <a:endParaRPr lang="en-US" sz="1200" dirty="0" smtClean="0"/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9" y="4120391"/>
                <a:ext cx="6096000" cy="1261884"/>
              </a:xfrm>
              <a:prstGeom prst="rect">
                <a:avLst/>
              </a:prstGeom>
              <a:blipFill>
                <a:blip r:embed="rId14"/>
                <a:stretch>
                  <a:fillRect l="-300" t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Brace 36"/>
          <p:cNvSpPr/>
          <p:nvPr/>
        </p:nvSpPr>
        <p:spPr>
          <a:xfrm>
            <a:off x="2919950" y="4620603"/>
            <a:ext cx="58199" cy="3006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20619" y="2508373"/>
            <a:ext cx="10054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0010010010101001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61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3100"/>
          <a:stretch/>
        </p:blipFill>
        <p:spPr>
          <a:xfrm>
            <a:off x="5904275" y="1972491"/>
            <a:ext cx="5895975" cy="37992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917335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(16 bits)</a:t>
                </a:r>
                <a:endParaRPr lang="en-US" sz="11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35" y="5824555"/>
                <a:ext cx="1646056" cy="276999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349894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(16 bits)</a:t>
                </a:r>
                <a:endParaRPr lang="en-US" sz="11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894" y="5824555"/>
                <a:ext cx="1646056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0476405" y="6085808"/>
                <a:ext cx="16460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s-ES" sz="1200" b="0" dirty="0" smtClean="0"/>
              </a:p>
              <a:p>
                <a:pPr algn="ctr"/>
                <a:r>
                  <a:rPr lang="en-US" sz="1200" dirty="0" smtClean="0"/>
                  <a:t>(18 different functions)</a:t>
                </a:r>
                <a:endParaRPr lang="en-US" sz="11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6405" y="6085808"/>
                <a:ext cx="1646056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9" idx="0"/>
          </p:cNvCxnSpPr>
          <p:nvPr/>
        </p:nvCxnSpPr>
        <p:spPr>
          <a:xfrm flipH="1" flipV="1">
            <a:off x="11299371" y="5771742"/>
            <a:ext cx="0" cy="31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525103" y="1599717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zero </a:t>
                </a:r>
              </a:p>
              <a:p>
                <a:pPr algn="ctr"/>
                <a:r>
                  <a:rPr lang="en-US" sz="1100" dirty="0" smtClean="0"/>
                  <a:t>the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103" y="1599717"/>
                <a:ext cx="1646056" cy="430887"/>
              </a:xfrm>
              <a:prstGeom prst="rect">
                <a:avLst/>
              </a:prstGeom>
              <a:blipFill>
                <a:blip r:embed="rId7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243628" y="1599717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negate</a:t>
                </a:r>
              </a:p>
              <a:p>
                <a:pPr algn="ctr"/>
                <a:r>
                  <a:rPr lang="en-US" sz="1100" dirty="0" smtClean="0"/>
                  <a:t> the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628" y="1599717"/>
                <a:ext cx="1646056" cy="430887"/>
              </a:xfrm>
              <a:prstGeom prst="rect">
                <a:avLst/>
              </a:prstGeom>
              <a:blipFill>
                <a:blip r:embed="rId8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978532" y="1605625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zero </a:t>
                </a:r>
              </a:p>
              <a:p>
                <a:pPr algn="ctr"/>
                <a:r>
                  <a:rPr lang="en-US" sz="1100" dirty="0" smtClean="0"/>
                  <a:t>the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532" y="1605625"/>
                <a:ext cx="1646056" cy="430887"/>
              </a:xfrm>
              <a:prstGeom prst="rect">
                <a:avLst/>
              </a:prstGeom>
              <a:blipFill>
                <a:blip r:embed="rId9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697057" y="1605625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negate</a:t>
                </a:r>
              </a:p>
              <a:p>
                <a:pPr algn="ctr"/>
                <a:r>
                  <a:rPr lang="en-US" sz="1100" dirty="0" smtClean="0"/>
                  <a:t> the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057" y="1605625"/>
                <a:ext cx="1646056" cy="430887"/>
              </a:xfrm>
              <a:prstGeom prst="rect">
                <a:avLst/>
              </a:prstGeom>
              <a:blipFill>
                <a:blip r:embed="rId10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8556035" y="1600851"/>
            <a:ext cx="16460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/>
              <a:t>arithmetic or </a:t>
            </a:r>
          </a:p>
          <a:p>
            <a:pPr algn="ctr"/>
            <a:r>
              <a:rPr lang="es-ES" sz="1100" dirty="0" err="1" smtClean="0"/>
              <a:t>logic</a:t>
            </a:r>
            <a:r>
              <a:rPr lang="es-ES" sz="1100" dirty="0" smtClean="0"/>
              <a:t> </a:t>
            </a:r>
            <a:r>
              <a:rPr lang="es-ES" sz="1100" dirty="0" err="1" smtClean="0"/>
              <a:t>addition</a:t>
            </a:r>
            <a:r>
              <a:rPr lang="en-US" sz="1050" dirty="0" smtClean="0"/>
              <a:t>?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9496631" y="1600851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negate</a:t>
                </a:r>
              </a:p>
              <a:p>
                <a:pPr algn="ctr"/>
                <a:r>
                  <a:rPr lang="en-US" sz="1100" dirty="0" smtClean="0"/>
                  <a:t> the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631" y="1600851"/>
                <a:ext cx="1646056" cy="430887"/>
              </a:xfrm>
              <a:prstGeom prst="rect">
                <a:avLst/>
              </a:prstGeom>
              <a:blipFill>
                <a:blip r:embed="rId11"/>
                <a:stretch>
                  <a:fillRect t="-142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998" y="1995160"/>
            <a:ext cx="2512225" cy="1819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19951" y="1995160"/>
            <a:ext cx="2819533" cy="18191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8539767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or</a:t>
                </a: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s-ES" sz="11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 smtClean="0"/>
                  <a:t>?</a:t>
                </a:r>
                <a:endParaRPr lang="en-US" sz="1100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67" y="5824555"/>
                <a:ext cx="1646056" cy="276999"/>
              </a:xfrm>
              <a:prstGeom prst="rect">
                <a:avLst/>
              </a:prstGeom>
              <a:blipFill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9575134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or</a:t>
                </a: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100" i="1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 smtClean="0"/>
                  <a:t>?</a:t>
                </a:r>
                <a:endParaRPr lang="en-US" sz="1100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134" y="5824555"/>
                <a:ext cx="1646056" cy="276999"/>
              </a:xfrm>
              <a:prstGeom prst="rect">
                <a:avLst/>
              </a:prstGeom>
              <a:blipFill>
                <a:blip r:embed="rId11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6698040" y="296785"/>
            <a:ext cx="3487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control bits </a:t>
            </a:r>
          </a:p>
          <a:p>
            <a:pPr algn="ctr"/>
            <a:r>
              <a:rPr lang="en-US" sz="1200" dirty="0" smtClean="0"/>
              <a:t>(set the function to execute)</a:t>
            </a:r>
            <a:endParaRPr lang="en-US" sz="1100" dirty="0"/>
          </a:p>
        </p:txBody>
      </p:sp>
      <p:sp>
        <p:nvSpPr>
          <p:cNvPr id="29" name="Right Brace 28"/>
          <p:cNvSpPr/>
          <p:nvPr/>
        </p:nvSpPr>
        <p:spPr>
          <a:xfrm rot="5400000" flipH="1">
            <a:off x="8337993" y="-1552668"/>
            <a:ext cx="118241" cy="47576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/>
          <a:srcRect r="1331" b="87097"/>
          <a:stretch/>
        </p:blipFill>
        <p:spPr>
          <a:xfrm>
            <a:off x="5917333" y="938102"/>
            <a:ext cx="5817467" cy="564127"/>
          </a:xfrm>
          <a:prstGeom prst="rect">
            <a:avLst/>
          </a:prstGeom>
        </p:spPr>
      </p:pic>
      <p:sp>
        <p:nvSpPr>
          <p:cNvPr id="33" name="Title 1"/>
          <p:cNvSpPr txBox="1">
            <a:spLocks/>
          </p:cNvSpPr>
          <p:nvPr/>
        </p:nvSpPr>
        <p:spPr>
          <a:xfrm>
            <a:off x="0" y="-83113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ALU										              </a:t>
            </a:r>
            <a:r>
              <a:rPr lang="en-US" sz="2400" smtClean="0"/>
              <a:t>example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8387732" y="4559514"/>
            <a:ext cx="250751" cy="24471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2773" y="1833991"/>
            <a:ext cx="1348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0   0    1    </a:t>
            </a:r>
            <a:r>
              <a:rPr lang="en-US" sz="1100" dirty="0" smtClean="0">
                <a:solidFill>
                  <a:srgbClr val="0070C0"/>
                </a:solidFill>
              </a:rPr>
              <a:t>1</a:t>
            </a:r>
            <a:r>
              <a:rPr lang="en-US" sz="1100" dirty="0" smtClean="0"/>
              <a:t>   1   0</a:t>
            </a:r>
            <a:endParaRPr lang="en-US" sz="1100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-7275" y="2508373"/>
            <a:ext cx="13482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smtClean="0"/>
              <a:t>0010010010101001</a:t>
            </a:r>
            <a:endParaRPr lang="en-US" sz="700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-7275" y="2907118"/>
            <a:ext cx="13482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smtClean="0">
                <a:solidFill>
                  <a:srgbClr val="0070C0"/>
                </a:solidFill>
              </a:rPr>
              <a:t>11</a:t>
            </a:r>
            <a:r>
              <a:rPr lang="en-US" sz="700" dirty="0" smtClean="0">
                <a:solidFill>
                  <a:srgbClr val="0070C0"/>
                </a:solidFill>
              </a:rPr>
              <a:t>10110100100000</a:t>
            </a:r>
            <a:endParaRPr lang="en-US" sz="700" dirty="0" smtClean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314589" y="4120391"/>
                <a:ext cx="6096000" cy="144655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400" dirty="0" smtClean="0"/>
                  <a:t>Eg. </a:t>
                </a:r>
                <a14:m>
                  <m:oMath xmlns:m="http://schemas.openxmlformats.org/officeDocument/2006/math">
                    <m:r>
                      <a:rPr lang="es-ES" sz="1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400" dirty="0" smtClean="0"/>
                  <a:t> (12</a:t>
                </a:r>
                <a:r>
                  <a:rPr lang="en-US" sz="1400" baseline="30000" dirty="0" smtClean="0"/>
                  <a:t>th</a:t>
                </a:r>
                <a:r>
                  <a:rPr lang="en-US" sz="1400" dirty="0" smtClean="0"/>
                  <a:t> row)</a:t>
                </a:r>
              </a:p>
              <a:p>
                <a:endParaRPr lang="en-US" sz="1400" dirty="0"/>
              </a:p>
              <a:p>
                <a:pPr lvl="1"/>
                <a:r>
                  <a:rPr lang="en-US" sz="1200" dirty="0" err="1" smtClean="0"/>
                  <a:t>zx</a:t>
                </a:r>
                <a:r>
                  <a:rPr lang="en-US" sz="1200" dirty="0" smtClean="0"/>
                  <a:t> = 0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is not </a:t>
                </a:r>
                <a:r>
                  <a:rPr lang="en-US" sz="1200" dirty="0" smtClean="0"/>
                  <a:t>zeroed	</a:t>
                </a:r>
                <a:r>
                  <a:rPr lang="es-ES" sz="1200" dirty="0"/>
                  <a:t> </a:t>
                </a:r>
                <a14:m>
                  <m:oMath xmlns:m="http://schemas.openxmlformats.org/officeDocument/2006/math">
                    <m:r>
                      <a:rPr lang="es-ES" sz="1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is still </a:t>
                </a:r>
                <a14:m>
                  <m:oMath xmlns:m="http://schemas.openxmlformats.org/officeDocument/2006/math">
                    <m:r>
                      <a:rPr lang="es-ES" sz="1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dirty="0"/>
              </a:p>
              <a:p>
                <a:pPr lvl="1"/>
                <a:r>
                  <a:rPr lang="en-US" sz="1200" dirty="0" err="1"/>
                  <a:t>n</a:t>
                </a:r>
                <a:r>
                  <a:rPr lang="en-US" sz="1200" dirty="0" err="1" smtClean="0"/>
                  <a:t>x</a:t>
                </a:r>
                <a:r>
                  <a:rPr lang="en-US" sz="1200" dirty="0" smtClean="0"/>
                  <a:t> = 0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is not </a:t>
                </a:r>
                <a:r>
                  <a:rPr lang="en-US" sz="1200" dirty="0" smtClean="0"/>
                  <a:t>negated</a:t>
                </a:r>
              </a:p>
              <a:p>
                <a:pPr lvl="1"/>
                <a:r>
                  <a:rPr lang="en-US" sz="1200" dirty="0"/>
                  <a:t>zy = 1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s-E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is zeroed			</a:t>
                </a:r>
              </a:p>
              <a:p>
                <a:pPr lvl="1"/>
                <a:r>
                  <a:rPr lang="en-US" sz="1200" dirty="0"/>
                  <a:t>n</a:t>
                </a:r>
                <a:r>
                  <a:rPr lang="en-US" sz="1200" dirty="0" err="1"/>
                  <a:t>y</a:t>
                </a:r>
                <a:r>
                  <a:rPr lang="en-US" sz="1200" dirty="0"/>
                  <a:t> = 1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s-E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is negated (bitwise)	     	</a:t>
                </a:r>
              </a:p>
              <a:p>
                <a:pPr lvl="1"/>
                <a:r>
                  <a:rPr lang="en-US" sz="1200" dirty="0" smtClean="0"/>
                  <a:t>	</a:t>
                </a:r>
                <a:endParaRPr lang="en-US" sz="1200" dirty="0" smtClean="0"/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9" y="4120391"/>
                <a:ext cx="6096000" cy="1446550"/>
              </a:xfrm>
              <a:prstGeom prst="rect">
                <a:avLst/>
              </a:prstGeom>
              <a:blipFill>
                <a:blip r:embed="rId14"/>
                <a:stretch>
                  <a:fillRect l="-300" t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Brace 36"/>
          <p:cNvSpPr/>
          <p:nvPr/>
        </p:nvSpPr>
        <p:spPr>
          <a:xfrm>
            <a:off x="2919950" y="4620603"/>
            <a:ext cx="58199" cy="3006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20619" y="2508373"/>
            <a:ext cx="10054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0010010010101001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7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3100"/>
          <a:stretch/>
        </p:blipFill>
        <p:spPr>
          <a:xfrm>
            <a:off x="5904275" y="1972491"/>
            <a:ext cx="5895975" cy="37992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917335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(16 bits)</a:t>
                </a:r>
                <a:endParaRPr lang="en-US" sz="11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35" y="5824555"/>
                <a:ext cx="1646056" cy="276999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349894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(16 bits)</a:t>
                </a:r>
                <a:endParaRPr lang="en-US" sz="11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894" y="5824555"/>
                <a:ext cx="1646056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0476405" y="6085808"/>
                <a:ext cx="16460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s-ES" sz="1200" b="0" dirty="0" smtClean="0"/>
              </a:p>
              <a:p>
                <a:pPr algn="ctr"/>
                <a:r>
                  <a:rPr lang="en-US" sz="1200" dirty="0" smtClean="0"/>
                  <a:t>(18 different functions)</a:t>
                </a:r>
                <a:endParaRPr lang="en-US" sz="11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6405" y="6085808"/>
                <a:ext cx="1646056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9" idx="0"/>
          </p:cNvCxnSpPr>
          <p:nvPr/>
        </p:nvCxnSpPr>
        <p:spPr>
          <a:xfrm flipH="1" flipV="1">
            <a:off x="11299371" y="5771742"/>
            <a:ext cx="0" cy="31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525103" y="1599717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zero </a:t>
                </a:r>
              </a:p>
              <a:p>
                <a:pPr algn="ctr"/>
                <a:r>
                  <a:rPr lang="en-US" sz="1100" dirty="0" smtClean="0"/>
                  <a:t>the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103" y="1599717"/>
                <a:ext cx="1646056" cy="430887"/>
              </a:xfrm>
              <a:prstGeom prst="rect">
                <a:avLst/>
              </a:prstGeom>
              <a:blipFill>
                <a:blip r:embed="rId7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243628" y="1599717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negate</a:t>
                </a:r>
              </a:p>
              <a:p>
                <a:pPr algn="ctr"/>
                <a:r>
                  <a:rPr lang="en-US" sz="1100" dirty="0" smtClean="0"/>
                  <a:t> the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628" y="1599717"/>
                <a:ext cx="1646056" cy="430887"/>
              </a:xfrm>
              <a:prstGeom prst="rect">
                <a:avLst/>
              </a:prstGeom>
              <a:blipFill>
                <a:blip r:embed="rId8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978532" y="1605625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zero </a:t>
                </a:r>
              </a:p>
              <a:p>
                <a:pPr algn="ctr"/>
                <a:r>
                  <a:rPr lang="en-US" sz="1100" dirty="0" smtClean="0"/>
                  <a:t>the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532" y="1605625"/>
                <a:ext cx="1646056" cy="430887"/>
              </a:xfrm>
              <a:prstGeom prst="rect">
                <a:avLst/>
              </a:prstGeom>
              <a:blipFill>
                <a:blip r:embed="rId9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697057" y="1605625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negate</a:t>
                </a:r>
              </a:p>
              <a:p>
                <a:pPr algn="ctr"/>
                <a:r>
                  <a:rPr lang="en-US" sz="1100" dirty="0" smtClean="0"/>
                  <a:t> the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057" y="1605625"/>
                <a:ext cx="1646056" cy="430887"/>
              </a:xfrm>
              <a:prstGeom prst="rect">
                <a:avLst/>
              </a:prstGeom>
              <a:blipFill>
                <a:blip r:embed="rId10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8556035" y="1600851"/>
            <a:ext cx="16460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/>
              <a:t>arithmetic or </a:t>
            </a:r>
          </a:p>
          <a:p>
            <a:pPr algn="ctr"/>
            <a:r>
              <a:rPr lang="es-ES" sz="1100" dirty="0" err="1" smtClean="0"/>
              <a:t>logic</a:t>
            </a:r>
            <a:r>
              <a:rPr lang="es-ES" sz="1100" dirty="0" smtClean="0"/>
              <a:t> </a:t>
            </a:r>
            <a:r>
              <a:rPr lang="es-ES" sz="1100" dirty="0" err="1" smtClean="0"/>
              <a:t>addition</a:t>
            </a:r>
            <a:r>
              <a:rPr lang="en-US" sz="1050" dirty="0" smtClean="0"/>
              <a:t>?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9496631" y="1600851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negate</a:t>
                </a:r>
              </a:p>
              <a:p>
                <a:pPr algn="ctr"/>
                <a:r>
                  <a:rPr lang="en-US" sz="1100" dirty="0" smtClean="0"/>
                  <a:t> the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631" y="1600851"/>
                <a:ext cx="1646056" cy="430887"/>
              </a:xfrm>
              <a:prstGeom prst="rect">
                <a:avLst/>
              </a:prstGeom>
              <a:blipFill>
                <a:blip r:embed="rId11"/>
                <a:stretch>
                  <a:fillRect t="-142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998" y="1995160"/>
            <a:ext cx="2512225" cy="1819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19951" y="1995160"/>
            <a:ext cx="2819533" cy="18191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8539767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or</a:t>
                </a: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s-ES" sz="11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 smtClean="0"/>
                  <a:t>?</a:t>
                </a:r>
                <a:endParaRPr lang="en-US" sz="1100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67" y="5824555"/>
                <a:ext cx="1646056" cy="276999"/>
              </a:xfrm>
              <a:prstGeom prst="rect">
                <a:avLst/>
              </a:prstGeom>
              <a:blipFill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9575134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or</a:t>
                </a: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100" i="1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 smtClean="0"/>
                  <a:t>?</a:t>
                </a:r>
                <a:endParaRPr lang="en-US" sz="1100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134" y="5824555"/>
                <a:ext cx="1646056" cy="276999"/>
              </a:xfrm>
              <a:prstGeom prst="rect">
                <a:avLst/>
              </a:prstGeom>
              <a:blipFill>
                <a:blip r:embed="rId11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6698040" y="296785"/>
            <a:ext cx="3487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control bits </a:t>
            </a:r>
          </a:p>
          <a:p>
            <a:pPr algn="ctr"/>
            <a:r>
              <a:rPr lang="en-US" sz="1200" dirty="0" smtClean="0"/>
              <a:t>(set the function to execute)</a:t>
            </a:r>
            <a:endParaRPr lang="en-US" sz="1100" dirty="0"/>
          </a:p>
        </p:txBody>
      </p:sp>
      <p:sp>
        <p:nvSpPr>
          <p:cNvPr id="29" name="Right Brace 28"/>
          <p:cNvSpPr/>
          <p:nvPr/>
        </p:nvSpPr>
        <p:spPr>
          <a:xfrm rot="5400000" flipH="1">
            <a:off x="8337993" y="-1552668"/>
            <a:ext cx="118241" cy="47576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/>
          <a:srcRect r="1331" b="87097"/>
          <a:stretch/>
        </p:blipFill>
        <p:spPr>
          <a:xfrm>
            <a:off x="5917333" y="938102"/>
            <a:ext cx="5817467" cy="564127"/>
          </a:xfrm>
          <a:prstGeom prst="rect">
            <a:avLst/>
          </a:prstGeom>
        </p:spPr>
      </p:pic>
      <p:sp>
        <p:nvSpPr>
          <p:cNvPr id="33" name="Title 1"/>
          <p:cNvSpPr txBox="1">
            <a:spLocks/>
          </p:cNvSpPr>
          <p:nvPr/>
        </p:nvSpPr>
        <p:spPr>
          <a:xfrm>
            <a:off x="0" y="-83113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ALU										              </a:t>
            </a:r>
            <a:r>
              <a:rPr lang="en-US" sz="2400" smtClean="0"/>
              <a:t>example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387732" y="4559514"/>
            <a:ext cx="250751" cy="24471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12773" y="1833991"/>
            <a:ext cx="1348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0   0    1    </a:t>
            </a:r>
            <a:r>
              <a:rPr lang="en-US" sz="1100" dirty="0" smtClean="0">
                <a:solidFill>
                  <a:srgbClr val="0070C0"/>
                </a:solidFill>
              </a:rPr>
              <a:t>1</a:t>
            </a:r>
            <a:r>
              <a:rPr lang="en-US" sz="1100" dirty="0" smtClean="0"/>
              <a:t>   1   0</a:t>
            </a:r>
            <a:endParaRPr lang="en-US" sz="1100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-7275" y="2508373"/>
            <a:ext cx="13482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smtClean="0"/>
              <a:t>0010010010101001</a:t>
            </a:r>
            <a:endParaRPr lang="en-US" sz="700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-7275" y="2907118"/>
            <a:ext cx="13482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smtClean="0">
                <a:solidFill>
                  <a:srgbClr val="0070C0"/>
                </a:solidFill>
              </a:rPr>
              <a:t>11</a:t>
            </a:r>
            <a:r>
              <a:rPr lang="en-US" sz="700" dirty="0" smtClean="0">
                <a:solidFill>
                  <a:srgbClr val="0070C0"/>
                </a:solidFill>
              </a:rPr>
              <a:t>10110100100000</a:t>
            </a:r>
            <a:endParaRPr lang="en-US" sz="700" dirty="0" smtClean="0">
              <a:solidFill>
                <a:srgbClr val="0070C0"/>
              </a:solidFill>
            </a:endParaRPr>
          </a:p>
        </p:txBody>
      </p:sp>
      <p:sp>
        <p:nvSpPr>
          <p:cNvPr id="36" name="Right Brace 35"/>
          <p:cNvSpPr/>
          <p:nvPr/>
        </p:nvSpPr>
        <p:spPr>
          <a:xfrm>
            <a:off x="2919950" y="4620603"/>
            <a:ext cx="58199" cy="3006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314589" y="4120391"/>
                <a:ext cx="6096000" cy="160813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400" dirty="0" smtClean="0"/>
                  <a:t>Eg. </a:t>
                </a:r>
                <a14:m>
                  <m:oMath xmlns:m="http://schemas.openxmlformats.org/officeDocument/2006/math">
                    <m:r>
                      <a:rPr lang="es-ES" sz="1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400" dirty="0" smtClean="0"/>
                  <a:t> (12</a:t>
                </a:r>
                <a:r>
                  <a:rPr lang="en-US" sz="1400" baseline="30000" dirty="0" smtClean="0"/>
                  <a:t>th</a:t>
                </a:r>
                <a:r>
                  <a:rPr lang="en-US" sz="1400" dirty="0" smtClean="0"/>
                  <a:t> row)</a:t>
                </a:r>
              </a:p>
              <a:p>
                <a:endParaRPr lang="en-US" sz="1400" dirty="0"/>
              </a:p>
              <a:p>
                <a:pPr lvl="1"/>
                <a:r>
                  <a:rPr lang="en-US" sz="1200" dirty="0" err="1" smtClean="0"/>
                  <a:t>zx</a:t>
                </a:r>
                <a:r>
                  <a:rPr lang="en-US" sz="1200" dirty="0" smtClean="0"/>
                  <a:t> = 0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is not </a:t>
                </a:r>
                <a:r>
                  <a:rPr lang="en-US" sz="1200" dirty="0" smtClean="0"/>
                  <a:t>zeroed	</a:t>
                </a:r>
                <a:r>
                  <a:rPr lang="es-ES" sz="1200" dirty="0"/>
                  <a:t> </a:t>
                </a:r>
                <a14:m>
                  <m:oMath xmlns:m="http://schemas.openxmlformats.org/officeDocument/2006/math">
                    <m:r>
                      <a:rPr lang="es-ES" sz="1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is still </a:t>
                </a:r>
                <a14:m>
                  <m:oMath xmlns:m="http://schemas.openxmlformats.org/officeDocument/2006/math">
                    <m:r>
                      <a:rPr lang="es-ES" sz="1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dirty="0"/>
              </a:p>
              <a:p>
                <a:pPr lvl="1"/>
                <a:r>
                  <a:rPr lang="en-US" sz="1200" dirty="0" err="1"/>
                  <a:t>n</a:t>
                </a:r>
                <a:r>
                  <a:rPr lang="en-US" sz="1200" dirty="0" err="1" smtClean="0"/>
                  <a:t>x</a:t>
                </a:r>
                <a:r>
                  <a:rPr lang="en-US" sz="1200" dirty="0" smtClean="0"/>
                  <a:t> = 0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is not </a:t>
                </a:r>
                <a:r>
                  <a:rPr lang="en-US" sz="1200" dirty="0" smtClean="0"/>
                  <a:t>negated</a:t>
                </a:r>
              </a:p>
              <a:p>
                <a:pPr lvl="1"/>
                <a:r>
                  <a:rPr lang="en-US" sz="1200" dirty="0"/>
                  <a:t>zy = 1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s-E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is zeroed			</a:t>
                </a:r>
              </a:p>
              <a:p>
                <a:pPr lvl="1"/>
                <a:r>
                  <a:rPr lang="en-US" sz="1200" dirty="0"/>
                  <a:t>n</a:t>
                </a:r>
                <a:r>
                  <a:rPr lang="en-US" sz="1200" dirty="0" err="1"/>
                  <a:t>y</a:t>
                </a:r>
                <a:r>
                  <a:rPr lang="en-US" sz="1200" dirty="0"/>
                  <a:t> = 1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s-E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is negated (bitwise)	     	</a:t>
                </a:r>
              </a:p>
              <a:p>
                <a:pPr lvl="1"/>
                <a:r>
                  <a:rPr lang="es-ES" sz="1050" dirty="0"/>
                  <a:t>	000…00 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050" dirty="0"/>
                  <a:t> 111…11 = -1</a:t>
                </a:r>
              </a:p>
              <a:p>
                <a:pPr lvl="1"/>
                <a:r>
                  <a:rPr lang="en-US" sz="1200" dirty="0" smtClean="0"/>
                  <a:t>	</a:t>
                </a:r>
                <a:endParaRPr lang="en-US" sz="1200" dirty="0" smtClean="0"/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9" y="4120391"/>
                <a:ext cx="6096000" cy="1608133"/>
              </a:xfrm>
              <a:prstGeom prst="rect">
                <a:avLst/>
              </a:prstGeom>
              <a:blipFill>
                <a:blip r:embed="rId14"/>
                <a:stretch>
                  <a:fillRect l="-300" t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920619" y="2508373"/>
            <a:ext cx="10054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0010010010101001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3100"/>
          <a:stretch/>
        </p:blipFill>
        <p:spPr>
          <a:xfrm>
            <a:off x="5904275" y="1972491"/>
            <a:ext cx="5895975" cy="37992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917335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(16 bits)</a:t>
                </a:r>
                <a:endParaRPr lang="en-US" sz="11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35" y="5824555"/>
                <a:ext cx="1646056" cy="276999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349894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(16 bits)</a:t>
                </a:r>
                <a:endParaRPr lang="en-US" sz="11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894" y="5824555"/>
                <a:ext cx="1646056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0476405" y="6085808"/>
                <a:ext cx="16460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s-ES" sz="1200" b="0" dirty="0" smtClean="0"/>
              </a:p>
              <a:p>
                <a:pPr algn="ctr"/>
                <a:r>
                  <a:rPr lang="en-US" sz="1200" dirty="0" smtClean="0"/>
                  <a:t>(18 different functions)</a:t>
                </a:r>
                <a:endParaRPr lang="en-US" sz="11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6405" y="6085808"/>
                <a:ext cx="1646056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9" idx="0"/>
          </p:cNvCxnSpPr>
          <p:nvPr/>
        </p:nvCxnSpPr>
        <p:spPr>
          <a:xfrm flipH="1" flipV="1">
            <a:off x="11299371" y="5771742"/>
            <a:ext cx="0" cy="31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525103" y="1599717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zero </a:t>
                </a:r>
              </a:p>
              <a:p>
                <a:pPr algn="ctr"/>
                <a:r>
                  <a:rPr lang="en-US" sz="1100" dirty="0" smtClean="0"/>
                  <a:t>the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103" y="1599717"/>
                <a:ext cx="1646056" cy="430887"/>
              </a:xfrm>
              <a:prstGeom prst="rect">
                <a:avLst/>
              </a:prstGeom>
              <a:blipFill>
                <a:blip r:embed="rId7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243628" y="1599717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negate</a:t>
                </a:r>
              </a:p>
              <a:p>
                <a:pPr algn="ctr"/>
                <a:r>
                  <a:rPr lang="en-US" sz="1100" dirty="0" smtClean="0"/>
                  <a:t> the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628" y="1599717"/>
                <a:ext cx="1646056" cy="430887"/>
              </a:xfrm>
              <a:prstGeom prst="rect">
                <a:avLst/>
              </a:prstGeom>
              <a:blipFill>
                <a:blip r:embed="rId8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978532" y="1605625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zero </a:t>
                </a:r>
              </a:p>
              <a:p>
                <a:pPr algn="ctr"/>
                <a:r>
                  <a:rPr lang="en-US" sz="1100" dirty="0" smtClean="0"/>
                  <a:t>the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532" y="1605625"/>
                <a:ext cx="1646056" cy="430887"/>
              </a:xfrm>
              <a:prstGeom prst="rect">
                <a:avLst/>
              </a:prstGeom>
              <a:blipFill>
                <a:blip r:embed="rId9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697057" y="1605625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negate</a:t>
                </a:r>
              </a:p>
              <a:p>
                <a:pPr algn="ctr"/>
                <a:r>
                  <a:rPr lang="en-US" sz="1100" dirty="0" smtClean="0"/>
                  <a:t> the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057" y="1605625"/>
                <a:ext cx="1646056" cy="430887"/>
              </a:xfrm>
              <a:prstGeom prst="rect">
                <a:avLst/>
              </a:prstGeom>
              <a:blipFill>
                <a:blip r:embed="rId10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8556035" y="1600851"/>
            <a:ext cx="16460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/>
              <a:t>arithmetic or </a:t>
            </a:r>
          </a:p>
          <a:p>
            <a:pPr algn="ctr"/>
            <a:r>
              <a:rPr lang="es-ES" sz="1100" dirty="0" err="1" smtClean="0"/>
              <a:t>logic</a:t>
            </a:r>
            <a:r>
              <a:rPr lang="es-ES" sz="1100" dirty="0" smtClean="0"/>
              <a:t> </a:t>
            </a:r>
            <a:r>
              <a:rPr lang="es-ES" sz="1100" dirty="0" err="1" smtClean="0"/>
              <a:t>addition</a:t>
            </a:r>
            <a:r>
              <a:rPr lang="en-US" sz="1050" dirty="0" smtClean="0"/>
              <a:t>?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9496631" y="1600851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negate</a:t>
                </a:r>
              </a:p>
              <a:p>
                <a:pPr algn="ctr"/>
                <a:r>
                  <a:rPr lang="en-US" sz="1100" dirty="0" smtClean="0"/>
                  <a:t> the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631" y="1600851"/>
                <a:ext cx="1646056" cy="430887"/>
              </a:xfrm>
              <a:prstGeom prst="rect">
                <a:avLst/>
              </a:prstGeom>
              <a:blipFill>
                <a:blip r:embed="rId11"/>
                <a:stretch>
                  <a:fillRect t="-142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998" y="1995160"/>
            <a:ext cx="2512225" cy="1819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19951" y="1995160"/>
            <a:ext cx="2819533" cy="18191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8539767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or</a:t>
                </a: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s-ES" sz="11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 smtClean="0"/>
                  <a:t>?</a:t>
                </a:r>
                <a:endParaRPr lang="en-US" sz="1100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67" y="5824555"/>
                <a:ext cx="1646056" cy="276999"/>
              </a:xfrm>
              <a:prstGeom prst="rect">
                <a:avLst/>
              </a:prstGeom>
              <a:blipFill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9575134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or</a:t>
                </a: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100" i="1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 smtClean="0"/>
                  <a:t>?</a:t>
                </a:r>
                <a:endParaRPr lang="en-US" sz="1100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134" y="5824555"/>
                <a:ext cx="1646056" cy="276999"/>
              </a:xfrm>
              <a:prstGeom prst="rect">
                <a:avLst/>
              </a:prstGeom>
              <a:blipFill>
                <a:blip r:embed="rId11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6698040" y="296785"/>
            <a:ext cx="3487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control bits </a:t>
            </a:r>
          </a:p>
          <a:p>
            <a:pPr algn="ctr"/>
            <a:r>
              <a:rPr lang="en-US" sz="1200" dirty="0" smtClean="0"/>
              <a:t>(set the function to execute)</a:t>
            </a:r>
            <a:endParaRPr lang="en-US" sz="1100" dirty="0"/>
          </a:p>
        </p:txBody>
      </p:sp>
      <p:sp>
        <p:nvSpPr>
          <p:cNvPr id="29" name="Right Brace 28"/>
          <p:cNvSpPr/>
          <p:nvPr/>
        </p:nvSpPr>
        <p:spPr>
          <a:xfrm rot="5400000" flipH="1">
            <a:off x="8337993" y="-1552668"/>
            <a:ext cx="118241" cy="47576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/>
          <a:srcRect r="1331" b="87097"/>
          <a:stretch/>
        </p:blipFill>
        <p:spPr>
          <a:xfrm>
            <a:off x="5917333" y="938102"/>
            <a:ext cx="5817467" cy="564127"/>
          </a:xfrm>
          <a:prstGeom prst="rect">
            <a:avLst/>
          </a:prstGeom>
        </p:spPr>
      </p:pic>
      <p:sp>
        <p:nvSpPr>
          <p:cNvPr id="33" name="Title 1"/>
          <p:cNvSpPr txBox="1">
            <a:spLocks/>
          </p:cNvSpPr>
          <p:nvPr/>
        </p:nvSpPr>
        <p:spPr>
          <a:xfrm>
            <a:off x="0" y="-83113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ALU										              </a:t>
            </a:r>
            <a:r>
              <a:rPr lang="en-US" sz="2400" smtClean="0"/>
              <a:t>example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2773" y="1833991"/>
            <a:ext cx="1348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0   0    </a:t>
            </a:r>
            <a:r>
              <a:rPr lang="en-US" sz="1100" dirty="0" smtClean="0">
                <a:solidFill>
                  <a:srgbClr val="0070C0"/>
                </a:solidFill>
              </a:rPr>
              <a:t>1 </a:t>
            </a:r>
            <a:r>
              <a:rPr lang="en-US" sz="1100" dirty="0" smtClean="0"/>
              <a:t>   </a:t>
            </a:r>
            <a:r>
              <a:rPr lang="en-US" sz="1100" dirty="0" smtClean="0">
                <a:solidFill>
                  <a:srgbClr val="0070C0"/>
                </a:solidFill>
              </a:rPr>
              <a:t>1</a:t>
            </a:r>
            <a:r>
              <a:rPr lang="en-US" sz="1100" dirty="0" smtClean="0"/>
              <a:t>   1   0</a:t>
            </a:r>
            <a:endParaRPr lang="en-US" sz="1100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-7275" y="2508373"/>
            <a:ext cx="13482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smtClean="0"/>
              <a:t>0010010010101001</a:t>
            </a:r>
            <a:endParaRPr lang="en-US" sz="700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-7275" y="2907118"/>
            <a:ext cx="13482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smtClean="0">
                <a:solidFill>
                  <a:srgbClr val="0070C0"/>
                </a:solidFill>
              </a:rPr>
              <a:t>11</a:t>
            </a:r>
            <a:r>
              <a:rPr lang="en-US" sz="700" dirty="0" smtClean="0">
                <a:solidFill>
                  <a:srgbClr val="0070C0"/>
                </a:solidFill>
              </a:rPr>
              <a:t>10110100100000</a:t>
            </a:r>
            <a:endParaRPr lang="en-US" sz="700" dirty="0" smtClean="0">
              <a:solidFill>
                <a:srgbClr val="0070C0"/>
              </a:solidFill>
            </a:endParaRPr>
          </a:p>
        </p:txBody>
      </p:sp>
      <p:sp>
        <p:nvSpPr>
          <p:cNvPr id="36" name="Right Brace 35"/>
          <p:cNvSpPr/>
          <p:nvPr/>
        </p:nvSpPr>
        <p:spPr>
          <a:xfrm>
            <a:off x="2919950" y="4620603"/>
            <a:ext cx="58199" cy="3006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314589" y="4120391"/>
                <a:ext cx="6096000" cy="160813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400" dirty="0" smtClean="0"/>
                  <a:t>Eg. </a:t>
                </a:r>
                <a14:m>
                  <m:oMath xmlns:m="http://schemas.openxmlformats.org/officeDocument/2006/math">
                    <m:r>
                      <a:rPr lang="es-ES" sz="1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400" dirty="0" smtClean="0"/>
                  <a:t> (12</a:t>
                </a:r>
                <a:r>
                  <a:rPr lang="en-US" sz="1400" baseline="30000" dirty="0" smtClean="0"/>
                  <a:t>th</a:t>
                </a:r>
                <a:r>
                  <a:rPr lang="en-US" sz="1400" dirty="0" smtClean="0"/>
                  <a:t> row)</a:t>
                </a:r>
              </a:p>
              <a:p>
                <a:endParaRPr lang="en-US" sz="1400" dirty="0"/>
              </a:p>
              <a:p>
                <a:pPr lvl="1"/>
                <a:r>
                  <a:rPr lang="en-US" sz="1200" dirty="0" err="1" smtClean="0"/>
                  <a:t>zx</a:t>
                </a:r>
                <a:r>
                  <a:rPr lang="en-US" sz="1200" dirty="0" smtClean="0"/>
                  <a:t> = 0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is not </a:t>
                </a:r>
                <a:r>
                  <a:rPr lang="en-US" sz="1200" dirty="0" smtClean="0"/>
                  <a:t>zeroed	</a:t>
                </a:r>
                <a:r>
                  <a:rPr lang="es-ES" sz="1200" dirty="0"/>
                  <a:t> </a:t>
                </a:r>
                <a14:m>
                  <m:oMath xmlns:m="http://schemas.openxmlformats.org/officeDocument/2006/math">
                    <m:r>
                      <a:rPr lang="es-ES" sz="1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is still </a:t>
                </a:r>
                <a14:m>
                  <m:oMath xmlns:m="http://schemas.openxmlformats.org/officeDocument/2006/math">
                    <m:r>
                      <a:rPr lang="es-ES" sz="1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dirty="0"/>
              </a:p>
              <a:p>
                <a:pPr lvl="1"/>
                <a:r>
                  <a:rPr lang="en-US" sz="1200" dirty="0" err="1"/>
                  <a:t>n</a:t>
                </a:r>
                <a:r>
                  <a:rPr lang="en-US" sz="1200" dirty="0" err="1" smtClean="0"/>
                  <a:t>x</a:t>
                </a:r>
                <a:r>
                  <a:rPr lang="en-US" sz="1200" dirty="0" smtClean="0"/>
                  <a:t> = 0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is not </a:t>
                </a:r>
                <a:r>
                  <a:rPr lang="en-US" sz="1200" dirty="0" smtClean="0"/>
                  <a:t>negated</a:t>
                </a:r>
              </a:p>
              <a:p>
                <a:pPr lvl="1"/>
                <a:r>
                  <a:rPr lang="en-US" sz="1200" dirty="0"/>
                  <a:t>zy = 1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s-E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is zeroed			</a:t>
                </a:r>
              </a:p>
              <a:p>
                <a:pPr lvl="1"/>
                <a:r>
                  <a:rPr lang="en-US" sz="1200" dirty="0"/>
                  <a:t>n</a:t>
                </a:r>
                <a:r>
                  <a:rPr lang="en-US" sz="1200" dirty="0" err="1"/>
                  <a:t>y</a:t>
                </a:r>
                <a:r>
                  <a:rPr lang="en-US" sz="1200" dirty="0"/>
                  <a:t> = 1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s-E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is negated (bitwise)	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becomes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s-E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dirty="0"/>
              </a:p>
              <a:p>
                <a:pPr lvl="1"/>
                <a:r>
                  <a:rPr lang="es-ES" sz="1050" dirty="0"/>
                  <a:t>	000…00 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050" dirty="0"/>
                  <a:t> 111…11 = -1</a:t>
                </a:r>
              </a:p>
              <a:p>
                <a:pPr lvl="1"/>
                <a:r>
                  <a:rPr lang="en-US" sz="1200" dirty="0" smtClean="0"/>
                  <a:t>	</a:t>
                </a:r>
                <a:endParaRPr lang="en-US" sz="1200" dirty="0" smtClean="0"/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9" y="4120391"/>
                <a:ext cx="6096000" cy="1608133"/>
              </a:xfrm>
              <a:prstGeom prst="rect">
                <a:avLst/>
              </a:prstGeom>
              <a:blipFill>
                <a:blip r:embed="rId14"/>
                <a:stretch>
                  <a:fillRect l="-300" t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Brace 33"/>
          <p:cNvSpPr/>
          <p:nvPr/>
        </p:nvSpPr>
        <p:spPr>
          <a:xfrm>
            <a:off x="2919950" y="5005188"/>
            <a:ext cx="58199" cy="45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672379" y="4574755"/>
            <a:ext cx="943432" cy="19536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20619" y="2508373"/>
            <a:ext cx="10054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0010010010101001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920619" y="3000008"/>
            <a:ext cx="1348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rgbClr val="0070C0"/>
                </a:solidFill>
              </a:rPr>
              <a:t>11</a:t>
            </a:r>
            <a:r>
              <a:rPr lang="en-US" sz="800" dirty="0" smtClean="0">
                <a:solidFill>
                  <a:srgbClr val="0070C0"/>
                </a:solidFill>
              </a:rPr>
              <a:t>11111111111111</a:t>
            </a:r>
            <a:endParaRPr lang="en-US" sz="8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87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3100"/>
          <a:stretch/>
        </p:blipFill>
        <p:spPr>
          <a:xfrm>
            <a:off x="5904275" y="1972491"/>
            <a:ext cx="5895975" cy="37992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917335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(16 bits)</a:t>
                </a:r>
                <a:endParaRPr lang="en-US" sz="11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35" y="5824555"/>
                <a:ext cx="1646056" cy="276999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349894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(16 bits)</a:t>
                </a:r>
                <a:endParaRPr lang="en-US" sz="11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894" y="5824555"/>
                <a:ext cx="1646056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0476405" y="6085808"/>
                <a:ext cx="16460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s-ES" sz="1200" b="0" dirty="0" smtClean="0"/>
              </a:p>
              <a:p>
                <a:pPr algn="ctr"/>
                <a:r>
                  <a:rPr lang="en-US" sz="1200" dirty="0" smtClean="0"/>
                  <a:t>(18 different functions)</a:t>
                </a:r>
                <a:endParaRPr lang="en-US" sz="11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6405" y="6085808"/>
                <a:ext cx="1646056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9" idx="0"/>
          </p:cNvCxnSpPr>
          <p:nvPr/>
        </p:nvCxnSpPr>
        <p:spPr>
          <a:xfrm flipH="1" flipV="1">
            <a:off x="11299371" y="5771742"/>
            <a:ext cx="0" cy="31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525103" y="1599717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zero </a:t>
                </a:r>
              </a:p>
              <a:p>
                <a:pPr algn="ctr"/>
                <a:r>
                  <a:rPr lang="en-US" sz="1100" dirty="0" smtClean="0"/>
                  <a:t>the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103" y="1599717"/>
                <a:ext cx="1646056" cy="430887"/>
              </a:xfrm>
              <a:prstGeom prst="rect">
                <a:avLst/>
              </a:prstGeom>
              <a:blipFill>
                <a:blip r:embed="rId7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243628" y="1599717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negate</a:t>
                </a:r>
              </a:p>
              <a:p>
                <a:pPr algn="ctr"/>
                <a:r>
                  <a:rPr lang="en-US" sz="1100" dirty="0" smtClean="0"/>
                  <a:t> the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628" y="1599717"/>
                <a:ext cx="1646056" cy="430887"/>
              </a:xfrm>
              <a:prstGeom prst="rect">
                <a:avLst/>
              </a:prstGeom>
              <a:blipFill>
                <a:blip r:embed="rId8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978532" y="1605625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zero </a:t>
                </a:r>
              </a:p>
              <a:p>
                <a:pPr algn="ctr"/>
                <a:r>
                  <a:rPr lang="en-US" sz="1100" dirty="0" smtClean="0"/>
                  <a:t>the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532" y="1605625"/>
                <a:ext cx="1646056" cy="430887"/>
              </a:xfrm>
              <a:prstGeom prst="rect">
                <a:avLst/>
              </a:prstGeom>
              <a:blipFill>
                <a:blip r:embed="rId9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697057" y="1605625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negate</a:t>
                </a:r>
              </a:p>
              <a:p>
                <a:pPr algn="ctr"/>
                <a:r>
                  <a:rPr lang="en-US" sz="1100" dirty="0" smtClean="0"/>
                  <a:t> the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057" y="1605625"/>
                <a:ext cx="1646056" cy="430887"/>
              </a:xfrm>
              <a:prstGeom prst="rect">
                <a:avLst/>
              </a:prstGeom>
              <a:blipFill>
                <a:blip r:embed="rId10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8556035" y="1600851"/>
            <a:ext cx="16460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/>
              <a:t>arithmetic or </a:t>
            </a:r>
          </a:p>
          <a:p>
            <a:pPr algn="ctr"/>
            <a:r>
              <a:rPr lang="es-ES" sz="1100" dirty="0" err="1" smtClean="0"/>
              <a:t>logic</a:t>
            </a:r>
            <a:r>
              <a:rPr lang="es-ES" sz="1100" dirty="0" smtClean="0"/>
              <a:t> </a:t>
            </a:r>
            <a:r>
              <a:rPr lang="es-ES" sz="1100" dirty="0" err="1" smtClean="0"/>
              <a:t>addition</a:t>
            </a:r>
            <a:r>
              <a:rPr lang="en-US" sz="1050" dirty="0" smtClean="0"/>
              <a:t>?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9496631" y="1600851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negate</a:t>
                </a:r>
              </a:p>
              <a:p>
                <a:pPr algn="ctr"/>
                <a:r>
                  <a:rPr lang="en-US" sz="1100" dirty="0" smtClean="0"/>
                  <a:t> the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631" y="1600851"/>
                <a:ext cx="1646056" cy="430887"/>
              </a:xfrm>
              <a:prstGeom prst="rect">
                <a:avLst/>
              </a:prstGeom>
              <a:blipFill>
                <a:blip r:embed="rId11"/>
                <a:stretch>
                  <a:fillRect t="-142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998" y="1995160"/>
            <a:ext cx="2512225" cy="1819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19951" y="1995160"/>
            <a:ext cx="2819533" cy="18191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8539767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or</a:t>
                </a: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s-ES" sz="11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 smtClean="0"/>
                  <a:t>?</a:t>
                </a:r>
                <a:endParaRPr lang="en-US" sz="1100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67" y="5824555"/>
                <a:ext cx="1646056" cy="276999"/>
              </a:xfrm>
              <a:prstGeom prst="rect">
                <a:avLst/>
              </a:prstGeom>
              <a:blipFill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9575134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or</a:t>
                </a: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100" i="1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 smtClean="0"/>
                  <a:t>?</a:t>
                </a:r>
                <a:endParaRPr lang="en-US" sz="1100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134" y="5824555"/>
                <a:ext cx="1646056" cy="276999"/>
              </a:xfrm>
              <a:prstGeom prst="rect">
                <a:avLst/>
              </a:prstGeom>
              <a:blipFill>
                <a:blip r:embed="rId11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6698040" y="296785"/>
            <a:ext cx="3487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control bits </a:t>
            </a:r>
          </a:p>
          <a:p>
            <a:pPr algn="ctr"/>
            <a:r>
              <a:rPr lang="en-US" sz="1200" dirty="0" smtClean="0"/>
              <a:t>(set the function to execute)</a:t>
            </a:r>
            <a:endParaRPr lang="en-US" sz="1100" dirty="0"/>
          </a:p>
        </p:txBody>
      </p:sp>
      <p:sp>
        <p:nvSpPr>
          <p:cNvPr id="29" name="Right Brace 28"/>
          <p:cNvSpPr/>
          <p:nvPr/>
        </p:nvSpPr>
        <p:spPr>
          <a:xfrm rot="5400000" flipH="1">
            <a:off x="8337993" y="-1552668"/>
            <a:ext cx="118241" cy="47576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/>
          <a:srcRect r="1331" b="87097"/>
          <a:stretch/>
        </p:blipFill>
        <p:spPr>
          <a:xfrm>
            <a:off x="5917333" y="938102"/>
            <a:ext cx="5817467" cy="564127"/>
          </a:xfrm>
          <a:prstGeom prst="rect">
            <a:avLst/>
          </a:prstGeom>
        </p:spPr>
      </p:pic>
      <p:sp>
        <p:nvSpPr>
          <p:cNvPr id="33" name="Title 1"/>
          <p:cNvSpPr txBox="1">
            <a:spLocks/>
          </p:cNvSpPr>
          <p:nvPr/>
        </p:nvSpPr>
        <p:spPr>
          <a:xfrm>
            <a:off x="0" y="-83113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ALU										              </a:t>
            </a:r>
            <a:r>
              <a:rPr lang="en-US" sz="2400" smtClean="0"/>
              <a:t>example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9242633" y="4559514"/>
            <a:ext cx="250751" cy="24471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2773" y="1833991"/>
            <a:ext cx="1348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0   0    1    1   </a:t>
            </a:r>
            <a:r>
              <a:rPr lang="en-US" sz="1100" dirty="0" smtClean="0">
                <a:solidFill>
                  <a:srgbClr val="0070C0"/>
                </a:solidFill>
              </a:rPr>
              <a:t>1</a:t>
            </a:r>
            <a:r>
              <a:rPr lang="en-US" sz="1100" dirty="0" smtClean="0"/>
              <a:t>   0</a:t>
            </a:r>
            <a:endParaRPr lang="en-US" sz="1100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-7275" y="2508373"/>
            <a:ext cx="13482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smtClean="0"/>
              <a:t>0010010010101001</a:t>
            </a:r>
            <a:endParaRPr lang="en-US" sz="700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-7275" y="2907118"/>
            <a:ext cx="13482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smtClean="0"/>
              <a:t>11</a:t>
            </a:r>
            <a:r>
              <a:rPr lang="en-US" sz="700" dirty="0" smtClean="0"/>
              <a:t>10110100100000</a:t>
            </a:r>
            <a:endParaRPr lang="en-US" sz="7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/>
              <p:cNvSpPr/>
              <p:nvPr/>
            </p:nvSpPr>
            <p:spPr>
              <a:xfrm>
                <a:off x="314589" y="4120391"/>
                <a:ext cx="6096000" cy="195438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400" dirty="0" smtClean="0"/>
                  <a:t>Eg. </a:t>
                </a:r>
                <a14:m>
                  <m:oMath xmlns:m="http://schemas.openxmlformats.org/officeDocument/2006/math">
                    <m:r>
                      <a:rPr lang="es-ES" sz="1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400" dirty="0" smtClean="0"/>
                  <a:t> (12</a:t>
                </a:r>
                <a:r>
                  <a:rPr lang="en-US" sz="1400" baseline="30000" dirty="0" smtClean="0"/>
                  <a:t>th</a:t>
                </a:r>
                <a:r>
                  <a:rPr lang="en-US" sz="1400" dirty="0" smtClean="0"/>
                  <a:t> row)</a:t>
                </a:r>
              </a:p>
              <a:p>
                <a:endParaRPr lang="en-US" sz="1400" dirty="0"/>
              </a:p>
              <a:p>
                <a:pPr lvl="1"/>
                <a:r>
                  <a:rPr lang="en-US" sz="1200" dirty="0" err="1" smtClean="0"/>
                  <a:t>zx</a:t>
                </a:r>
                <a:r>
                  <a:rPr lang="en-US" sz="1200" dirty="0" smtClean="0"/>
                  <a:t> = 0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is not </a:t>
                </a:r>
                <a:r>
                  <a:rPr lang="en-US" sz="1200" dirty="0" smtClean="0"/>
                  <a:t>zeroed	</a:t>
                </a:r>
                <a:r>
                  <a:rPr lang="es-ES" sz="1200" dirty="0"/>
                  <a:t> </a:t>
                </a:r>
                <a14:m>
                  <m:oMath xmlns:m="http://schemas.openxmlformats.org/officeDocument/2006/math">
                    <m:r>
                      <a:rPr lang="es-ES" sz="1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is still </a:t>
                </a:r>
                <a14:m>
                  <m:oMath xmlns:m="http://schemas.openxmlformats.org/officeDocument/2006/math">
                    <m:r>
                      <a:rPr lang="es-ES" sz="1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dirty="0"/>
              </a:p>
              <a:p>
                <a:pPr lvl="1"/>
                <a:r>
                  <a:rPr lang="en-US" sz="1200" dirty="0" err="1"/>
                  <a:t>n</a:t>
                </a:r>
                <a:r>
                  <a:rPr lang="en-US" sz="1200" dirty="0" err="1" smtClean="0"/>
                  <a:t>x</a:t>
                </a:r>
                <a:r>
                  <a:rPr lang="en-US" sz="1200" dirty="0" smtClean="0"/>
                  <a:t> = 0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is not </a:t>
                </a:r>
                <a:r>
                  <a:rPr lang="en-US" sz="1200" dirty="0" smtClean="0"/>
                  <a:t>negated</a:t>
                </a:r>
              </a:p>
              <a:p>
                <a:pPr lvl="1"/>
                <a:r>
                  <a:rPr lang="en-US" sz="1200" dirty="0"/>
                  <a:t>zy = 1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s-E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is zeroed			</a:t>
                </a:r>
              </a:p>
              <a:p>
                <a:pPr lvl="1"/>
                <a:r>
                  <a:rPr lang="en-US" sz="1200" dirty="0"/>
                  <a:t>n</a:t>
                </a:r>
                <a:r>
                  <a:rPr lang="en-US" sz="1200" dirty="0" err="1"/>
                  <a:t>y</a:t>
                </a:r>
                <a:r>
                  <a:rPr lang="en-US" sz="1200" dirty="0"/>
                  <a:t> = 1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s-E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is negated (bitwise)	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becomes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s-E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dirty="0"/>
              </a:p>
              <a:p>
                <a:pPr lvl="1"/>
                <a:r>
                  <a:rPr lang="es-ES" sz="1050" dirty="0"/>
                  <a:t>	000…00 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050" dirty="0"/>
                  <a:t> 111…11 = -</a:t>
                </a:r>
                <a:r>
                  <a:rPr lang="en-US" sz="1050" dirty="0" smtClean="0"/>
                  <a:t>1</a:t>
                </a:r>
              </a:p>
              <a:p>
                <a:pPr lvl="1"/>
                <a:r>
                  <a:rPr lang="en-US" sz="1200" dirty="0"/>
                  <a:t>f = 1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dirty="0"/>
                  <a:t> arithmetic addition 	 </a:t>
                </a:r>
                <a14:m>
                  <m:oMath xmlns:m="http://schemas.openxmlformats.org/officeDocument/2006/math">
                    <m:r>
                      <a:rPr lang="es-ES" sz="1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1"/>
                <a:endParaRPr lang="en-US" sz="1050" dirty="0"/>
              </a:p>
              <a:p>
                <a:pPr lvl="1"/>
                <a:r>
                  <a:rPr lang="en-US" sz="1200" dirty="0" smtClean="0"/>
                  <a:t>	</a:t>
                </a:r>
                <a:endParaRPr lang="en-US" sz="1200" dirty="0" smtClean="0"/>
              </a:p>
            </p:txBody>
          </p:sp>
        </mc:Choice>
        <mc:Fallback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9" y="4120391"/>
                <a:ext cx="6096000" cy="1954381"/>
              </a:xfrm>
              <a:prstGeom prst="rect">
                <a:avLst/>
              </a:prstGeom>
              <a:blipFill>
                <a:blip r:embed="rId14"/>
                <a:stretch>
                  <a:fillRect l="-300" t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920619" y="2508373"/>
            <a:ext cx="10054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0010010010101001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920619" y="3000008"/>
            <a:ext cx="1348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11</a:t>
            </a:r>
            <a:r>
              <a:rPr lang="en-US" sz="800" dirty="0" smtClean="0"/>
              <a:t>11111111111111</a:t>
            </a:r>
            <a:endParaRPr lang="en-US" sz="800" dirty="0" smtClean="0"/>
          </a:p>
        </p:txBody>
      </p:sp>
      <p:sp>
        <p:nvSpPr>
          <p:cNvPr id="39" name="Right Brace 38"/>
          <p:cNvSpPr/>
          <p:nvPr/>
        </p:nvSpPr>
        <p:spPr>
          <a:xfrm>
            <a:off x="2919950" y="4620603"/>
            <a:ext cx="58199" cy="3006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/>
          <p:cNvSpPr/>
          <p:nvPr/>
        </p:nvSpPr>
        <p:spPr>
          <a:xfrm>
            <a:off x="2919950" y="5005188"/>
            <a:ext cx="58199" cy="45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8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3100"/>
          <a:stretch/>
        </p:blipFill>
        <p:spPr>
          <a:xfrm>
            <a:off x="5904275" y="1972491"/>
            <a:ext cx="5895975" cy="37992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917335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(16 bits)</a:t>
                </a:r>
                <a:endParaRPr lang="en-US" sz="11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35" y="5824555"/>
                <a:ext cx="1646056" cy="276999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349894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(16 bits)</a:t>
                </a:r>
                <a:endParaRPr lang="en-US" sz="11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894" y="5824555"/>
                <a:ext cx="1646056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0476405" y="6085808"/>
                <a:ext cx="16460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s-ES" sz="1200" b="0" dirty="0" smtClean="0"/>
              </a:p>
              <a:p>
                <a:pPr algn="ctr"/>
                <a:r>
                  <a:rPr lang="en-US" sz="1200" dirty="0" smtClean="0"/>
                  <a:t>(18 different functions)</a:t>
                </a:r>
                <a:endParaRPr lang="en-US" sz="11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6405" y="6085808"/>
                <a:ext cx="1646056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9" idx="0"/>
          </p:cNvCxnSpPr>
          <p:nvPr/>
        </p:nvCxnSpPr>
        <p:spPr>
          <a:xfrm flipH="1" flipV="1">
            <a:off x="11299371" y="5771742"/>
            <a:ext cx="0" cy="31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525103" y="1599717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zero </a:t>
                </a:r>
              </a:p>
              <a:p>
                <a:pPr algn="ctr"/>
                <a:r>
                  <a:rPr lang="en-US" sz="1100" dirty="0" smtClean="0"/>
                  <a:t>the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103" y="1599717"/>
                <a:ext cx="1646056" cy="430887"/>
              </a:xfrm>
              <a:prstGeom prst="rect">
                <a:avLst/>
              </a:prstGeom>
              <a:blipFill>
                <a:blip r:embed="rId7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243628" y="1599717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negate</a:t>
                </a:r>
              </a:p>
              <a:p>
                <a:pPr algn="ctr"/>
                <a:r>
                  <a:rPr lang="en-US" sz="1100" dirty="0" smtClean="0"/>
                  <a:t> the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628" y="1599717"/>
                <a:ext cx="1646056" cy="430887"/>
              </a:xfrm>
              <a:prstGeom prst="rect">
                <a:avLst/>
              </a:prstGeom>
              <a:blipFill>
                <a:blip r:embed="rId8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978532" y="1605625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zero </a:t>
                </a:r>
              </a:p>
              <a:p>
                <a:pPr algn="ctr"/>
                <a:r>
                  <a:rPr lang="en-US" sz="1100" dirty="0" smtClean="0"/>
                  <a:t>the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532" y="1605625"/>
                <a:ext cx="1646056" cy="430887"/>
              </a:xfrm>
              <a:prstGeom prst="rect">
                <a:avLst/>
              </a:prstGeom>
              <a:blipFill>
                <a:blip r:embed="rId9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697057" y="1605625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negate</a:t>
                </a:r>
              </a:p>
              <a:p>
                <a:pPr algn="ctr"/>
                <a:r>
                  <a:rPr lang="en-US" sz="1100" dirty="0" smtClean="0"/>
                  <a:t> the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057" y="1605625"/>
                <a:ext cx="1646056" cy="430887"/>
              </a:xfrm>
              <a:prstGeom prst="rect">
                <a:avLst/>
              </a:prstGeom>
              <a:blipFill>
                <a:blip r:embed="rId10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8556035" y="1600851"/>
            <a:ext cx="16460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/>
              <a:t>arithmetic or </a:t>
            </a:r>
          </a:p>
          <a:p>
            <a:pPr algn="ctr"/>
            <a:r>
              <a:rPr lang="es-ES" sz="1100" dirty="0" err="1" smtClean="0"/>
              <a:t>logic</a:t>
            </a:r>
            <a:r>
              <a:rPr lang="es-ES" sz="1100" dirty="0" smtClean="0"/>
              <a:t> </a:t>
            </a:r>
            <a:r>
              <a:rPr lang="es-ES" sz="1100" dirty="0" err="1" smtClean="0"/>
              <a:t>addition</a:t>
            </a:r>
            <a:r>
              <a:rPr lang="en-US" sz="1050" dirty="0" smtClean="0"/>
              <a:t>?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9496631" y="1600851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negate</a:t>
                </a:r>
              </a:p>
              <a:p>
                <a:pPr algn="ctr"/>
                <a:r>
                  <a:rPr lang="en-US" sz="1100" dirty="0" smtClean="0"/>
                  <a:t> the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631" y="1600851"/>
                <a:ext cx="1646056" cy="430887"/>
              </a:xfrm>
              <a:prstGeom prst="rect">
                <a:avLst/>
              </a:prstGeom>
              <a:blipFill>
                <a:blip r:embed="rId11"/>
                <a:stretch>
                  <a:fillRect t="-142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998" y="1995160"/>
            <a:ext cx="2512225" cy="1819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19951" y="1995160"/>
            <a:ext cx="2819533" cy="18191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8539767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or</a:t>
                </a: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s-ES" sz="11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 smtClean="0"/>
                  <a:t>?</a:t>
                </a:r>
                <a:endParaRPr lang="en-US" sz="1100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67" y="5824555"/>
                <a:ext cx="1646056" cy="276999"/>
              </a:xfrm>
              <a:prstGeom prst="rect">
                <a:avLst/>
              </a:prstGeom>
              <a:blipFill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9575134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or</a:t>
                </a: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100" i="1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 smtClean="0"/>
                  <a:t>?</a:t>
                </a:r>
                <a:endParaRPr lang="en-US" sz="1100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134" y="5824555"/>
                <a:ext cx="1646056" cy="276999"/>
              </a:xfrm>
              <a:prstGeom prst="rect">
                <a:avLst/>
              </a:prstGeom>
              <a:blipFill>
                <a:blip r:embed="rId11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6698040" y="296785"/>
            <a:ext cx="3487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control bits </a:t>
            </a:r>
          </a:p>
          <a:p>
            <a:pPr algn="ctr"/>
            <a:r>
              <a:rPr lang="en-US" sz="1200" dirty="0" smtClean="0"/>
              <a:t>(set the function to execute)</a:t>
            </a:r>
            <a:endParaRPr lang="en-US" sz="1100" dirty="0"/>
          </a:p>
        </p:txBody>
      </p:sp>
      <p:sp>
        <p:nvSpPr>
          <p:cNvPr id="29" name="Right Brace 28"/>
          <p:cNvSpPr/>
          <p:nvPr/>
        </p:nvSpPr>
        <p:spPr>
          <a:xfrm rot="5400000" flipH="1">
            <a:off x="8337993" y="-1552668"/>
            <a:ext cx="118241" cy="47576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/>
          <a:srcRect r="1331" b="87097"/>
          <a:stretch/>
        </p:blipFill>
        <p:spPr>
          <a:xfrm>
            <a:off x="5917333" y="938102"/>
            <a:ext cx="5817467" cy="564127"/>
          </a:xfrm>
          <a:prstGeom prst="rect">
            <a:avLst/>
          </a:prstGeom>
        </p:spPr>
      </p:pic>
      <p:sp>
        <p:nvSpPr>
          <p:cNvPr id="33" name="Title 1"/>
          <p:cNvSpPr txBox="1">
            <a:spLocks/>
          </p:cNvSpPr>
          <p:nvPr/>
        </p:nvSpPr>
        <p:spPr>
          <a:xfrm>
            <a:off x="0" y="-83113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ALU										              </a:t>
            </a:r>
            <a:r>
              <a:rPr lang="en-US" sz="2400" smtClean="0"/>
              <a:t>example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10222354" y="4559514"/>
            <a:ext cx="250751" cy="24471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2773" y="1833991"/>
            <a:ext cx="1348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0   0    1    1   1  </a:t>
            </a:r>
            <a:r>
              <a:rPr lang="en-US" sz="1100" dirty="0" smtClean="0">
                <a:solidFill>
                  <a:srgbClr val="0070C0"/>
                </a:solidFill>
              </a:rPr>
              <a:t> 0</a:t>
            </a:r>
            <a:endParaRPr lang="en-US" sz="1100" dirty="0" smtClean="0">
              <a:solidFill>
                <a:srgbClr val="0070C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-7275" y="2508373"/>
            <a:ext cx="13482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smtClean="0"/>
              <a:t>0010010010101001</a:t>
            </a:r>
            <a:endParaRPr lang="en-US" sz="700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-7275" y="2907118"/>
            <a:ext cx="13482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smtClean="0"/>
              <a:t>11</a:t>
            </a:r>
            <a:r>
              <a:rPr lang="en-US" sz="700" dirty="0" smtClean="0"/>
              <a:t>10110100100000</a:t>
            </a:r>
            <a:endParaRPr lang="en-US" sz="7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314589" y="4120391"/>
                <a:ext cx="6096000" cy="232371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400" dirty="0" smtClean="0"/>
                  <a:t>Eg. </a:t>
                </a:r>
                <a14:m>
                  <m:oMath xmlns:m="http://schemas.openxmlformats.org/officeDocument/2006/math">
                    <m:r>
                      <a:rPr lang="es-ES" sz="1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400" dirty="0" smtClean="0"/>
                  <a:t> (12</a:t>
                </a:r>
                <a:r>
                  <a:rPr lang="en-US" sz="1400" baseline="30000" dirty="0" smtClean="0"/>
                  <a:t>th</a:t>
                </a:r>
                <a:r>
                  <a:rPr lang="en-US" sz="1400" dirty="0" smtClean="0"/>
                  <a:t> row)</a:t>
                </a:r>
              </a:p>
              <a:p>
                <a:endParaRPr lang="en-US" sz="1400" dirty="0"/>
              </a:p>
              <a:p>
                <a:pPr lvl="1"/>
                <a:r>
                  <a:rPr lang="en-US" sz="1200" dirty="0" err="1" smtClean="0"/>
                  <a:t>zx</a:t>
                </a:r>
                <a:r>
                  <a:rPr lang="en-US" sz="1200" dirty="0" smtClean="0"/>
                  <a:t> = 0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is not </a:t>
                </a:r>
                <a:r>
                  <a:rPr lang="en-US" sz="1200" dirty="0" smtClean="0"/>
                  <a:t>zeroed	</a:t>
                </a:r>
                <a:r>
                  <a:rPr lang="es-ES" sz="1200" dirty="0"/>
                  <a:t> </a:t>
                </a:r>
                <a14:m>
                  <m:oMath xmlns:m="http://schemas.openxmlformats.org/officeDocument/2006/math">
                    <m:r>
                      <a:rPr lang="es-ES" sz="1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is still </a:t>
                </a:r>
                <a14:m>
                  <m:oMath xmlns:m="http://schemas.openxmlformats.org/officeDocument/2006/math">
                    <m:r>
                      <a:rPr lang="es-ES" sz="1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dirty="0"/>
              </a:p>
              <a:p>
                <a:pPr lvl="1"/>
                <a:r>
                  <a:rPr lang="en-US" sz="1200" dirty="0" err="1"/>
                  <a:t>n</a:t>
                </a:r>
                <a:r>
                  <a:rPr lang="en-US" sz="1200" dirty="0" err="1" smtClean="0"/>
                  <a:t>x</a:t>
                </a:r>
                <a:r>
                  <a:rPr lang="en-US" sz="1200" dirty="0" smtClean="0"/>
                  <a:t> = 0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is not </a:t>
                </a:r>
                <a:r>
                  <a:rPr lang="en-US" sz="1200" dirty="0" smtClean="0"/>
                  <a:t>negated</a:t>
                </a:r>
              </a:p>
              <a:p>
                <a:pPr lvl="1"/>
                <a:r>
                  <a:rPr lang="en-US" sz="1200" dirty="0"/>
                  <a:t>zy = 1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s-E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is zeroed			</a:t>
                </a:r>
              </a:p>
              <a:p>
                <a:pPr lvl="1"/>
                <a:r>
                  <a:rPr lang="en-US" sz="1200" dirty="0"/>
                  <a:t>n</a:t>
                </a:r>
                <a:r>
                  <a:rPr lang="en-US" sz="1200" dirty="0" err="1"/>
                  <a:t>y</a:t>
                </a:r>
                <a:r>
                  <a:rPr lang="en-US" sz="1200" dirty="0"/>
                  <a:t> = 1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s-E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is negated (bitwise)	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becomes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s-E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dirty="0"/>
              </a:p>
              <a:p>
                <a:pPr lvl="1"/>
                <a:r>
                  <a:rPr lang="es-ES" sz="1050" dirty="0"/>
                  <a:t>	000…00 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050" dirty="0"/>
                  <a:t> 111…11 = -</a:t>
                </a:r>
                <a:r>
                  <a:rPr lang="en-US" sz="1050" dirty="0" smtClean="0"/>
                  <a:t>1</a:t>
                </a:r>
              </a:p>
              <a:p>
                <a:pPr lvl="1"/>
                <a:r>
                  <a:rPr lang="en-US" sz="1200" dirty="0" smtClean="0"/>
                  <a:t>f = 1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dirty="0"/>
                  <a:t> arithmetic addition 	 </a:t>
                </a:r>
                <a14:m>
                  <m:oMath xmlns:m="http://schemas.openxmlformats.org/officeDocument/2006/math">
                    <m:r>
                      <a:rPr lang="es-ES" sz="1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1200" dirty="0" smtClean="0"/>
              </a:p>
              <a:p>
                <a:pPr lvl="1"/>
                <a:r>
                  <a:rPr lang="en-US" sz="1200" dirty="0"/>
                  <a:t>no = 0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200" dirty="0"/>
                  <a:t>is not negated 	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1200" dirty="0"/>
              </a:p>
              <a:p>
                <a:pPr lvl="1"/>
                <a:endParaRPr lang="en-US" sz="1200" dirty="0"/>
              </a:p>
              <a:p>
                <a:pPr lvl="1"/>
                <a:endParaRPr lang="en-US" sz="1050" dirty="0"/>
              </a:p>
              <a:p>
                <a:pPr lvl="1"/>
                <a:r>
                  <a:rPr lang="en-US" sz="1200" dirty="0" smtClean="0"/>
                  <a:t>	</a:t>
                </a:r>
                <a:endParaRPr lang="en-US" sz="1200" dirty="0" smtClean="0"/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9" y="4120391"/>
                <a:ext cx="6096000" cy="2323713"/>
              </a:xfrm>
              <a:prstGeom prst="rect">
                <a:avLst/>
              </a:prstGeom>
              <a:blipFill>
                <a:blip r:embed="rId14"/>
                <a:stretch>
                  <a:fillRect l="-300" t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920619" y="2508373"/>
            <a:ext cx="10054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0010010010101001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920619" y="3000008"/>
            <a:ext cx="1348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11</a:t>
            </a:r>
            <a:r>
              <a:rPr lang="en-US" sz="800" dirty="0" smtClean="0"/>
              <a:t>11111111111111</a:t>
            </a:r>
            <a:endParaRPr lang="en-US" sz="800" dirty="0" smtClean="0"/>
          </a:p>
        </p:txBody>
      </p:sp>
      <p:sp>
        <p:nvSpPr>
          <p:cNvPr id="38" name="Right Brace 37"/>
          <p:cNvSpPr/>
          <p:nvPr/>
        </p:nvSpPr>
        <p:spPr>
          <a:xfrm>
            <a:off x="2919950" y="4620603"/>
            <a:ext cx="58199" cy="3006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/>
          <p:cNvSpPr/>
          <p:nvPr/>
        </p:nvSpPr>
        <p:spPr>
          <a:xfrm>
            <a:off x="2919950" y="5005188"/>
            <a:ext cx="58199" cy="45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8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Negative Binary Numbers (2’s Complement)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32" y="1388982"/>
            <a:ext cx="2657475" cy="7048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93699" y="1301527"/>
            <a:ext cx="1264303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sz="1600" dirty="0" err="1" smtClean="0"/>
              <a:t>Eg</a:t>
            </a:r>
            <a:r>
              <a:rPr lang="en-US" sz="1600" dirty="0" smtClean="0"/>
              <a:t>.  -2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66492" y="1355168"/>
                <a:ext cx="116205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1600" dirty="0" smtClean="0"/>
                  <a:t> bits</a:t>
                </a:r>
              </a:p>
              <a:p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492" y="1355168"/>
                <a:ext cx="1162053" cy="738664"/>
              </a:xfrm>
              <a:prstGeom prst="rect">
                <a:avLst/>
              </a:prstGeom>
              <a:blipFill>
                <a:blip r:embed="rId3"/>
                <a:stretch>
                  <a:fillRect l="-4188" t="-8264" b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507939" y="1625378"/>
                <a:ext cx="3505206" cy="249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−2=32−2=30=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39" y="1625378"/>
                <a:ext cx="3505206" cy="249043"/>
              </a:xfrm>
              <a:prstGeom prst="rect">
                <a:avLst/>
              </a:prstGeom>
              <a:blipFill>
                <a:blip r:embed="rId4"/>
                <a:stretch>
                  <a:fillRect l="-1565" t="-2500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/>
          <p:cNvSpPr/>
          <p:nvPr/>
        </p:nvSpPr>
        <p:spPr>
          <a:xfrm>
            <a:off x="7088845" y="1418668"/>
            <a:ext cx="88900" cy="6340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648" y="3309113"/>
            <a:ext cx="1921190" cy="24078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85648" y="2793645"/>
                <a:ext cx="11620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 smtClean="0"/>
                  <a:t> bits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48" y="2793645"/>
                <a:ext cx="1162053" cy="276999"/>
              </a:xfrm>
              <a:prstGeom prst="rect">
                <a:avLst/>
              </a:prstGeom>
              <a:blipFill>
                <a:blip r:embed="rId6"/>
                <a:stretch>
                  <a:fillRect l="-5236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89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3100"/>
          <a:stretch/>
        </p:blipFill>
        <p:spPr>
          <a:xfrm>
            <a:off x="5904275" y="1972491"/>
            <a:ext cx="5895975" cy="37992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917335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(16 bits)</a:t>
                </a:r>
                <a:endParaRPr lang="en-US" sz="11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35" y="5824555"/>
                <a:ext cx="1646056" cy="276999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349894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(16 bits)</a:t>
                </a:r>
                <a:endParaRPr lang="en-US" sz="11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894" y="5824555"/>
                <a:ext cx="1646056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0476405" y="6085808"/>
                <a:ext cx="16460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s-ES" sz="1200" b="0" dirty="0" smtClean="0"/>
              </a:p>
              <a:p>
                <a:pPr algn="ctr"/>
                <a:r>
                  <a:rPr lang="en-US" sz="1200" dirty="0" smtClean="0"/>
                  <a:t>(18 different functions)</a:t>
                </a:r>
                <a:endParaRPr lang="en-US" sz="11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6405" y="6085808"/>
                <a:ext cx="1646056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9" idx="0"/>
          </p:cNvCxnSpPr>
          <p:nvPr/>
        </p:nvCxnSpPr>
        <p:spPr>
          <a:xfrm flipH="1" flipV="1">
            <a:off x="11299371" y="5771742"/>
            <a:ext cx="0" cy="31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525103" y="1599717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zero </a:t>
                </a:r>
              </a:p>
              <a:p>
                <a:pPr algn="ctr"/>
                <a:r>
                  <a:rPr lang="en-US" sz="1100" dirty="0" smtClean="0"/>
                  <a:t>the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103" y="1599717"/>
                <a:ext cx="1646056" cy="430887"/>
              </a:xfrm>
              <a:prstGeom prst="rect">
                <a:avLst/>
              </a:prstGeom>
              <a:blipFill>
                <a:blip r:embed="rId7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243628" y="1599717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negate</a:t>
                </a:r>
              </a:p>
              <a:p>
                <a:pPr algn="ctr"/>
                <a:r>
                  <a:rPr lang="en-US" sz="1100" dirty="0" smtClean="0"/>
                  <a:t> the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628" y="1599717"/>
                <a:ext cx="1646056" cy="430887"/>
              </a:xfrm>
              <a:prstGeom prst="rect">
                <a:avLst/>
              </a:prstGeom>
              <a:blipFill>
                <a:blip r:embed="rId8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978532" y="1605625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zero </a:t>
                </a:r>
              </a:p>
              <a:p>
                <a:pPr algn="ctr"/>
                <a:r>
                  <a:rPr lang="en-US" sz="1100" dirty="0" smtClean="0"/>
                  <a:t>the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532" y="1605625"/>
                <a:ext cx="1646056" cy="430887"/>
              </a:xfrm>
              <a:prstGeom prst="rect">
                <a:avLst/>
              </a:prstGeom>
              <a:blipFill>
                <a:blip r:embed="rId9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697057" y="1605625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negate</a:t>
                </a:r>
              </a:p>
              <a:p>
                <a:pPr algn="ctr"/>
                <a:r>
                  <a:rPr lang="en-US" sz="1100" dirty="0" smtClean="0"/>
                  <a:t> the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057" y="1605625"/>
                <a:ext cx="1646056" cy="430887"/>
              </a:xfrm>
              <a:prstGeom prst="rect">
                <a:avLst/>
              </a:prstGeom>
              <a:blipFill>
                <a:blip r:embed="rId10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8556035" y="1600851"/>
            <a:ext cx="16460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/>
              <a:t>arithmetic or </a:t>
            </a:r>
          </a:p>
          <a:p>
            <a:pPr algn="ctr"/>
            <a:r>
              <a:rPr lang="es-ES" sz="1100" dirty="0" err="1" smtClean="0"/>
              <a:t>logic</a:t>
            </a:r>
            <a:r>
              <a:rPr lang="es-ES" sz="1100" dirty="0" smtClean="0"/>
              <a:t> </a:t>
            </a:r>
            <a:r>
              <a:rPr lang="es-ES" sz="1100" dirty="0" err="1" smtClean="0"/>
              <a:t>addition</a:t>
            </a:r>
            <a:r>
              <a:rPr lang="en-US" sz="1050" dirty="0" smtClean="0"/>
              <a:t>?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9496631" y="1600851"/>
                <a:ext cx="164605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negate</a:t>
                </a:r>
              </a:p>
              <a:p>
                <a:pPr algn="ctr"/>
                <a:r>
                  <a:rPr lang="en-US" sz="1100" dirty="0" smtClean="0"/>
                  <a:t> the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50" dirty="0" smtClean="0"/>
                  <a:t>?</a:t>
                </a:r>
                <a:endParaRPr lang="en-US" sz="105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631" y="1600851"/>
                <a:ext cx="1646056" cy="430887"/>
              </a:xfrm>
              <a:prstGeom prst="rect">
                <a:avLst/>
              </a:prstGeom>
              <a:blipFill>
                <a:blip r:embed="rId11"/>
                <a:stretch>
                  <a:fillRect t="-142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998" y="1995160"/>
            <a:ext cx="2512225" cy="1819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19951" y="1995160"/>
            <a:ext cx="2819533" cy="18191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8539767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or</a:t>
                </a: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s-ES" sz="11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 smtClean="0"/>
                  <a:t>?</a:t>
                </a:r>
                <a:endParaRPr lang="en-US" sz="1100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67" y="5824555"/>
                <a:ext cx="1646056" cy="276999"/>
              </a:xfrm>
              <a:prstGeom prst="rect">
                <a:avLst/>
              </a:prstGeom>
              <a:blipFill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9575134" y="5824555"/>
                <a:ext cx="16460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or</a:t>
                </a: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100" i="1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 smtClean="0"/>
                  <a:t>?</a:t>
                </a:r>
                <a:endParaRPr lang="en-US" sz="1100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134" y="5824555"/>
                <a:ext cx="1646056" cy="276999"/>
              </a:xfrm>
              <a:prstGeom prst="rect">
                <a:avLst/>
              </a:prstGeom>
              <a:blipFill>
                <a:blip r:embed="rId11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6698040" y="296785"/>
            <a:ext cx="3487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control bits </a:t>
            </a:r>
          </a:p>
          <a:p>
            <a:pPr algn="ctr"/>
            <a:r>
              <a:rPr lang="en-US" sz="1200" dirty="0" smtClean="0"/>
              <a:t>(set the function to execute)</a:t>
            </a:r>
            <a:endParaRPr lang="en-US" sz="1100" dirty="0"/>
          </a:p>
        </p:txBody>
      </p:sp>
      <p:sp>
        <p:nvSpPr>
          <p:cNvPr id="29" name="Right Brace 28"/>
          <p:cNvSpPr/>
          <p:nvPr/>
        </p:nvSpPr>
        <p:spPr>
          <a:xfrm rot="5400000" flipH="1">
            <a:off x="8337993" y="-1552668"/>
            <a:ext cx="118241" cy="47576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/>
          <a:srcRect r="1331" b="87097"/>
          <a:stretch/>
        </p:blipFill>
        <p:spPr>
          <a:xfrm>
            <a:off x="5917333" y="938102"/>
            <a:ext cx="5817467" cy="564127"/>
          </a:xfrm>
          <a:prstGeom prst="rect">
            <a:avLst/>
          </a:prstGeom>
        </p:spPr>
      </p:pic>
      <p:sp>
        <p:nvSpPr>
          <p:cNvPr id="33" name="Title 1"/>
          <p:cNvSpPr txBox="1">
            <a:spLocks/>
          </p:cNvSpPr>
          <p:nvPr/>
        </p:nvSpPr>
        <p:spPr>
          <a:xfrm>
            <a:off x="0" y="-83113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ALU										              </a:t>
            </a:r>
            <a:r>
              <a:rPr lang="en-US" sz="2400" smtClean="0"/>
              <a:t>example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12773" y="1833991"/>
            <a:ext cx="1348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0   0    1    1   1   0</a:t>
            </a:r>
            <a:endParaRPr lang="en-US" sz="1100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-7275" y="2508373"/>
            <a:ext cx="13482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smtClean="0"/>
              <a:t>0010010010101001</a:t>
            </a:r>
            <a:endParaRPr lang="en-US" sz="700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-7275" y="2907118"/>
            <a:ext cx="13482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smtClean="0"/>
              <a:t>11</a:t>
            </a:r>
            <a:r>
              <a:rPr lang="en-US" sz="700" dirty="0" smtClean="0"/>
              <a:t>10110100100000</a:t>
            </a:r>
            <a:endParaRPr lang="en-US" sz="7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314589" y="4120391"/>
                <a:ext cx="6096000" cy="232371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400" dirty="0" smtClean="0"/>
                  <a:t>Eg. </a:t>
                </a:r>
                <a14:m>
                  <m:oMath xmlns:m="http://schemas.openxmlformats.org/officeDocument/2006/math">
                    <m:r>
                      <a:rPr lang="es-ES" sz="1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400" dirty="0" smtClean="0"/>
                  <a:t> (12</a:t>
                </a:r>
                <a:r>
                  <a:rPr lang="en-US" sz="1400" baseline="30000" dirty="0" smtClean="0"/>
                  <a:t>th</a:t>
                </a:r>
                <a:r>
                  <a:rPr lang="en-US" sz="1400" dirty="0" smtClean="0"/>
                  <a:t> row)</a:t>
                </a:r>
              </a:p>
              <a:p>
                <a:endParaRPr lang="en-US" sz="1400" dirty="0"/>
              </a:p>
              <a:p>
                <a:pPr lvl="1"/>
                <a:r>
                  <a:rPr lang="en-US" sz="1200" dirty="0" err="1" smtClean="0"/>
                  <a:t>zx</a:t>
                </a:r>
                <a:r>
                  <a:rPr lang="en-US" sz="1200" dirty="0" smtClean="0"/>
                  <a:t> = 0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is not </a:t>
                </a:r>
                <a:r>
                  <a:rPr lang="en-US" sz="1200" dirty="0" smtClean="0"/>
                  <a:t>zeroed	</a:t>
                </a:r>
                <a:r>
                  <a:rPr lang="es-ES" sz="1200" dirty="0"/>
                  <a:t> </a:t>
                </a:r>
                <a14:m>
                  <m:oMath xmlns:m="http://schemas.openxmlformats.org/officeDocument/2006/math">
                    <m:r>
                      <a:rPr lang="es-ES" sz="1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is still </a:t>
                </a:r>
                <a14:m>
                  <m:oMath xmlns:m="http://schemas.openxmlformats.org/officeDocument/2006/math">
                    <m:r>
                      <a:rPr lang="es-ES" sz="1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dirty="0"/>
              </a:p>
              <a:p>
                <a:pPr lvl="1"/>
                <a:r>
                  <a:rPr lang="en-US" sz="1200" dirty="0" err="1"/>
                  <a:t>n</a:t>
                </a:r>
                <a:r>
                  <a:rPr lang="en-US" sz="1200" dirty="0" err="1" smtClean="0"/>
                  <a:t>x</a:t>
                </a:r>
                <a:r>
                  <a:rPr lang="en-US" sz="1200" dirty="0" smtClean="0"/>
                  <a:t> = 0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is not </a:t>
                </a:r>
                <a:r>
                  <a:rPr lang="en-US" sz="1200" dirty="0" smtClean="0"/>
                  <a:t>negated</a:t>
                </a:r>
              </a:p>
              <a:p>
                <a:pPr lvl="1"/>
                <a:r>
                  <a:rPr lang="en-US" sz="1200" dirty="0"/>
                  <a:t>zy = 1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s-E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is zeroed			</a:t>
                </a:r>
              </a:p>
              <a:p>
                <a:pPr lvl="1"/>
                <a:r>
                  <a:rPr lang="en-US" sz="1200" dirty="0"/>
                  <a:t>n</a:t>
                </a:r>
                <a:r>
                  <a:rPr lang="en-US" sz="1200" dirty="0" err="1"/>
                  <a:t>y</a:t>
                </a:r>
                <a:r>
                  <a:rPr lang="en-US" sz="1200" dirty="0"/>
                  <a:t> = 1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s-E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is negated (bitwise)	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becomes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s-E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dirty="0"/>
              </a:p>
              <a:p>
                <a:pPr lvl="1"/>
                <a:r>
                  <a:rPr lang="es-ES" sz="1050" dirty="0"/>
                  <a:t>	000…00 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050" dirty="0"/>
                  <a:t> 111…11 = -</a:t>
                </a:r>
                <a:r>
                  <a:rPr lang="en-US" sz="1050" dirty="0" smtClean="0"/>
                  <a:t>1</a:t>
                </a:r>
              </a:p>
              <a:p>
                <a:pPr lvl="1"/>
                <a:r>
                  <a:rPr lang="en-US" sz="1200" dirty="0" smtClean="0"/>
                  <a:t>f = 1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dirty="0"/>
                  <a:t> arithmetic addition 	 </a:t>
                </a:r>
                <a14:m>
                  <m:oMath xmlns:m="http://schemas.openxmlformats.org/officeDocument/2006/math">
                    <m:r>
                      <a:rPr lang="es-ES" sz="1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1200" dirty="0" smtClean="0"/>
              </a:p>
              <a:p>
                <a:pPr lvl="1"/>
                <a:r>
                  <a:rPr lang="en-US" sz="1200" dirty="0"/>
                  <a:t>no = 0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200" dirty="0"/>
                  <a:t>is not negated 	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1200" dirty="0"/>
              </a:p>
              <a:p>
                <a:pPr lvl="1"/>
                <a:endParaRPr lang="en-US" sz="1200" dirty="0"/>
              </a:p>
              <a:p>
                <a:pPr lvl="1"/>
                <a:endParaRPr lang="en-US" sz="1050" dirty="0"/>
              </a:p>
              <a:p>
                <a:pPr lvl="1"/>
                <a:r>
                  <a:rPr lang="en-US" sz="1200" dirty="0" smtClean="0"/>
                  <a:t>	</a:t>
                </a:r>
                <a:endParaRPr lang="en-US" sz="1200" dirty="0" smtClean="0"/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9" y="4120391"/>
                <a:ext cx="6096000" cy="2323713"/>
              </a:xfrm>
              <a:prstGeom prst="rect">
                <a:avLst/>
              </a:prstGeom>
              <a:blipFill>
                <a:blip r:embed="rId14"/>
                <a:stretch>
                  <a:fillRect l="-300" t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920619" y="2508373"/>
            <a:ext cx="10054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0010010010101001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920619" y="3000008"/>
            <a:ext cx="1348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11</a:t>
            </a:r>
            <a:r>
              <a:rPr lang="en-US" sz="800" dirty="0" smtClean="0"/>
              <a:t>11111111111111</a:t>
            </a:r>
            <a:endParaRPr lang="en-US" sz="800" dirty="0" smtClean="0"/>
          </a:p>
        </p:txBody>
      </p:sp>
      <p:sp>
        <p:nvSpPr>
          <p:cNvPr id="38" name="Right Brace 37"/>
          <p:cNvSpPr/>
          <p:nvPr/>
        </p:nvSpPr>
        <p:spPr>
          <a:xfrm>
            <a:off x="2919950" y="4620603"/>
            <a:ext cx="58199" cy="3006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/>
          <p:cNvSpPr/>
          <p:nvPr/>
        </p:nvSpPr>
        <p:spPr>
          <a:xfrm>
            <a:off x="2919950" y="5005188"/>
            <a:ext cx="58199" cy="45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1110629" y="4559514"/>
            <a:ext cx="345497" cy="23455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970344" y="2593946"/>
            <a:ext cx="13482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smtClean="0"/>
              <a:t>0010010010101000</a:t>
            </a:r>
            <a:endParaRPr lang="en-US" sz="700" dirty="0" smtClean="0"/>
          </a:p>
        </p:txBody>
      </p:sp>
    </p:spTree>
    <p:extLst>
      <p:ext uri="{BB962C8B-B14F-4D97-AF65-F5344CB8AC3E}">
        <p14:creationId xmlns:p14="http://schemas.microsoft.com/office/powerpoint/2010/main" val="298939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Adders										  </a:t>
            </a:r>
            <a:r>
              <a:rPr lang="en-US" dirty="0" smtClean="0"/>
              <a:t>  </a:t>
            </a:r>
            <a:r>
              <a:rPr lang="en-US" sz="2400" dirty="0" smtClean="0"/>
              <a:t>implement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899" y="1914865"/>
            <a:ext cx="3215403" cy="23283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3100"/>
          <a:stretch/>
        </p:blipFill>
        <p:spPr>
          <a:xfrm>
            <a:off x="7065895" y="1034801"/>
            <a:ext cx="3739992" cy="24099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07339" y="976146"/>
            <a:ext cx="1092831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Manipulate </a:t>
            </a:r>
            <a:r>
              <a:rPr lang="en-US" sz="1000" dirty="0" smtClean="0">
                <a:solidFill>
                  <a:schemeClr val="bg1"/>
                </a:solidFill>
              </a:rPr>
              <a:t>a 16-bit input according </a:t>
            </a:r>
            <a:r>
              <a:rPr lang="en-US" sz="1000" dirty="0" smtClean="0">
                <a:solidFill>
                  <a:schemeClr val="bg1"/>
                </a:solidFill>
              </a:rPr>
              <a:t>to the </a:t>
            </a:r>
            <a:r>
              <a:rPr lang="en-US" sz="1000" dirty="0" err="1" smtClean="0">
                <a:solidFill>
                  <a:schemeClr val="bg1"/>
                </a:solidFill>
              </a:rPr>
              <a:t>zx</a:t>
            </a:r>
            <a:r>
              <a:rPr lang="en-US" sz="1000" dirty="0" smtClean="0">
                <a:solidFill>
                  <a:schemeClr val="bg1"/>
                </a:solidFill>
              </a:rPr>
              <a:t> and </a:t>
            </a:r>
            <a:r>
              <a:rPr lang="en-US" sz="1000" dirty="0" err="1" smtClean="0">
                <a:solidFill>
                  <a:schemeClr val="bg1"/>
                </a:solidFill>
              </a:rPr>
              <a:t>nx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control bits (i.e., </a:t>
            </a:r>
            <a:r>
              <a:rPr lang="en-US" sz="1000" dirty="0" smtClean="0">
                <a:solidFill>
                  <a:schemeClr val="bg1"/>
                </a:solidFill>
              </a:rPr>
              <a:t>conditionally </a:t>
            </a:r>
            <a:r>
              <a:rPr lang="en-US" sz="1000" dirty="0" smtClean="0">
                <a:solidFill>
                  <a:schemeClr val="bg1"/>
                </a:solidFill>
              </a:rPr>
              <a:t>zero and negate the </a:t>
            </a:r>
            <a:r>
              <a:rPr lang="en-US" sz="1000" dirty="0" smtClean="0">
                <a:solidFill>
                  <a:schemeClr val="bg1"/>
                </a:solidFill>
              </a:rPr>
              <a:t>input</a:t>
            </a:r>
            <a:r>
              <a:rPr lang="en-US" sz="1000" dirty="0" smtClean="0">
                <a:solidFill>
                  <a:schemeClr val="bg1"/>
                </a:solidFill>
              </a:rPr>
              <a:t>). </a:t>
            </a:r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Chooses </a:t>
            </a:r>
            <a:r>
              <a:rPr lang="en-US" sz="1000" dirty="0" smtClean="0">
                <a:solidFill>
                  <a:schemeClr val="bg1"/>
                </a:solidFill>
              </a:rPr>
              <a:t>between </a:t>
            </a:r>
            <a:r>
              <a:rPr lang="en-US" sz="1000" dirty="0" smtClean="0">
                <a:solidFill>
                  <a:schemeClr val="bg1"/>
                </a:solidFill>
              </a:rPr>
              <a:t>bitwise And </a:t>
            </a:r>
            <a:r>
              <a:rPr lang="en-US" sz="1000" dirty="0" err="1" smtClean="0">
                <a:solidFill>
                  <a:schemeClr val="bg1"/>
                </a:solidFill>
              </a:rPr>
              <a:t>and</a:t>
            </a:r>
            <a:r>
              <a:rPr lang="en-US" sz="1000" dirty="0" smtClean="0">
                <a:solidFill>
                  <a:schemeClr val="bg1"/>
                </a:solidFill>
              </a:rPr>
              <a:t> Add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according to the f control bit. </a:t>
            </a:r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Finally</a:t>
            </a:r>
            <a:r>
              <a:rPr lang="en-US" sz="1000" dirty="0" smtClean="0">
                <a:solidFill>
                  <a:schemeClr val="bg1"/>
                </a:solidFill>
              </a:rPr>
              <a:t>, </a:t>
            </a:r>
            <a:r>
              <a:rPr lang="en-US" sz="1000" dirty="0" smtClean="0">
                <a:solidFill>
                  <a:schemeClr val="bg1"/>
                </a:solidFill>
              </a:rPr>
              <a:t>integrate into </a:t>
            </a:r>
            <a:r>
              <a:rPr lang="en-US" sz="1000" dirty="0" smtClean="0">
                <a:solidFill>
                  <a:schemeClr val="bg1"/>
                </a:solidFill>
              </a:rPr>
              <a:t>the overall ALU.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20" y="1963940"/>
            <a:ext cx="695227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ALU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IN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x[16], y[16],  // 16-bit inputs      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// zero the x input?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// negate the x input?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// zero the y input?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// negate the y input?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f,  // compute out = x + y (if 1) or </a:t>
            </a: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x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&amp; y (if 0)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no; // negate the out output?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out[16], // 16-bit output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// 1 if (out == 0), 0 otherwise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ng; // 1 if (out &lt; 0),  0 otherwise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Prepare the x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Mux16(a=x, b=false,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out=x1);	// if 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1) set x = 0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Not16(in=x1, out=notx1);		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1) set x = !x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Mux16(a=x1, b=notx1,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out=x2);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Prepare the y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Mux16(a=y, b=false,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out=y1);	// if 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1) set y = 0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Not16(in=y1, out=noty1);		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1) set y = !y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Mux16(a=y1, b=noty1,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out=y2);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08983" y="3787018"/>
            <a:ext cx="6952277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Choose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arithmetic addition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And16(a=x2, b=y2, out=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xandy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		// if (f == 0)  set out = x &amp; y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Add16(a=x2, b=y2, out=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xplusy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		// if (f == 1)  set out = x + y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xandy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xplusy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=f, out=o);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Invert or don't invert out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Not16(in=o, out=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noto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		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(no == 1) set out = !out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Mux16(a=o, b=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noto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=no, out=out,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out[0..7]=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ozr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out[15]=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ong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Zero or negative out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Or8Way(in=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ozr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out=ozr1);				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Mux(a=true, b=false,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=ozr1, out=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	// 1 if (out == 0), 0 otherwise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Mux(a=false, b=true,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ong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out=ng);	// 1 if (out &lt; 0),  0 otherwise	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26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Adders										  </a:t>
            </a:r>
            <a:r>
              <a:rPr lang="en-US" dirty="0" smtClean="0"/>
              <a:t>  </a:t>
            </a:r>
            <a:r>
              <a:rPr lang="en-US" sz="2400" dirty="0" smtClean="0"/>
              <a:t>implement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899" y="1914865"/>
            <a:ext cx="3215403" cy="23283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3100"/>
          <a:stretch/>
        </p:blipFill>
        <p:spPr>
          <a:xfrm>
            <a:off x="7065895" y="1034801"/>
            <a:ext cx="3739992" cy="24099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07339" y="976146"/>
            <a:ext cx="1092831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Manipulate </a:t>
            </a:r>
            <a:r>
              <a:rPr lang="en-US" sz="1000" dirty="0" smtClean="0"/>
              <a:t>a 16-bit input according </a:t>
            </a:r>
            <a:r>
              <a:rPr lang="en-US" sz="1000" dirty="0" smtClean="0"/>
              <a:t>to the </a:t>
            </a:r>
            <a:r>
              <a:rPr lang="en-US" sz="1000" dirty="0" err="1" smtClean="0"/>
              <a:t>zx</a:t>
            </a:r>
            <a:r>
              <a:rPr lang="en-US" sz="1000" dirty="0" smtClean="0"/>
              <a:t> and </a:t>
            </a:r>
            <a:r>
              <a:rPr lang="en-US" sz="1000" dirty="0" err="1" smtClean="0"/>
              <a:t>nx</a:t>
            </a:r>
            <a:r>
              <a:rPr lang="en-US" sz="1000" dirty="0" smtClean="0"/>
              <a:t> </a:t>
            </a:r>
            <a:r>
              <a:rPr lang="en-US" sz="1000" dirty="0" smtClean="0"/>
              <a:t>control bits (i.e., </a:t>
            </a:r>
            <a:r>
              <a:rPr lang="en-US" sz="1000" dirty="0" smtClean="0"/>
              <a:t>conditionally </a:t>
            </a:r>
            <a:r>
              <a:rPr lang="en-US" sz="1000" dirty="0" smtClean="0"/>
              <a:t>zero and negate the </a:t>
            </a:r>
            <a:r>
              <a:rPr lang="en-US" sz="1000" dirty="0" smtClean="0"/>
              <a:t>input</a:t>
            </a:r>
            <a:r>
              <a:rPr lang="en-US" sz="1000" dirty="0" smtClean="0"/>
              <a:t>). </a:t>
            </a:r>
            <a:endParaRPr lang="en-US" sz="1000" dirty="0" smtClean="0"/>
          </a:p>
          <a:p>
            <a:endParaRPr lang="en-US" sz="1000" dirty="0"/>
          </a:p>
          <a:p>
            <a:r>
              <a:rPr lang="en-US" sz="1000" dirty="0" smtClean="0">
                <a:solidFill>
                  <a:schemeClr val="bg1"/>
                </a:solidFill>
              </a:rPr>
              <a:t>Chooses </a:t>
            </a:r>
            <a:r>
              <a:rPr lang="en-US" sz="1000" dirty="0" smtClean="0">
                <a:solidFill>
                  <a:schemeClr val="bg1"/>
                </a:solidFill>
              </a:rPr>
              <a:t>between </a:t>
            </a:r>
            <a:r>
              <a:rPr lang="en-US" sz="1000" dirty="0" smtClean="0">
                <a:solidFill>
                  <a:schemeClr val="bg1"/>
                </a:solidFill>
              </a:rPr>
              <a:t>bitwise And </a:t>
            </a:r>
            <a:r>
              <a:rPr lang="en-US" sz="1000" dirty="0" err="1" smtClean="0">
                <a:solidFill>
                  <a:schemeClr val="bg1"/>
                </a:solidFill>
              </a:rPr>
              <a:t>and</a:t>
            </a:r>
            <a:r>
              <a:rPr lang="en-US" sz="1000" dirty="0" smtClean="0">
                <a:solidFill>
                  <a:schemeClr val="bg1"/>
                </a:solidFill>
              </a:rPr>
              <a:t> Add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according to the f control bit. </a:t>
            </a:r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Finally</a:t>
            </a:r>
            <a:r>
              <a:rPr lang="en-US" sz="1000" dirty="0" smtClean="0">
                <a:solidFill>
                  <a:schemeClr val="bg1"/>
                </a:solidFill>
              </a:rPr>
              <a:t>, </a:t>
            </a:r>
            <a:r>
              <a:rPr lang="en-US" sz="1000" dirty="0" smtClean="0">
                <a:solidFill>
                  <a:schemeClr val="bg1"/>
                </a:solidFill>
              </a:rPr>
              <a:t>integrate into </a:t>
            </a:r>
            <a:r>
              <a:rPr lang="en-US" sz="1000" dirty="0" smtClean="0">
                <a:solidFill>
                  <a:schemeClr val="bg1"/>
                </a:solidFill>
              </a:rPr>
              <a:t>the overall ALU.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20" y="1963940"/>
            <a:ext cx="695227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ALU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IN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x[16], y[16],  // 16-bit inputs      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// zero the x input?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// negate the x input?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// zero the y input?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// negate the y input?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f,  // compute out = x + y (if 1) or </a:t>
            </a: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x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&amp; y (if 0)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no; // negate the out output?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out[16], // 16-bit output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// 1 if (out == 0), 0 otherwise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ng; // 1 if (out &lt; 0),  0 otherwise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Prepare the x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Mux16(a=x, b=false,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out=x1);	// if 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1) set x = 0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Not16(in=x1, out=notx1);		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1) set x = !x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Mux16(a=x1, b=notx1,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out=x2);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Prepare the y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Mux16(a=y, b=false,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out=y1);	// if 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1) set y = 0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Not16(in=y1, out=noty1);		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1) set y = !y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Mux16(a=y1, b=noty1,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out=y2);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08983" y="3787018"/>
            <a:ext cx="6952277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Choose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arithmetic addition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And16(a=x2, b=y2, out=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xandy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		// if (f == 0)  set out = x &amp; y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Add16(a=x2, b=y2, out=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xplusy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		// if (f == 1)  set out = x + y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xandy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xplusy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=f, out=o);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Invert or don't invert out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Not16(in=o, out=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noto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		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(no == 1) set out = !out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Mux16(a=o, b=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noto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=no, out=out,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out[0..7]=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ozr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out[15]=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ong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Zero or negative out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Or8Way(in=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ozr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out=ozr1);				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Mux(a=true, b=false,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=ozr1, out=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	// 1 if (out == 0), 0 otherwise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Mux(a=false, b=true,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ong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out=ng);	// 1 if (out &lt; 0),  0 otherwise	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60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Adders										  </a:t>
            </a:r>
            <a:r>
              <a:rPr lang="en-US" dirty="0" smtClean="0"/>
              <a:t>  </a:t>
            </a:r>
            <a:r>
              <a:rPr lang="en-US" sz="2400" dirty="0" smtClean="0"/>
              <a:t>implement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899" y="1914865"/>
            <a:ext cx="3215403" cy="23283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3100"/>
          <a:stretch/>
        </p:blipFill>
        <p:spPr>
          <a:xfrm>
            <a:off x="7065895" y="1034801"/>
            <a:ext cx="3739992" cy="24099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07339" y="976146"/>
            <a:ext cx="1092831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Manipulate </a:t>
            </a:r>
            <a:r>
              <a:rPr lang="en-US" sz="1000" dirty="0" smtClean="0"/>
              <a:t>a 16-bit input according </a:t>
            </a:r>
            <a:r>
              <a:rPr lang="en-US" sz="1000" dirty="0" smtClean="0"/>
              <a:t>to the </a:t>
            </a:r>
            <a:r>
              <a:rPr lang="en-US" sz="1000" dirty="0" err="1" smtClean="0"/>
              <a:t>zx</a:t>
            </a:r>
            <a:r>
              <a:rPr lang="en-US" sz="1000" dirty="0" smtClean="0"/>
              <a:t> and </a:t>
            </a:r>
            <a:r>
              <a:rPr lang="en-US" sz="1000" dirty="0" err="1" smtClean="0"/>
              <a:t>nx</a:t>
            </a:r>
            <a:r>
              <a:rPr lang="en-US" sz="1000" dirty="0" smtClean="0"/>
              <a:t> </a:t>
            </a:r>
            <a:r>
              <a:rPr lang="en-US" sz="1000" dirty="0" smtClean="0"/>
              <a:t>control bits (i.e., </a:t>
            </a:r>
            <a:r>
              <a:rPr lang="en-US" sz="1000" dirty="0" smtClean="0"/>
              <a:t>conditionally </a:t>
            </a:r>
            <a:r>
              <a:rPr lang="en-US" sz="1000" dirty="0" smtClean="0"/>
              <a:t>zero and negate the </a:t>
            </a:r>
            <a:r>
              <a:rPr lang="en-US" sz="1000" dirty="0" smtClean="0"/>
              <a:t>input</a:t>
            </a:r>
            <a:r>
              <a:rPr lang="en-US" sz="1000" dirty="0" smtClean="0"/>
              <a:t>). </a:t>
            </a:r>
            <a:endParaRPr lang="en-US" sz="1000" dirty="0" smtClean="0"/>
          </a:p>
          <a:p>
            <a:endParaRPr lang="en-US" sz="1000" dirty="0"/>
          </a:p>
          <a:p>
            <a:r>
              <a:rPr lang="en-US" sz="1000" dirty="0" smtClean="0">
                <a:solidFill>
                  <a:schemeClr val="bg1"/>
                </a:solidFill>
              </a:rPr>
              <a:t>Chooses </a:t>
            </a:r>
            <a:r>
              <a:rPr lang="en-US" sz="1000" dirty="0" smtClean="0">
                <a:solidFill>
                  <a:schemeClr val="bg1"/>
                </a:solidFill>
              </a:rPr>
              <a:t>between </a:t>
            </a:r>
            <a:r>
              <a:rPr lang="en-US" sz="1000" dirty="0" smtClean="0">
                <a:solidFill>
                  <a:schemeClr val="bg1"/>
                </a:solidFill>
              </a:rPr>
              <a:t>bitwise And </a:t>
            </a:r>
            <a:r>
              <a:rPr lang="en-US" sz="1000" dirty="0" err="1" smtClean="0">
                <a:solidFill>
                  <a:schemeClr val="bg1"/>
                </a:solidFill>
              </a:rPr>
              <a:t>and</a:t>
            </a:r>
            <a:r>
              <a:rPr lang="en-US" sz="1000" dirty="0" smtClean="0">
                <a:solidFill>
                  <a:schemeClr val="bg1"/>
                </a:solidFill>
              </a:rPr>
              <a:t> Add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according to the f control bit. </a:t>
            </a:r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Finally</a:t>
            </a:r>
            <a:r>
              <a:rPr lang="en-US" sz="1000" dirty="0" smtClean="0">
                <a:solidFill>
                  <a:schemeClr val="bg1"/>
                </a:solidFill>
              </a:rPr>
              <a:t>, </a:t>
            </a:r>
            <a:r>
              <a:rPr lang="en-US" sz="1000" dirty="0" smtClean="0">
                <a:solidFill>
                  <a:schemeClr val="bg1"/>
                </a:solidFill>
              </a:rPr>
              <a:t>integrate into </a:t>
            </a:r>
            <a:r>
              <a:rPr lang="en-US" sz="1000" dirty="0" smtClean="0">
                <a:solidFill>
                  <a:schemeClr val="bg1"/>
                </a:solidFill>
              </a:rPr>
              <a:t>the overall ALU.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20" y="1963940"/>
            <a:ext cx="695227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ALU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IN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x[16], y[16],  // 16-bit inputs      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// zero the x input?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// negate the x input?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// zero the y input?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// negate the y input?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f,  // compute out = x + y (if 1) or </a:t>
            </a: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x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&amp; y (if 0)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no; // negate the out output?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out[16], // 16-bit output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// 1 if (out == 0), 0 otherwise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ng; // 1 if (out &lt; 0),  0 otherwise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Prepare the x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Mux16(a=x, b=false,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out=x1);	// if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== 1) set x = 0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Not16(in=x1, out=notx1);		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== 1) set x = !x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Mux16(a=x1, b=notx1,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out=x2);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Prepare the y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Mux16(a=y, b=false,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out=y1);	// if 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1) set y = 0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Not16(in=y1, out=noty1);		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1) set y = !y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Mux16(a=y1, b=noty1,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out=y2);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08983" y="3787018"/>
            <a:ext cx="6952277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Choose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arithmetic addition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And16(a=x2, b=y2, out=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xandy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		// if (f == 0)  set out = x &amp; y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Add16(a=x2, b=y2, out=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xplusy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		// if (f == 1)  set out = x + y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xandy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xplusy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=f, out=o);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Invert or don't invert out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Not16(in=o, out=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noto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		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(no == 1) set out = !out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Mux16(a=o, b=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noto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=no, out=out,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out[0..7]=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ozr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out[15]=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ong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Zero or negative out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Or8Way(in=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ozr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out=ozr1);				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Mux(a=true, b=false,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=ozr1, out=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	// 1 if (out == 0), 0 otherwise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Mux(a=false, b=true,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ong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out=ng);	// 1 if (out &lt; 0),  0 otherwise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41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Adders										  </a:t>
            </a:r>
            <a:r>
              <a:rPr lang="en-US" dirty="0" smtClean="0"/>
              <a:t>  </a:t>
            </a:r>
            <a:r>
              <a:rPr lang="en-US" sz="2400" dirty="0" smtClean="0"/>
              <a:t>implement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899" y="1914865"/>
            <a:ext cx="3215403" cy="23283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3100"/>
          <a:stretch/>
        </p:blipFill>
        <p:spPr>
          <a:xfrm>
            <a:off x="7065895" y="1034801"/>
            <a:ext cx="3739992" cy="24099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07339" y="976146"/>
            <a:ext cx="1092831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Manipulate </a:t>
            </a:r>
            <a:r>
              <a:rPr lang="en-US" sz="1000" dirty="0" smtClean="0"/>
              <a:t>a 16-bit input according </a:t>
            </a:r>
            <a:r>
              <a:rPr lang="en-US" sz="1000" dirty="0" smtClean="0"/>
              <a:t>to the </a:t>
            </a:r>
            <a:r>
              <a:rPr lang="en-US" sz="1000" dirty="0" err="1" smtClean="0">
                <a:solidFill>
                  <a:srgbClr val="0070C0"/>
                </a:solidFill>
              </a:rPr>
              <a:t>zx</a:t>
            </a:r>
            <a:r>
              <a:rPr lang="en-US" sz="1000" dirty="0" smtClean="0"/>
              <a:t> and </a:t>
            </a:r>
            <a:r>
              <a:rPr lang="en-US" sz="1000" dirty="0" err="1" smtClean="0"/>
              <a:t>nx</a:t>
            </a:r>
            <a:r>
              <a:rPr lang="en-US" sz="1000" dirty="0" smtClean="0"/>
              <a:t> </a:t>
            </a:r>
            <a:r>
              <a:rPr lang="en-US" sz="1000" dirty="0" smtClean="0"/>
              <a:t>control bits (i.e., </a:t>
            </a:r>
            <a:r>
              <a:rPr lang="en-US" sz="1000" dirty="0" smtClean="0"/>
              <a:t>conditionally </a:t>
            </a:r>
            <a:r>
              <a:rPr lang="en-US" sz="1000" dirty="0" smtClean="0">
                <a:solidFill>
                  <a:srgbClr val="0070C0"/>
                </a:solidFill>
              </a:rPr>
              <a:t>zero</a:t>
            </a:r>
            <a:r>
              <a:rPr lang="en-US" sz="1000" dirty="0" smtClean="0"/>
              <a:t> and negate the </a:t>
            </a:r>
            <a:r>
              <a:rPr lang="en-US" sz="1000" dirty="0" smtClean="0"/>
              <a:t>input</a:t>
            </a:r>
            <a:r>
              <a:rPr lang="en-US" sz="1000" dirty="0" smtClean="0"/>
              <a:t>). </a:t>
            </a:r>
            <a:endParaRPr lang="en-US" sz="1000" dirty="0" smtClean="0"/>
          </a:p>
          <a:p>
            <a:endParaRPr lang="en-US" sz="1000" dirty="0"/>
          </a:p>
          <a:p>
            <a:r>
              <a:rPr lang="en-US" sz="1000" dirty="0" smtClean="0">
                <a:solidFill>
                  <a:schemeClr val="bg1"/>
                </a:solidFill>
              </a:rPr>
              <a:t>Chooses </a:t>
            </a:r>
            <a:r>
              <a:rPr lang="en-US" sz="1000" dirty="0" smtClean="0">
                <a:solidFill>
                  <a:schemeClr val="bg1"/>
                </a:solidFill>
              </a:rPr>
              <a:t>between </a:t>
            </a:r>
            <a:r>
              <a:rPr lang="en-US" sz="1000" dirty="0" smtClean="0">
                <a:solidFill>
                  <a:schemeClr val="bg1"/>
                </a:solidFill>
              </a:rPr>
              <a:t>bitwise And </a:t>
            </a:r>
            <a:r>
              <a:rPr lang="en-US" sz="1000" dirty="0" err="1" smtClean="0">
                <a:solidFill>
                  <a:schemeClr val="bg1"/>
                </a:solidFill>
              </a:rPr>
              <a:t>and</a:t>
            </a:r>
            <a:r>
              <a:rPr lang="en-US" sz="1000" dirty="0" smtClean="0">
                <a:solidFill>
                  <a:schemeClr val="bg1"/>
                </a:solidFill>
              </a:rPr>
              <a:t> Add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according to the f control bit. </a:t>
            </a:r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Finally</a:t>
            </a:r>
            <a:r>
              <a:rPr lang="en-US" sz="1000" dirty="0" smtClean="0">
                <a:solidFill>
                  <a:schemeClr val="bg1"/>
                </a:solidFill>
              </a:rPr>
              <a:t>, </a:t>
            </a:r>
            <a:r>
              <a:rPr lang="en-US" sz="1000" dirty="0" smtClean="0">
                <a:solidFill>
                  <a:schemeClr val="bg1"/>
                </a:solidFill>
              </a:rPr>
              <a:t>integrate into </a:t>
            </a:r>
            <a:r>
              <a:rPr lang="en-US" sz="1000" dirty="0" smtClean="0">
                <a:solidFill>
                  <a:schemeClr val="bg1"/>
                </a:solidFill>
              </a:rPr>
              <a:t>the overall ALU.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20" y="1963940"/>
            <a:ext cx="695227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ALU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IN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x[16], y[16],  // 16-bit inputs      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// zero the x input?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// negate the x input?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// zero the y input?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// negate the y input?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f,  // compute out = x + y (if 1) or </a:t>
            </a: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x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&amp; y (if 0)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no; // negate the out output?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out[16], // 16-bit output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// 1 if (out == 0), 0 otherwise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ng; // 1 if (out &lt; 0),  0 otherwise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Prepare the x</a:t>
            </a:r>
          </a:p>
          <a:p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Mux16(a=x, b=false, </a:t>
            </a:r>
            <a:r>
              <a:rPr lang="en-US" sz="1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zx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out=x1);	// if (</a:t>
            </a:r>
            <a:r>
              <a:rPr lang="en-US" sz="1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zx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1) set x = 0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Not16(in=x1, out=notx1);		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== 1) set x = !x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Mux16(a=x1, b=notx1,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out=x2);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Prepare the y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Mux16(a=y, b=false,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out=y1);	// if 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1) set y = 0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Not16(in=y1, out=noty1);		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1) set y = !y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Mux16(a=y1, b=noty1,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out=y2);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08983" y="3787018"/>
            <a:ext cx="6952277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Choose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arithmetic addition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And16(a=x2, b=y2, out=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xandy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		// if (f == 0)  set out = x &amp; y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Add16(a=x2, b=y2, out=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xplusy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		// if (f == 1)  set out = x + y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xandy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xplusy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=f, out=o);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Invert or don't invert out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Not16(in=o, out=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noto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		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(no == 1) set out = !out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Mux16(a=o, b=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noto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=no, out=out,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out[0..7]=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ozr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out[15]=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ong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Zero or negative out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Or8Way(in=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ozr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out=ozr1);				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Mux(a=true, b=false,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=ozr1, out=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	// 1 if (out == 0), 0 otherwise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Mux(a=false, b=true,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ong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out=ng);	// 1 if (out &lt; 0),  0 otherwise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66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Adders										  </a:t>
            </a:r>
            <a:r>
              <a:rPr lang="en-US" dirty="0" smtClean="0"/>
              <a:t>  </a:t>
            </a:r>
            <a:r>
              <a:rPr lang="en-US" sz="2400" dirty="0" smtClean="0"/>
              <a:t>implement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899" y="1914865"/>
            <a:ext cx="3215403" cy="23283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3100"/>
          <a:stretch/>
        </p:blipFill>
        <p:spPr>
          <a:xfrm>
            <a:off x="7065895" y="1034801"/>
            <a:ext cx="3739992" cy="24099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07339" y="976146"/>
            <a:ext cx="1092831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Manipulate </a:t>
            </a:r>
            <a:r>
              <a:rPr lang="en-US" sz="1000" dirty="0" smtClean="0"/>
              <a:t>a 16-bit input according </a:t>
            </a:r>
            <a:r>
              <a:rPr lang="en-US" sz="1000" dirty="0" smtClean="0"/>
              <a:t>to the </a:t>
            </a:r>
            <a:r>
              <a:rPr lang="en-US" sz="1000" dirty="0" err="1" smtClean="0"/>
              <a:t>zx</a:t>
            </a:r>
            <a:r>
              <a:rPr lang="en-US" sz="1000" dirty="0" smtClean="0"/>
              <a:t> and </a:t>
            </a:r>
            <a:r>
              <a:rPr lang="en-US" sz="1000" dirty="0" err="1" smtClean="0">
                <a:solidFill>
                  <a:srgbClr val="0070C0"/>
                </a:solidFill>
              </a:rPr>
              <a:t>nx</a:t>
            </a:r>
            <a:r>
              <a:rPr lang="en-US" sz="1000" dirty="0" smtClean="0"/>
              <a:t> </a:t>
            </a:r>
            <a:r>
              <a:rPr lang="en-US" sz="1000" dirty="0" smtClean="0"/>
              <a:t>control bits (i.e., </a:t>
            </a:r>
            <a:r>
              <a:rPr lang="en-US" sz="1000" dirty="0" smtClean="0"/>
              <a:t>conditionally </a:t>
            </a:r>
            <a:r>
              <a:rPr lang="en-US" sz="1000" dirty="0" smtClean="0"/>
              <a:t>zero and </a:t>
            </a:r>
            <a:r>
              <a:rPr lang="en-US" sz="1000" dirty="0" smtClean="0">
                <a:solidFill>
                  <a:srgbClr val="0070C0"/>
                </a:solidFill>
              </a:rPr>
              <a:t>negate</a:t>
            </a:r>
            <a:r>
              <a:rPr lang="en-US" sz="1000" dirty="0" smtClean="0"/>
              <a:t> the </a:t>
            </a:r>
            <a:r>
              <a:rPr lang="en-US" sz="1000" dirty="0" smtClean="0"/>
              <a:t>input</a:t>
            </a:r>
            <a:r>
              <a:rPr lang="en-US" sz="1000" dirty="0" smtClean="0"/>
              <a:t>). </a:t>
            </a:r>
            <a:endParaRPr lang="en-US" sz="1000" dirty="0" smtClean="0"/>
          </a:p>
          <a:p>
            <a:endParaRPr lang="en-US" sz="1000" dirty="0"/>
          </a:p>
          <a:p>
            <a:r>
              <a:rPr lang="en-US" sz="1000" dirty="0" smtClean="0">
                <a:solidFill>
                  <a:schemeClr val="bg1"/>
                </a:solidFill>
              </a:rPr>
              <a:t>Chooses </a:t>
            </a:r>
            <a:r>
              <a:rPr lang="en-US" sz="1000" dirty="0" smtClean="0">
                <a:solidFill>
                  <a:schemeClr val="bg1"/>
                </a:solidFill>
              </a:rPr>
              <a:t>between </a:t>
            </a:r>
            <a:r>
              <a:rPr lang="en-US" sz="1000" dirty="0" smtClean="0">
                <a:solidFill>
                  <a:schemeClr val="bg1"/>
                </a:solidFill>
              </a:rPr>
              <a:t>bitwise And </a:t>
            </a:r>
            <a:r>
              <a:rPr lang="en-US" sz="1000" dirty="0" err="1" smtClean="0">
                <a:solidFill>
                  <a:schemeClr val="bg1"/>
                </a:solidFill>
              </a:rPr>
              <a:t>and</a:t>
            </a:r>
            <a:r>
              <a:rPr lang="en-US" sz="1000" dirty="0" smtClean="0">
                <a:solidFill>
                  <a:schemeClr val="bg1"/>
                </a:solidFill>
              </a:rPr>
              <a:t> Add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according to the f control bit. </a:t>
            </a:r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Finally</a:t>
            </a:r>
            <a:r>
              <a:rPr lang="en-US" sz="1000" dirty="0" smtClean="0">
                <a:solidFill>
                  <a:schemeClr val="bg1"/>
                </a:solidFill>
              </a:rPr>
              <a:t>, </a:t>
            </a:r>
            <a:r>
              <a:rPr lang="en-US" sz="1000" dirty="0" smtClean="0">
                <a:solidFill>
                  <a:schemeClr val="bg1"/>
                </a:solidFill>
              </a:rPr>
              <a:t>integrate into </a:t>
            </a:r>
            <a:r>
              <a:rPr lang="en-US" sz="1000" dirty="0" smtClean="0">
                <a:solidFill>
                  <a:schemeClr val="bg1"/>
                </a:solidFill>
              </a:rPr>
              <a:t>the overall ALU.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20" y="1963940"/>
            <a:ext cx="695227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ALU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IN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x[16], y[16],  // 16-bit inputs      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// zero the x input?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// negate the x input?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// zero the y input?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// negate the y input?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f,  // compute out = x + y (if 1) or </a:t>
            </a: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x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&amp; y (if 0)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no; // negate the out output?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out[16], // 16-bit output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// 1 if (out == 0), 0 otherwise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ng; // 1 if (out &lt; 0),  0 otherwise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Prepare the x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Mux16(a=x, b=false,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out=x1);	// if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== 1) set x = 0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Not16(in=x1, out=notx1);		</a:t>
            </a:r>
            <a:r>
              <a:rPr lang="en-US" sz="1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1) set x = !x</a:t>
            </a:r>
          </a:p>
          <a:p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Mux16(a=x1, b=notx1, </a:t>
            </a:r>
            <a:r>
              <a:rPr lang="en-US" sz="1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out=x2);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Prepare the y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Mux16(a=y, b=false,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out=y1);	// if 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1) set y = 0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Not16(in=y1, out=noty1);		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1) set y = !y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Mux16(a=y1, b=noty1,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out=y2);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08983" y="3787018"/>
            <a:ext cx="6952277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Choose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arithmetic addition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And16(a=x2, b=y2, out=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xandy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		// if (f == 0)  set out = x &amp; y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Add16(a=x2, b=y2, out=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xplusy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		// if (f == 1)  set out = x + y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xandy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xplusy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=f, out=o);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Invert or don't invert out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Not16(in=o, out=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noto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		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(no == 1) set out = !out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Mux16(a=o, b=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noto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=no, out=out,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out[0..7]=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ozr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out[15]=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ong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Zero or negative out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Or8Way(in=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ozr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out=ozr1);				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Mux(a=true, b=false,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=ozr1, out=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	// 1 if (out == 0), 0 otherwise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Mux(a=false, b=true,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ong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out=ng);	// 1 if (out &lt; 0),  0 otherwise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2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Adders										  </a:t>
            </a:r>
            <a:r>
              <a:rPr lang="en-US" dirty="0" smtClean="0"/>
              <a:t>  </a:t>
            </a:r>
            <a:r>
              <a:rPr lang="en-US" sz="2400" dirty="0" smtClean="0"/>
              <a:t>implement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899" y="1914865"/>
            <a:ext cx="3215403" cy="23283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3100"/>
          <a:stretch/>
        </p:blipFill>
        <p:spPr>
          <a:xfrm>
            <a:off x="7065895" y="1034801"/>
            <a:ext cx="3739992" cy="24099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07339" y="976146"/>
            <a:ext cx="1092831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Manipulate </a:t>
            </a:r>
            <a:r>
              <a:rPr lang="en-US" sz="1000" dirty="0" smtClean="0"/>
              <a:t>a 16-bit input according </a:t>
            </a:r>
            <a:r>
              <a:rPr lang="en-US" sz="1000" dirty="0" smtClean="0"/>
              <a:t>to the </a:t>
            </a:r>
            <a:r>
              <a:rPr lang="en-US" sz="1000" dirty="0" err="1" smtClean="0"/>
              <a:t>zx</a:t>
            </a:r>
            <a:r>
              <a:rPr lang="en-US" sz="1000" dirty="0" smtClean="0"/>
              <a:t> and </a:t>
            </a:r>
            <a:r>
              <a:rPr lang="en-US" sz="1000" dirty="0" err="1" smtClean="0"/>
              <a:t>nx</a:t>
            </a:r>
            <a:r>
              <a:rPr lang="en-US" sz="1000" dirty="0" smtClean="0"/>
              <a:t> </a:t>
            </a:r>
            <a:r>
              <a:rPr lang="en-US" sz="1000" dirty="0" smtClean="0"/>
              <a:t>control bits (i.e., </a:t>
            </a:r>
            <a:r>
              <a:rPr lang="en-US" sz="1000" dirty="0" smtClean="0"/>
              <a:t>conditionally </a:t>
            </a:r>
            <a:r>
              <a:rPr lang="en-US" sz="1000" dirty="0" smtClean="0"/>
              <a:t>zero and negate the </a:t>
            </a:r>
            <a:r>
              <a:rPr lang="en-US" sz="1000" dirty="0" smtClean="0"/>
              <a:t>input</a:t>
            </a:r>
            <a:r>
              <a:rPr lang="en-US" sz="1000" dirty="0" smtClean="0"/>
              <a:t>). </a:t>
            </a:r>
            <a:endParaRPr lang="en-US" sz="1000" dirty="0" smtClean="0"/>
          </a:p>
          <a:p>
            <a:endParaRPr lang="en-US" sz="1000" dirty="0"/>
          </a:p>
          <a:p>
            <a:r>
              <a:rPr lang="en-US" sz="1000" dirty="0" smtClean="0">
                <a:solidFill>
                  <a:schemeClr val="bg1"/>
                </a:solidFill>
              </a:rPr>
              <a:t>Chooses </a:t>
            </a:r>
            <a:r>
              <a:rPr lang="en-US" sz="1000" dirty="0" smtClean="0">
                <a:solidFill>
                  <a:schemeClr val="bg1"/>
                </a:solidFill>
              </a:rPr>
              <a:t>between </a:t>
            </a:r>
            <a:r>
              <a:rPr lang="en-US" sz="1000" dirty="0" smtClean="0">
                <a:solidFill>
                  <a:schemeClr val="bg1"/>
                </a:solidFill>
              </a:rPr>
              <a:t>bitwise And </a:t>
            </a:r>
            <a:r>
              <a:rPr lang="en-US" sz="1000" dirty="0" err="1" smtClean="0">
                <a:solidFill>
                  <a:schemeClr val="bg1"/>
                </a:solidFill>
              </a:rPr>
              <a:t>and</a:t>
            </a:r>
            <a:r>
              <a:rPr lang="en-US" sz="1000" dirty="0" smtClean="0">
                <a:solidFill>
                  <a:schemeClr val="bg1"/>
                </a:solidFill>
              </a:rPr>
              <a:t> Add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according to the f control bit. </a:t>
            </a:r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Finally</a:t>
            </a:r>
            <a:r>
              <a:rPr lang="en-US" sz="1000" dirty="0" smtClean="0">
                <a:solidFill>
                  <a:schemeClr val="bg1"/>
                </a:solidFill>
              </a:rPr>
              <a:t>, </a:t>
            </a:r>
            <a:r>
              <a:rPr lang="en-US" sz="1000" dirty="0" smtClean="0">
                <a:solidFill>
                  <a:schemeClr val="bg1"/>
                </a:solidFill>
              </a:rPr>
              <a:t>integrate into </a:t>
            </a:r>
            <a:r>
              <a:rPr lang="en-US" sz="1000" dirty="0" smtClean="0">
                <a:solidFill>
                  <a:schemeClr val="bg1"/>
                </a:solidFill>
              </a:rPr>
              <a:t>the overall ALU.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20" y="1963940"/>
            <a:ext cx="695227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ALU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IN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x[16], y[16],  // 16-bit inputs      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// zero the x input?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// negate the x input?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// zero the y input?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// negate the y input?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f,  // compute out = x + y (if 1) or </a:t>
            </a: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x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&amp; y (if 0)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no; // negate the out output?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out[16], // 16-bit output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// 1 if (out == 0), 0 otherwise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ng; // 1 if (out &lt; 0),  0 otherwise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Prepare the x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Mux16(a=x, b=false,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out=x1);	// if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== 1) set x = 0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Not16(in=x1, out=notx1);		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== 1) set x = !x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Mux16(a=x1, b=notx1,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out=x2);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Prepare the y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Mux16(a=y, b=false,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out=y1);	// if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== 1) set y = 0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Not16(in=y1, out=noty1);		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== 1) set y = !y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Mux16(a=y1, b=noty1,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out=y2);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08983" y="3787018"/>
            <a:ext cx="6952277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Choose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arithmetic addition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And16(a=x2, b=y2, out=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xandy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		// if (f == 0)  set out = x &amp; y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Add16(a=x2, b=y2, out=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xplusy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		// if (f == 1)  set out = x + y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xandy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xplusy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=f, out=o);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Invert or don't invert out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Not16(in=o, out=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noto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		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(no == 1) set out = !out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Mux16(a=o, b=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noto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=no, out=out,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out[0..7]=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ozr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out[15]=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ong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Zero or negative out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Or8Way(in=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ozr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out=ozr1);				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Mux(a=true, b=false,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=ozr1, out=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	// 1 if (out == 0), 0 otherwise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Mux(a=false, b=true,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ong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out=ng);	// 1 if (out &lt; 0),  0 otherwise	 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68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Adders										  </a:t>
            </a:r>
            <a:r>
              <a:rPr lang="en-US" dirty="0" smtClean="0"/>
              <a:t>  </a:t>
            </a:r>
            <a:r>
              <a:rPr lang="en-US" sz="2400" dirty="0" smtClean="0"/>
              <a:t>implement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899" y="1914865"/>
            <a:ext cx="3215403" cy="23283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3100"/>
          <a:stretch/>
        </p:blipFill>
        <p:spPr>
          <a:xfrm>
            <a:off x="7065895" y="1034801"/>
            <a:ext cx="3739992" cy="24099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07339" y="976146"/>
            <a:ext cx="1092831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Manipulate </a:t>
            </a:r>
            <a:r>
              <a:rPr lang="en-US" sz="1000" dirty="0" smtClean="0"/>
              <a:t>a 16-bit input according </a:t>
            </a:r>
            <a:r>
              <a:rPr lang="en-US" sz="1000" dirty="0" smtClean="0"/>
              <a:t>to the </a:t>
            </a:r>
            <a:r>
              <a:rPr lang="en-US" sz="1000" dirty="0" err="1" smtClean="0"/>
              <a:t>zx</a:t>
            </a:r>
            <a:r>
              <a:rPr lang="en-US" sz="1000" dirty="0" smtClean="0"/>
              <a:t> and </a:t>
            </a:r>
            <a:r>
              <a:rPr lang="en-US" sz="1000" dirty="0" err="1" smtClean="0"/>
              <a:t>nx</a:t>
            </a:r>
            <a:r>
              <a:rPr lang="en-US" sz="1000" dirty="0" smtClean="0"/>
              <a:t> </a:t>
            </a:r>
            <a:r>
              <a:rPr lang="en-US" sz="1000" dirty="0" smtClean="0"/>
              <a:t>control bits (i.e., </a:t>
            </a:r>
            <a:r>
              <a:rPr lang="en-US" sz="1000" dirty="0" smtClean="0"/>
              <a:t>conditionally </a:t>
            </a:r>
            <a:r>
              <a:rPr lang="en-US" sz="1000" dirty="0" smtClean="0"/>
              <a:t>zero and negate the </a:t>
            </a:r>
            <a:r>
              <a:rPr lang="en-US" sz="1000" dirty="0" smtClean="0"/>
              <a:t>input</a:t>
            </a:r>
            <a:r>
              <a:rPr lang="en-US" sz="1000" dirty="0" smtClean="0"/>
              <a:t>). </a:t>
            </a:r>
            <a:endParaRPr lang="en-US" sz="1000" dirty="0" smtClean="0"/>
          </a:p>
          <a:p>
            <a:endParaRPr lang="en-US" sz="1000" dirty="0"/>
          </a:p>
          <a:p>
            <a:r>
              <a:rPr lang="en-US" sz="1000" dirty="0" smtClean="0"/>
              <a:t>Chooses </a:t>
            </a:r>
            <a:r>
              <a:rPr lang="en-US" sz="1000" dirty="0" smtClean="0"/>
              <a:t>between </a:t>
            </a:r>
            <a:r>
              <a:rPr lang="en-US" sz="1000" dirty="0" smtClean="0"/>
              <a:t>bitwise And </a:t>
            </a:r>
            <a:r>
              <a:rPr lang="en-US" sz="1000" dirty="0" err="1" smtClean="0"/>
              <a:t>and</a:t>
            </a:r>
            <a:r>
              <a:rPr lang="en-US" sz="1000" dirty="0" smtClean="0"/>
              <a:t> Add</a:t>
            </a:r>
            <a:r>
              <a:rPr lang="en-US" sz="1000" dirty="0" smtClean="0"/>
              <a:t> </a:t>
            </a:r>
            <a:r>
              <a:rPr lang="en-US" sz="1000" dirty="0" smtClean="0"/>
              <a:t>according to the f control bit. </a:t>
            </a:r>
            <a:endParaRPr lang="en-US" sz="1000" dirty="0" smtClean="0"/>
          </a:p>
          <a:p>
            <a:endParaRPr lang="en-US" sz="1000" dirty="0"/>
          </a:p>
          <a:p>
            <a:r>
              <a:rPr lang="en-US" sz="1000" dirty="0" smtClean="0">
                <a:solidFill>
                  <a:schemeClr val="bg1"/>
                </a:solidFill>
              </a:rPr>
              <a:t>Finally</a:t>
            </a:r>
            <a:r>
              <a:rPr lang="en-US" sz="1000" dirty="0" smtClean="0">
                <a:solidFill>
                  <a:schemeClr val="bg1"/>
                </a:solidFill>
              </a:rPr>
              <a:t>, </a:t>
            </a:r>
            <a:r>
              <a:rPr lang="en-US" sz="1000" dirty="0" smtClean="0">
                <a:solidFill>
                  <a:schemeClr val="bg1"/>
                </a:solidFill>
              </a:rPr>
              <a:t>integrate into </a:t>
            </a:r>
            <a:r>
              <a:rPr lang="en-US" sz="1000" dirty="0" smtClean="0">
                <a:solidFill>
                  <a:schemeClr val="bg1"/>
                </a:solidFill>
              </a:rPr>
              <a:t>the overall ALU.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20" y="1963940"/>
            <a:ext cx="695227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ALU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IN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x[16], y[16],  // 16-bit inputs      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// zero the x input?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// negate the x input?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// zero the y input?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// negate the y input?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f,  // compute out = x + y (if 1) or </a:t>
            </a: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x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&amp; y (if 0)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no; // negate the out output?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out[16], // 16-bit output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// 1 if (out == 0), 0 otherwise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ng; // 1 if (out &lt; 0),  0 otherwise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Prepare the x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Mux16(a=x, b=false,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out=x1);	// if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== 1) set x = 0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Not16(in=x1, out=notx1);		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== 1) set x = !x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Mux16(a=x1, b=notx1,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out=x2);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Prepare the y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Mux16(a=y, b=false,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out=y1);	// if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== 1) set y = 0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Not16(in=y1, out=noty1);		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== 1) set y = !y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Mux16(a=y1, b=noty1,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out=y2);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08983" y="3787018"/>
            <a:ext cx="6952277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Choose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or arithmetic addition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And16(a=x2, b=y2, out=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xandy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		// if (f == 0)  set out = x &amp; y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Add16(a=x2, b=y2, out=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xplusy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		// if (f == 1)  set out = x + y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xandy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xplusy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=f, out=o);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Invert or don't invert out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Not16(in=o, out=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noto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		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(no == 1) set out = !out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Mux16(a=o, b=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noto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=no, out=out,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out[0..7]=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ozr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out[15]=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ong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Zero or negative out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Or8Way(in=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ozr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out=ozr1);				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Mux(a=true, b=false,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=ozr1, out=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	// 1 if (out == 0), 0 otherwise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Mux(a=false, b=true,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ong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out=ng);	// 1 if (out &lt; 0),  0 otherwise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29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Adders										  </a:t>
            </a:r>
            <a:r>
              <a:rPr lang="en-US" dirty="0" smtClean="0"/>
              <a:t>  </a:t>
            </a:r>
            <a:r>
              <a:rPr lang="en-US" sz="2400" dirty="0" smtClean="0"/>
              <a:t>implement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899" y="1914865"/>
            <a:ext cx="3215403" cy="23283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3100"/>
          <a:stretch/>
        </p:blipFill>
        <p:spPr>
          <a:xfrm>
            <a:off x="7065895" y="1034801"/>
            <a:ext cx="3739992" cy="24099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07339" y="976146"/>
            <a:ext cx="1092831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Manipulate </a:t>
            </a:r>
            <a:r>
              <a:rPr lang="en-US" sz="1000" dirty="0" smtClean="0"/>
              <a:t>a 16-bit input according </a:t>
            </a:r>
            <a:r>
              <a:rPr lang="en-US" sz="1000" dirty="0" smtClean="0"/>
              <a:t>to the </a:t>
            </a:r>
            <a:r>
              <a:rPr lang="en-US" sz="1000" dirty="0" err="1" smtClean="0"/>
              <a:t>zx</a:t>
            </a:r>
            <a:r>
              <a:rPr lang="en-US" sz="1000" dirty="0" smtClean="0"/>
              <a:t> and </a:t>
            </a:r>
            <a:r>
              <a:rPr lang="en-US" sz="1000" dirty="0" err="1" smtClean="0"/>
              <a:t>nx</a:t>
            </a:r>
            <a:r>
              <a:rPr lang="en-US" sz="1000" dirty="0" smtClean="0"/>
              <a:t> </a:t>
            </a:r>
            <a:r>
              <a:rPr lang="en-US" sz="1000" dirty="0" smtClean="0"/>
              <a:t>control bits (i.e., </a:t>
            </a:r>
            <a:r>
              <a:rPr lang="en-US" sz="1000" dirty="0" smtClean="0"/>
              <a:t>conditionally </a:t>
            </a:r>
            <a:r>
              <a:rPr lang="en-US" sz="1000" dirty="0" smtClean="0"/>
              <a:t>zero and negate the </a:t>
            </a:r>
            <a:r>
              <a:rPr lang="en-US" sz="1000" dirty="0" smtClean="0"/>
              <a:t>input</a:t>
            </a:r>
            <a:r>
              <a:rPr lang="en-US" sz="1000" dirty="0" smtClean="0"/>
              <a:t>). </a:t>
            </a:r>
            <a:endParaRPr lang="en-US" sz="1000" dirty="0" smtClean="0"/>
          </a:p>
          <a:p>
            <a:endParaRPr lang="en-US" sz="1000" dirty="0"/>
          </a:p>
          <a:p>
            <a:r>
              <a:rPr lang="en-US" sz="1000" dirty="0" smtClean="0"/>
              <a:t>Chooses </a:t>
            </a:r>
            <a:r>
              <a:rPr lang="en-US" sz="1000" dirty="0" smtClean="0"/>
              <a:t>between </a:t>
            </a:r>
            <a:r>
              <a:rPr lang="en-US" sz="1000" dirty="0" smtClean="0"/>
              <a:t>bitwise And </a:t>
            </a:r>
            <a:r>
              <a:rPr lang="en-US" sz="1000" dirty="0" err="1" smtClean="0"/>
              <a:t>and</a:t>
            </a:r>
            <a:r>
              <a:rPr lang="en-US" sz="1000" dirty="0" smtClean="0"/>
              <a:t> Add</a:t>
            </a:r>
            <a:r>
              <a:rPr lang="en-US" sz="1000" dirty="0" smtClean="0"/>
              <a:t> </a:t>
            </a:r>
            <a:r>
              <a:rPr lang="en-US" sz="1000" dirty="0" smtClean="0"/>
              <a:t>according to the f control bit. </a:t>
            </a:r>
            <a:endParaRPr lang="en-US" sz="1000" dirty="0" smtClean="0"/>
          </a:p>
          <a:p>
            <a:endParaRPr lang="en-US" sz="1000" dirty="0"/>
          </a:p>
          <a:p>
            <a:r>
              <a:rPr lang="en-US" sz="1000" dirty="0" smtClean="0"/>
              <a:t>Finally</a:t>
            </a:r>
            <a:r>
              <a:rPr lang="en-US" sz="1000" dirty="0" smtClean="0"/>
              <a:t>, </a:t>
            </a:r>
            <a:r>
              <a:rPr lang="en-US" sz="1000" dirty="0" smtClean="0"/>
              <a:t>integrate into </a:t>
            </a:r>
            <a:r>
              <a:rPr lang="en-US" sz="1000" dirty="0" smtClean="0"/>
              <a:t>the overall ALU. </a:t>
            </a:r>
            <a:endParaRPr lang="en-US" sz="1000" dirty="0"/>
          </a:p>
        </p:txBody>
      </p:sp>
      <p:sp>
        <p:nvSpPr>
          <p:cNvPr id="22" name="Rectangle 21"/>
          <p:cNvSpPr/>
          <p:nvPr/>
        </p:nvSpPr>
        <p:spPr>
          <a:xfrm>
            <a:off x="7320" y="1963940"/>
            <a:ext cx="695227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ALU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IN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x[16], y[16],  // 16-bit inputs      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// zero the x input?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// negate the x input?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// zero the y input?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// negate the y input?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f,  // compute out = x + y (if 1) or </a:t>
            </a: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x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&amp; y (if 0)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no; // negate the out output?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out[16], // 16-bit output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// 1 if (out == 0), 0 otherwise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ng; // 1 if (out &lt; 0),  0 otherwise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Prepare the x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Mux16(a=x, b=false,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out=x1);	// if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== 1) set x = 0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Not16(in=x1, out=notx1);		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== 1) set x = !x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Mux16(a=x1, b=notx1,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out=x2);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Prepare the y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Mux16(a=y, b=false,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out=y1);	// if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== 1) set y = 0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Not16(in=y1, out=noty1);		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== 1) set y = !y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Mux16(a=y1, b=noty1,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out=y2);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08983" y="3787018"/>
            <a:ext cx="6952277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Choose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or arithmetic addition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And16(a=x2, b=y2, out=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xandy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		// if (f == 0)  set out = x &amp; y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Add16(a=x2, b=y2, out=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xplusy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		// if (f == 1)  set out = x + y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xandy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xplusy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=f, out=o);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Invert or don't invert out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Not16(in=o, out=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		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if (no == 1) set out = !out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Mux16(a=o, b=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=no, out=out,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out[0..7]=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ozr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out[15]=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Zero or negative out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Or8Way(in=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ozr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out=ozr1);				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Mux(a=true, b=false,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=ozr1, out=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	// 1 if (out == 0), 0 otherwise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Mux(a=false, b=true,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out=ng);	// 1 if (out &lt; 0),  0 otherwise	 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22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Adders										    </a:t>
            </a:r>
            <a:r>
              <a:rPr lang="en-US" sz="2400" dirty="0" smtClean="0"/>
              <a:t>HW vs. SW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6009" y="982648"/>
            <a:ext cx="695227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ALU {</a:t>
            </a:r>
          </a:p>
          <a:p>
            <a:endParaRPr 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PARTS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Prepare the x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Mux16(a=x, b=false,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zx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out=x1);	// if 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zx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== 1) set x = 0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Not16(in=x1, out=notx1);		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== 1) set x = !x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Mux16(a=x1, b=notx1,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out=x2);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Prepare the y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Mux16(a=y, b=false,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out=y1);	// if 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== 1) set y = 0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Not16(in=y1, out=noty1);		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== 1) set y = !y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Mux16(a=y1, b=noty1,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out=y2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Choose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or arithmetic addition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And16(a=x2, b=y2, out=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xandy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if (f == 0)  set out = x &amp; y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Add16(a=x2, b=y2, out=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xplusy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	//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if (f == 1)  set out = x + y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xandy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xplusy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=f, out=o);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Invert or don't invert out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Not16(in=o, out=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		// if (no == 1) set out = !out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Mux16(a=o, b=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=no, out=out,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out[0..7]=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ozr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out[15]=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ong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Zero or negative out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Or8Way(in=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ozr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out=ozr1);				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Mux(a=true, b=false,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=ozr1, out=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	// 1 if (out == 0), 0 otherwise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Mux(a=false, b=true,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ong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out=ng);	// 1 if (out &lt; 0),  0 otherwise	   </a:t>
            </a:r>
          </a:p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13100"/>
          <a:stretch/>
        </p:blipFill>
        <p:spPr>
          <a:xfrm>
            <a:off x="7065895" y="1034801"/>
            <a:ext cx="3739992" cy="240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1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Negative Binary Numbers (2’s Complement)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32" y="1388982"/>
            <a:ext cx="2657475" cy="7048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93699" y="1301527"/>
            <a:ext cx="1264303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sz="1600" dirty="0" err="1" smtClean="0"/>
              <a:t>Eg</a:t>
            </a:r>
            <a:r>
              <a:rPr lang="en-US" sz="1600" dirty="0" smtClean="0"/>
              <a:t>.  -2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66492" y="1355168"/>
                <a:ext cx="116205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1600" dirty="0" smtClean="0"/>
                  <a:t> bits</a:t>
                </a:r>
              </a:p>
              <a:p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492" y="1355168"/>
                <a:ext cx="1162053" cy="738664"/>
              </a:xfrm>
              <a:prstGeom prst="rect">
                <a:avLst/>
              </a:prstGeom>
              <a:blipFill>
                <a:blip r:embed="rId3"/>
                <a:stretch>
                  <a:fillRect l="-4188" t="-8264" b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507939" y="1625378"/>
                <a:ext cx="3505206" cy="249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−2=32−2=30=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39" y="1625378"/>
                <a:ext cx="3505206" cy="249043"/>
              </a:xfrm>
              <a:prstGeom prst="rect">
                <a:avLst/>
              </a:prstGeom>
              <a:blipFill>
                <a:blip r:embed="rId4"/>
                <a:stretch>
                  <a:fillRect l="-1565" t="-2500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/>
          <p:cNvSpPr/>
          <p:nvPr/>
        </p:nvSpPr>
        <p:spPr>
          <a:xfrm>
            <a:off x="7088845" y="1418668"/>
            <a:ext cx="88900" cy="6340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648" y="3309113"/>
            <a:ext cx="1921190" cy="24078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85648" y="2793645"/>
                <a:ext cx="11620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 smtClean="0"/>
                  <a:t> bits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48" y="2793645"/>
                <a:ext cx="1162053" cy="276999"/>
              </a:xfrm>
              <a:prstGeom prst="rect">
                <a:avLst/>
              </a:prstGeom>
              <a:blipFill>
                <a:blip r:embed="rId6"/>
                <a:stretch>
                  <a:fillRect l="-5236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19973" y="2765122"/>
                <a:ext cx="9412232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2’s complement: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sz="1600" dirty="0"/>
                  <a:t>	</a:t>
                </a: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973" y="2765122"/>
                <a:ext cx="9412232" cy="615553"/>
              </a:xfrm>
              <a:prstGeom prst="rect">
                <a:avLst/>
              </a:prstGeom>
              <a:blipFill>
                <a:blip r:embed="rId7"/>
                <a:stretch>
                  <a:fillRect l="-518" t="-5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30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508167" y="4089344"/>
            <a:ext cx="9239797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Computer’s functionality = ALU + OS </a:t>
            </a:r>
          </a:p>
          <a:p>
            <a:endParaRPr lang="en-US" sz="1600" dirty="0"/>
          </a:p>
          <a:p>
            <a:r>
              <a:rPr lang="en-US" sz="1400" dirty="0" smtClean="0">
                <a:solidFill>
                  <a:schemeClr val="bg1"/>
                </a:solidFill>
              </a:rPr>
              <a:t>How </a:t>
            </a:r>
            <a:r>
              <a:rPr lang="en-US" sz="1400" dirty="0" smtClean="0">
                <a:solidFill>
                  <a:schemeClr val="bg1"/>
                </a:solidFill>
              </a:rPr>
              <a:t>much </a:t>
            </a:r>
            <a:r>
              <a:rPr lang="en-US" sz="1400" dirty="0" smtClean="0">
                <a:solidFill>
                  <a:schemeClr val="bg1"/>
                </a:solidFill>
              </a:rPr>
              <a:t>each? = cost vs. performance</a:t>
            </a:r>
          </a:p>
          <a:p>
            <a:pPr lvl="1"/>
            <a:r>
              <a:rPr lang="en-US" sz="1400" dirty="0" smtClean="0">
                <a:solidFill>
                  <a:schemeClr val="bg1"/>
                </a:solidFill>
              </a:rPr>
              <a:t>HW implementations (ALU) cost more but perform better than SW (OS)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US" sz="1400" dirty="0" smtClean="0">
                <a:solidFill>
                  <a:schemeClr val="bg1"/>
                </a:solidFill>
              </a:rPr>
              <a:t>In </a:t>
            </a:r>
            <a:r>
              <a:rPr lang="en-US" sz="1400" dirty="0" smtClean="0">
                <a:solidFill>
                  <a:schemeClr val="bg1"/>
                </a:solidFill>
              </a:rPr>
              <a:t>this book </a:t>
            </a:r>
            <a:r>
              <a:rPr lang="en-US" sz="1400" dirty="0" smtClean="0">
                <a:solidFill>
                  <a:schemeClr val="bg1"/>
                </a:solidFill>
              </a:rPr>
              <a:t>we limit the ALU (</a:t>
            </a:r>
            <a:r>
              <a:rPr lang="en-US" sz="1400" dirty="0" err="1" smtClean="0">
                <a:solidFill>
                  <a:schemeClr val="bg1"/>
                </a:solidFill>
              </a:rPr>
              <a:t>eg</a:t>
            </a:r>
            <a:r>
              <a:rPr lang="en-US" sz="1400" dirty="0" smtClean="0">
                <a:solidFill>
                  <a:schemeClr val="bg1"/>
                </a:solidFill>
              </a:rPr>
              <a:t>. </a:t>
            </a:r>
            <a:r>
              <a:rPr lang="en-US" sz="1400" dirty="0" smtClean="0">
                <a:solidFill>
                  <a:schemeClr val="bg1"/>
                </a:solidFill>
              </a:rPr>
              <a:t>can’t multiply)</a:t>
            </a:r>
            <a:r>
              <a:rPr lang="en-US" sz="1400" dirty="0" smtClean="0">
                <a:solidFill>
                  <a:schemeClr val="bg1"/>
                </a:solidFill>
              </a:rPr>
              <a:t> but empower our OS (chapter 12)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6009" y="982648"/>
            <a:ext cx="695227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ALU {</a:t>
            </a:r>
          </a:p>
          <a:p>
            <a:endParaRPr 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PARTS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Prepare the x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Mux16(a=x, b=false,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zx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out=x1);	// if 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zx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== 1) set x = 0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Not16(in=x1, out=notx1);		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== 1) set x = !x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Mux16(a=x1, b=notx1,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out=x2);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Prepare the y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Mux16(a=y, b=false,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out=y1);	// if 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== 1) set y = 0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Not16(in=y1, out=noty1);		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== 1) set y = !y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Mux16(a=y1, b=noty1,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out=y2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Choose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or arithmetic addition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And16(a=x2, b=y2, out=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xandy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if (f == 0)  set out = x &amp; y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Add16(a=x2, b=y2, out=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xplusy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	//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if (f == 1)  set out = x + y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xandy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xplusy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=f, out=o);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Invert or don't invert out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Not16(in=o, out=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		// if (no == 1) set out = !out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Mux16(a=o, b=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=no, out=out,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out[0..7]=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ozr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out[15]=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ong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Zero or negative out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Or8Way(in=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ozr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out=ozr1);				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Mux(a=true, b=false,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=ozr1, out=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	// 1 if (out == 0), 0 otherwise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Mux(a=false, b=true,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ong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out=ng);	// 1 if (out &lt; 0),  0 otherwise	   </a:t>
            </a:r>
          </a:p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13100"/>
          <a:stretch/>
        </p:blipFill>
        <p:spPr>
          <a:xfrm>
            <a:off x="7065895" y="1034801"/>
            <a:ext cx="3739992" cy="240997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Adders										    </a:t>
            </a:r>
            <a:r>
              <a:rPr lang="en-US" sz="2400" dirty="0" smtClean="0"/>
              <a:t>HW vs. SW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59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508167" y="4089344"/>
            <a:ext cx="92397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Computer’s functionality = ALU + OS </a:t>
            </a:r>
          </a:p>
          <a:p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196009" y="982648"/>
            <a:ext cx="695227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ALU {</a:t>
            </a:r>
          </a:p>
          <a:p>
            <a:endParaRPr 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PARTS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Prepare the x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Mux16(a=x, b=false,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zx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out=x1);	// if 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zx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== 1) set x = 0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Not16(in=x1, out=notx1);		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== 1) set x = !x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Mux16(a=x1, b=notx1,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out=x2);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Prepare the y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Mux16(a=y, b=false,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out=y1);	// if 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== 1) set y = 0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Not16(in=y1, out=noty1);		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== 1) set y = !y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Mux16(a=y1, b=noty1,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out=y2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Choose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or arithmetic addition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And16(a=x2, b=y2, out=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xandy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if (f == 0)  set out = x &amp; y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Add16(a=x2, b=y2, out=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xplusy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	//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if (f == 1)  set out = x + y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xandy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xplusy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=f, out=o);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Invert or don't invert out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Not16(in=o, out=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		// if (no == 1) set out = !out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Mux16(a=o, b=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=no, out=out,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out[0..7]=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ozr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out[15]=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ong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Zero or negative out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Or8Way(in=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ozr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out=ozr1);				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Mux(a=true, b=false,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=ozr1, out=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	// 1 if (out == 0), 0 otherwise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Mux(a=false, b=true,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ong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out=ng);	// 1 if (out &lt; 0),  0 otherwise	   </a:t>
            </a:r>
          </a:p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Curved Connector 3"/>
          <p:cNvCxnSpPr/>
          <p:nvPr/>
        </p:nvCxnSpPr>
        <p:spPr>
          <a:xfrm rot="10800000" flipV="1">
            <a:off x="8029575" y="3814762"/>
            <a:ext cx="1519238" cy="312737"/>
          </a:xfrm>
          <a:prstGeom prst="curvedConnector3">
            <a:avLst>
              <a:gd name="adj1" fmla="val 997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flipV="1">
            <a:off x="9548813" y="3451129"/>
            <a:ext cx="960078" cy="363633"/>
          </a:xfrm>
          <a:prstGeom prst="curvedConnector3">
            <a:avLst>
              <a:gd name="adj1" fmla="val 1009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13100"/>
          <a:stretch/>
        </p:blipFill>
        <p:spPr>
          <a:xfrm>
            <a:off x="7065895" y="1034801"/>
            <a:ext cx="3739992" cy="240997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Adders										    </a:t>
            </a:r>
            <a:r>
              <a:rPr lang="en-US" sz="2400" dirty="0" smtClean="0"/>
              <a:t>HW vs. SW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36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508167" y="4089344"/>
            <a:ext cx="923979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Computer’s functionality = ALU + OS </a:t>
            </a:r>
          </a:p>
          <a:p>
            <a:endParaRPr lang="en-US" sz="1600" dirty="0"/>
          </a:p>
          <a:p>
            <a:r>
              <a:rPr lang="en-US" sz="1400" dirty="0" smtClean="0"/>
              <a:t>How </a:t>
            </a:r>
            <a:r>
              <a:rPr lang="en-US" sz="1400" dirty="0" smtClean="0"/>
              <a:t>much </a:t>
            </a:r>
            <a:r>
              <a:rPr lang="en-US" sz="1400" dirty="0" smtClean="0"/>
              <a:t>each? = cost vs. performance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6009" y="982648"/>
            <a:ext cx="695227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ALU {</a:t>
            </a:r>
          </a:p>
          <a:p>
            <a:endParaRPr 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PARTS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Prepare the x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Mux16(a=x, b=false,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zx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out=x1);	// if 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zx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== 1) set x = 0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Not16(in=x1, out=notx1);		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== 1) set x = !x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Mux16(a=x1, b=notx1,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out=x2);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Prepare the y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Mux16(a=y, b=false,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out=y1);	// if 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== 1) set y = 0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Not16(in=y1, out=noty1);		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== 1) set y = !y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Mux16(a=y1, b=noty1,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out=y2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Choose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or arithmetic addition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And16(a=x2, b=y2, out=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xandy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if (f == 0)  set out = x &amp; y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Add16(a=x2, b=y2, out=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xplusy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	//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if (f == 1)  set out = x + y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xandy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xplusy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=f, out=o);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Invert or don't invert out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Not16(in=o, out=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		// if (no == 1) set out = !out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Mux16(a=o, b=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=no, out=out,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out[0..7]=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ozr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out[15]=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ong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Zero or negative out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Or8Way(in=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ozr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out=ozr1);				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Mux(a=true, b=false,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=ozr1, out=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	// 1 if (out == 0), 0 otherwise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Mux(a=false, b=true,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ong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out=ng);	// 1 if (out &lt; 0),  0 otherwise	   </a:t>
            </a:r>
          </a:p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Curved Connector 3"/>
          <p:cNvCxnSpPr/>
          <p:nvPr/>
        </p:nvCxnSpPr>
        <p:spPr>
          <a:xfrm rot="10800000" flipV="1">
            <a:off x="8029575" y="3814762"/>
            <a:ext cx="1519238" cy="312737"/>
          </a:xfrm>
          <a:prstGeom prst="curvedConnector3">
            <a:avLst>
              <a:gd name="adj1" fmla="val 997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flipV="1">
            <a:off x="9548813" y="3451129"/>
            <a:ext cx="960078" cy="363633"/>
          </a:xfrm>
          <a:prstGeom prst="curvedConnector3">
            <a:avLst>
              <a:gd name="adj1" fmla="val 1009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13100"/>
          <a:stretch/>
        </p:blipFill>
        <p:spPr>
          <a:xfrm>
            <a:off x="7065895" y="1034801"/>
            <a:ext cx="3739992" cy="240997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Adders										    </a:t>
            </a:r>
            <a:r>
              <a:rPr lang="en-US" sz="2400" dirty="0" smtClean="0"/>
              <a:t>HW vs. SW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3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508167" y="4089344"/>
            <a:ext cx="9239797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Computer’s functionality = ALU + OS </a:t>
            </a:r>
          </a:p>
          <a:p>
            <a:endParaRPr lang="en-US" sz="1600" dirty="0"/>
          </a:p>
          <a:p>
            <a:r>
              <a:rPr lang="en-US" sz="1400" dirty="0" smtClean="0"/>
              <a:t>How </a:t>
            </a:r>
            <a:r>
              <a:rPr lang="en-US" sz="1400" dirty="0" smtClean="0"/>
              <a:t>much </a:t>
            </a:r>
            <a:r>
              <a:rPr lang="en-US" sz="1400" dirty="0" smtClean="0"/>
              <a:t>each? = cost vs. performance</a:t>
            </a:r>
          </a:p>
          <a:p>
            <a:pPr lvl="1"/>
            <a:r>
              <a:rPr lang="en-US" sz="1400" dirty="0" smtClean="0"/>
              <a:t>HW implementations (ALU) cost more but perform better than SW (OS)</a:t>
            </a:r>
            <a:endParaRPr lang="en-US" sz="1600" dirty="0"/>
          </a:p>
          <a:p>
            <a:pPr lvl="1"/>
            <a:r>
              <a:rPr lang="en-US" sz="1400" dirty="0" smtClean="0"/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6009" y="982648"/>
            <a:ext cx="695227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ALU {</a:t>
            </a:r>
          </a:p>
          <a:p>
            <a:endParaRPr 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PARTS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Prepare the x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Mux16(a=x, b=false,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zx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out=x1);	// if 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zx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== 1) set x = 0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Not16(in=x1, out=notx1);		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== 1) set x = !x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Mux16(a=x1, b=notx1,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out=x2);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Prepare the y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Mux16(a=y, b=false,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out=y1);	// if 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== 1) set y = 0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Not16(in=y1, out=noty1);		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== 1) set y = !y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Mux16(a=y1, b=noty1,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out=y2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Choose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or arithmetic addition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And16(a=x2, b=y2, out=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xandy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if (f == 0)  set out = x &amp; y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Add16(a=x2, b=y2, out=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xplusy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	//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if (f == 1)  set out = x + y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xandy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xplusy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=f, out=o);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Invert or don't invert out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Not16(in=o, out=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		// if (no == 1) set out = !out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Mux16(a=o, b=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=no, out=out,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out[0..7]=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ozr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out[15]=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ong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Zero or negative out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Or8Way(in=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ozr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out=ozr1);				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Mux(a=true, b=false,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=ozr1, out=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	// 1 if (out == 0), 0 otherwise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Mux(a=false, b=true,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ong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out=ng);	// 1 if (out &lt; 0),  0 otherwise	   </a:t>
            </a:r>
          </a:p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Curved Connector 3"/>
          <p:cNvCxnSpPr/>
          <p:nvPr/>
        </p:nvCxnSpPr>
        <p:spPr>
          <a:xfrm rot="10800000" flipV="1">
            <a:off x="8029575" y="3814762"/>
            <a:ext cx="1519238" cy="312737"/>
          </a:xfrm>
          <a:prstGeom prst="curvedConnector3">
            <a:avLst>
              <a:gd name="adj1" fmla="val 997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flipV="1">
            <a:off x="9548813" y="3451129"/>
            <a:ext cx="960078" cy="363633"/>
          </a:xfrm>
          <a:prstGeom prst="curvedConnector3">
            <a:avLst>
              <a:gd name="adj1" fmla="val 1009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13100"/>
          <a:stretch/>
        </p:blipFill>
        <p:spPr>
          <a:xfrm>
            <a:off x="7065895" y="1034801"/>
            <a:ext cx="3739992" cy="240997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Adders										    </a:t>
            </a:r>
            <a:r>
              <a:rPr lang="en-US" sz="2400" dirty="0" smtClean="0"/>
              <a:t>HW vs. SW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6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508167" y="4089344"/>
            <a:ext cx="9239797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Computer’s functionality = ALU + OS </a:t>
            </a:r>
          </a:p>
          <a:p>
            <a:endParaRPr lang="en-US" sz="1600" dirty="0"/>
          </a:p>
          <a:p>
            <a:r>
              <a:rPr lang="en-US" sz="1400" dirty="0" smtClean="0"/>
              <a:t>How </a:t>
            </a:r>
            <a:r>
              <a:rPr lang="en-US" sz="1400" dirty="0" smtClean="0"/>
              <a:t>much </a:t>
            </a:r>
            <a:r>
              <a:rPr lang="en-US" sz="1400" dirty="0" smtClean="0"/>
              <a:t>each? = cost vs. performance</a:t>
            </a:r>
          </a:p>
          <a:p>
            <a:pPr lvl="1"/>
            <a:r>
              <a:rPr lang="en-US" sz="1400" dirty="0" smtClean="0"/>
              <a:t>HW implementations (ALU) cost more but perform better than SW (OS)</a:t>
            </a:r>
            <a:endParaRPr lang="en-US" sz="1600" dirty="0"/>
          </a:p>
          <a:p>
            <a:pPr lvl="1"/>
            <a:r>
              <a:rPr lang="en-US" sz="1400" dirty="0" smtClean="0"/>
              <a:t>In </a:t>
            </a:r>
            <a:r>
              <a:rPr lang="en-US" sz="1400" dirty="0" smtClean="0"/>
              <a:t>this book </a:t>
            </a:r>
            <a:r>
              <a:rPr lang="en-US" sz="1400" dirty="0" smtClean="0"/>
              <a:t>we limit the ALU (</a:t>
            </a:r>
            <a:r>
              <a:rPr lang="en-US" sz="1400" dirty="0" err="1" smtClean="0"/>
              <a:t>eg</a:t>
            </a:r>
            <a:r>
              <a:rPr lang="en-US" sz="1400" dirty="0" smtClean="0"/>
              <a:t>. </a:t>
            </a:r>
            <a:r>
              <a:rPr lang="en-US" sz="1400" dirty="0" smtClean="0"/>
              <a:t>can’t multiply)</a:t>
            </a:r>
            <a:r>
              <a:rPr lang="en-US" sz="1400" dirty="0" smtClean="0"/>
              <a:t> but empower our OS (chapter 12)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6009" y="982648"/>
            <a:ext cx="695227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ALU {</a:t>
            </a:r>
          </a:p>
          <a:p>
            <a:endParaRPr 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PARTS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Prepare the x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Mux16(a=x, b=false,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zx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out=x1);	// if 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zx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== 1) set x = 0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Not16(in=x1, out=notx1);		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== 1) set x = !x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Mux16(a=x1, b=notx1,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out=x2);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Prepare the y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Mux16(a=y, b=false,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out=y1);	// if 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== 1) set y = 0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Not16(in=y1, out=noty1);		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== 1) set y = !y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Mux16(a=y1, b=noty1,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out=y2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Choose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or arithmetic addition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And16(a=x2, b=y2, out=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xandy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if (f == 0)  set out = x &amp; y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Add16(a=x2, b=y2, out=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xplusy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	//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if (f == 1)  set out = x + y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xandy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b=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xplusy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=f, out=o);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Invert or don't invert out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Not16(in=o, out=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		// if (no == 1) set out = !out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Mux16(a=o, b=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=no, out=out,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out[0..7]=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ozr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out[15]=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ong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Zero or negative out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Or8Way(in=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ozr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out=ozr1);				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Mux(a=true, b=false,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=ozr1, out=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	// 1 if (out == 0), 0 otherwise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Mux(a=false, b=true,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ong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out=ng);	// 1 if (out &lt; 0),  0 otherwise	   </a:t>
            </a:r>
          </a:p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Curved Connector 3"/>
          <p:cNvCxnSpPr/>
          <p:nvPr/>
        </p:nvCxnSpPr>
        <p:spPr>
          <a:xfrm rot="10800000" flipV="1">
            <a:off x="8029575" y="3814762"/>
            <a:ext cx="1519238" cy="312737"/>
          </a:xfrm>
          <a:prstGeom prst="curvedConnector3">
            <a:avLst>
              <a:gd name="adj1" fmla="val 997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flipV="1">
            <a:off x="9548813" y="3451129"/>
            <a:ext cx="960078" cy="363633"/>
          </a:xfrm>
          <a:prstGeom prst="curvedConnector3">
            <a:avLst>
              <a:gd name="adj1" fmla="val 1009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13100"/>
          <a:stretch/>
        </p:blipFill>
        <p:spPr>
          <a:xfrm>
            <a:off x="7065895" y="1034801"/>
            <a:ext cx="3739992" cy="240997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Adders										    </a:t>
            </a:r>
            <a:r>
              <a:rPr lang="en-US" sz="2400" dirty="0" smtClean="0"/>
              <a:t>HW vs. SW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9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n-US" dirty="0" smtClean="0"/>
              <a:t>Negative Binary Numbers (2’s Complement)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32" y="1388982"/>
            <a:ext cx="2657475" cy="7048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93699" y="1301527"/>
            <a:ext cx="1264303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sz="1600" dirty="0" err="1" smtClean="0"/>
              <a:t>Eg</a:t>
            </a:r>
            <a:r>
              <a:rPr lang="en-US" sz="1600" dirty="0" smtClean="0"/>
              <a:t>.  -2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66492" y="1355168"/>
                <a:ext cx="116205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1600" dirty="0" smtClean="0"/>
                  <a:t> bits</a:t>
                </a:r>
              </a:p>
              <a:p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492" y="1355168"/>
                <a:ext cx="1162053" cy="738664"/>
              </a:xfrm>
              <a:prstGeom prst="rect">
                <a:avLst/>
              </a:prstGeom>
              <a:blipFill>
                <a:blip r:embed="rId3"/>
                <a:stretch>
                  <a:fillRect l="-4188" t="-8264" b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507939" y="1625378"/>
                <a:ext cx="3505206" cy="249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−2=32−2=30=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39" y="1625378"/>
                <a:ext cx="3505206" cy="249043"/>
              </a:xfrm>
              <a:prstGeom prst="rect">
                <a:avLst/>
              </a:prstGeom>
              <a:blipFill>
                <a:blip r:embed="rId4"/>
                <a:stretch>
                  <a:fillRect l="-1565" t="-2500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/>
          <p:cNvSpPr/>
          <p:nvPr/>
        </p:nvSpPr>
        <p:spPr>
          <a:xfrm>
            <a:off x="7088845" y="1418668"/>
            <a:ext cx="88900" cy="6340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648" y="3309113"/>
            <a:ext cx="1921190" cy="24078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85648" y="2793645"/>
                <a:ext cx="11620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 smtClean="0"/>
                  <a:t> bits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48" y="2793645"/>
                <a:ext cx="1162053" cy="276999"/>
              </a:xfrm>
              <a:prstGeom prst="rect">
                <a:avLst/>
              </a:prstGeom>
              <a:blipFill>
                <a:blip r:embed="rId6"/>
                <a:stretch>
                  <a:fillRect l="-5236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19973" y="2765122"/>
                <a:ext cx="9412232" cy="861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2’s complement: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sz="1600" dirty="0"/>
                  <a:t>	</a:t>
                </a:r>
                <a:endParaRPr lang="en-US" sz="1600" dirty="0" smtClean="0"/>
              </a:p>
              <a:p>
                <a:r>
                  <a:rPr lang="en-US" sz="1600" dirty="0" smtClean="0"/>
                  <a:t>	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 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2+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973" y="2765122"/>
                <a:ext cx="9412232" cy="861774"/>
              </a:xfrm>
              <a:prstGeom prst="rect">
                <a:avLst/>
              </a:prstGeom>
              <a:blipFill>
                <a:blip r:embed="rId7"/>
                <a:stretch>
                  <a:fillRect l="-518" t="-4255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8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13831</TotalTime>
  <Words>4881</Words>
  <Application>Microsoft Office PowerPoint</Application>
  <PresentationFormat>Widescreen</PresentationFormat>
  <Paragraphs>1875</Paragraphs>
  <Slides>84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0" baseType="lpstr">
      <vt:lpstr>Arial</vt:lpstr>
      <vt:lpstr>Calibri</vt:lpstr>
      <vt:lpstr>Calibri Light</vt:lpstr>
      <vt:lpstr>Cambria Math</vt:lpstr>
      <vt:lpstr>Courier New</vt:lpstr>
      <vt:lpstr>Office Theme</vt:lpstr>
      <vt:lpstr>Boolean Arithmetic</vt:lpstr>
      <vt:lpstr>Binary Addition</vt:lpstr>
      <vt:lpstr>Binary Addition</vt:lpstr>
      <vt:lpstr>Binary Addition</vt:lpstr>
      <vt:lpstr>Negative Binary Numbers (2’s Complement)</vt:lpstr>
      <vt:lpstr>Negative Binary Numbers (2’s Complement)</vt:lpstr>
      <vt:lpstr>Negative Binary Numbers (2’s Complement)</vt:lpstr>
      <vt:lpstr>Negative Binary Numbers (2’s Complement)</vt:lpstr>
      <vt:lpstr>Negative Binary Numbers (2’s Complement)</vt:lpstr>
      <vt:lpstr>Negative Binary Numbers (2’s Complement)</vt:lpstr>
      <vt:lpstr>Negative Binary Numbers (2’s Complement)</vt:lpstr>
      <vt:lpstr>Negative Binary Numbers (2’s Complement)</vt:lpstr>
      <vt:lpstr>Negative Binary Numbers (2’s Complement)</vt:lpstr>
      <vt:lpstr>Negative Binary Numbers (2’s Complement)</vt:lpstr>
      <vt:lpstr>Negative Binary Numbers (2’s Complement)</vt:lpstr>
      <vt:lpstr>Negative Binary Numbers (2’s Complement)</vt:lpstr>
      <vt:lpstr>Negative Binary Numbers (2’s Complement)</vt:lpstr>
      <vt:lpstr>Negative Binary Numbers (2’s Complement)</vt:lpstr>
      <vt:lpstr>Negative Binary Numbers (2’s Complement)</vt:lpstr>
      <vt:lpstr>Negative Binary Numbers (2’s Complement)</vt:lpstr>
      <vt:lpstr>Negative Binary Numbers (2’s Complement)</vt:lpstr>
      <vt:lpstr>Negative Binary Numbers (2’s Complement)</vt:lpstr>
      <vt:lpstr>Negative Binary Numbers (2’s Complement)</vt:lpstr>
      <vt:lpstr>Negative Binary Numbers (2’s Complement)</vt:lpstr>
      <vt:lpstr>Negative Binary Numbers (2’s Complement)</vt:lpstr>
      <vt:lpstr>Negative Binary Numbers (2’s Complement)</vt:lpstr>
      <vt:lpstr>Negative Binary Numbers (2’s Complement)</vt:lpstr>
      <vt:lpstr>Negative Binary Numbers (2’s Complement)</vt:lpstr>
      <vt:lpstr>Negative Binary Numbers (2’s Complement)</vt:lpstr>
      <vt:lpstr>Negative Binary Numbers (2’s Complement)</vt:lpstr>
      <vt:lpstr>Negative Binary Numbers (2’s Complement)</vt:lpstr>
      <vt:lpstr>Adders               half-adder</vt:lpstr>
      <vt:lpstr>Adders               half-adder</vt:lpstr>
      <vt:lpstr>Adders               half-adder</vt:lpstr>
      <vt:lpstr>Adders               half-adder</vt:lpstr>
      <vt:lpstr>Adders               full-adder</vt:lpstr>
      <vt:lpstr>Adders               full-adder</vt:lpstr>
      <vt:lpstr>Adders               full-adder</vt:lpstr>
      <vt:lpstr>Adders                   add16</vt:lpstr>
      <vt:lpstr>Adders                   add16</vt:lpstr>
      <vt:lpstr>Adders                   add16</vt:lpstr>
      <vt:lpstr>Adders                    inc16</vt:lpstr>
      <vt:lpstr>Adders                    inc16</vt:lpstr>
      <vt:lpstr>Adders                    inc16</vt:lpstr>
      <vt:lpstr>ALU                            chip</vt:lpstr>
      <vt:lpstr>PowerPoint Presentation</vt:lpstr>
      <vt:lpstr>ALU                           truth</vt:lpstr>
      <vt:lpstr>ALU                           truth</vt:lpstr>
      <vt:lpstr>ALU                           truth</vt:lpstr>
      <vt:lpstr>ALU                           truth</vt:lpstr>
      <vt:lpstr>ALU                           truth</vt:lpstr>
      <vt:lpstr>ALU                           truth</vt:lpstr>
      <vt:lpstr>ALU                           truth</vt:lpstr>
      <vt:lpstr>ALU                           truth</vt:lpstr>
      <vt:lpstr>ALU                           truth</vt:lpstr>
      <vt:lpstr>ALU                           truth</vt:lpstr>
      <vt:lpstr>ALU                           truth</vt:lpstr>
      <vt:lpstr>ALU                           truth</vt:lpstr>
      <vt:lpstr>ALU                           truth</vt:lpstr>
      <vt:lpstr>ALU                       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Adders              implement</vt:lpstr>
      <vt:lpstr>Adders              implement</vt:lpstr>
      <vt:lpstr>Adders              implement</vt:lpstr>
      <vt:lpstr>Adders              implement</vt:lpstr>
      <vt:lpstr>Adders              implement</vt:lpstr>
      <vt:lpstr>Adders              implement</vt:lpstr>
      <vt:lpstr>Adders              implement</vt:lpstr>
      <vt:lpstr>Adders              implement</vt:lpstr>
      <vt:lpstr>Adders              HW vs. SW</vt:lpstr>
      <vt:lpstr>Adders              HW vs. SW</vt:lpstr>
      <vt:lpstr>Adders              HW vs. SW</vt:lpstr>
      <vt:lpstr>Adders              HW vs. SW</vt:lpstr>
      <vt:lpstr>Adders              HW vs. SW</vt:lpstr>
      <vt:lpstr>Adders              HW vs. SW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Logic</dc:title>
  <dc:creator>Jaime Salazar</dc:creator>
  <cp:lastModifiedBy>Jaime Salazar</cp:lastModifiedBy>
  <cp:revision>65</cp:revision>
  <dcterms:created xsi:type="dcterms:W3CDTF">2018-02-26T00:59:39Z</dcterms:created>
  <dcterms:modified xsi:type="dcterms:W3CDTF">2018-03-12T13:33:52Z</dcterms:modified>
</cp:coreProperties>
</file>