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360" r:id="rId4"/>
    <p:sldId id="361" r:id="rId5"/>
    <p:sldId id="362" r:id="rId6"/>
    <p:sldId id="363" r:id="rId7"/>
    <p:sldId id="365" r:id="rId8"/>
    <p:sldId id="364" r:id="rId9"/>
    <p:sldId id="366" r:id="rId10"/>
    <p:sldId id="367" r:id="rId11"/>
    <p:sldId id="370" r:id="rId12"/>
    <p:sldId id="369" r:id="rId13"/>
    <p:sldId id="368" r:id="rId14"/>
    <p:sldId id="372" r:id="rId15"/>
    <p:sldId id="373" r:id="rId16"/>
    <p:sldId id="371" r:id="rId17"/>
    <p:sldId id="375" r:id="rId18"/>
    <p:sldId id="374" r:id="rId19"/>
    <p:sldId id="390" r:id="rId20"/>
    <p:sldId id="392" r:id="rId21"/>
    <p:sldId id="393" r:id="rId22"/>
    <p:sldId id="394" r:id="rId23"/>
    <p:sldId id="395" r:id="rId24"/>
    <p:sldId id="391" r:id="rId25"/>
    <p:sldId id="397" r:id="rId26"/>
    <p:sldId id="396" r:id="rId27"/>
    <p:sldId id="398" r:id="rId28"/>
    <p:sldId id="388" r:id="rId29"/>
    <p:sldId id="400" r:id="rId30"/>
    <p:sldId id="399" r:id="rId31"/>
    <p:sldId id="401" r:id="rId32"/>
    <p:sldId id="402" r:id="rId33"/>
    <p:sldId id="403" r:id="rId34"/>
    <p:sldId id="406" r:id="rId35"/>
    <p:sldId id="407" r:id="rId36"/>
    <p:sldId id="408" r:id="rId37"/>
    <p:sldId id="409" r:id="rId38"/>
    <p:sldId id="389" r:id="rId39"/>
    <p:sldId id="413" r:id="rId40"/>
    <p:sldId id="411" r:id="rId41"/>
    <p:sldId id="412" r:id="rId42"/>
    <p:sldId id="415" r:id="rId43"/>
    <p:sldId id="414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6" r:id="rId52"/>
    <p:sldId id="410" r:id="rId53"/>
    <p:sldId id="424" r:id="rId54"/>
    <p:sldId id="427" r:id="rId55"/>
    <p:sldId id="428" r:id="rId56"/>
    <p:sldId id="425" r:id="rId57"/>
    <p:sldId id="430" r:id="rId58"/>
    <p:sldId id="429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9" r:id="rId67"/>
    <p:sldId id="442" r:id="rId68"/>
    <p:sldId id="444" r:id="rId69"/>
    <p:sldId id="443" r:id="rId70"/>
    <p:sldId id="445" r:id="rId71"/>
    <p:sldId id="447" r:id="rId72"/>
    <p:sldId id="446" r:id="rId73"/>
    <p:sldId id="448" r:id="rId74"/>
    <p:sldId id="438" r:id="rId75"/>
    <p:sldId id="449" r:id="rId76"/>
    <p:sldId id="450" r:id="rId77"/>
    <p:sldId id="451" r:id="rId78"/>
    <p:sldId id="452" r:id="rId79"/>
    <p:sldId id="456" r:id="rId80"/>
    <p:sldId id="453" r:id="rId81"/>
    <p:sldId id="461" r:id="rId82"/>
    <p:sldId id="455" r:id="rId83"/>
    <p:sldId id="457" r:id="rId84"/>
    <p:sldId id="458" r:id="rId85"/>
    <p:sldId id="459" r:id="rId86"/>
    <p:sldId id="462" r:id="rId87"/>
    <p:sldId id="460" r:id="rId88"/>
    <p:sldId id="463" r:id="rId89"/>
    <p:sldId id="464" r:id="rId90"/>
    <p:sldId id="440" r:id="rId91"/>
    <p:sldId id="466" r:id="rId92"/>
    <p:sldId id="465" r:id="rId93"/>
    <p:sldId id="467" r:id="rId94"/>
    <p:sldId id="468" r:id="rId95"/>
    <p:sldId id="469" r:id="rId96"/>
    <p:sldId id="441" r:id="rId97"/>
    <p:sldId id="470" r:id="rId98"/>
    <p:sldId id="471" r:id="rId99"/>
    <p:sldId id="472" r:id="rId100"/>
    <p:sldId id="473" r:id="rId101"/>
    <p:sldId id="474" r:id="rId102"/>
    <p:sldId id="475" r:id="rId103"/>
    <p:sldId id="477" r:id="rId104"/>
    <p:sldId id="478" r:id="rId105"/>
    <p:sldId id="480" r:id="rId106"/>
    <p:sldId id="476" r:id="rId107"/>
    <p:sldId id="479" r:id="rId108"/>
    <p:sldId id="481" r:id="rId109"/>
    <p:sldId id="482" r:id="rId110"/>
    <p:sldId id="483" r:id="rId111"/>
    <p:sldId id="484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75" d="100"/>
          <a:sy n="75" d="100"/>
        </p:scale>
        <p:origin x="8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1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1810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2076396" y="3351307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5674819" y="261978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07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84489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2359036" y="3314627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5940809" y="27352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64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7517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3092971" y="3011264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6341359" y="313752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855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*#^(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8068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3535969" y="294491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589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*#^(</a:t>
            </a:r>
            <a:r>
              <a:rPr lang="en-US" sz="1400" dirty="0" smtClean="0"/>
              <a:t>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63895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535969" y="294491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35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7624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*#^( + %$@&amp;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535969" y="294491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798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25495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6820" y="289917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0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14929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6867" y="3063271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58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7839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%$@&amp;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03944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94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%$@&amp;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52206" y="3761531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71599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</a:t>
                      </a:r>
                      <a:endParaRPr 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1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y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52206" y="3761531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16046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1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5257" y="3422349"/>
            <a:ext cx="3662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physical constraints </a:t>
            </a:r>
            <a:endParaRPr lang="en-US" sz="1100" dirty="0" smtClean="0"/>
          </a:p>
          <a:p>
            <a:pPr algn="ctr"/>
            <a:r>
              <a:rPr lang="en-US" sz="1100" dirty="0" smtClean="0"/>
              <a:t>(</a:t>
            </a:r>
            <a:r>
              <a:rPr lang="en-US" sz="1100" dirty="0"/>
              <a:t>distance, resistance, </a:t>
            </a:r>
            <a:r>
              <a:rPr lang="en-US" sz="1100" dirty="0" smtClean="0"/>
              <a:t>interference</a:t>
            </a:r>
            <a:r>
              <a:rPr lang="en-US" sz="1100" dirty="0"/>
              <a:t>, random noise,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74506" y="3193685"/>
            <a:ext cx="369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ALU constantly computes whatever inputs it sees</a:t>
            </a:r>
            <a:endParaRPr lang="en-US" sz="1200" i="1" dirty="0" smtClean="0"/>
          </a:p>
          <a:p>
            <a:r>
              <a:rPr lang="en-US" sz="1200" i="1" dirty="0" smtClean="0"/>
              <a:t>ALU computes x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 smtClean="0"/>
              <a:t>garbage until </a:t>
            </a:r>
            <a:r>
              <a:rPr lang="en-US" sz="1200" i="1" dirty="0" smtClean="0"/>
              <a:t>y</a:t>
            </a:r>
            <a:r>
              <a:rPr lang="en-US" sz="1200" dirty="0" smtClean="0"/>
              <a:t> arrives	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762276" y="3693345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 + y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952206" y="3761531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53238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 + 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*#^(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%$@&amp;</a:t>
                      </a:r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</a:t>
                      </a:r>
                      <a:endParaRPr lang="en-US" sz="105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1" name="Rectangle 150"/>
          <p:cNvSpPr/>
          <p:nvPr/>
        </p:nvSpPr>
        <p:spPr>
          <a:xfrm>
            <a:off x="7121738" y="2951115"/>
            <a:ext cx="148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signal from </a:t>
            </a:r>
            <a:r>
              <a:rPr lang="en-US" sz="1200" i="1" dirty="0" smtClean="0"/>
              <a:t>x</a:t>
            </a:r>
            <a:r>
              <a:rPr lang="en-US" sz="1200" dirty="0" smtClean="0"/>
              <a:t> arrives before </a:t>
            </a:r>
            <a:r>
              <a:rPr lang="en-US" sz="1200" i="1" dirty="0" smtClean="0"/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3307" y="3342658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699179" y="3606556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349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01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82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>
                <a:solidFill>
                  <a:schemeClr val="bg1"/>
                </a:solidFill>
              </a:rPr>
              <a:t>Low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i="1" dirty="0" err="1" smtClean="0">
                <a:solidFill>
                  <a:schemeClr val="bg1"/>
                </a:solidFill>
              </a:rPr>
              <a:t>Tick</a:t>
            </a:r>
            <a:r>
              <a:rPr lang="es-ES" sz="1100" dirty="0" smtClean="0">
                <a:solidFill>
                  <a:schemeClr val="bg1"/>
                </a:solidFill>
              </a:rPr>
              <a:t> –</a:t>
            </a:r>
            <a:r>
              <a:rPr lang="es-ES" sz="1100" dirty="0" smtClean="0"/>
              <a:t> 0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chemeClr val="bg1"/>
                </a:solidFill>
              </a:rPr>
              <a:t>High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i="1" dirty="0" err="1" smtClean="0">
                <a:solidFill>
                  <a:schemeClr val="bg1"/>
                </a:solidFill>
              </a:rPr>
              <a:t>Tock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dirty="0" smtClean="0"/>
              <a:t>1 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15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  <p:sp>
        <p:nvSpPr>
          <p:cNvPr id="39" name="Right Brace 38"/>
          <p:cNvSpPr/>
          <p:nvPr/>
        </p:nvSpPr>
        <p:spPr>
          <a:xfrm rot="5400000" flipV="1">
            <a:off x="5082416" y="4884614"/>
            <a:ext cx="123136" cy="220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3976" y="6166197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Cycle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71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  <p:sp>
        <p:nvSpPr>
          <p:cNvPr id="39" name="Right Brace 38"/>
          <p:cNvSpPr/>
          <p:nvPr/>
        </p:nvSpPr>
        <p:spPr>
          <a:xfrm rot="5400000" flipV="1">
            <a:off x="5082416" y="4884614"/>
            <a:ext cx="123136" cy="220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3976" y="6166197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Cycle</a:t>
            </a:r>
            <a:endParaRPr lang="en-US" sz="1100" dirty="0"/>
          </a:p>
        </p:txBody>
      </p:sp>
      <p:sp>
        <p:nvSpPr>
          <p:cNvPr id="41" name="Right Brace 40"/>
          <p:cNvSpPr/>
          <p:nvPr/>
        </p:nvSpPr>
        <p:spPr>
          <a:xfrm rot="10800000" flipV="1">
            <a:off x="2682000" y="4570363"/>
            <a:ext cx="121110" cy="961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dirty="0" err="1" smtClean="0"/>
                  <a:t>Represented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binary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siignal</a:t>
                </a:r>
                <a:r>
                  <a:rPr lang="es-ES" sz="1200" dirty="0" smtClean="0"/>
                  <a:t> </a:t>
                </a:r>
              </a:p>
              <a:p>
                <a:endParaRPr lang="es-E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s-ES" sz="12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circuitry simultaneously broadcasts to every sequential chip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  <a:blipFill>
                <a:blip r:embed="rId3"/>
                <a:stretch>
                  <a:fillRect l="-394" t="-405" r="-394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2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Remembering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is</a:t>
                </a:r>
                <a:r>
                  <a:rPr lang="es-ES" sz="1600" dirty="0" smtClean="0"/>
                  <a:t> </a:t>
                </a:r>
                <a:r>
                  <a:rPr lang="en-US" sz="1600" dirty="0" smtClean="0"/>
                  <a:t>inherently time-dependent: you </a:t>
                </a:r>
                <a:r>
                  <a:rPr lang="en-US" sz="1600" dirty="0"/>
                  <a:t>remember </a:t>
                </a:r>
                <a:r>
                  <a:rPr lang="en-US" sz="1600" i="1" dirty="0"/>
                  <a:t>now</a:t>
                </a:r>
                <a:r>
                  <a:rPr lang="en-US" sz="1600" dirty="0"/>
                  <a:t> what has </a:t>
                </a:r>
                <a:r>
                  <a:rPr lang="en-US" sz="1600" dirty="0" smtClean="0"/>
                  <a:t>	been </a:t>
                </a:r>
                <a:r>
                  <a:rPr lang="en-US" sz="1600" dirty="0"/>
                  <a:t>committed to memory </a:t>
                </a:r>
                <a:r>
                  <a:rPr lang="en-US" sz="1600" i="1" dirty="0"/>
                  <a:t>before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/>
                  <a:t>requires</a:t>
                </a:r>
                <a:r>
                  <a:rPr lang="es-ES" sz="1600" dirty="0"/>
                  <a:t> </a:t>
                </a:r>
                <a:r>
                  <a:rPr lang="es-ES" sz="1600" dirty="0" smtClean="0"/>
                  <a:t>a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3170" y="570703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3170" y="433189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54456" y="4601586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7582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76190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6189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244798" y="4601585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3406" y="5476251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13405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4798" y="4601585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13" y="4601364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450621" y="5476030"/>
            <a:ext cx="1068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50620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82013" y="4601364"/>
            <a:ext cx="0" cy="8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54456" y="5476629"/>
            <a:ext cx="197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19229" y="5843032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Time</a:t>
            </a:r>
            <a:endParaRPr lang="en-US" sz="1100" dirty="0"/>
          </a:p>
        </p:txBody>
      </p:sp>
      <p:sp>
        <p:nvSpPr>
          <p:cNvPr id="39" name="Right Brace 38"/>
          <p:cNvSpPr/>
          <p:nvPr/>
        </p:nvSpPr>
        <p:spPr>
          <a:xfrm rot="5400000" flipV="1">
            <a:off x="5082416" y="4884614"/>
            <a:ext cx="123136" cy="220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3976" y="6166197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Cycle</a:t>
            </a:r>
            <a:endParaRPr lang="en-US" sz="1100" dirty="0"/>
          </a:p>
        </p:txBody>
      </p:sp>
      <p:sp>
        <p:nvSpPr>
          <p:cNvPr id="41" name="Right Brace 40"/>
          <p:cNvSpPr/>
          <p:nvPr/>
        </p:nvSpPr>
        <p:spPr>
          <a:xfrm rot="10800000" flipV="1">
            <a:off x="2682000" y="4570363"/>
            <a:ext cx="121110" cy="961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200" dirty="0" err="1" smtClean="0"/>
                  <a:t>Represented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binary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siignal</a:t>
                </a:r>
                <a:r>
                  <a:rPr lang="es-ES" sz="1200" dirty="0" smtClean="0"/>
                  <a:t> </a:t>
                </a:r>
              </a:p>
              <a:p>
                <a:endParaRPr lang="es-E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s-ES" sz="12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circuitry simultaneously broadcasts to every sequential chip</a:t>
                </a:r>
                <a:endParaRPr lang="en-US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66" y="4809118"/>
                <a:ext cx="1548671" cy="1508105"/>
              </a:xfrm>
              <a:prstGeom prst="rect">
                <a:avLst/>
              </a:prstGeom>
              <a:blipFill>
                <a:blip r:embed="rId3"/>
                <a:stretch>
                  <a:fillRect l="-394" t="-405" r="-394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841210" y="5338298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 smtClean="0"/>
              <a:t>Low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Tick</a:t>
            </a:r>
            <a:r>
              <a:rPr lang="es-ES" sz="1100" dirty="0" smtClean="0"/>
              <a:t> – 0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765010" y="4463086"/>
            <a:ext cx="1310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High</a:t>
            </a:r>
            <a:r>
              <a:rPr lang="es-ES" sz="1200" dirty="0" smtClean="0"/>
              <a:t> – </a:t>
            </a:r>
            <a:r>
              <a:rPr lang="es-ES" sz="1200" i="1" dirty="0" err="1" smtClean="0"/>
              <a:t>Tock</a:t>
            </a:r>
            <a:r>
              <a:rPr lang="es-ES" sz="1200" dirty="0" smtClean="0"/>
              <a:t> – 1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39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s-ES" dirty="0" err="1">
                    <a:solidFill>
                      <a:schemeClr val="bg1"/>
                    </a:solidFill>
                  </a:rPr>
                  <a:t>consider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them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primitive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outputs </a:t>
                </a:r>
                <a:r>
                  <a:rPr lang="es-ES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important for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. ALU, but…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i="1" dirty="0" err="1" smtClean="0">
                    <a:solidFill>
                      <a:schemeClr val="bg1"/>
                    </a:solidFill>
                  </a:rPr>
                  <a:t>Sequential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chips: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outputs </a:t>
                </a:r>
                <a:r>
                  <a:rPr lang="es-ES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0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>
                    <a:solidFill>
                      <a:schemeClr val="bg1"/>
                    </a:solidFill>
                  </a:rPr>
                  <a:t>Basis</a:t>
                </a:r>
                <a:r>
                  <a:rPr lang="es-ES" dirty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>
                    <a:solidFill>
                      <a:schemeClr val="bg1"/>
                    </a:solidFill>
                  </a:rPr>
                  <a:t>binary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cells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:r>
                  <a:rPr lang="es-ES" dirty="0" err="1">
                    <a:solidFill>
                      <a:schemeClr val="bg1"/>
                    </a:solidFill>
                  </a:rPr>
                  <a:t>registers</a:t>
                </a:r>
                <a:r>
                  <a:rPr lang="es-ES" dirty="0">
                    <a:solidFill>
                      <a:schemeClr val="bg1"/>
                    </a:solidFill>
                  </a:rPr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3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All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dirty="0">
                    <a:solidFill>
                      <a:schemeClr val="bg1"/>
                    </a:solidFill>
                  </a:rPr>
                  <a:t> are </a:t>
                </a:r>
                <a:r>
                  <a:rPr lang="es-ES" dirty="0" err="1">
                    <a:solidFill>
                      <a:schemeClr val="bg1"/>
                    </a:solidFill>
                  </a:rPr>
                  <a:t>connected</a:t>
                </a:r>
                <a:r>
                  <a:rPr lang="es-ES" dirty="0">
                    <a:solidFill>
                      <a:schemeClr val="bg1"/>
                    </a:solidFill>
                  </a:rPr>
                  <a:t> to </a:t>
                </a:r>
                <a:r>
                  <a:rPr lang="es-ES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same</a:t>
                </a:r>
                <a:r>
                  <a:rPr lang="es-ES" dirty="0">
                    <a:solidFill>
                      <a:schemeClr val="bg1"/>
                    </a:solidFill>
                  </a:rPr>
                  <a:t> master </a:t>
                </a:r>
                <a:r>
                  <a:rPr lang="es-ES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“</a:t>
                </a:r>
                <a:r>
                  <a:rPr lang="es-ES" dirty="0" err="1">
                    <a:solidFill>
                      <a:schemeClr val="bg1"/>
                    </a:solidFill>
                  </a:rPr>
                  <a:t>chorus</a:t>
                </a:r>
                <a:r>
                  <a:rPr lang="es-ES" dirty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1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DFFs</a:t>
                </a:r>
                <a:r>
                  <a:rPr lang="es-ES" dirty="0"/>
                  <a:t> are </a:t>
                </a:r>
                <a:r>
                  <a:rPr lang="es-ES" dirty="0" err="1"/>
                  <a:t>connected</a:t>
                </a:r>
                <a:r>
                  <a:rPr lang="es-ES" dirty="0"/>
                  <a:t> to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master </a:t>
                </a:r>
                <a:r>
                  <a:rPr lang="es-ES" dirty="0" err="1"/>
                  <a:t>clock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“</a:t>
                </a:r>
                <a:r>
                  <a:rPr lang="es-ES" dirty="0" err="1"/>
                  <a:t>chorus</a:t>
                </a:r>
                <a:r>
                  <a:rPr lang="es-ES" dirty="0"/>
                  <a:t>” </a:t>
                </a:r>
              </a:p>
              <a:p>
                <a:endParaRPr lang="es-ES" dirty="0"/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Beginning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cycle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previous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09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DFFs</a:t>
                </a:r>
                <a:r>
                  <a:rPr lang="es-ES" dirty="0"/>
                  <a:t> are </a:t>
                </a:r>
                <a:r>
                  <a:rPr lang="es-ES" dirty="0" err="1"/>
                  <a:t>connected</a:t>
                </a:r>
                <a:r>
                  <a:rPr lang="es-ES" dirty="0"/>
                  <a:t> to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master </a:t>
                </a:r>
                <a:r>
                  <a:rPr lang="es-ES" dirty="0" err="1"/>
                  <a:t>clock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“</a:t>
                </a:r>
                <a:r>
                  <a:rPr lang="es-ES" dirty="0" err="1"/>
                  <a:t>chorus</a:t>
                </a:r>
                <a:r>
                  <a:rPr lang="es-ES" dirty="0"/>
                  <a:t>” </a:t>
                </a:r>
              </a:p>
              <a:p>
                <a:endParaRPr lang="es-ES" dirty="0"/>
              </a:p>
              <a:p>
                <a:r>
                  <a:rPr lang="es-ES" dirty="0"/>
                  <a:t>	</a:t>
                </a:r>
                <a:r>
                  <a:rPr lang="es-ES" sz="1600" dirty="0" err="1"/>
                  <a:t>Beginning</a:t>
                </a:r>
                <a:r>
                  <a:rPr lang="es-ES" sz="1600" dirty="0"/>
                  <a:t> of </a:t>
                </a:r>
                <a:r>
                  <a:rPr lang="es-ES" sz="1600" dirty="0" err="1"/>
                  <a:t>clock</a:t>
                </a:r>
                <a:r>
                  <a:rPr lang="es-ES" sz="1600" dirty="0"/>
                  <a:t> </a:t>
                </a:r>
                <a:r>
                  <a:rPr lang="es-ES" sz="1600" dirty="0" err="1"/>
                  <a:t>cycle</a:t>
                </a:r>
                <a:r>
                  <a:rPr lang="es-ES" sz="1600" dirty="0"/>
                  <a:t>: </a:t>
                </a:r>
                <a:r>
                  <a:rPr lang="es-ES" sz="1600" dirty="0" err="1"/>
                  <a:t>all</a:t>
                </a:r>
                <a:r>
                  <a:rPr lang="es-ES" sz="1600" dirty="0"/>
                  <a:t> </a:t>
                </a:r>
                <a:r>
                  <a:rPr lang="es-ES" sz="1600" dirty="0" err="1"/>
                  <a:t>the</a:t>
                </a:r>
                <a:r>
                  <a:rPr lang="es-ES" sz="1600" dirty="0"/>
                  <a:t> </a:t>
                </a:r>
                <a:r>
                  <a:rPr lang="es-ES" sz="1600" dirty="0" err="1"/>
                  <a:t>DFFs</a:t>
                </a:r>
                <a:r>
                  <a:rPr lang="es-ES" sz="1600" dirty="0"/>
                  <a:t> output </a:t>
                </a:r>
                <a:r>
                  <a:rPr lang="es-ES" sz="1600" dirty="0" err="1"/>
                  <a:t>previous</a:t>
                </a:r>
                <a:r>
                  <a:rPr lang="es-ES" sz="1600" dirty="0"/>
                  <a:t> input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Latched</a:t>
                </a:r>
                <a:r>
                  <a:rPr lang="es-ES" sz="1600" dirty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changes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>
                    <a:solidFill>
                      <a:schemeClr val="bg1"/>
                    </a:solidFill>
                  </a:rPr>
                  <a:t> inputs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don’t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immediately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</a:t>
                </a:r>
                <a:r>
                  <a:rPr lang="es-ES" sz="1600" dirty="0">
                    <a:solidFill>
                      <a:schemeClr val="bg1"/>
                    </a:solidFill>
                  </a:rPr>
                  <a:t> output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88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In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book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use data </a:t>
                </a:r>
                <a:r>
                  <a:rPr lang="es-ES" dirty="0" err="1"/>
                  <a:t>flip-flops</a:t>
                </a:r>
                <a:r>
                  <a:rPr lang="es-ES" dirty="0"/>
                  <a:t> (DFF) and </a:t>
                </a:r>
                <a:r>
                  <a:rPr lang="es-ES" dirty="0" err="1"/>
                  <a:t>consider</a:t>
                </a:r>
                <a:r>
                  <a:rPr lang="es-ES" dirty="0"/>
                  <a:t> </a:t>
                </a:r>
                <a:r>
                  <a:rPr lang="es-ES" dirty="0" err="1"/>
                  <a:t>them</a:t>
                </a:r>
                <a:r>
                  <a:rPr lang="es-ES" dirty="0"/>
                  <a:t> </a:t>
                </a:r>
                <a:r>
                  <a:rPr lang="es-ES" dirty="0" err="1"/>
                  <a:t>primitive</a:t>
                </a:r>
                <a:endParaRPr lang="es-ES" dirty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/>
                  <a:t>: outputs </a:t>
                </a:r>
                <a:r>
                  <a:rPr lang="es-ES" dirty="0" err="1"/>
                  <a:t>previous</a:t>
                </a:r>
                <a:r>
                  <a:rPr lang="es-ES" dirty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/>
                  <a:t>Basis</a:t>
                </a:r>
                <a:r>
                  <a:rPr lang="es-ES" dirty="0"/>
                  <a:t> of </a:t>
                </a:r>
                <a:r>
                  <a:rPr lang="es-ES" dirty="0" err="1"/>
                  <a:t>binary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r>
                  <a:rPr lang="es-ES" dirty="0"/>
                  <a:t>, </a:t>
                </a:r>
                <a:r>
                  <a:rPr lang="es-ES" dirty="0" err="1"/>
                  <a:t>registers</a:t>
                </a:r>
                <a:r>
                  <a:rPr lang="es-ES" dirty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DFFs</a:t>
                </a:r>
                <a:r>
                  <a:rPr lang="es-ES" dirty="0"/>
                  <a:t> are </a:t>
                </a:r>
                <a:r>
                  <a:rPr lang="es-ES" dirty="0" err="1"/>
                  <a:t>connected</a:t>
                </a:r>
                <a:r>
                  <a:rPr lang="es-ES" dirty="0"/>
                  <a:t> to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master </a:t>
                </a:r>
                <a:r>
                  <a:rPr lang="es-ES" dirty="0" err="1"/>
                  <a:t>clock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“</a:t>
                </a:r>
                <a:r>
                  <a:rPr lang="es-ES" dirty="0" err="1"/>
                  <a:t>chorus</a:t>
                </a:r>
                <a:r>
                  <a:rPr lang="es-ES" dirty="0"/>
                  <a:t>” </a:t>
                </a:r>
              </a:p>
              <a:p>
                <a:endParaRPr lang="es-ES" dirty="0"/>
              </a:p>
              <a:p>
                <a:r>
                  <a:rPr lang="es-ES" dirty="0"/>
                  <a:t>	</a:t>
                </a:r>
                <a:r>
                  <a:rPr lang="es-ES" sz="1600" dirty="0" err="1"/>
                  <a:t>Beginning</a:t>
                </a:r>
                <a:r>
                  <a:rPr lang="es-ES" sz="1600" dirty="0"/>
                  <a:t> of </a:t>
                </a:r>
                <a:r>
                  <a:rPr lang="es-ES" sz="1600" dirty="0" err="1"/>
                  <a:t>clock</a:t>
                </a:r>
                <a:r>
                  <a:rPr lang="es-ES" sz="1600" dirty="0"/>
                  <a:t> </a:t>
                </a:r>
                <a:r>
                  <a:rPr lang="es-ES" sz="1600" dirty="0" err="1"/>
                  <a:t>cycle</a:t>
                </a:r>
                <a:r>
                  <a:rPr lang="es-ES" sz="1600" dirty="0"/>
                  <a:t>: </a:t>
                </a:r>
                <a:r>
                  <a:rPr lang="es-ES" sz="1600" dirty="0" err="1"/>
                  <a:t>all</a:t>
                </a:r>
                <a:r>
                  <a:rPr lang="es-ES" sz="1600" dirty="0"/>
                  <a:t> </a:t>
                </a:r>
                <a:r>
                  <a:rPr lang="es-ES" sz="1600" dirty="0" err="1"/>
                  <a:t>the</a:t>
                </a:r>
                <a:r>
                  <a:rPr lang="es-ES" sz="1600" dirty="0"/>
                  <a:t> </a:t>
                </a:r>
                <a:r>
                  <a:rPr lang="es-ES" sz="1600" dirty="0" err="1"/>
                  <a:t>DFFs</a:t>
                </a:r>
                <a:r>
                  <a:rPr lang="es-ES" sz="1600" dirty="0"/>
                  <a:t> output </a:t>
                </a:r>
                <a:r>
                  <a:rPr lang="es-ES" sz="1600" dirty="0" err="1"/>
                  <a:t>previous</a:t>
                </a:r>
                <a:r>
                  <a:rPr lang="es-ES" sz="1600" dirty="0"/>
                  <a:t> input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r>
                  <a:rPr lang="es-ES" sz="1600" dirty="0" err="1"/>
                  <a:t>Latched</a:t>
                </a:r>
                <a:r>
                  <a:rPr lang="es-ES" sz="1600" dirty="0"/>
                  <a:t>: </a:t>
                </a:r>
                <a:r>
                  <a:rPr lang="es-ES" sz="1600" dirty="0" err="1"/>
                  <a:t>changes</a:t>
                </a:r>
                <a:r>
                  <a:rPr lang="es-ES" sz="1600" dirty="0"/>
                  <a:t> in </a:t>
                </a:r>
                <a:r>
                  <a:rPr lang="es-ES" sz="1600" dirty="0" err="1"/>
                  <a:t>their</a:t>
                </a:r>
                <a:r>
                  <a:rPr lang="es-ES" sz="1600" dirty="0"/>
                  <a:t> inputs </a:t>
                </a:r>
                <a:r>
                  <a:rPr lang="es-ES" sz="1600" dirty="0" err="1"/>
                  <a:t>don’t</a:t>
                </a:r>
                <a:r>
                  <a:rPr lang="es-ES" sz="1600" dirty="0"/>
                  <a:t> </a:t>
                </a:r>
                <a:r>
                  <a:rPr lang="es-ES" sz="1600" dirty="0" err="1"/>
                  <a:t>immediately</a:t>
                </a:r>
                <a:r>
                  <a:rPr lang="es-ES" sz="1600" dirty="0"/>
                  <a:t> </a:t>
                </a:r>
                <a:r>
                  <a:rPr lang="es-ES" sz="1600" dirty="0" err="1"/>
                  <a:t>affect</a:t>
                </a:r>
                <a:r>
                  <a:rPr lang="es-ES" sz="1600" dirty="0"/>
                  <a:t> output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affected</a:t>
                </a:r>
                <a:r>
                  <a:rPr lang="es-ES" sz="1600" dirty="0">
                    <a:solidFill>
                      <a:schemeClr val="bg1"/>
                    </a:solidFill>
                  </a:rPr>
                  <a:t> a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billion</a:t>
                </a:r>
                <a:r>
                  <a:rPr lang="es-ES" sz="1600" dirty="0">
                    <a:solidFill>
                      <a:schemeClr val="bg1"/>
                    </a:solidFill>
                  </a:rPr>
                  <a:t> times per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second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computer´s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frequency</a:t>
                </a:r>
                <a:r>
                  <a:rPr lang="es-ES" sz="1600" dirty="0">
                    <a:solidFill>
                      <a:schemeClr val="bg1"/>
                    </a:solidFill>
                  </a:rPr>
                  <a:t>) 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simultaneaously</a:t>
                </a:r>
                <a:r>
                  <a:rPr lang="es-ES" sz="1600" dirty="0">
                    <a:solidFill>
                      <a:schemeClr val="bg1"/>
                    </a:solidFill>
                  </a:rPr>
                  <a:t> (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feeding</a:t>
                </a:r>
                <a:r>
                  <a:rPr lang="es-ES" sz="1600" dirty="0">
                    <a:solidFill>
                      <a:schemeClr val="bg1"/>
                    </a:solidFill>
                  </a:rPr>
                  <a:t> master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all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DFFs</a:t>
                </a:r>
                <a:r>
                  <a:rPr lang="es-E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278094"/>
              </a:xfrm>
              <a:prstGeom prst="rect">
                <a:avLst/>
              </a:prstGeom>
              <a:blipFill>
                <a:blip r:embed="rId2"/>
                <a:stretch>
                  <a:fillRect l="-636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3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DFF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In </a:t>
                </a:r>
                <a:r>
                  <a:rPr lang="es-ES" dirty="0" err="1" smtClean="0"/>
                  <a:t>this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book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we</a:t>
                </a:r>
                <a:r>
                  <a:rPr lang="es-ES" dirty="0" smtClean="0"/>
                  <a:t> use data </a:t>
                </a:r>
                <a:r>
                  <a:rPr lang="es-ES" dirty="0" err="1" smtClean="0"/>
                  <a:t>flip-flops</a:t>
                </a:r>
                <a:r>
                  <a:rPr lang="es-ES" dirty="0" smtClean="0"/>
                  <a:t> (DFF) and </a:t>
                </a:r>
                <a:r>
                  <a:rPr lang="es-ES" dirty="0" err="1" smtClean="0"/>
                  <a:t>consider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them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primitive</a:t>
                </a:r>
                <a:endParaRPr lang="es-ES" dirty="0" smtClean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 smtClean="0"/>
                  <a:t>: outputs </a:t>
                </a:r>
                <a:r>
                  <a:rPr lang="es-ES" dirty="0" err="1" smtClean="0"/>
                  <a:t>previous</a:t>
                </a:r>
                <a:r>
                  <a:rPr lang="es-ES" dirty="0" smtClean="0"/>
                  <a:t> input</a:t>
                </a:r>
              </a:p>
              <a:p>
                <a:endParaRPr lang="es-ES" dirty="0"/>
              </a:p>
              <a:p>
                <a:r>
                  <a:rPr lang="es-ES" dirty="0" err="1" smtClean="0"/>
                  <a:t>Basis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cells</a:t>
                </a:r>
                <a:r>
                  <a:rPr lang="es-ES" dirty="0" smtClean="0"/>
                  <a:t>,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, RAM, etc.</a:t>
                </a:r>
              </a:p>
              <a:p>
                <a:endParaRPr lang="es-ES" dirty="0"/>
              </a:p>
              <a:p>
                <a:r>
                  <a:rPr lang="es-ES" dirty="0" err="1" smtClean="0"/>
                  <a:t>All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DFFs</a:t>
                </a:r>
                <a:r>
                  <a:rPr lang="es-ES" dirty="0" smtClean="0"/>
                  <a:t> are </a:t>
                </a:r>
                <a:r>
                  <a:rPr lang="es-ES" dirty="0" err="1" smtClean="0"/>
                  <a:t>connected</a:t>
                </a:r>
                <a:r>
                  <a:rPr lang="es-ES" dirty="0" smtClean="0"/>
                  <a:t> to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same</a:t>
                </a:r>
                <a:r>
                  <a:rPr lang="es-ES" dirty="0" smtClean="0"/>
                  <a:t> master </a:t>
                </a:r>
                <a:r>
                  <a:rPr lang="es-ES" dirty="0" err="1" smtClean="0"/>
                  <a:t>clock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“</a:t>
                </a:r>
                <a:r>
                  <a:rPr lang="es-ES" dirty="0" err="1" smtClean="0"/>
                  <a:t>chorus</a:t>
                </a:r>
                <a:r>
                  <a:rPr lang="es-ES" dirty="0" smtClean="0"/>
                  <a:t>” </a:t>
                </a:r>
              </a:p>
              <a:p>
                <a:endParaRPr lang="es-ES" dirty="0"/>
              </a:p>
              <a:p>
                <a:r>
                  <a:rPr lang="es-ES" dirty="0" smtClean="0"/>
                  <a:t>	</a:t>
                </a:r>
                <a:r>
                  <a:rPr lang="es-ES" sz="1600" dirty="0" err="1" smtClean="0"/>
                  <a:t>Beginning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cycle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all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the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DFFs</a:t>
                </a:r>
                <a:r>
                  <a:rPr lang="es-ES" sz="1600" dirty="0" smtClean="0"/>
                  <a:t> output </a:t>
                </a:r>
                <a:r>
                  <a:rPr lang="es-ES" sz="1600" dirty="0" err="1" smtClean="0"/>
                  <a:t>previous</a:t>
                </a:r>
                <a:r>
                  <a:rPr lang="es-ES" sz="1600" dirty="0" smtClean="0"/>
                  <a:t> input</a:t>
                </a:r>
              </a:p>
              <a:p>
                <a:endParaRPr lang="es-ES" sz="1600" dirty="0" smtClean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Latched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changes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their</a:t>
                </a:r>
                <a:r>
                  <a:rPr lang="es-ES" sz="1600" dirty="0" smtClean="0"/>
                  <a:t> inputs </a:t>
                </a:r>
                <a:r>
                  <a:rPr lang="es-ES" sz="1600" dirty="0" err="1" smtClean="0"/>
                  <a:t>don’t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immediately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affect</a:t>
                </a:r>
                <a:r>
                  <a:rPr lang="es-ES" sz="1600" dirty="0" smtClean="0"/>
                  <a:t> output</a:t>
                </a:r>
              </a:p>
              <a:p>
                <a:endParaRPr lang="es-ES" sz="1600" dirty="0" smtClean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DFFs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affected</a:t>
                </a:r>
                <a:r>
                  <a:rPr lang="es-ES" sz="1600" dirty="0" smtClean="0"/>
                  <a:t> a </a:t>
                </a:r>
                <a:r>
                  <a:rPr lang="es-ES" sz="1600" dirty="0" err="1" smtClean="0"/>
                  <a:t>billion</a:t>
                </a:r>
                <a:r>
                  <a:rPr lang="es-ES" sz="1600" dirty="0" smtClean="0"/>
                  <a:t> times per </a:t>
                </a:r>
                <a:r>
                  <a:rPr lang="es-ES" sz="1600" dirty="0" err="1" smtClean="0"/>
                  <a:t>second</a:t>
                </a:r>
                <a:r>
                  <a:rPr lang="es-ES" sz="1600" dirty="0" smtClean="0"/>
                  <a:t> (</a:t>
                </a:r>
                <a:r>
                  <a:rPr lang="es-ES" sz="1600" dirty="0" err="1" smtClean="0"/>
                  <a:t>computer´s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frequency</a:t>
                </a:r>
                <a:r>
                  <a:rPr lang="es-ES" sz="1600" dirty="0" smtClean="0"/>
                  <a:t>) 	</a:t>
                </a:r>
                <a:r>
                  <a:rPr lang="es-ES" sz="1600" dirty="0" err="1" smtClean="0"/>
                  <a:t>simultaneaously</a:t>
                </a:r>
                <a:r>
                  <a:rPr lang="es-ES" sz="1600" dirty="0" smtClean="0"/>
                  <a:t> (</a:t>
                </a:r>
                <a:r>
                  <a:rPr lang="es-ES" sz="1600" dirty="0" err="1" smtClean="0"/>
                  <a:t>feeding</a:t>
                </a:r>
                <a:r>
                  <a:rPr lang="es-ES" sz="1600" dirty="0" smtClean="0"/>
                  <a:t> master </a:t>
                </a:r>
                <a:r>
                  <a:rPr lang="es-ES" sz="1600" dirty="0" err="1" smtClean="0"/>
                  <a:t>clock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all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DFFs</a:t>
                </a:r>
                <a:r>
                  <a:rPr lang="es-ES" sz="1600" dirty="0" smtClean="0"/>
                  <a:t>)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242449"/>
                <a:ext cx="8635278" cy="4462760"/>
              </a:xfrm>
              <a:prstGeom prst="rect">
                <a:avLst/>
              </a:prstGeom>
              <a:blipFill>
                <a:blip r:embed="rId2"/>
                <a:stretch>
                  <a:fillRect l="-63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34" y="2199104"/>
            <a:ext cx="3000699" cy="259053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6200000" flipV="1">
            <a:off x="9627505" y="3345546"/>
            <a:ext cx="504825" cy="87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5415" y="3564967"/>
            <a:ext cx="322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dirty="0" err="1" smtClean="0"/>
              <a:t>lock</a:t>
            </a:r>
            <a:r>
              <a:rPr lang="es-ES" sz="1600" dirty="0" smtClean="0"/>
              <a:t> input (chip </a:t>
            </a:r>
            <a:r>
              <a:rPr lang="es-ES" sz="1600" dirty="0" err="1" smtClean="0"/>
              <a:t>depends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time)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Single-bit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/ bit /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binary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cell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stores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0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1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depends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on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load bit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keep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read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load new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write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depends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on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load bit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keep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read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load new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write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i="1" dirty="0" err="1" smtClean="0">
                    <a:solidFill>
                      <a:schemeClr val="bg1"/>
                    </a:solidFill>
                  </a:rPr>
                  <a:t>Sequential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chips: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/>
                  <a:t> depends </a:t>
                </a:r>
                <a:r>
                  <a:rPr lang="es-ES" dirty="0" err="1"/>
                  <a:t>on</a:t>
                </a:r>
                <a:r>
                  <a:rPr lang="es-ES" dirty="0"/>
                  <a:t> load bit</a:t>
                </a:r>
              </a:p>
              <a:p>
                <a:endParaRPr lang="es-ES" dirty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keep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read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s-E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load new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write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 smtClean="0"/>
                  <a:t> depends </a:t>
                </a:r>
                <a:r>
                  <a:rPr lang="es-ES" dirty="0" err="1" smtClean="0"/>
                  <a:t>on</a:t>
                </a:r>
                <a:r>
                  <a:rPr lang="es-ES" dirty="0" smtClean="0"/>
                  <a:t> load bit</a:t>
                </a:r>
              </a:p>
              <a:p>
                <a:endParaRPr lang="es-E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keep </a:t>
                </a:r>
                <a:r>
                  <a:rPr lang="en-US" sz="1600" dirty="0" smtClean="0"/>
                  <a:t>current </a:t>
                </a:r>
                <a:r>
                  <a:rPr lang="en-US" sz="1600" dirty="0" smtClean="0"/>
                  <a:t>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read</a:t>
                </a:r>
                <a:endParaRPr lang="en-US" sz="1600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load new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write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8" y="1955315"/>
            <a:ext cx="3735976" cy="2695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 smtClean="0"/>
                  <a:t> depends </a:t>
                </a:r>
                <a:r>
                  <a:rPr lang="es-ES" dirty="0" err="1" smtClean="0"/>
                  <a:t>on</a:t>
                </a:r>
                <a:r>
                  <a:rPr lang="es-ES" dirty="0" smtClean="0"/>
                  <a:t> load bit</a:t>
                </a:r>
              </a:p>
              <a:p>
                <a:endParaRPr lang="es-E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keep </a:t>
                </a:r>
                <a:r>
                  <a:rPr lang="en-US" sz="1600" dirty="0" smtClean="0"/>
                  <a:t>current </a:t>
                </a:r>
                <a:r>
                  <a:rPr lang="en-US" sz="1600" dirty="0" smtClean="0"/>
                  <a:t>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read</a:t>
                </a:r>
                <a:endParaRPr lang="en-US" sz="1600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load new </a:t>
                </a:r>
                <a:r>
                  <a:rPr lang="en-US" sz="1600" dirty="0" smtClean="0"/>
                  <a:t>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write</a:t>
                </a:r>
                <a:endParaRPr lang="en-US" sz="1600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Multiple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8" y="1955315"/>
            <a:ext cx="3735976" cy="2695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82" y="2035125"/>
            <a:ext cx="3821858" cy="19340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 </a:t>
            </a:r>
            <a:r>
              <a:rPr lang="es-ES" sz="2400" dirty="0" smtClean="0"/>
              <a:t>1-bit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Stores</a:t>
                </a:r>
                <a:r>
                  <a:rPr lang="es-ES" dirty="0" smtClean="0"/>
                  <a:t> a </a:t>
                </a:r>
                <a:r>
                  <a:rPr lang="es-ES" dirty="0" err="1" smtClean="0"/>
                  <a:t>value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</a:t>
                </a:r>
              </a:p>
              <a:p>
                <a:endParaRPr lang="es-ES" dirty="0"/>
              </a:p>
              <a:p>
                <a:r>
                  <a:rPr lang="es-ES" dirty="0" smtClean="0"/>
                  <a:t>Single-bit </a:t>
                </a:r>
                <a:r>
                  <a:rPr lang="es-ES" dirty="0" err="1" smtClean="0"/>
                  <a:t>register</a:t>
                </a:r>
                <a:r>
                  <a:rPr lang="es-ES" dirty="0" smtClean="0"/>
                  <a:t> / bit / </a:t>
                </a:r>
                <a:r>
                  <a:rPr lang="es-ES" dirty="0" err="1" smtClean="0"/>
                  <a:t>binary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cell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stores</a:t>
                </a:r>
                <a:r>
                  <a:rPr lang="es-ES" dirty="0" smtClean="0"/>
                  <a:t> 0 </a:t>
                </a:r>
                <a:r>
                  <a:rPr lang="es-ES" dirty="0" err="1" smtClean="0"/>
                  <a:t>or</a:t>
                </a:r>
                <a:r>
                  <a:rPr lang="es-ES" dirty="0" smtClean="0"/>
                  <a:t> 1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 smtClean="0"/>
                  <a:t> depends </a:t>
                </a:r>
                <a:r>
                  <a:rPr lang="es-ES" dirty="0" err="1" smtClean="0"/>
                  <a:t>on</a:t>
                </a:r>
                <a:r>
                  <a:rPr lang="es-ES" dirty="0" smtClean="0"/>
                  <a:t> load bit</a:t>
                </a:r>
              </a:p>
              <a:p>
                <a:endParaRPr lang="es-E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0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keep </a:t>
                </a:r>
                <a:r>
                  <a:rPr lang="en-US" sz="1600" dirty="0" smtClean="0"/>
                  <a:t>current </a:t>
                </a:r>
                <a:r>
                  <a:rPr lang="en-US" sz="1600" dirty="0" smtClean="0"/>
                  <a:t>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read</a:t>
                </a:r>
                <a:endParaRPr lang="en-US" sz="1600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load new </a:t>
                </a:r>
                <a:r>
                  <a:rPr lang="en-US" sz="1600" dirty="0" smtClean="0"/>
                  <a:t>value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write</a:t>
                </a:r>
                <a:endParaRPr lang="en-US" sz="1600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Multiple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1-bit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solidFill>
                      <a:schemeClr val="bg1"/>
                    </a:solidFill>
                  </a:rPr>
                  <a:t> any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		</a:t>
                </a: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“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64 bits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3970318"/>
              </a:xfrm>
              <a:prstGeom prst="rect">
                <a:avLst/>
              </a:prstGeom>
              <a:blipFill>
                <a:blip r:embed="rId2"/>
                <a:stretch>
                  <a:fillRect l="-737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1969" y="3942471"/>
            <a:ext cx="600964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1-bit register: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If load[t] == 1 then out[t+1] = in[t]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        else out does not change (out[t+1] = out[t])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CHIP Bit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in, load;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b=in,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=load, out=o2);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DFF(in=o2, out=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out=out);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8" y="1955315"/>
            <a:ext cx="3735976" cy="26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</a:t>
            </a:r>
            <a:r>
              <a:rPr lang="es-ES" sz="2400" dirty="0" smtClean="0"/>
              <a:t>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</a:t>
                </a:r>
                <a:r>
                  <a:rPr lang="es-ES" dirty="0" smtClean="0"/>
                  <a:t>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“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” = 16, 32,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35121"/>
          <a:stretch/>
        </p:blipFill>
        <p:spPr>
          <a:xfrm>
            <a:off x="5559483" y="2018007"/>
            <a:ext cx="5014036" cy="16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</a:t>
            </a:r>
            <a:r>
              <a:rPr lang="es-ES" sz="2400" dirty="0" smtClean="0"/>
              <a:t>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</a:t>
                </a:r>
                <a:r>
                  <a:rPr lang="es-ES" dirty="0" smtClean="0"/>
                  <a:t>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		</a:t>
                </a:r>
              </a:p>
              <a:p>
                <a:r>
                  <a:rPr lang="es-ES" sz="1600" dirty="0" smtClean="0"/>
                  <a:t>	“</a:t>
                </a:r>
                <a:r>
                  <a:rPr lang="es-ES" sz="1600" dirty="0" err="1" smtClean="0"/>
                  <a:t>word</a:t>
                </a:r>
                <a:r>
                  <a:rPr lang="es-ES" sz="1600" dirty="0" smtClean="0"/>
                  <a:t>” = 16, 32, </a:t>
                </a:r>
                <a:r>
                  <a:rPr lang="es-ES" sz="1600" dirty="0" err="1" smtClean="0"/>
                  <a:t>or</a:t>
                </a:r>
                <a:r>
                  <a:rPr lang="es-ES" sz="1600" dirty="0" smtClean="0"/>
                  <a:t> 64 bits </a:t>
                </a:r>
                <a:endParaRPr lang="en-US" sz="1600" dirty="0" smtClean="0"/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35121"/>
          <a:stretch/>
        </p:blipFill>
        <p:spPr>
          <a:xfrm>
            <a:off x="5559483" y="2018007"/>
            <a:ext cx="5014036" cy="16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</a:t>
            </a:r>
            <a:r>
              <a:rPr lang="es-ES" sz="2400" dirty="0" smtClean="0"/>
              <a:t>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</a:t>
                </a:r>
                <a:r>
                  <a:rPr lang="es-ES" dirty="0" smtClean="0"/>
                  <a:t>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		</a:t>
                </a:r>
              </a:p>
              <a:p>
                <a:r>
                  <a:rPr lang="es-ES" sz="1600" dirty="0" smtClean="0"/>
                  <a:t>	“</a:t>
                </a:r>
                <a:r>
                  <a:rPr lang="es-ES" sz="1600" dirty="0" err="1" smtClean="0"/>
                  <a:t>word</a:t>
                </a:r>
                <a:r>
                  <a:rPr lang="es-ES" sz="1600" dirty="0" smtClean="0"/>
                  <a:t>” = 16, 32, </a:t>
                </a:r>
                <a:r>
                  <a:rPr lang="es-ES" sz="1600" dirty="0" err="1" smtClean="0"/>
                  <a:t>or</a:t>
                </a:r>
                <a:r>
                  <a:rPr lang="es-ES" sz="1600" dirty="0" smtClean="0"/>
                  <a:t> 64 bits </a:t>
                </a:r>
                <a:endParaRPr lang="en-US" sz="1600" dirty="0" smtClean="0"/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35121"/>
          <a:stretch/>
        </p:blipFill>
        <p:spPr>
          <a:xfrm>
            <a:off x="5559483" y="2018007"/>
            <a:ext cx="5014036" cy="162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9" y="2596993"/>
            <a:ext cx="60096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16-bit register: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If load[t] == 1 then out[t+1] = in[t]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out does not change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Register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Bit(in=in[0], load=load, out=out[0]);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Bit(in=in[1], load=load, out=out[1]);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Bit(in=in[2], load=load, out=out[2]);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Bit(in=in[3], load=load, out=out[3]);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Bit(in=in[4], load=load, out=out[4]);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Bit(in=in[5], load=load, out=out[5]);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Bit(in=in[6], load=load, out=out[6]);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Bit(in=in[7], load=load, out=out[7]);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Bit(in=in[8], load=load, out=out[8]);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Bit(in=in[9], load=load, out=out[9]);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Bit(in=in[10], load=load, out=out[10]);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Bit(in=in[11], load=load, out=out[11]);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Bit(in=in[12], load=load, out=out[12]);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Bit(in=in[13], load=load, out=out[13]);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Bit(in=in[14], load=load, out=out[14]);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Bit(in=in[15], load=load, out=out[15]);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 								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-</a:t>
            </a:r>
            <a:r>
              <a:rPr lang="es-ES" sz="2400" dirty="0" smtClean="0"/>
              <a:t>bit </a:t>
            </a:r>
            <a:r>
              <a:rPr lang="es-ES" sz="2400" dirty="0" err="1" smtClean="0"/>
              <a:t>register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Multiple</a:t>
                </a:r>
                <a:r>
                  <a:rPr lang="es-ES" dirty="0" smtClean="0"/>
                  <a:t> </a:t>
                </a:r>
                <a:r>
                  <a:rPr lang="es-ES" dirty="0" smtClean="0"/>
                  <a:t>1-bit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 any </a:t>
                </a:r>
                <a:r>
                  <a:rPr lang="es-ES" dirty="0" err="1" smtClean="0"/>
                  <a:t>width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register</a:t>
                </a:r>
                <a:endParaRPr lang="es-ES" dirty="0"/>
              </a:p>
              <a:p>
                <a:r>
                  <a:rPr lang="es-ES" dirty="0" smtClean="0"/>
                  <a:t>			</a:t>
                </a:r>
              </a:p>
              <a:p>
                <a:r>
                  <a:rPr lang="es-ES" sz="1600" dirty="0" smtClean="0"/>
                  <a:t>	“</a:t>
                </a:r>
                <a:r>
                  <a:rPr lang="es-ES" sz="1600" dirty="0" err="1" smtClean="0"/>
                  <a:t>word</a:t>
                </a:r>
                <a:r>
                  <a:rPr lang="es-ES" sz="1600" dirty="0" smtClean="0"/>
                  <a:t>” = 16, 32, </a:t>
                </a:r>
                <a:r>
                  <a:rPr lang="es-ES" sz="1600" dirty="0" err="1" smtClean="0"/>
                  <a:t>or</a:t>
                </a:r>
                <a:r>
                  <a:rPr lang="es-ES" sz="1600" dirty="0" smtClean="0"/>
                  <a:t> 64 bits </a:t>
                </a:r>
                <a:endParaRPr lang="en-US" sz="1600" dirty="0" smtClean="0"/>
              </a:p>
              <a:p>
                <a:r>
                  <a:rPr lang="es-E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1169551"/>
              </a:xfrm>
              <a:prstGeom prst="rect">
                <a:avLst/>
              </a:prstGeom>
              <a:blipFill>
                <a:blip r:embed="rId2"/>
                <a:stretch>
                  <a:fillRect l="-73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1969" y="2596993"/>
            <a:ext cx="60096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16-bit register: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If load[t] == 1 then out[t+1] = in[t]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out does not change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Register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Bit(in=in[0], load=load, out=out[0]);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Bit(in=in[1], load=load, out=out[1]);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Bit(in=in[2], load=load, out=out[2]);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Bit(in=in[3], load=load, out=out[3]);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Bit(in=in[4], load=load, out=out[4]);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Bit(in=in[5], load=load, out=out[5]);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Bit(in=in[6], load=load, out=out[6]);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Bit(in=in[7], load=load, out=out[7]);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Bit(in=in[8], load=load, out=out[8]);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Bit(in=in[9], load=load, out=out[9]);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Bit(in=in[10], load=load, out=out[10]);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Bit(in=in[11], load=load, out=out[11]);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Bit(in=in[12], load=load, out=out[12]);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Bit(in=in[13], load=load, out=out[13]);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Bit(in=in[14], load=load, out=out[14]);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Bit(in=in[15], load=load, out=out[15]);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56" y="2057196"/>
            <a:ext cx="3520490" cy="1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Stack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Access Memory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Directly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access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randomly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chosen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irrespective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its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physical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location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equal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speed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16" y="3265676"/>
            <a:ext cx="3236235" cy="318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19" y="3049902"/>
            <a:ext cx="3186129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Access Memory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Directly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access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randomly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chosen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irrespective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its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physical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location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equal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speed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16" y="3265676"/>
            <a:ext cx="3236235" cy="318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19" y="3049902"/>
            <a:ext cx="3186129" cy="3470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778" t="16685" r="30104" b="35292"/>
          <a:stretch/>
        </p:blipFill>
        <p:spPr>
          <a:xfrm>
            <a:off x="9415463" y="3719513"/>
            <a:ext cx="1109662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>
                    <a:solidFill>
                      <a:schemeClr val="bg1"/>
                    </a:solidFill>
                  </a:rPr>
                  <a:t>Sequential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chips: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Directly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access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randomly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chosen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irrespective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its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physical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location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equal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speed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tack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Assign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unique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= 0 – n-1)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gate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to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select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register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at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i="1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  <a:endParaRPr lang="es-ES" sz="1600" i="1" dirty="0" smtClean="0"/>
              </a:p>
              <a:p>
                <a:endParaRPr lang="es-ES" sz="1600" i="1" dirty="0">
                  <a:solidFill>
                    <a:schemeClr val="bg1"/>
                  </a:solidFill>
                </a:endParaRPr>
              </a:p>
              <a:p>
                <a:r>
                  <a:rPr lang="es-ES" dirty="0" smtClean="0">
                    <a:solidFill>
                      <a:schemeClr val="bg1"/>
                    </a:solidFill>
                  </a:rPr>
                  <a:t>3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inputs: data input,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address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input, and load bit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  <a:endParaRPr lang="es-ES" sz="1600" i="1" dirty="0" smtClean="0"/>
              </a:p>
              <a:p>
                <a:endParaRPr lang="es-ES" sz="1600" i="1" dirty="0"/>
              </a:p>
              <a:p>
                <a:r>
                  <a:rPr lang="es-ES" dirty="0" smtClean="0"/>
                  <a:t>3 </a:t>
                </a:r>
                <a:r>
                  <a:rPr lang="es-ES" dirty="0" smtClean="0"/>
                  <a:t>inputs: data input, </a:t>
                </a:r>
                <a:r>
                  <a:rPr lang="es-ES" dirty="0" err="1" smtClean="0"/>
                  <a:t>address</a:t>
                </a:r>
                <a:r>
                  <a:rPr lang="es-ES" dirty="0" smtClean="0"/>
                  <a:t> input, and load bit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read: RAM outputs value of selected register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unit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  <a:endParaRPr lang="es-ES" sz="1600" i="1" dirty="0" smtClean="0"/>
              </a:p>
              <a:p>
                <a:endParaRPr lang="es-ES" sz="1600" i="1" dirty="0"/>
              </a:p>
              <a:p>
                <a:r>
                  <a:rPr lang="es-ES" dirty="0" smtClean="0"/>
                  <a:t>3 </a:t>
                </a:r>
                <a:r>
                  <a:rPr lang="es-ES" dirty="0" smtClean="0"/>
                  <a:t>inputs: data input, </a:t>
                </a:r>
                <a:r>
                  <a:rPr lang="es-ES" dirty="0" err="1" smtClean="0"/>
                  <a:t>address</a:t>
                </a:r>
                <a:r>
                  <a:rPr lang="es-ES" dirty="0" smtClean="0"/>
                  <a:t> input, and load </a:t>
                </a:r>
                <a:r>
                  <a:rPr lang="es-ES" dirty="0" smtClean="0"/>
                  <a:t>bit</a:t>
                </a:r>
                <a:endParaRPr lang="es-ES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read: RAM outputs value of selected register</a:t>
                </a:r>
                <a:endParaRPr lang="en-US" sz="1600" dirty="0"/>
              </a:p>
              <a:p>
                <a:r>
                  <a:rPr lang="es-ES" sz="1600" dirty="0"/>
                  <a:t>		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/>
                  <a:t> RAM </a:t>
                </a:r>
                <a:r>
                  <a:rPr lang="es-ES" sz="1600" dirty="0" err="1" smtClean="0"/>
                  <a:t>will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start</a:t>
                </a:r>
                <a:r>
                  <a:rPr lang="es-ES" sz="1600" dirty="0" smtClean="0"/>
                  <a:t> </a:t>
                </a:r>
                <a:endParaRPr lang="es-ES" sz="1600" dirty="0" smtClean="0"/>
              </a:p>
              <a:p>
                <a:r>
                  <a:rPr lang="es-ES" sz="1600" dirty="0"/>
                  <a:t> </a:t>
                </a:r>
                <a:r>
                  <a:rPr lang="es-ES" sz="1600" dirty="0" smtClean="0"/>
                  <a:t>                                                                               </a:t>
                </a:r>
                <a:r>
                  <a:rPr lang="es-ES" sz="1600" dirty="0" err="1" smtClean="0"/>
                  <a:t>emitting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in </a:t>
                </a:r>
                <a:r>
                  <a:rPr lang="es-ES" sz="1600" dirty="0" err="1" smtClean="0"/>
                  <a:t>next</a:t>
                </a:r>
                <a:r>
                  <a:rPr lang="es-ES" sz="1600" dirty="0" smtClean="0"/>
                  <a:t> time </a:t>
                </a:r>
                <a:r>
                  <a:rPr lang="es-ES" sz="1600" dirty="0" err="1" smtClean="0"/>
                  <a:t>unit</a:t>
                </a:r>
                <a:endParaRPr lang="es-ES" sz="1600" dirty="0" smtClean="0"/>
              </a:p>
              <a:p>
                <a:endParaRPr lang="es-ES" dirty="0" smtClean="0"/>
              </a:p>
              <a:p>
                <a:r>
                  <a:rPr lang="es-ES" dirty="0" err="1" smtClean="0">
                    <a:solidFill>
                      <a:schemeClr val="bg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design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millions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                </a:t>
            </a:r>
            <a:r>
              <a:rPr lang="es-ES" sz="2400" dirty="0" err="1" smtClean="0"/>
              <a:t>multi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 smtClean="0"/>
                  <a:t>Stack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registers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memory bank of any length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Access Memory</a:t>
                </a:r>
              </a:p>
              <a:p>
                <a:endParaRPr lang="en-US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Directly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access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randomly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chosen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words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irrespective</a:t>
                </a:r>
                <a:r>
                  <a:rPr lang="es-ES" sz="1600" dirty="0" smtClean="0"/>
                  <a:t> of </a:t>
                </a:r>
                <a:r>
                  <a:rPr lang="es-ES" sz="1600" dirty="0" err="1" smtClean="0"/>
                  <a:t>its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physical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location</a:t>
                </a:r>
                <a:r>
                  <a:rPr lang="es-ES" sz="1600" dirty="0" smtClean="0"/>
                  <a:t> in </a:t>
                </a:r>
                <a:r>
                  <a:rPr lang="es-ES" sz="1600" dirty="0" err="1" smtClean="0"/>
                  <a:t>equal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speed</a:t>
                </a:r>
                <a:endParaRPr lang="es-E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For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-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RAM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err="1"/>
                  <a:t>S</a:t>
                </a:r>
                <a:r>
                  <a:rPr lang="es-ES" sz="1600" dirty="0" err="1" smtClean="0"/>
                  <a:t>tack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registers</a:t>
                </a:r>
                <a:r>
                  <a:rPr lang="es-ES" sz="1600" dirty="0" smtClean="0"/>
                  <a:t> 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Assign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unique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(</a:t>
                </a:r>
                <a:r>
                  <a:rPr lang="es-ES" sz="1600" i="1" dirty="0" smtClean="0"/>
                  <a:t>k</a:t>
                </a:r>
                <a:r>
                  <a:rPr lang="es-ES" sz="1600" dirty="0" smtClean="0"/>
                  <a:t> </a:t>
                </a:r>
                <a:r>
                  <a:rPr lang="es-ES" sz="1600" dirty="0" smtClean="0"/>
                  <a:t>= 0 – n-1)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600" dirty="0" err="1" smtClean="0"/>
                  <a:t>Build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gate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logic</a:t>
                </a:r>
                <a:r>
                  <a:rPr lang="es-ES" sz="1600" dirty="0" smtClean="0"/>
                  <a:t> to </a:t>
                </a:r>
                <a:r>
                  <a:rPr lang="es-ES" sz="1600" dirty="0" err="1" smtClean="0"/>
                  <a:t>select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register</a:t>
                </a:r>
                <a:r>
                  <a:rPr lang="es-ES" sz="1600" dirty="0" smtClean="0"/>
                  <a:t> at </a:t>
                </a:r>
                <a:r>
                  <a:rPr lang="es-ES" sz="1600" dirty="0" err="1" smtClean="0"/>
                  <a:t>address</a:t>
                </a:r>
                <a:r>
                  <a:rPr lang="es-ES" sz="1600" dirty="0" smtClean="0"/>
                  <a:t> </a:t>
                </a:r>
                <a:r>
                  <a:rPr lang="es-ES" sz="1600" i="1" dirty="0" smtClean="0"/>
                  <a:t>k</a:t>
                </a:r>
                <a:endParaRPr lang="es-ES" sz="1600" i="1" dirty="0" smtClean="0"/>
              </a:p>
              <a:p>
                <a:endParaRPr lang="es-ES" sz="1600" i="1" dirty="0"/>
              </a:p>
              <a:p>
                <a:r>
                  <a:rPr lang="es-ES" dirty="0" smtClean="0"/>
                  <a:t>3 </a:t>
                </a:r>
                <a:r>
                  <a:rPr lang="es-ES" dirty="0" smtClean="0"/>
                  <a:t>inputs: data input, </a:t>
                </a:r>
                <a:r>
                  <a:rPr lang="es-ES" dirty="0" err="1" smtClean="0"/>
                  <a:t>address</a:t>
                </a:r>
                <a:r>
                  <a:rPr lang="es-ES" dirty="0" smtClean="0"/>
                  <a:t> input, and load </a:t>
                </a:r>
                <a:r>
                  <a:rPr lang="es-ES" dirty="0" smtClean="0"/>
                  <a:t>bit</a:t>
                </a:r>
                <a:endParaRPr lang="es-ES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	</a:t>
                </a:r>
                <a:r>
                  <a:rPr lang="es-E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read: RAM outputs value of selected register</a:t>
                </a:r>
                <a:endParaRPr lang="en-US" sz="1600" dirty="0"/>
              </a:p>
              <a:p>
                <a:r>
                  <a:rPr lang="es-ES" sz="1600" dirty="0"/>
                  <a:t>	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es-E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= 1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write: commit input value to register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chemeClr val="tx1"/>
                    </a:solidFill>
                  </a:rPr>
                  <a:t> RAM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will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start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  <a:endParaRPr lang="es-ES" sz="1600" dirty="0" smtClean="0">
                  <a:solidFill>
                    <a:schemeClr val="tx1"/>
                  </a:solidFill>
                </a:endParaRPr>
              </a:p>
              <a:p>
                <a:r>
                  <a:rPr lang="es-ES" sz="1600" dirty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                                                                             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emitting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next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time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unit</a:t>
                </a:r>
                <a:endParaRPr lang="es-ES" sz="1600" dirty="0" smtClean="0">
                  <a:solidFill>
                    <a:schemeClr val="tx1"/>
                  </a:solidFill>
                </a:endParaRPr>
              </a:p>
              <a:p>
                <a:endParaRPr lang="es-ES" dirty="0" smtClean="0">
                  <a:solidFill>
                    <a:schemeClr val="tx1"/>
                  </a:solidFill>
                </a:endParaRPr>
              </a:p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basic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RAM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design</a:t>
                </a:r>
                <a:endParaRPr lang="es-ES" dirty="0" smtClean="0">
                  <a:solidFill>
                    <a:schemeClr val="tx1"/>
                  </a:solidFill>
                </a:endParaRPr>
              </a:p>
              <a:p>
                <a:endParaRPr lang="es-ES" sz="1600" dirty="0">
                  <a:solidFill>
                    <a:schemeClr val="tx1"/>
                  </a:solidFill>
                </a:endParaRPr>
              </a:p>
              <a:p>
                <a:r>
                  <a:rPr lang="es-ES" sz="1600" dirty="0" smtClean="0">
                    <a:solidFill>
                      <a:schemeClr val="tx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width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their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32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or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64 bits</a:t>
                </a:r>
              </a:p>
              <a:p>
                <a:r>
                  <a:rPr lang="es-ES" sz="1600" dirty="0">
                    <a:solidFill>
                      <a:schemeClr val="tx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size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number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words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eg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hundreds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millions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" y="1169879"/>
                <a:ext cx="10227331" cy="5724644"/>
              </a:xfrm>
              <a:prstGeom prst="rect">
                <a:avLst/>
              </a:prstGeom>
              <a:blipFill>
                <a:blip r:embed="rId2"/>
                <a:stretch>
                  <a:fillRect l="-537" t="-639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026"/>
          <a:stretch/>
        </p:blipFill>
        <p:spPr>
          <a:xfrm>
            <a:off x="6361774" y="3412756"/>
            <a:ext cx="1506634" cy="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Build </a:t>
            </a:r>
            <a:r>
              <a:rPr lang="en-US" sz="1600" dirty="0">
                <a:solidFill>
                  <a:schemeClr val="bg1"/>
                </a:solidFill>
              </a:rPr>
              <a:t>combinational logic that, given a certain address value, takes the RAM8’s in input and loads it into the selected </a:t>
            </a:r>
            <a:r>
              <a:rPr lang="en-US" sz="1600" dirty="0" smtClean="0">
                <a:solidFill>
                  <a:schemeClr val="bg1"/>
                </a:solidFill>
              </a:rPr>
              <a:t>register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Line </a:t>
            </a:r>
            <a:r>
              <a:rPr lang="en-US" sz="1600" dirty="0">
                <a:solidFill>
                  <a:schemeClr val="bg1"/>
                </a:solidFill>
              </a:rPr>
              <a:t>up an array of eight </a:t>
            </a:r>
            <a:r>
              <a:rPr lang="en-US" sz="1600" dirty="0" smtClean="0">
                <a:solidFill>
                  <a:schemeClr val="bg1"/>
                </a:solidFill>
              </a:rPr>
              <a:t>registers</a:t>
            </a: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Build combinational </a:t>
            </a:r>
            <a:r>
              <a:rPr lang="en-US" sz="1600" dirty="0">
                <a:solidFill>
                  <a:schemeClr val="bg1"/>
                </a:solidFill>
              </a:rPr>
              <a:t>logic that, given a certain address value, selects the right register and pipes its out value to the RAM8’s </a:t>
            </a:r>
            <a:r>
              <a:rPr lang="en-US" sz="1600" dirty="0" smtClean="0">
                <a:solidFill>
                  <a:schemeClr val="bg1"/>
                </a:solidFill>
              </a:rPr>
              <a:t>out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Line </a:t>
            </a:r>
            <a:r>
              <a:rPr lang="en-US" sz="1600" dirty="0">
                <a:solidFill>
                  <a:schemeClr val="bg1"/>
                </a:solidFill>
              </a:rPr>
              <a:t>up an array of eight </a:t>
            </a:r>
            <a:r>
              <a:rPr lang="en-US" sz="1600" dirty="0" smtClean="0">
                <a:solidFill>
                  <a:schemeClr val="bg1"/>
                </a:solidFill>
              </a:rPr>
              <a:t>registers</a:t>
            </a: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Build combinational </a:t>
            </a:r>
            <a:r>
              <a:rPr lang="en-US" sz="1600" dirty="0">
                <a:solidFill>
                  <a:schemeClr val="bg1"/>
                </a:solidFill>
              </a:rPr>
              <a:t>logic that, given a certain address value, selects the right register and pipes its out value to the RAM8’s </a:t>
            </a:r>
            <a:r>
              <a:rPr lang="en-US" sz="1600" dirty="0" smtClean="0">
                <a:solidFill>
                  <a:schemeClr val="bg1"/>
                </a:solidFill>
              </a:rPr>
              <a:t>out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RAM										          </a:t>
            </a:r>
            <a:r>
              <a:rPr lang="es-ES" sz="240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Build combinational </a:t>
            </a:r>
            <a:r>
              <a:rPr lang="en-US" sz="1600" dirty="0">
                <a:solidFill>
                  <a:schemeClr val="bg1"/>
                </a:solidFill>
              </a:rPr>
              <a:t>logic that, given a certain address value, selects the right register and pipes its out value to the RAM8’s </a:t>
            </a:r>
            <a:r>
              <a:rPr lang="en-US" sz="1600" dirty="0" smtClean="0">
                <a:solidFill>
                  <a:schemeClr val="bg1"/>
                </a:solidFill>
              </a:rPr>
              <a:t>out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elements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that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preserve data </a:t>
                </a:r>
                <a:r>
                  <a:rPr lang="es-ES" dirty="0" err="1" smtClean="0">
                    <a:solidFill>
                      <a:schemeClr val="bg1"/>
                    </a:solidFill>
                  </a:rPr>
                  <a:t>over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load=load0, out=o0);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12" name="Picture 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4" y="1272300"/>
            <a:ext cx="352425" cy="149927"/>
          </a:xfrm>
          <a:prstGeom prst="rect">
            <a:avLst/>
          </a:prstGeom>
        </p:spPr>
      </p:pic>
      <p:pic>
        <p:nvPicPr>
          <p:cNvPr id="413" name="Picture 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283" y="1242449"/>
            <a:ext cx="2203067" cy="1441122"/>
          </a:xfrm>
          <a:prstGeom prst="rect">
            <a:avLst/>
          </a:prstGeom>
        </p:spPr>
      </p:pic>
      <p:pic>
        <p:nvPicPr>
          <p:cNvPr id="415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422227"/>
            <a:ext cx="352425" cy="149927"/>
          </a:xfrm>
          <a:prstGeom prst="rect">
            <a:avLst/>
          </a:prstGeom>
        </p:spPr>
      </p:pic>
      <p:pic>
        <p:nvPicPr>
          <p:cNvPr id="416" name="Picture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572154"/>
            <a:ext cx="352425" cy="149927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722081"/>
            <a:ext cx="352425" cy="149927"/>
          </a:xfrm>
          <a:prstGeom prst="rect">
            <a:avLst/>
          </a:prstGeom>
        </p:spPr>
      </p:pic>
      <p:pic>
        <p:nvPicPr>
          <p:cNvPr id="418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1872008"/>
            <a:ext cx="352425" cy="149927"/>
          </a:xfrm>
          <a:prstGeom prst="rect">
            <a:avLst/>
          </a:prstGeom>
        </p:spPr>
      </p:pic>
      <p:pic>
        <p:nvPicPr>
          <p:cNvPr id="419" name="Picture 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021935"/>
            <a:ext cx="352425" cy="149927"/>
          </a:xfrm>
          <a:prstGeom prst="rect">
            <a:avLst/>
          </a:prstGeom>
        </p:spPr>
      </p:pic>
      <p:pic>
        <p:nvPicPr>
          <p:cNvPr id="420" name="Picture 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181293"/>
            <a:ext cx="352425" cy="149927"/>
          </a:xfrm>
          <a:prstGeom prst="rect">
            <a:avLst/>
          </a:prstGeom>
        </p:spPr>
      </p:pic>
      <p:pic>
        <p:nvPicPr>
          <p:cNvPr id="421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331220"/>
            <a:ext cx="352425" cy="149927"/>
          </a:xfrm>
          <a:prstGeom prst="rect">
            <a:avLst/>
          </a:prstGeom>
        </p:spPr>
      </p:pic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4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259" y="1263887"/>
            <a:ext cx="2284272" cy="13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</a:t>
            </a:r>
            <a:r>
              <a:rPr lang="en-US" sz="1600" dirty="0">
                <a:solidFill>
                  <a:srgbClr val="0070C0"/>
                </a:solidFill>
              </a:rPr>
              <a:t>given a certain address value, takes the RAM8’s in input and loads it into the selected </a:t>
            </a:r>
            <a:r>
              <a:rPr lang="en-US" sz="1600" dirty="0" smtClean="0">
                <a:solidFill>
                  <a:srgbClr val="0070C0"/>
                </a:solidFill>
              </a:rPr>
              <a:t>register</a:t>
            </a:r>
            <a:endParaRPr lang="es-E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load=load0, out=o0);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12" name="Picture 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4" y="1272300"/>
            <a:ext cx="352425" cy="149927"/>
          </a:xfrm>
          <a:prstGeom prst="rect">
            <a:avLst/>
          </a:prstGeom>
        </p:spPr>
      </p:pic>
      <p:pic>
        <p:nvPicPr>
          <p:cNvPr id="413" name="Picture 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283" y="1242449"/>
            <a:ext cx="2203067" cy="1441122"/>
          </a:xfrm>
          <a:prstGeom prst="rect">
            <a:avLst/>
          </a:prstGeom>
        </p:spPr>
      </p:pic>
      <p:pic>
        <p:nvPicPr>
          <p:cNvPr id="415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422227"/>
            <a:ext cx="352425" cy="149927"/>
          </a:xfrm>
          <a:prstGeom prst="rect">
            <a:avLst/>
          </a:prstGeom>
        </p:spPr>
      </p:pic>
      <p:pic>
        <p:nvPicPr>
          <p:cNvPr id="416" name="Picture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572154"/>
            <a:ext cx="352425" cy="149927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3" y="1722081"/>
            <a:ext cx="352425" cy="149927"/>
          </a:xfrm>
          <a:prstGeom prst="rect">
            <a:avLst/>
          </a:prstGeom>
        </p:spPr>
      </p:pic>
      <p:pic>
        <p:nvPicPr>
          <p:cNvPr id="418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1872008"/>
            <a:ext cx="352425" cy="149927"/>
          </a:xfrm>
          <a:prstGeom prst="rect">
            <a:avLst/>
          </a:prstGeom>
        </p:spPr>
      </p:pic>
      <p:pic>
        <p:nvPicPr>
          <p:cNvPr id="419" name="Picture 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021935"/>
            <a:ext cx="352425" cy="149927"/>
          </a:xfrm>
          <a:prstGeom prst="rect">
            <a:avLst/>
          </a:prstGeom>
        </p:spPr>
      </p:pic>
      <p:pic>
        <p:nvPicPr>
          <p:cNvPr id="420" name="Picture 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181293"/>
            <a:ext cx="352425" cy="149927"/>
          </a:xfrm>
          <a:prstGeom prst="rect">
            <a:avLst/>
          </a:prstGeom>
        </p:spPr>
      </p:pic>
      <p:pic>
        <p:nvPicPr>
          <p:cNvPr id="421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242" y="2331220"/>
            <a:ext cx="352425" cy="149927"/>
          </a:xfrm>
          <a:prstGeom prst="rect">
            <a:avLst/>
          </a:prstGeom>
        </p:spPr>
      </p:pic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4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259" y="1263887"/>
            <a:ext cx="2284272" cy="139338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7"/>
          <a:srcRect l="1" r="54804"/>
          <a:stretch/>
        </p:blipFill>
        <p:spPr>
          <a:xfrm>
            <a:off x="4491897" y="5221762"/>
            <a:ext cx="1482660" cy="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>
                <a:solidFill>
                  <a:srgbClr val="0070C0"/>
                </a:solidFill>
              </a:rPr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given a certain address value, selects the right register and pipes its out value to the RAM8’s </a:t>
            </a:r>
            <a:r>
              <a:rPr lang="en-US" sz="1600" dirty="0" smtClean="0"/>
              <a:t>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Register(in=in, load=load0, out=o0);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43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440" name="Picture 439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441" name="Picture 440"/>
          <p:cNvPicPr>
            <a:picLocks noChangeAspect="1"/>
          </p:cNvPicPr>
          <p:nvPr/>
        </p:nvPicPr>
        <p:blipFill rotWithShape="1">
          <a:blip r:embed="rId4"/>
          <a:srcRect l="1" r="46892"/>
          <a:stretch/>
        </p:blipFill>
        <p:spPr>
          <a:xfrm>
            <a:off x="4491896" y="5221762"/>
            <a:ext cx="1742217" cy="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169879"/>
            <a:ext cx="12315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Ch1 and </a:t>
            </a:r>
            <a:r>
              <a:rPr lang="en-US" dirty="0" err="1" smtClean="0"/>
              <a:t>Ch</a:t>
            </a:r>
            <a:r>
              <a:rPr lang="en-US" dirty="0" smtClean="0"/>
              <a:t> 3 gates</a:t>
            </a:r>
          </a:p>
          <a:p>
            <a:endParaRPr lang="en-US" sz="1600" dirty="0"/>
          </a:p>
          <a:p>
            <a:r>
              <a:rPr lang="en-US" sz="1600" dirty="0" smtClean="0"/>
              <a:t>	Build </a:t>
            </a:r>
            <a:r>
              <a:rPr lang="en-US" sz="1600" dirty="0"/>
              <a:t>combinational logic that, given a certain address value, takes the RAM8’s in input and loads it into the selected </a:t>
            </a:r>
            <a:r>
              <a:rPr lang="en-US" sz="1600" dirty="0" smtClean="0"/>
              <a:t>register</a:t>
            </a:r>
            <a:endParaRPr lang="es-E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Line </a:t>
            </a:r>
            <a:r>
              <a:rPr lang="en-US" sz="1600" dirty="0"/>
              <a:t>up an array of </a:t>
            </a:r>
            <a:r>
              <a:rPr lang="en-US" sz="1600" dirty="0" smtClean="0"/>
              <a:t>8 registers</a:t>
            </a:r>
          </a:p>
          <a:p>
            <a:endParaRPr lang="es-ES" sz="1600" dirty="0" smtClean="0"/>
          </a:p>
          <a:p>
            <a:r>
              <a:rPr lang="en-US" sz="1600" dirty="0" smtClean="0"/>
              <a:t>	Build combinational </a:t>
            </a:r>
            <a:r>
              <a:rPr lang="en-US" sz="1600" dirty="0"/>
              <a:t>logic that, </a:t>
            </a:r>
            <a:r>
              <a:rPr lang="en-US" sz="1600" dirty="0">
                <a:solidFill>
                  <a:srgbClr val="0070C0"/>
                </a:solidFill>
              </a:rPr>
              <a:t>given a certain address value, selects the right register and pipes its out value to the RAM8’s </a:t>
            </a:r>
            <a:r>
              <a:rPr lang="en-US" sz="1600" dirty="0" smtClean="0">
                <a:solidFill>
                  <a:srgbClr val="0070C0"/>
                </a:solidFill>
              </a:rPr>
              <a:t>out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8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address[3];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=address, a=load0, b=load1,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c=load2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d=load3,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e=load4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f=load5, g=load6, h=load7);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load=load0, out=o0);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load=load1, out=o1);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load=load2,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load=load3,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load=load4,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load=load5,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load=load6,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Register(in=in, load=load7,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35" name="Picture 434"/>
          <p:cNvPicPr>
            <a:picLocks noChangeAspect="1"/>
          </p:cNvPicPr>
          <p:nvPr/>
        </p:nvPicPr>
        <p:blipFill rotWithShape="1">
          <a:blip r:embed="rId2"/>
          <a:srcRect l="1606" t="841" r="2126" b="1411"/>
          <a:stretch/>
        </p:blipFill>
        <p:spPr>
          <a:xfrm>
            <a:off x="8587946" y="3212756"/>
            <a:ext cx="2730843" cy="312625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 </a:t>
            </a:r>
            <a:r>
              <a:rPr lang="es-ES" sz="2400" dirty="0" smtClean="0"/>
              <a:t>ram8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" b="63114"/>
          <a:stretch/>
        </p:blipFill>
        <p:spPr>
          <a:xfrm>
            <a:off x="6361774" y="3412756"/>
            <a:ext cx="1506634" cy="362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896" y="5221762"/>
            <a:ext cx="3280504" cy="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 smtClean="0">
                <a:solidFill>
                  <a:schemeClr val="bg1"/>
                </a:solidFill>
              </a:rPr>
              <a:t>. 64-register </a:t>
            </a:r>
            <a:r>
              <a:rPr lang="en-US" sz="1600" dirty="0">
                <a:solidFill>
                  <a:schemeClr val="bg1"/>
                </a:solidFill>
              </a:rPr>
              <a:t>RAM can be built from an array of eight 8-register RAM </a:t>
            </a:r>
            <a:r>
              <a:rPr lang="en-US" sz="1600" dirty="0" smtClean="0">
                <a:solidFill>
                  <a:schemeClr val="bg1"/>
                </a:solidFill>
              </a:rPr>
              <a:t>chips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RAM64, </a:t>
            </a:r>
            <a:r>
              <a:rPr lang="en-US" dirty="0">
                <a:solidFill>
                  <a:schemeClr val="bg1"/>
                </a:solidFill>
              </a:rPr>
              <a:t>we use a 6-bit </a:t>
            </a:r>
            <a:r>
              <a:rPr lang="en-US" dirty="0" smtClean="0">
                <a:solidFill>
                  <a:schemeClr val="bg1"/>
                </a:solidFill>
              </a:rPr>
              <a:t>address </a:t>
            </a:r>
            <a:r>
              <a:rPr lang="en-US" dirty="0" err="1" smtClean="0">
                <a:solidFill>
                  <a:schemeClr val="bg1"/>
                </a:solidFill>
              </a:rPr>
              <a:t>xxxyyy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MSB xxx bits select one of the RAM8 chips, and the LSB </a:t>
            </a:r>
            <a:r>
              <a:rPr lang="en-US" sz="1600" dirty="0" err="1">
                <a:solidFill>
                  <a:schemeClr val="bg1"/>
                </a:solidFill>
              </a:rPr>
              <a:t>yyy</a:t>
            </a:r>
            <a:r>
              <a:rPr lang="en-US" sz="1600" dirty="0">
                <a:solidFill>
                  <a:schemeClr val="bg1"/>
                </a:solidFill>
              </a:rPr>
              <a:t> bits select one of the registers within the selected RAM8.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In RAM64, </a:t>
            </a:r>
            <a:r>
              <a:rPr lang="en-US" dirty="0">
                <a:solidFill>
                  <a:schemeClr val="bg1"/>
                </a:solidFill>
              </a:rPr>
              <a:t>we use a 6-bit </a:t>
            </a:r>
            <a:r>
              <a:rPr lang="en-US" dirty="0" smtClean="0">
                <a:solidFill>
                  <a:schemeClr val="bg1"/>
                </a:solidFill>
              </a:rPr>
              <a:t>address </a:t>
            </a:r>
            <a:r>
              <a:rPr lang="en-US" dirty="0" err="1" smtClean="0">
                <a:solidFill>
                  <a:schemeClr val="bg1"/>
                </a:solidFill>
              </a:rPr>
              <a:t>xxxyyy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MSB xxx bits select one of the RAM8 chips, and the LSB </a:t>
            </a:r>
            <a:r>
              <a:rPr lang="en-US" sz="1600" dirty="0" err="1">
                <a:solidFill>
                  <a:schemeClr val="bg1"/>
                </a:solidFill>
              </a:rPr>
              <a:t>yyy</a:t>
            </a:r>
            <a:r>
              <a:rPr lang="en-US" sz="1600" dirty="0">
                <a:solidFill>
                  <a:schemeClr val="bg1"/>
                </a:solidFill>
              </a:rPr>
              <a:t> bits select one of the registers within the selected RAM8.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MSB xxx bits select one of the RAM8 chips, and the LSB </a:t>
            </a:r>
            <a:r>
              <a:rPr lang="en-US" sz="1600" dirty="0" err="1">
                <a:solidFill>
                  <a:schemeClr val="bg1"/>
                </a:solidFill>
              </a:rPr>
              <a:t>yyy</a:t>
            </a:r>
            <a:r>
              <a:rPr lang="en-US" sz="1600" dirty="0">
                <a:solidFill>
                  <a:schemeClr val="bg1"/>
                </a:solidFill>
              </a:rPr>
              <a:t> bits select one of the registers within the selected RAM8.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address=address[3..5],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address=address[3..5],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address=address[3..5],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address=address[3..5],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address=address[3..5],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address=address[3..5],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address=address[3..5],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address=address[3..5],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80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RAM8(in=in, load=load0, address=address[3..5], out=o0);	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address=address[3..5], out=o1);	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address=address[3..5], out=o2);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address=address[3..5], out=o3);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address=address[3..5], out=o4);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address=address[3..5], out=o5);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address=address[3..5], out=o6);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address=address[3..5],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>
                <a:solidFill>
                  <a:srgbClr val="0070C0"/>
                </a:solidFill>
              </a:rPr>
              <a:t>built recursively from smaller memory </a:t>
            </a:r>
            <a:r>
              <a:rPr lang="en-US" dirty="0" smtClean="0">
                <a:solidFill>
                  <a:srgbClr val="0070C0"/>
                </a:solidFill>
              </a:rPr>
              <a:t>units </a:t>
            </a:r>
            <a:r>
              <a:rPr lang="en-US" dirty="0" smtClean="0"/>
              <a:t>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</a:t>
            </a:r>
            <a:r>
              <a:rPr lang="en-US" sz="1600" dirty="0">
                <a:solidFill>
                  <a:srgbClr val="0070C0"/>
                </a:solidFill>
              </a:rPr>
              <a:t>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3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store and recall values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</a:t>
            </a:r>
            <a:r>
              <a:rPr lang="en-US" dirty="0">
                <a:solidFill>
                  <a:srgbClr val="0070C0"/>
                </a:solidFill>
              </a:rPr>
              <a:t>6-bit </a:t>
            </a:r>
            <a:r>
              <a:rPr lang="en-US" dirty="0" smtClean="0">
                <a:solidFill>
                  <a:srgbClr val="0070C0"/>
                </a:solidFill>
              </a:rPr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36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address=address[3..5],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address=address[3..5],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address=address[3..5],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address=address[3..5],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address=address[3..5],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address=address[3..5],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address=address[3..5],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address=address[3..5],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=address[0..2]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>
                <a:solidFill>
                  <a:srgbClr val="0070C0"/>
                </a:solidFill>
              </a:rPr>
              <a:t>MSB xxx bits select one of the RAM8 chips</a:t>
            </a:r>
            <a:r>
              <a:rPr lang="en-US" sz="1600" dirty="0"/>
              <a:t>, and the LSB </a:t>
            </a:r>
            <a:r>
              <a:rPr lang="en-US" sz="1600" dirty="0" err="1"/>
              <a:t>yyy</a:t>
            </a:r>
            <a:r>
              <a:rPr lang="en-US" sz="1600" dirty="0"/>
              <a:t> bits select one of the registers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02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3191407"/>
            <a:ext cx="1030439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64 registers, each 16 bit-wide. Out holds the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RAM64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address[6];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load=load0,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out=o0);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load=load1,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out=o1);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load=load2,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out=o2);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load=load3,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load=load4,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out=o5);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load=load6,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out=o6);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RAM8(in=in, load=load7,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address=address[3..5]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out=o7);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ram64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47831"/>
          <a:stretch/>
        </p:blipFill>
        <p:spPr>
          <a:xfrm>
            <a:off x="6361774" y="3412755"/>
            <a:ext cx="1506634" cy="51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memory bank of arbitrary length (a power of 2) </a:t>
            </a:r>
            <a:r>
              <a:rPr lang="en-US" dirty="0" smtClean="0"/>
              <a:t>is </a:t>
            </a:r>
            <a:r>
              <a:rPr lang="en-US" dirty="0"/>
              <a:t>built recursively from smaller memory </a:t>
            </a:r>
            <a:r>
              <a:rPr lang="en-US" dirty="0" smtClean="0"/>
              <a:t>units (registers </a:t>
            </a:r>
            <a:r>
              <a:rPr lang="en-US" dirty="0"/>
              <a:t>all the way </a:t>
            </a:r>
            <a:r>
              <a:rPr lang="en-US" dirty="0" smtClean="0"/>
              <a:t>down)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64-register </a:t>
            </a:r>
            <a:r>
              <a:rPr lang="en-US" sz="1600" dirty="0"/>
              <a:t>RAM can be built from an array of eight 8-register RAM </a:t>
            </a:r>
            <a:r>
              <a:rPr lang="en-US" sz="1600" dirty="0" smtClean="0"/>
              <a:t>chips</a:t>
            </a:r>
          </a:p>
          <a:p>
            <a:endParaRPr lang="en-US" dirty="0"/>
          </a:p>
          <a:p>
            <a:r>
              <a:rPr lang="en-US" dirty="0" smtClean="0"/>
              <a:t>In RAM64, </a:t>
            </a:r>
            <a:r>
              <a:rPr lang="en-US" dirty="0"/>
              <a:t>we use a 6-bit </a:t>
            </a:r>
            <a:r>
              <a:rPr lang="en-US" dirty="0" smtClean="0"/>
              <a:t>address </a:t>
            </a:r>
            <a:r>
              <a:rPr lang="en-US" dirty="0" err="1" smtClean="0"/>
              <a:t>xxxyyy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MSB xxx bits select one of the RAM8 chips, and the </a:t>
            </a:r>
            <a:r>
              <a:rPr lang="en-US" sz="1600" dirty="0">
                <a:solidFill>
                  <a:srgbClr val="0070C0"/>
                </a:solidFill>
              </a:rPr>
              <a:t>LSB 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 bits select one of the registers</a:t>
            </a:r>
            <a:r>
              <a:rPr lang="en-US" sz="1600" dirty="0"/>
              <a:t> within the selected RAM8.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8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967" y="1759789"/>
            <a:ext cx="103043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512 registers, each 16 bit-wide. Out holds the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RAM512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address[9];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load=load0, address=address[3..8], out=o0);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load=load1, address=address[3..8], out=o1);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load=load2, address=address[3..8], out=o2);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load=load3, address=address[3..8], out=o3);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load=load4, address=address[3..8], out=o4);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load=load5, address=address[3..8], out=o5);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load=load6, address=address[3..8], out=o6);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RAM64(in=in, load=load7, address=address[3..8], out=o7);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</a:t>
            </a:r>
            <a:r>
              <a:rPr lang="es-ES" sz="2400" dirty="0" smtClean="0"/>
              <a:t>ram</a:t>
            </a:r>
            <a:r>
              <a:rPr lang="es-ES" sz="2400" dirty="0" smtClean="0"/>
              <a:t>512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32303"/>
          <a:stretch/>
        </p:blipFill>
        <p:spPr>
          <a:xfrm>
            <a:off x="6361774" y="3412755"/>
            <a:ext cx="1506634" cy="664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RAM512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1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 </a:t>
            </a:r>
            <a:r>
              <a:rPr lang="es-ES" sz="2400" dirty="0" smtClean="0"/>
              <a:t>ram</a:t>
            </a:r>
            <a:r>
              <a:rPr lang="es-ES" sz="2400" dirty="0" smtClean="0"/>
              <a:t>4k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17207"/>
          <a:stretch/>
        </p:blipFill>
        <p:spPr>
          <a:xfrm>
            <a:off x="6361774" y="3412755"/>
            <a:ext cx="1506634" cy="813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RAM4K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967" y="1759789"/>
            <a:ext cx="103043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4K registers, each 16 bit-wide. Out holds the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RAM4K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address[12];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DMux8Way(in=load,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a=load0, b=load1, c=load2, d=load3, e=load4, f=load5, g=load6, h=load7);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load=load0, address=address[3..11], out=o0);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load=load1, address=address[3..11], out=o1);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load=load2, address=address[3..11], out=o2);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load=load3, address=address[3..11], out=o3);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load=load4, address=address[3..11], out=o4);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load=load5, address=address[3..11], out=o5);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load=load6, address=address[3..11], out=o6);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RAM512(in=in, load=load7, address=address[3..11], out=o7);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Mux8Way16(a=o0, b=o1, c=o2, d=o3, e=o4, f=o5, g=o6, h=o7,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=address[0..2], out=out);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4" y="3804906"/>
            <a:ext cx="4171950" cy="27241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RAM										        </a:t>
            </a:r>
            <a:r>
              <a:rPr lang="es-ES" sz="2400" dirty="0" smtClean="0"/>
              <a:t>ram</a:t>
            </a:r>
            <a:r>
              <a:rPr lang="es-ES" sz="2400" dirty="0" smtClean="0"/>
              <a:t>16k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" b="1378"/>
          <a:stretch/>
        </p:blipFill>
        <p:spPr>
          <a:xfrm>
            <a:off x="6361774" y="3412754"/>
            <a:ext cx="1506634" cy="968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67" y="1169879"/>
            <a:ext cx="1231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RAM512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967" y="1759789"/>
            <a:ext cx="103043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Memory of 16K registers, each 16 bit-wide. Out holds the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stored at the memory location specified by address. If load==1, then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the in value is loaded into the memory location specified by address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(the loaded value will be emitted to out from the next time step onward).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RAM16K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address[14];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DMux4Way(in=load,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=address[0..1], a=load0, b=load1, c=load2, d=load3);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load=load0, address=address[2..13], out=o0);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load=load1, address=address[2..13], out=o1);	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load=load2, address=address[2..13], out=o2);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RAM4K(in=in, load=load3, address=address[2..13], out=o3);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Mux4Way16(a=o0, b=o1, c=o2, d=o3,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=address[0..1], out=out);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>
                    <a:solidFill>
                      <a:schemeClr val="bg1"/>
                    </a:solidFill>
                  </a:rPr>
                  <a:t> 	where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usually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 </a:t>
                </a:r>
                <a:r>
                  <a:rPr lang="en-US" dirty="0">
                    <a:solidFill>
                      <a:schemeClr val="bg1"/>
                    </a:solidFill>
                  </a:rPr>
                  <a:t>program counter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outputs the address </a:t>
                </a:r>
                <a:r>
                  <a:rPr lang="en-US" dirty="0">
                    <a:solidFill>
                      <a:schemeClr val="bg1"/>
                    </a:solidFill>
                  </a:rPr>
                  <a:t>of the instruction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 </a:t>
                </a:r>
                <a:r>
                  <a:rPr lang="en-US" dirty="0">
                    <a:solidFill>
                      <a:schemeClr val="bg1"/>
                    </a:solidFill>
                  </a:rPr>
                  <a:t>the 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Usually,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has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increment </a:t>
                </a:r>
                <a:r>
                  <a:rPr lang="en-US" sz="1600" dirty="0">
                    <a:solidFill>
                      <a:schemeClr val="bg1"/>
                    </a:solidFill>
                  </a:rPr>
                  <a:t>itself by 1 in each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computer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fetches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next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 </a:t>
                </a:r>
                <a:r>
                  <a:rPr lang="en-US" dirty="0">
                    <a:solidFill>
                      <a:schemeClr val="bg1"/>
                    </a:solidFill>
                  </a:rPr>
                  <a:t>program counter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outputs the address </a:t>
                </a:r>
                <a:r>
                  <a:rPr lang="en-US" dirty="0">
                    <a:solidFill>
                      <a:schemeClr val="bg1"/>
                    </a:solidFill>
                  </a:rPr>
                  <a:t>of the instruction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 </a:t>
                </a:r>
                <a:r>
                  <a:rPr lang="en-US" dirty="0">
                    <a:solidFill>
                      <a:schemeClr val="bg1"/>
                    </a:solidFill>
                  </a:rPr>
                  <a:t>the current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Usually,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has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increment </a:t>
                </a:r>
                <a:r>
                  <a:rPr lang="en-US" sz="1600" dirty="0">
                    <a:solidFill>
                      <a:schemeClr val="bg1"/>
                    </a:solidFill>
                  </a:rPr>
                  <a:t>itself by 1 in each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computer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fetches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next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1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Usually,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has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increment </a:t>
                </a:r>
                <a:r>
                  <a:rPr lang="en-US" sz="1600" dirty="0">
                    <a:solidFill>
                      <a:schemeClr val="bg1"/>
                    </a:solidFill>
                  </a:rPr>
                  <a:t>itself by 1 in each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computer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fetches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next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Sometimes,  ‘‘</a:t>
                </a:r>
                <a:r>
                  <a:rPr lang="en-US" sz="1600" dirty="0">
                    <a:solidFill>
                      <a:schemeClr val="bg1"/>
                    </a:solidFill>
                  </a:rPr>
                  <a:t>jump to execute instruction number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n’’:  set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counter to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continue counting with n+1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n+2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1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Flip-flops =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building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binary cells, registers, memory banks, counters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Remembering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Reset the counter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Reset the counter</a:t>
                </a:r>
              </a:p>
              <a:p>
                <a:endParaRPr lang="en-US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Resetting to 0 restarts the 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Reset the counter</a:t>
                </a:r>
              </a:p>
              <a:p>
                <a:endParaRPr lang="en-US" dirty="0"/>
              </a:p>
              <a:p>
                <a:r>
                  <a:rPr lang="en-US" sz="1600" dirty="0" smtClean="0"/>
                  <a:t>	Resetting to 0 restarts the program</a:t>
                </a:r>
              </a:p>
              <a:p>
                <a:endParaRPr lang="en-US" dirty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Also, allow for decrementing instead of incrementing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counter is a sequential chip whose state is an integer number that increments every time unit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ES" sz="1600" dirty="0" smtClean="0"/>
                  <a:t>	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s-E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1600" dirty="0" smtClean="0"/>
                  <a:t> 	where </a:t>
                </a:r>
                <a:r>
                  <a:rPr lang="es-ES" sz="1600" dirty="0" err="1" smtClean="0"/>
                  <a:t>usually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 smtClean="0"/>
              </a:p>
              <a:p>
                <a:endParaRPr lang="es-ES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program counter </a:t>
                </a:r>
                <a:r>
                  <a:rPr lang="en-US" dirty="0" smtClean="0"/>
                  <a:t>outputs the address </a:t>
                </a:r>
                <a:r>
                  <a:rPr lang="en-US" dirty="0"/>
                  <a:t>of the instruction </a:t>
                </a:r>
                <a:r>
                  <a:rPr lang="en-US" dirty="0" smtClean="0"/>
                  <a:t>in </a:t>
                </a:r>
                <a:r>
                  <a:rPr lang="en-US" dirty="0"/>
                  <a:t>the current </a:t>
                </a:r>
                <a:r>
                  <a:rPr lang="en-US" dirty="0" smtClean="0"/>
                  <a:t>program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Usually, </a:t>
                </a:r>
                <a:r>
                  <a:rPr lang="en-US" sz="1600" dirty="0"/>
                  <a:t>the counter has to </a:t>
                </a:r>
                <a:r>
                  <a:rPr lang="en-US" sz="1600" dirty="0" smtClean="0"/>
                  <a:t>increment </a:t>
                </a:r>
                <a:r>
                  <a:rPr lang="en-US" sz="1600" dirty="0"/>
                  <a:t>itself by 1 in each clock </a:t>
                </a:r>
                <a:r>
                  <a:rPr lang="en-US" sz="1600" dirty="0" smtClean="0"/>
                  <a:t>cycle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computer </a:t>
                </a:r>
                <a:r>
                  <a:rPr lang="en-US" sz="1600" dirty="0" smtClean="0"/>
                  <a:t>fetches </a:t>
                </a:r>
                <a:r>
                  <a:rPr lang="en-US" sz="1600" dirty="0"/>
                  <a:t>the next </a:t>
                </a:r>
                <a:r>
                  <a:rPr lang="en-US" sz="1600" dirty="0" smtClean="0"/>
                  <a:t>instruction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Sometimes,  ‘‘</a:t>
                </a:r>
                <a:r>
                  <a:rPr lang="en-US" sz="1600" dirty="0"/>
                  <a:t>jump to execute instruction number </a:t>
                </a:r>
                <a:r>
                  <a:rPr lang="en-US" sz="1600" dirty="0" smtClean="0"/>
                  <a:t>n’’:  set </a:t>
                </a:r>
                <a:r>
                  <a:rPr lang="en-US" sz="1600" dirty="0"/>
                  <a:t>the counter to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continue counting with n+1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n+2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etc. 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Reset the counter</a:t>
                </a:r>
              </a:p>
              <a:p>
                <a:endParaRPr lang="en-US" dirty="0"/>
              </a:p>
              <a:p>
                <a:r>
                  <a:rPr lang="en-US" sz="1600" dirty="0" smtClean="0"/>
                  <a:t>	Resetting to 0 restarts the program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Also, allow for decrementing instead of incrementing</a:t>
                </a: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315161" cy="4862870"/>
              </a:xfrm>
              <a:prstGeom prst="rect">
                <a:avLst/>
              </a:prstGeom>
              <a:blipFill>
                <a:blip r:embed="rId2"/>
                <a:stretch>
                  <a:fillRect l="-446" t="-752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The combinational logic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Computes </a:t>
            </a:r>
            <a:r>
              <a:rPr lang="en-US" sz="1600" dirty="0">
                <a:solidFill>
                  <a:schemeClr val="bg1"/>
                </a:solidFill>
              </a:rPr>
              <a:t>the counting </a:t>
            </a:r>
            <a:r>
              <a:rPr lang="en-US" sz="1600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Puts </a:t>
            </a:r>
            <a:r>
              <a:rPr lang="en-US" sz="1600" dirty="0">
                <a:solidFill>
                  <a:schemeClr val="bg1"/>
                </a:solidFill>
              </a:rPr>
              <a:t>the counter in the right operating </a:t>
            </a:r>
            <a:r>
              <a:rPr lang="en-US" sz="1600" dirty="0" smtClean="0">
                <a:solidFill>
                  <a:schemeClr val="bg1"/>
                </a:solidFill>
              </a:rPr>
              <a:t>mode, according to its 3 control bits: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, load, reset</a:t>
            </a:r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071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Computes </a:t>
            </a:r>
            <a:r>
              <a:rPr lang="en-US" sz="1600" dirty="0">
                <a:solidFill>
                  <a:schemeClr val="bg1"/>
                </a:solidFill>
              </a:rPr>
              <a:t>the counting </a:t>
            </a:r>
            <a:r>
              <a:rPr lang="en-US" sz="1600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Puts </a:t>
            </a:r>
            <a:r>
              <a:rPr lang="en-US" sz="1600" dirty="0">
                <a:solidFill>
                  <a:schemeClr val="bg1"/>
                </a:solidFill>
              </a:rPr>
              <a:t>the counter in the right operating </a:t>
            </a:r>
            <a:r>
              <a:rPr lang="en-US" sz="1600" dirty="0" smtClean="0">
                <a:solidFill>
                  <a:schemeClr val="bg1"/>
                </a:solidFill>
              </a:rPr>
              <a:t>mode, according to its 3 control bits: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, load, reset</a:t>
            </a:r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273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Puts </a:t>
            </a:r>
            <a:r>
              <a:rPr lang="en-US" sz="1600" dirty="0">
                <a:solidFill>
                  <a:schemeClr val="bg1"/>
                </a:solidFill>
              </a:rPr>
              <a:t>the counter in the right operating </a:t>
            </a:r>
            <a:r>
              <a:rPr lang="en-US" sz="1600" dirty="0" smtClean="0">
                <a:solidFill>
                  <a:schemeClr val="bg1"/>
                </a:solidFill>
              </a:rPr>
              <a:t>mode, according to its 3 control bits: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, load, reset</a:t>
            </a:r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71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inc</a:t>
            </a:r>
            <a:r>
              <a:rPr lang="en-US" sz="1600" dirty="0" smtClean="0">
                <a:solidFill>
                  <a:schemeClr val="bg1"/>
                </a:solidFill>
              </a:rPr>
              <a:t> = 1</a:t>
            </a:r>
            <a:r>
              <a:rPr lang="en-US" sz="1600" dirty="0">
                <a:solidFill>
                  <a:schemeClr val="bg1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chemeClr val="bg1"/>
                </a:solidFill>
              </a:rPr>
              <a:t>cycle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If load = </a:t>
            </a:r>
            <a:r>
              <a:rPr lang="en-US" sz="1600" dirty="0" smtClean="0">
                <a:solidFill>
                  <a:schemeClr val="bg1"/>
                </a:solidFill>
              </a:rPr>
              <a:t>1 and input = d, the counter is initialized to counting base </a:t>
            </a:r>
            <a:r>
              <a:rPr lang="en-US" sz="1600" i="1" dirty="0" smtClean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	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If reset = 1, the counter resets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52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most of this logic was built in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932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sp>
        <p:nvSpPr>
          <p:cNvPr id="2" name="Right Brace 1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Remembering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24: out = 0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out = 0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24: out = 0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out = 0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2900" y="4477778"/>
            <a:ext cx="3683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reset = 1, the counter resets </a:t>
            </a:r>
            <a:r>
              <a:rPr lang="en-US" sz="1600" dirty="0">
                <a:solidFill>
                  <a:srgbClr val="0070C0"/>
                </a:solidFill>
              </a:rPr>
              <a:t>to 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out = 0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</a:t>
                </a: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1200" y="4477778"/>
            <a:ext cx="7366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25: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26: out = 1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85100" y="4477778"/>
            <a:ext cx="3683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regular counting continues until load = 1</a:t>
                </a:r>
                <a:endParaRPr lang="en-US" sz="1100" dirty="0">
                  <a:solidFill>
                    <a:schemeClr val="bg1"/>
                  </a:solidFill>
                </a:endParaRPr>
              </a:p>
              <a:p>
                <a:endParaRPr lang="en-US" sz="110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7797800" y="4477778"/>
            <a:ext cx="6985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>
                    <a:solidFill>
                      <a:schemeClr val="bg1"/>
                    </a:solidFill>
                  </a:rPr>
                  <a:t> Time 30: out = in = 527</a:t>
                </a:r>
              </a:p>
              <a:p>
                <a:endParaRPr lang="en-US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6300" y="4477778"/>
            <a:ext cx="11049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If load = </a:t>
            </a:r>
            <a:r>
              <a:rPr lang="en-US" sz="1600" dirty="0" smtClean="0">
                <a:solidFill>
                  <a:srgbClr val="0070C0"/>
                </a:solidFill>
              </a:rPr>
              <a:t>1 and input = </a:t>
            </a:r>
            <a:r>
              <a:rPr lang="en-US" sz="1600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>
                <a:solidFill>
                  <a:srgbClr val="0070C0"/>
                </a:solidFill>
              </a:rPr>
              <a:t>, the counter is initialized to counting base </a:t>
            </a:r>
            <a:r>
              <a:rPr lang="en-US" sz="1600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>
                <a:solidFill>
                  <a:srgbClr val="0070C0"/>
                </a:solidFill>
              </a:rPr>
              <a:t>	(</a:t>
            </a:r>
            <a:r>
              <a:rPr lang="en-US" sz="1600" dirty="0">
                <a:solidFill>
                  <a:srgbClr val="0070C0"/>
                </a:solidFill>
              </a:rPr>
              <a:t>most of this logic was built in </a:t>
            </a:r>
            <a:r>
              <a:rPr lang="en-US" sz="1600" dirty="0" err="1">
                <a:solidFill>
                  <a:srgbClr val="0070C0"/>
                </a:solidFill>
              </a:rPr>
              <a:t>Ch</a:t>
            </a:r>
            <a:r>
              <a:rPr lang="en-US" sz="1600" dirty="0">
                <a:solidFill>
                  <a:srgbClr val="0070C0"/>
                </a:solidFill>
              </a:rPr>
              <a:t> 2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30: out = in = 527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>
                    <a:solidFill>
                      <a:schemeClr val="bg1"/>
                    </a:solidFill>
                  </a:rPr>
                  <a:t>since still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= 1, regular incrementing until 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inc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45600" y="4477778"/>
            <a:ext cx="7366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30: out = in = 527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since still </a:t>
                </a:r>
                <a:r>
                  <a:rPr lang="en-US" sz="1100" dirty="0" err="1" smtClean="0">
                    <a:solidFill>
                      <a:srgbClr val="0070C0"/>
                    </a:solidFill>
                  </a:rPr>
                  <a:t>inc</a:t>
                </a:r>
                <a:r>
                  <a:rPr lang="en-US" sz="1100" dirty="0" smtClean="0">
                    <a:solidFill>
                      <a:srgbClr val="0070C0"/>
                    </a:solidFill>
                  </a:rPr>
                  <a:t> = 1</a:t>
                </a:r>
                <a:r>
                  <a:rPr lang="en-US" sz="1100" dirty="0" smtClean="0"/>
                  <a:t>, regular incrementing until </a:t>
                </a:r>
                <a:r>
                  <a:rPr lang="en-US" sz="1100" dirty="0" err="1" smtClean="0"/>
                  <a:t>inc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= 0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4477778"/>
            <a:ext cx="10922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counter chip </a:t>
            </a:r>
            <a:r>
              <a:rPr lang="en-US" dirty="0" smtClean="0"/>
              <a:t>= input/output </a:t>
            </a:r>
            <a:r>
              <a:rPr lang="en-US" dirty="0"/>
              <a:t>logic of a standard register </a:t>
            </a:r>
            <a:r>
              <a:rPr lang="en-US" dirty="0" smtClean="0"/>
              <a:t>+ </a:t>
            </a:r>
            <a:r>
              <a:rPr lang="en-US" dirty="0"/>
              <a:t>combinatorial logic for adding a </a:t>
            </a:r>
            <a:r>
              <a:rPr lang="en-US" dirty="0" smtClean="0"/>
              <a:t>constant </a:t>
            </a:r>
          </a:p>
          <a:p>
            <a:endParaRPr lang="en-US" dirty="0"/>
          </a:p>
          <a:p>
            <a:r>
              <a:rPr lang="en-US" dirty="0" smtClean="0"/>
              <a:t>The combinational logic 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dirty="0" smtClean="0"/>
              <a:t>	</a:t>
            </a:r>
            <a:r>
              <a:rPr lang="en-US" sz="1600" dirty="0" smtClean="0"/>
              <a:t>Computes </a:t>
            </a:r>
            <a:r>
              <a:rPr lang="en-US" sz="1600" dirty="0"/>
              <a:t>the counting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</a:t>
            </a:r>
            <a:r>
              <a:rPr lang="en-US" sz="1600" dirty="0" err="1" smtClean="0">
                <a:solidFill>
                  <a:srgbClr val="0070C0"/>
                </a:solidFill>
              </a:rPr>
              <a:t>inc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  <a:r>
              <a:rPr lang="en-US" sz="1600" dirty="0">
                <a:solidFill>
                  <a:srgbClr val="0070C0"/>
                </a:solidFill>
              </a:rPr>
              <a:t>, the counter increments its state in every clock </a:t>
            </a:r>
            <a:r>
              <a:rPr lang="en-US" sz="1600" dirty="0" smtClean="0">
                <a:solidFill>
                  <a:srgbClr val="0070C0"/>
                </a:solidFill>
              </a:rPr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err="1" smtClean="0"/>
                  <a:t>Eg</a:t>
                </a:r>
                <a:r>
                  <a:rPr lang="en-US" sz="1100" dirty="0" smtClean="0"/>
                  <a:t>. 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22: in = 527 and out = 47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Time 23: reset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24: out = 0</a:t>
                </a:r>
              </a:p>
              <a:p>
                <a:endParaRPr lang="en-US" sz="1100" dirty="0" smtClean="0"/>
              </a:p>
              <a:p>
                <a:pPr lvl="1"/>
                <a:r>
                  <a:rPr lang="en-US" sz="1100" dirty="0" smtClean="0"/>
                  <a:t>out = 0 until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</a:t>
                </a:r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25: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26: out = 1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regular counting continues until load = 1</a:t>
                </a:r>
                <a:endParaRPr lang="en-US" sz="1100" dirty="0"/>
              </a:p>
              <a:p>
                <a:endParaRPr lang="en-US" sz="1100" dirty="0" smtClean="0"/>
              </a:p>
              <a:p>
                <a:r>
                  <a:rPr lang="en-US" sz="1100" dirty="0" smtClean="0"/>
                  <a:t>Time 29: load = 1 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dirty="0" smtClean="0"/>
                  <a:t> Time 30: out = in = 527</a:t>
                </a:r>
              </a:p>
              <a:p>
                <a:endParaRPr lang="en-US" sz="1100" dirty="0"/>
              </a:p>
              <a:p>
                <a:pPr lvl="1"/>
                <a:r>
                  <a:rPr lang="en-US" sz="1100" dirty="0" smtClean="0"/>
                  <a:t>since still </a:t>
                </a:r>
                <a:r>
                  <a:rPr lang="en-US" sz="1100" dirty="0" err="1" smtClean="0"/>
                  <a:t>inc</a:t>
                </a:r>
                <a:r>
                  <a:rPr lang="en-US" sz="1100" dirty="0" smtClean="0"/>
                  <a:t> = 1, regular incrementing until </a:t>
                </a:r>
                <a:r>
                  <a:rPr lang="en-US" sz="1100" dirty="0" err="1" smtClean="0">
                    <a:solidFill>
                      <a:srgbClr val="0070C0"/>
                    </a:solidFill>
                  </a:rPr>
                  <a:t>inc</a:t>
                </a:r>
                <a:r>
                  <a:rPr lang="en-US" sz="1100" dirty="0">
                    <a:solidFill>
                      <a:srgbClr val="0070C0"/>
                    </a:solidFill>
                  </a:rPr>
                  <a:t> </a:t>
                </a:r>
                <a:r>
                  <a:rPr lang="en-US" sz="1100" dirty="0" smtClean="0">
                    <a:solidFill>
                      <a:srgbClr val="0070C0"/>
                    </a:solidFill>
                  </a:rPr>
                  <a:t>= 0</a:t>
                </a:r>
                <a:r>
                  <a:rPr lang="en-US" sz="1100" dirty="0" smtClean="0"/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93" y="4172542"/>
                <a:ext cx="4694921" cy="2631490"/>
              </a:xfrm>
              <a:prstGeom prst="rect">
                <a:avLst/>
              </a:prstGeom>
              <a:blipFill>
                <a:blip r:embed="rId3"/>
                <a:stretch>
                  <a:fillRect t="-231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8272781" y="34163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10693400" y="4477778"/>
            <a:ext cx="723900" cy="2215122"/>
          </a:xfrm>
          <a:prstGeom prst="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Counter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</a:t>
            </a:r>
            <a:r>
              <a:rPr lang="en-US" sz="1600" dirty="0" smtClean="0"/>
              <a:t>Puts </a:t>
            </a:r>
            <a:r>
              <a:rPr lang="en-US" sz="1600" dirty="0"/>
              <a:t>the counter in the right operating </a:t>
            </a:r>
            <a:r>
              <a:rPr lang="en-US" sz="1600" dirty="0" smtClean="0"/>
              <a:t>mode, according to its 3 control bits: </a:t>
            </a:r>
            <a:r>
              <a:rPr lang="en-US" sz="1600" dirty="0" err="1" smtClean="0"/>
              <a:t>inc</a:t>
            </a:r>
            <a:r>
              <a:rPr lang="en-US" sz="1600" dirty="0" smtClean="0"/>
              <a:t>, load, reset</a:t>
            </a:r>
            <a:endParaRPr lang="en-US" sz="1600" dirty="0"/>
          </a:p>
          <a:p>
            <a:pPr lvl="2"/>
            <a:r>
              <a:rPr lang="en-US" sz="1600" dirty="0" smtClean="0"/>
              <a:t>	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inc</a:t>
            </a:r>
            <a:r>
              <a:rPr lang="en-US" sz="1600" dirty="0" smtClean="0"/>
              <a:t> = 1</a:t>
            </a:r>
            <a:r>
              <a:rPr lang="en-US" sz="1600" dirty="0"/>
              <a:t>, the counter increments its state in every clock </a:t>
            </a:r>
            <a:r>
              <a:rPr lang="en-US" sz="1600" dirty="0" smtClean="0"/>
              <a:t>cycle</a:t>
            </a:r>
          </a:p>
          <a:p>
            <a:pPr lvl="2"/>
            <a:r>
              <a:rPr lang="en-US" sz="1600" dirty="0"/>
              <a:t>	If load = </a:t>
            </a:r>
            <a:r>
              <a:rPr lang="en-US" sz="1600" dirty="0" smtClean="0"/>
              <a:t>1 and input = </a:t>
            </a:r>
            <a:r>
              <a:rPr lang="en-US" sz="1600" i="1" dirty="0" smtClean="0"/>
              <a:t>d</a:t>
            </a:r>
            <a:r>
              <a:rPr lang="en-US" sz="1600" dirty="0" smtClean="0"/>
              <a:t>, the counter is initialized to counting base </a:t>
            </a:r>
            <a:r>
              <a:rPr lang="en-US" sz="1600" i="1" dirty="0" smtClean="0"/>
              <a:t>d</a:t>
            </a:r>
            <a:r>
              <a:rPr lang="en-US" sz="1600" dirty="0" smtClean="0"/>
              <a:t>	(</a:t>
            </a:r>
            <a:r>
              <a:rPr lang="en-US" sz="1600" dirty="0"/>
              <a:t>most of this logic was built in </a:t>
            </a:r>
            <a:r>
              <a:rPr lang="en-US" sz="1600" dirty="0" err="1"/>
              <a:t>Ch</a:t>
            </a:r>
            <a:r>
              <a:rPr lang="en-US" sz="1600" dirty="0"/>
              <a:t> 2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If reset = 1, the counter resets </a:t>
            </a:r>
            <a:r>
              <a:rPr lang="en-US" sz="1600" dirty="0"/>
              <a:t>to </a:t>
            </a:r>
            <a:r>
              <a:rPr lang="en-US" sz="1600" dirty="0" smtClean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49" b="23557"/>
          <a:stretch/>
        </p:blipFill>
        <p:spPr>
          <a:xfrm>
            <a:off x="6219034" y="4515878"/>
            <a:ext cx="5855600" cy="21658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63192" y="2712042"/>
            <a:ext cx="7715707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 16-bit counter with load and reset control bits.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if      (reset[t] == 1) out[t+1] = 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if (load[t] == 1)  out[t+1] = in[t]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[t] == 1)   out[t+1] = out[t] + 1  (integer addition)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else                    out[t+1] = out[t]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CHIP PC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load,inc,reset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Inc16(in=o, out=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Mux4Way16(a=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b=in, c=false, d=false,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]=load,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[1]=reset, out=o1);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Or8Way(in[0]=load, in[1]=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in[2]=reset,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in[3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..7]=false, out=or); 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Register(in=o1, load=or, out=o, out=out);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272781" y="1739900"/>
            <a:ext cx="45719" cy="726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Remembering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previous chips have been </a:t>
                </a:r>
                <a:r>
                  <a:rPr lang="en-US" i="1" dirty="0" smtClean="0"/>
                  <a:t>combinational</a:t>
                </a:r>
                <a:r>
                  <a:rPr lang="en-US" dirty="0" smtClean="0"/>
                  <a:t>: depend only on combination of inputs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important for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ALU, but…</a:t>
                </a:r>
              </a:p>
              <a:p>
                <a:endParaRPr lang="es-ES" dirty="0"/>
              </a:p>
              <a:p>
                <a:r>
                  <a:rPr lang="es-ES" i="1" dirty="0" smtClean="0"/>
                  <a:t>Sequential</a:t>
                </a:r>
                <a:r>
                  <a:rPr lang="es-ES" dirty="0" smtClean="0"/>
                  <a:t> chips: </a:t>
                </a:r>
                <a:r>
                  <a:rPr lang="es-ES" dirty="0" err="1" smtClean="0"/>
                  <a:t>memory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elements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that</a:t>
                </a:r>
                <a:r>
                  <a:rPr lang="es-ES" dirty="0" smtClean="0"/>
                  <a:t> preserve data </a:t>
                </a:r>
                <a:r>
                  <a:rPr lang="es-ES" dirty="0" err="1" smtClean="0"/>
                  <a:t>over</a:t>
                </a:r>
                <a:r>
                  <a:rPr lang="es-ES" dirty="0" smtClean="0"/>
                  <a:t>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store and recall values</a:t>
                </a:r>
              </a:p>
              <a:p>
                <a:endParaRPr lang="es-ES" dirty="0" smtClean="0"/>
              </a:p>
              <a:p>
                <a:r>
                  <a:rPr lang="es-ES" sz="1600" dirty="0" smtClean="0"/>
                  <a:t>	Flip-flops = </a:t>
                </a:r>
                <a:r>
                  <a:rPr lang="es-ES" sz="1600" dirty="0" err="1" smtClean="0"/>
                  <a:t>building</a:t>
                </a:r>
                <a:r>
                  <a:rPr lang="es-ES" sz="1600" dirty="0" smtClean="0"/>
                  <a:t> blocks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binary cells, registers, memory banks, counters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Remembering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inherently time-dependent: you </a:t>
                </a:r>
                <a:r>
                  <a:rPr lang="en-US" sz="1600" dirty="0">
                    <a:solidFill>
                      <a:schemeClr val="bg1"/>
                    </a:solidFill>
                  </a:rPr>
                  <a:t>remember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now</a:t>
                </a:r>
                <a:r>
                  <a:rPr lang="en-US" sz="1600" dirty="0">
                    <a:solidFill>
                      <a:schemeClr val="bg1"/>
                    </a:solidFill>
                  </a:rPr>
                  <a:t> what has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been </a:t>
                </a:r>
                <a:r>
                  <a:rPr lang="en-US" sz="1600" dirty="0">
                    <a:solidFill>
                      <a:schemeClr val="bg1"/>
                    </a:solidFill>
                  </a:rPr>
                  <a:t>committed to memory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before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sz="1600" dirty="0" err="1" smtClean="0">
                    <a:solidFill>
                      <a:schemeClr val="bg1"/>
                    </a:solidFill>
                  </a:rPr>
                  <a:t>requires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a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clock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9" y="1242449"/>
                <a:ext cx="7442202" cy="2739211"/>
              </a:xfrm>
              <a:prstGeom prst="rect">
                <a:avLst/>
              </a:prstGeom>
              <a:blipFill>
                <a:blip r:embed="rId2"/>
                <a:stretch>
                  <a:fillRect l="-737" t="-1336" r="-491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984343" y="1584164"/>
            <a:ext cx="29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Cannot maintain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08256" y="1766207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8256" y="3039281"/>
            <a:ext cx="762000" cy="6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53525" y="2873665"/>
            <a:ext cx="262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16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 output would depend on the input, which itself would depend on the output,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thus the output would depend on itself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Sequential chips require feedback loops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Sequential chips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 combinational + DFF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sandwhich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Sequential chips require feedback loops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Sequential chips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 combinational + DFF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sandwhich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Sequential chips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= combinational + DFF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sandwhich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n-US" dirty="0"/>
                  <a:t>Sequential chips </a:t>
                </a:r>
                <a:r>
                  <a:rPr lang="en-US" dirty="0" smtClean="0"/>
                  <a:t>= combinational + DFF </a:t>
                </a:r>
                <a:r>
                  <a:rPr lang="en-US" dirty="0" err="1" smtClean="0"/>
                  <a:t>sandwhich</a:t>
                </a:r>
                <a:endParaRPr lang="en-U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DFFs </a:t>
                </a: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inherent time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the 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 does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depend on itself,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but </a:t>
                </a:r>
                <a:r>
                  <a:rPr lang="en-US" sz="1600" dirty="0">
                    <a:solidFill>
                      <a:schemeClr val="bg1"/>
                    </a:solidFill>
                  </a:rPr>
                  <a:t>rather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output(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guarded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against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uncontrolled </a:t>
                </a:r>
                <a:r>
                  <a:rPr lang="en-US" sz="1600" dirty="0">
                    <a:solidFill>
                      <a:schemeClr val="bg1"/>
                    </a:solidFill>
                  </a:rPr>
                  <a:t>‘‘data races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’’</a:t>
                </a:r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75"/>
          <a:stretch/>
        </p:blipFill>
        <p:spPr>
          <a:xfrm>
            <a:off x="9285622" y="3507931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n-US" dirty="0"/>
                  <a:t>Sequential chips </a:t>
                </a:r>
                <a:r>
                  <a:rPr lang="en-US" dirty="0" smtClean="0"/>
                  <a:t>= combinational + DFF </a:t>
                </a:r>
                <a:r>
                  <a:rPr lang="en-US" dirty="0" err="1" smtClean="0"/>
                  <a:t>sandwhich</a:t>
                </a:r>
                <a:endParaRPr lang="en-U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n-US" sz="1600" dirty="0" smtClean="0"/>
                  <a:t>DFFs </a:t>
                </a:r>
                <a:r>
                  <a:rPr lang="en-US" sz="1600" dirty="0"/>
                  <a:t>h</a:t>
                </a:r>
                <a:r>
                  <a:rPr lang="en-US" sz="1600" dirty="0" smtClean="0"/>
                  <a:t>ave </a:t>
                </a:r>
                <a:r>
                  <a:rPr lang="en-US" sz="1600" dirty="0"/>
                  <a:t>inherent time </a:t>
                </a:r>
                <a:r>
                  <a:rPr lang="en-US" sz="1600" dirty="0" smtClean="0"/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the 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) does </a:t>
                </a:r>
                <a:r>
                  <a:rPr lang="en-US" sz="1600" dirty="0"/>
                  <a:t>not depend on itself,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but </a:t>
                </a:r>
                <a:r>
                  <a:rPr lang="en-US" sz="1600" dirty="0"/>
                  <a:t>rather on </a:t>
                </a:r>
                <a:r>
                  <a:rPr lang="en-US" sz="1600" dirty="0" smtClean="0"/>
                  <a:t>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guarded </a:t>
                </a:r>
                <a:r>
                  <a:rPr lang="en-US" sz="1600" dirty="0"/>
                  <a:t>against </a:t>
                </a:r>
                <a:r>
                  <a:rPr lang="en-US" sz="1600" dirty="0" smtClean="0"/>
                  <a:t>uncontrolled </a:t>
                </a:r>
                <a:r>
                  <a:rPr lang="en-US" sz="1600" dirty="0"/>
                  <a:t>‘‘data races</a:t>
                </a:r>
                <a:r>
                  <a:rPr lang="en-US" sz="1600" dirty="0" smtClean="0"/>
                  <a:t>’’</a:t>
                </a:r>
                <a:endParaRPr lang="es-ES" dirty="0" smtClean="0"/>
              </a:p>
              <a:p>
                <a:endParaRPr lang="es-ES" dirty="0" smtClean="0"/>
              </a:p>
              <a:p>
                <a:r>
                  <a:rPr lang="en-US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Their </a:t>
                </a:r>
                <a:r>
                  <a:rPr lang="en-US" sz="1600" dirty="0">
                    <a:solidFill>
                      <a:schemeClr val="bg1"/>
                    </a:solidFill>
                  </a:rPr>
                  <a:t>outputs change only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during the </a:t>
                </a:r>
                <a:r>
                  <a:rPr lang="en-US" sz="1600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between a </a:t>
                </a:r>
                <a:r>
                  <a:rPr lang="en-US" sz="1600" dirty="0">
                    <a:solidFill>
                      <a:schemeClr val="bg1"/>
                    </a:solidFill>
                  </a:rPr>
                  <a:t>clock cycle to the next, 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and 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 within the cycle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itself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(in fact, they might be </a:t>
                </a:r>
                <a:r>
                  <a:rPr lang="en-US" sz="1600" dirty="0">
                    <a:solidFill>
                      <a:schemeClr val="bg1"/>
                    </a:solidFill>
                  </a:rPr>
                  <a:t>unstable states during clock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cycles but we don’t care)</a:t>
                </a:r>
              </a:p>
              <a:p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75"/>
          <a:stretch/>
        </p:blipFill>
        <p:spPr>
          <a:xfrm>
            <a:off x="9285622" y="3507931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combinational chips (time </a:t>
                </a:r>
                <a:r>
                  <a:rPr lang="en-US" dirty="0" smtClean="0"/>
                  <a:t>neither </a:t>
                </a:r>
                <a:r>
                  <a:rPr lang="en-US" dirty="0"/>
                  <a:t>modeled nor recognized) feedback loops are </a:t>
                </a:r>
                <a:r>
                  <a:rPr lang="en-US" i="1" dirty="0"/>
                  <a:t>problematic</a:t>
                </a:r>
              </a:p>
              <a:p>
                <a:endParaRPr lang="en-US" dirty="0"/>
              </a:p>
              <a:p>
                <a:r>
                  <a:rPr lang="en-US" sz="1600" dirty="0"/>
                  <a:t>	The output would depend on the input, which itself would depend on the output,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thus the output would depend on itself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Sequential chips </a:t>
                </a:r>
                <a:r>
                  <a:rPr lang="en-US" i="1" dirty="0" smtClean="0"/>
                  <a:t>require</a:t>
                </a:r>
                <a:r>
                  <a:rPr lang="en-US" dirty="0" smtClean="0"/>
                  <a:t> feedback loops</a:t>
                </a:r>
              </a:p>
              <a:p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n-US" dirty="0"/>
                  <a:t>Sequential chips </a:t>
                </a:r>
                <a:r>
                  <a:rPr lang="en-US" dirty="0" smtClean="0"/>
                  <a:t>= combinational + DFF </a:t>
                </a:r>
                <a:r>
                  <a:rPr lang="en-US" dirty="0" err="1" smtClean="0"/>
                  <a:t>sandwhich</a:t>
                </a:r>
                <a:endParaRPr lang="en-U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n-US" sz="1600" dirty="0" smtClean="0"/>
                  <a:t>DFFs </a:t>
                </a:r>
                <a:r>
                  <a:rPr lang="en-US" sz="1600" dirty="0"/>
                  <a:t>h</a:t>
                </a:r>
                <a:r>
                  <a:rPr lang="en-US" sz="1600" dirty="0" smtClean="0"/>
                  <a:t>ave </a:t>
                </a:r>
                <a:r>
                  <a:rPr lang="en-US" sz="1600" dirty="0"/>
                  <a:t>inherent time </a:t>
                </a:r>
                <a:r>
                  <a:rPr lang="en-US" sz="1600" dirty="0" smtClean="0"/>
                  <a:t>delay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the 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) does </a:t>
                </a:r>
                <a:r>
                  <a:rPr lang="en-US" sz="1600" dirty="0"/>
                  <a:t>not depend on itself,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but </a:t>
                </a:r>
                <a:r>
                  <a:rPr lang="en-US" sz="1600" dirty="0"/>
                  <a:t>rather on </a:t>
                </a:r>
                <a:r>
                  <a:rPr lang="en-US" sz="1600" dirty="0" smtClean="0"/>
                  <a:t>output(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-1)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guarded </a:t>
                </a:r>
                <a:r>
                  <a:rPr lang="en-US" sz="1600" dirty="0"/>
                  <a:t>against </a:t>
                </a:r>
                <a:r>
                  <a:rPr lang="en-US" sz="1600" dirty="0" smtClean="0"/>
                  <a:t>uncontrolled </a:t>
                </a:r>
                <a:r>
                  <a:rPr lang="en-US" sz="1600" dirty="0"/>
                  <a:t>‘‘data races</a:t>
                </a:r>
                <a:r>
                  <a:rPr lang="en-US" sz="1600" dirty="0" smtClean="0"/>
                  <a:t>’’</a:t>
                </a:r>
                <a:endParaRPr lang="es-ES" dirty="0" smtClean="0"/>
              </a:p>
              <a:p>
                <a:endParaRPr lang="es-ES" dirty="0" smtClean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Their </a:t>
                </a:r>
                <a:r>
                  <a:rPr lang="en-US" sz="1600" dirty="0"/>
                  <a:t>outputs change only </a:t>
                </a:r>
                <a:r>
                  <a:rPr lang="en-US" sz="1600" dirty="0" smtClean="0"/>
                  <a:t>during the </a:t>
                </a:r>
                <a:r>
                  <a:rPr lang="en-US" sz="1600" dirty="0"/>
                  <a:t>transition </a:t>
                </a:r>
                <a:r>
                  <a:rPr lang="en-US" sz="1600" dirty="0" smtClean="0"/>
                  <a:t>between a </a:t>
                </a:r>
                <a:r>
                  <a:rPr lang="en-US" sz="1600" dirty="0"/>
                  <a:t>clock cycle to the next, 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not within the cycle </a:t>
                </a:r>
                <a:r>
                  <a:rPr lang="en-US" sz="1600" dirty="0" smtClean="0"/>
                  <a:t>itself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(in fact, they might be </a:t>
                </a:r>
                <a:r>
                  <a:rPr lang="en-US" sz="1600" dirty="0"/>
                  <a:t>unstable states during clock </a:t>
                </a:r>
                <a:r>
                  <a:rPr lang="en-US" sz="1600" dirty="0" smtClean="0"/>
                  <a:t>cycles but we don’t care)</a:t>
                </a:r>
              </a:p>
              <a:p>
                <a:endParaRPr lang="es-ES" sz="1600" dirty="0" smtClean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169879"/>
                <a:ext cx="12841519" cy="4339650"/>
              </a:xfrm>
              <a:prstGeom prst="rect">
                <a:avLst/>
              </a:prstGeom>
              <a:blipFill>
                <a:blip r:embed="rId2"/>
                <a:stretch>
                  <a:fillRect l="-42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010"/>
          <a:stretch/>
        </p:blipFill>
        <p:spPr>
          <a:xfrm>
            <a:off x="9872997" y="1587963"/>
            <a:ext cx="13144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75"/>
          <a:stretch/>
        </p:blipFill>
        <p:spPr>
          <a:xfrm>
            <a:off x="9285622" y="3507931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 smtClean="0">
                <a:solidFill>
                  <a:schemeClr val="bg1"/>
                </a:solidFill>
              </a:rPr>
              <a:t>. You tell the ALU to </a:t>
            </a:r>
            <a:r>
              <a:rPr lang="en-US" sz="1600" dirty="0">
                <a:solidFill>
                  <a:schemeClr val="bg1"/>
                </a:solidFill>
              </a:rPr>
              <a:t>compute </a:t>
            </a:r>
            <a:r>
              <a:rPr lang="en-US" sz="1600" i="1" dirty="0" err="1" smtClean="0">
                <a:solidFill>
                  <a:schemeClr val="bg1"/>
                </a:solidFill>
              </a:rPr>
              <a:t>x</a:t>
            </a:r>
            <a:r>
              <a:rPr lang="en-US" sz="1600" dirty="0" err="1" smtClean="0">
                <a:solidFill>
                  <a:schemeClr val="bg1"/>
                </a:solidFill>
              </a:rPr>
              <a:t>+</a:t>
            </a:r>
            <a:r>
              <a:rPr lang="en-US" sz="1600" i="1" dirty="0" err="1" smtClean="0">
                <a:solidFill>
                  <a:schemeClr val="bg1"/>
                </a:solidFill>
              </a:rPr>
              <a:t>y</a:t>
            </a:r>
            <a:endParaRPr lang="en-US" sz="1600" i="1" dirty="0" smtClean="0">
              <a:solidFill>
                <a:schemeClr val="bg1"/>
              </a:solidFill>
            </a:endParaRPr>
          </a:p>
          <a:p>
            <a:endParaRPr lang="en-US" sz="1600" i="1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730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32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967" y="1169879"/>
            <a:ext cx="128415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‘Discretization’ </a:t>
            </a:r>
            <a:r>
              <a:rPr lang="en-US" dirty="0"/>
              <a:t>of the sequential chips’ outputs </a:t>
            </a:r>
            <a:r>
              <a:rPr lang="en-US" dirty="0" smtClean="0"/>
              <a:t>synchronizes </a:t>
            </a:r>
            <a:r>
              <a:rPr lang="en-US" dirty="0"/>
              <a:t>the overall computer </a:t>
            </a:r>
            <a:r>
              <a:rPr lang="en-US" dirty="0" smtClean="0"/>
              <a:t>architecture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You tell the ALU to </a:t>
            </a:r>
            <a:r>
              <a:rPr lang="en-US" sz="1600" dirty="0"/>
              <a:t>compute 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+</a:t>
            </a:r>
            <a:r>
              <a:rPr lang="en-US" sz="1600" i="1" dirty="0" err="1" smtClean="0"/>
              <a:t>y</a:t>
            </a:r>
            <a:endParaRPr lang="en-US" sz="1600" i="1" dirty="0" smtClean="0"/>
          </a:p>
          <a:p>
            <a:endParaRPr lang="en-US" sz="16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length </a:t>
            </a:r>
            <a:r>
              <a:rPr lang="en-US" dirty="0">
                <a:solidFill>
                  <a:schemeClr val="bg1"/>
                </a:solidFill>
              </a:rPr>
              <a:t>of the computer cycle has to be slightly longer than time it takes to travel the longest distance between two chips</a:t>
            </a:r>
          </a:p>
          <a:p>
            <a:endParaRPr lang="en-US" sz="1600" i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698" y="2296683"/>
            <a:ext cx="2111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nearby </a:t>
            </a:r>
            <a:r>
              <a:rPr lang="en-US" sz="1200" dirty="0" smtClean="0"/>
              <a:t>register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27" y="3745482"/>
            <a:ext cx="3492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y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in </a:t>
            </a:r>
            <a:r>
              <a:rPr lang="en-US" sz="1200" dirty="0"/>
              <a:t>a remote RAM </a:t>
            </a:r>
            <a:r>
              <a:rPr lang="en-US" sz="1200" dirty="0" smtClean="0"/>
              <a:t>register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0353" y="2932936"/>
            <a:ext cx="1586592" cy="156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9873" y="2601932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0543" y="3469749"/>
            <a:ext cx="1178379" cy="288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14" idx="3"/>
          </p:cNvCxnSpPr>
          <p:nvPr/>
        </p:nvCxnSpPr>
        <p:spPr>
          <a:xfrm>
            <a:off x="5348252" y="2746295"/>
            <a:ext cx="1682101" cy="857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3"/>
          </p:cNvCxnSpPr>
          <p:nvPr/>
        </p:nvCxnSpPr>
        <p:spPr>
          <a:xfrm flipV="1">
            <a:off x="1658922" y="3153053"/>
            <a:ext cx="2621723" cy="46105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>
            <a:off x="4280645" y="3153053"/>
            <a:ext cx="2749708" cy="6846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40607"/>
              </p:ext>
            </p:extLst>
          </p:nvPr>
        </p:nvGraphicFramePr>
        <p:xfrm>
          <a:off x="1017573" y="5494434"/>
          <a:ext cx="1106424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67030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726571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590634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25995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2202346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9772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030416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299353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80934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917057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7133743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 + %$@&amp; 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 + 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924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1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*#^(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4501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2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%$@&amp;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603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clock</a:t>
                      </a:r>
                      <a:endParaRPr lang="en-US" sz="1200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86805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2076396" y="3351307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5674819" y="2619785"/>
            <a:ext cx="3103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955533" y="3759144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input 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952206" y="3467168"/>
            <a:ext cx="597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input 1</a:t>
            </a:r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16945" y="3837708"/>
            <a:ext cx="114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25708</TotalTime>
  <Words>6664</Words>
  <Application>Microsoft Office PowerPoint</Application>
  <PresentationFormat>Widescreen</PresentationFormat>
  <Paragraphs>2620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Courier New</vt:lpstr>
      <vt:lpstr>Office Theme</vt:lpstr>
      <vt:lpstr>Sequential Logic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Remembering</vt:lpstr>
      <vt:lpstr>DFF</vt:lpstr>
      <vt:lpstr>DFF</vt:lpstr>
      <vt:lpstr>DFF</vt:lpstr>
      <vt:lpstr>DFF</vt:lpstr>
      <vt:lpstr>DFF</vt:lpstr>
      <vt:lpstr>DFF</vt:lpstr>
      <vt:lpstr>DFF</vt:lpstr>
      <vt:lpstr>DFF</vt:lpstr>
      <vt:lpstr>DFF</vt:lpstr>
      <vt:lpstr>Registers            1-bit register</vt:lpstr>
      <vt:lpstr>Registers            1-bit register</vt:lpstr>
      <vt:lpstr>Registers            1-bit register</vt:lpstr>
      <vt:lpstr>Registers            1-bit register</vt:lpstr>
      <vt:lpstr>Registers            1-bit register</vt:lpstr>
      <vt:lpstr>Registers            1-bit register</vt:lpstr>
      <vt:lpstr>Registers               multi-bit register</vt:lpstr>
      <vt:lpstr>Registers               multi-bit register</vt:lpstr>
      <vt:lpstr>Registers               multi-bit register</vt:lpstr>
      <vt:lpstr>Registers               multi-bit register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    multi registers</vt:lpstr>
      <vt:lpstr>RAM                    ram8</vt:lpstr>
      <vt:lpstr>PowerPoint Presentation</vt:lpstr>
      <vt:lpstr>RAM                    ram8</vt:lpstr>
      <vt:lpstr>RAM                    ram8</vt:lpstr>
      <vt:lpstr>RAM                    ram8</vt:lpstr>
      <vt:lpstr>RAM                    ram8</vt:lpstr>
      <vt:lpstr>RAM                    ram8</vt:lpstr>
      <vt:lpstr>RAM                    ram8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  ram64</vt:lpstr>
      <vt:lpstr>RAM                 ram512</vt:lpstr>
      <vt:lpstr>RAM                   ram4k</vt:lpstr>
      <vt:lpstr>RAM                  ram16k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Counter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  <vt:lpstr>Perspective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136</cp:revision>
  <dcterms:created xsi:type="dcterms:W3CDTF">2018-02-26T00:59:39Z</dcterms:created>
  <dcterms:modified xsi:type="dcterms:W3CDTF">2018-03-23T19:43:25Z</dcterms:modified>
</cp:coreProperties>
</file>