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330" r:id="rId4"/>
    <p:sldId id="258" r:id="rId5"/>
    <p:sldId id="259" r:id="rId6"/>
    <p:sldId id="260" r:id="rId7"/>
    <p:sldId id="261" r:id="rId8"/>
    <p:sldId id="262" r:id="rId9"/>
    <p:sldId id="331" r:id="rId10"/>
    <p:sldId id="33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8" r:id="rId58"/>
    <p:sldId id="319" r:id="rId59"/>
    <p:sldId id="320" r:id="rId60"/>
    <p:sldId id="321" r:id="rId61"/>
    <p:sldId id="322" r:id="rId62"/>
    <p:sldId id="323" r:id="rId63"/>
    <p:sldId id="324" r:id="rId64"/>
    <p:sldId id="325" r:id="rId65"/>
    <p:sldId id="326" r:id="rId66"/>
    <p:sldId id="327" r:id="rId67"/>
    <p:sldId id="328" r:id="rId68"/>
    <p:sldId id="329" r:id="rId69"/>
    <p:sldId id="333" r:id="rId70"/>
    <p:sldId id="334" r:id="rId7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726" autoAdjust="0"/>
    <p:restoredTop sz="94660"/>
  </p:normalViewPr>
  <p:slideViewPr>
    <p:cSldViewPr snapToGrid="0">
      <p:cViewPr>
        <p:scale>
          <a:sx n="50" d="100"/>
          <a:sy n="50" d="100"/>
        </p:scale>
        <p:origin x="104" y="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microsoft.com/office/2015/10/relationships/revisionInfo" Target="revisionInfo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7317F-5938-4D4E-9D3C-7EF266628F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B0EDDB-178C-43EF-9690-D79D3141AC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545400-E353-4350-8F4D-E52FD9AD4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44640-3406-4147-9230-966589AC880D}" type="datetimeFigureOut">
              <a:rPr lang="en-US" smtClean="0"/>
              <a:t>17-Nov-17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769BC0-B8AA-46E8-8365-B468DC091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D11C7A-376F-4F11-AD49-4BE440A1E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9FEFC-2698-435C-BD39-96F63568C8E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811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1222A-FB83-4238-9046-E1EE34A85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89F4FA-3D5A-41A4-9FCC-24C37EB894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B46937-3B66-4F46-BCA8-B18A205DB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44640-3406-4147-9230-966589AC880D}" type="datetimeFigureOut">
              <a:rPr lang="en-US" smtClean="0"/>
              <a:t>17-Nov-17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3BEAEB-AA48-4BBF-A618-5ABD4828A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180657-5FDD-4ACB-A72E-28C48D364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9FEFC-2698-435C-BD39-96F63568C8E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7381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C2E519-6EF2-469B-AA62-9A60844E11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AC7320-04B7-460F-88C9-8517182169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39C330-1307-49F4-B7D4-3299305C8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44640-3406-4147-9230-966589AC880D}" type="datetimeFigureOut">
              <a:rPr lang="en-US" smtClean="0"/>
              <a:t>17-Nov-17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AA62AB-1E2B-446E-9C8E-2C519FD1F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C3883-90AF-411C-8786-5C6C2061F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9FEFC-2698-435C-BD39-96F63568C8E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793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2CB89-7104-4931-A462-6210B1C8E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1067E4-FF06-4DFF-9D10-8B6C677F12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D85B0-773E-4AC0-94B1-6D0DDD69B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44640-3406-4147-9230-966589AC880D}" type="datetimeFigureOut">
              <a:rPr lang="en-US" smtClean="0"/>
              <a:t>17-Nov-17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2617B3-B90A-4FFE-958D-7609FE11D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48955C-E1DC-4D04-9B5A-61FCD3816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9FEFC-2698-435C-BD39-96F63568C8E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223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82CFF-44C6-4FCE-AA6D-421F5CA86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4B90B8-F08E-48FF-95AA-C935661C0C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9FAA4D-2F43-4ECF-9AAC-AA9675F9B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44640-3406-4147-9230-966589AC880D}" type="datetimeFigureOut">
              <a:rPr lang="en-US" smtClean="0"/>
              <a:t>17-Nov-17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B72E41-69EE-43E3-B398-8AAEA7E8F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D1FE1E-4556-47AE-9792-27A499CA6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9FEFC-2698-435C-BD39-96F63568C8E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451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54A0C-4F11-4C99-B6B8-D8ED80B13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1A7147-A11C-457D-8254-139A0B505F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6D7087-118B-497E-B29A-FF9EE06404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6C9206-5B27-4A1E-97D9-F0B9C949C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44640-3406-4147-9230-966589AC880D}" type="datetimeFigureOut">
              <a:rPr lang="en-US" smtClean="0"/>
              <a:t>17-Nov-17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7A6CDE-B5C9-4E4A-8BB0-832B121F3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E568AF-8095-4883-AA19-AC7A01AFA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9FEFC-2698-435C-BD39-96F63568C8E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944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38C8D-DE5C-4931-8E60-8EB5E5B78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CDAE6B-B3C5-4487-951A-BAAD07E3AF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C56864-FDE4-4778-86D6-59B6C4E72E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190129-2B1C-4057-8407-AA34D391CE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0300B9-3247-4480-B524-C2072F1591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A2CADD-95B9-4E23-B0AC-BC6D591BA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44640-3406-4147-9230-966589AC880D}" type="datetimeFigureOut">
              <a:rPr lang="en-US" smtClean="0"/>
              <a:t>17-Nov-17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C192B6-7271-4A2A-8C84-672AC2DA5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16286C-DD05-4B93-86C8-A7B7552AC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9FEFC-2698-435C-BD39-96F63568C8E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1301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76A42-AF65-4408-A03D-4083B397E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C13320-C1AF-4913-89FA-1F75FB927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44640-3406-4147-9230-966589AC880D}" type="datetimeFigureOut">
              <a:rPr lang="en-US" smtClean="0"/>
              <a:t>17-Nov-17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B29B16-46AB-485F-A34B-7235E9DC1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C89DD7-5321-48BF-AA9A-4CBFC011A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9FEFC-2698-435C-BD39-96F63568C8E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1762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00B275-393B-41C6-B4AE-659889310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44640-3406-4147-9230-966589AC880D}" type="datetimeFigureOut">
              <a:rPr lang="en-US" smtClean="0"/>
              <a:t>17-Nov-17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378726-2562-49A6-9479-C84C9F97E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A6494F-4C64-4569-8B4C-7517507AA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9FEFC-2698-435C-BD39-96F63568C8E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8795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2DF78-E511-486F-990A-3EEA60437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0A4B05-E920-4CC8-A2C1-705FBA555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511394-D87F-44E7-9A14-9722D88857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A8CE67-222D-4CC7-AF16-4036F6EF1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44640-3406-4147-9230-966589AC880D}" type="datetimeFigureOut">
              <a:rPr lang="en-US" smtClean="0"/>
              <a:t>17-Nov-17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51F6CD-894F-4D8D-B774-5F98DB182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624BE1-F183-4407-9175-B1D500C64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9FEFC-2698-435C-BD39-96F63568C8E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061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5088D-E936-48CF-B21B-AD7A91383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4938BB-495F-47EF-B2ED-E183718269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415A9C-9DA7-4F8A-9AD2-B12D6D6D22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1A09F0-31D0-409A-B7A5-BD370319F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44640-3406-4147-9230-966589AC880D}" type="datetimeFigureOut">
              <a:rPr lang="en-US" smtClean="0"/>
              <a:t>17-Nov-17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D3CC15-ADC5-4FEE-9260-6783B4DA1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D74EE6-C8D2-4A09-B721-4B8CD4578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9FEFC-2698-435C-BD39-96F63568C8E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851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8EE87-2E4D-4E7E-A70F-53D261313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C2F323-4BBB-4F3C-824A-61C31A4E60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621153-67E9-4ABD-A89B-57BFF0C76D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144640-3406-4147-9230-966589AC880D}" type="datetimeFigureOut">
              <a:rPr lang="en-US" smtClean="0"/>
              <a:t>17-Nov-17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AC6A20-79F8-40F7-8745-3E1839471D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D5412E-8FBF-4EEF-AB7A-B0C08C9FF9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79FEFC-2698-435C-BD39-96F63568C8E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269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2.png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8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1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30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64F6D-36BF-40D4-90D1-0958B1A211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Power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C0C30F-4498-45ED-80F4-E08E8EBB2F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2</a:t>
            </a:r>
            <a:r>
              <a:rPr lang="en-US" baseline="30000" dirty="0"/>
              <a:t>3</a:t>
            </a:r>
            <a:r>
              <a:rPr lang="en-US" dirty="0"/>
              <a:t> + 5</a:t>
            </a:r>
            <a:r>
              <a:rPr lang="en-US" baseline="30000" dirty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38812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B5A0D-6810-4F7E-888C-087DE7F37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-150644"/>
            <a:ext cx="12191999" cy="1325563"/>
          </a:xfrm>
        </p:spPr>
        <p:txBody>
          <a:bodyPr>
            <a:normAutofit/>
          </a:bodyPr>
          <a:lstStyle/>
          <a:p>
            <a:r>
              <a:rPr lang="es-ES" dirty="0"/>
              <a:t>Power							                          </a:t>
            </a:r>
            <a:r>
              <a:rPr lang="en-US" sz="2400" dirty="0"/>
              <a:t>@function</a:t>
            </a:r>
            <a:endParaRPr lang="en-US" sz="4267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FB9222C-C68D-4739-B989-583BC96C345D}"/>
              </a:ext>
            </a:extLst>
          </p:cNvPr>
          <p:cNvSpPr/>
          <p:nvPr/>
        </p:nvSpPr>
        <p:spPr>
          <a:xfrm>
            <a:off x="139025" y="1016338"/>
            <a:ext cx="11264622" cy="54476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.type power, @function		# tell linker this will be a function		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power:	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Prologue</a:t>
            </a:r>
          </a:p>
          <a:p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%ebp		# save old base pointer</a:t>
            </a:r>
          </a:p>
          <a:p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movl %esp, %ebp		# make stack pointer the base pointer</a:t>
            </a:r>
          </a:p>
          <a:p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subl $4, %esp		# make room for local variables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8(%ebp), %ebx		# put 1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 in %ebx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12(%ebp), %ecx		# put 2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nd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 in %ecx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%ebx, -4(%ebp)		# store current result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power_loop_start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cmpl $1, %ecx		# if the power is 1, end function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je end_power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-4(%ebp), %eax		# move current result into %eax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imull %ebx, %eax		# multiply base number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by current result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%eax, -4(%ebp)		# store current result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decl %ecx			# decrease the power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jmp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power_loop_start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# run for the next power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end_power: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-4(%ebp), %eax		# return value goes in %eax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Epilogue</a:t>
            </a:r>
          </a:p>
          <a:p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movl %ebp, %esp		# restore stack pointer</a:t>
            </a:r>
          </a:p>
          <a:p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popl %ebp			# restore base pointer </a:t>
            </a:r>
          </a:p>
          <a:p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ret			# popl %eip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41290C5-DC57-4551-BA31-573BD4B64D93}"/>
              </a:ext>
            </a:extLst>
          </p:cNvPr>
          <p:cNvSpPr/>
          <p:nvPr/>
        </p:nvSpPr>
        <p:spPr>
          <a:xfrm>
            <a:off x="8057073" y="1016338"/>
            <a:ext cx="4119380" cy="5841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Table 13">
                <a:extLst>
                  <a:ext uri="{FF2B5EF4-FFF2-40B4-BE49-F238E27FC236}">
                    <a16:creationId xmlns:a16="http://schemas.microsoft.com/office/drawing/2014/main" id="{F4C29879-23ED-4E44-AE50-F3FF2F0F9700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7265850" y="1051947"/>
              <a:ext cx="4706353" cy="14833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02895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77403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9366124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01703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45964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(%esp)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return address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81743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Table 13">
                <a:extLst>
                  <a:ext uri="{FF2B5EF4-FFF2-40B4-BE49-F238E27FC236}">
                    <a16:creationId xmlns:a16="http://schemas.microsoft.com/office/drawing/2014/main" id="{F4C29879-23ED-4E44-AE50-F3FF2F0F9700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7265850" y="1051947"/>
              <a:ext cx="4706353" cy="14833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02895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77403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9366124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01703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45964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300000" r="-56137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return address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81743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AF99CF2F-8CC0-42F2-BFED-4CF4822E881B}"/>
              </a:ext>
            </a:extLst>
          </p:cNvPr>
          <p:cNvSpPr txBox="1"/>
          <p:nvPr/>
        </p:nvSpPr>
        <p:spPr>
          <a:xfrm>
            <a:off x="9686564" y="5288117"/>
            <a:ext cx="2285639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1400" dirty="0"/>
              <a:t>EIP </a:t>
            </a:r>
            <a:r>
              <a:rPr lang="en-US" sz="1400" dirty="0"/>
              <a:t>=</a:t>
            </a:r>
            <a:r>
              <a:rPr lang="es-ES" sz="1400" dirty="0"/>
              <a:t> </a:t>
            </a:r>
            <a:r>
              <a:rPr lang="es-ES" sz="1400" dirty="0" err="1"/>
              <a:t>start</a:t>
            </a:r>
            <a:r>
              <a:rPr lang="es-ES" sz="1400" dirty="0"/>
              <a:t> </a:t>
            </a:r>
            <a:r>
              <a:rPr lang="es-ES" sz="1400" dirty="0" err="1"/>
              <a:t>of</a:t>
            </a:r>
            <a:r>
              <a:rPr lang="es-ES" sz="1400" dirty="0"/>
              <a:t> </a:t>
            </a:r>
            <a:r>
              <a:rPr lang="es-ES" sz="1400" dirty="0" err="1"/>
              <a:t>power</a:t>
            </a:r>
            <a:r>
              <a:rPr lang="es-ES" sz="1400" dirty="0"/>
              <a:t> </a:t>
            </a:r>
            <a:r>
              <a:rPr lang="es-ES" sz="1400" dirty="0" err="1"/>
              <a:t>function</a:t>
            </a:r>
            <a:endParaRPr lang="es-ES" sz="1400" dirty="0"/>
          </a:p>
        </p:txBody>
      </p:sp>
    </p:spTree>
    <p:extLst>
      <p:ext uri="{BB962C8B-B14F-4D97-AF65-F5344CB8AC3E}">
        <p14:creationId xmlns:p14="http://schemas.microsoft.com/office/powerpoint/2010/main" val="614224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B5A0D-6810-4F7E-888C-087DE7F37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-150644"/>
            <a:ext cx="12191999" cy="1325563"/>
          </a:xfrm>
        </p:spPr>
        <p:txBody>
          <a:bodyPr>
            <a:normAutofit/>
          </a:bodyPr>
          <a:lstStyle/>
          <a:p>
            <a:r>
              <a:rPr lang="es-ES" dirty="0"/>
              <a:t>Power							            </a:t>
            </a:r>
            <a:r>
              <a:rPr lang="en-US" sz="2400" dirty="0"/>
              <a:t>power() #1: save base </a:t>
            </a:r>
            <a:r>
              <a:rPr lang="en-US" sz="2400" dirty="0" err="1"/>
              <a:t>ptr</a:t>
            </a:r>
            <a:endParaRPr lang="en-US" sz="4267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EE0C3B0-273E-4BBC-BB1E-F012F4699126}"/>
              </a:ext>
            </a:extLst>
          </p:cNvPr>
          <p:cNvSpPr/>
          <p:nvPr/>
        </p:nvSpPr>
        <p:spPr>
          <a:xfrm>
            <a:off x="8057073" y="1016338"/>
            <a:ext cx="4119380" cy="5841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BFDCB660-4BA0-4D50-B95A-581CD1A3A49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34664960"/>
                  </p:ext>
                </p:extLst>
              </p:nvPr>
            </p:nvGraphicFramePr>
            <p:xfrm>
              <a:off x="7265850" y="1051947"/>
              <a:ext cx="4706353" cy="185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02895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77403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9366124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01703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45964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return address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8174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rgbClr val="0070C0"/>
                              </a:solidFill>
                              <a:ea typeface="Cambria Math" panose="02040503050406030204" pitchFamily="18" charset="0"/>
                            </a:rPr>
                            <a:t>(%esp)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70C0"/>
                              </a:solidFill>
                            </a:rPr>
                            <a:t>old %ebp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9805898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BFDCB660-4BA0-4D50-B95A-581CD1A3A49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34664960"/>
                  </p:ext>
                </p:extLst>
              </p:nvPr>
            </p:nvGraphicFramePr>
            <p:xfrm>
              <a:off x="7265850" y="1051947"/>
              <a:ext cx="4706353" cy="185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02895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77403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9366124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01703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45964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return address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8174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400000" r="-56137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70C0"/>
                              </a:solidFill>
                            </a:rPr>
                            <a:t>old %ebp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9805898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1FA8754D-D650-480C-B760-ED873556F51C}"/>
              </a:ext>
            </a:extLst>
          </p:cNvPr>
          <p:cNvSpPr txBox="1"/>
          <p:nvPr/>
        </p:nvSpPr>
        <p:spPr>
          <a:xfrm>
            <a:off x="9686564" y="5288117"/>
            <a:ext cx="2285639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1400" dirty="0"/>
              <a:t>EIP </a:t>
            </a:r>
            <a:r>
              <a:rPr lang="en-US" sz="1400" dirty="0"/>
              <a:t>=</a:t>
            </a:r>
            <a:r>
              <a:rPr lang="es-ES" sz="1400" dirty="0"/>
              <a:t> </a:t>
            </a:r>
            <a:r>
              <a:rPr lang="es-ES" sz="1400" dirty="0" err="1"/>
              <a:t>start</a:t>
            </a:r>
            <a:r>
              <a:rPr lang="es-ES" sz="1400" dirty="0"/>
              <a:t> </a:t>
            </a:r>
            <a:r>
              <a:rPr lang="es-ES" sz="1400" dirty="0" err="1"/>
              <a:t>of</a:t>
            </a:r>
            <a:r>
              <a:rPr lang="es-ES" sz="1400" dirty="0"/>
              <a:t> </a:t>
            </a:r>
            <a:r>
              <a:rPr lang="es-ES" sz="1400" dirty="0" err="1"/>
              <a:t>power</a:t>
            </a:r>
            <a:r>
              <a:rPr lang="es-ES" sz="1400" dirty="0"/>
              <a:t> </a:t>
            </a:r>
            <a:r>
              <a:rPr lang="es-ES" sz="1400" dirty="0" err="1"/>
              <a:t>function</a:t>
            </a:r>
            <a:endParaRPr lang="es-ES" sz="14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55FCA8-2851-4A29-AE4F-24E0E048DD7F}"/>
              </a:ext>
            </a:extLst>
          </p:cNvPr>
          <p:cNvSpPr/>
          <p:nvPr/>
        </p:nvSpPr>
        <p:spPr>
          <a:xfrm>
            <a:off x="139025" y="1016338"/>
            <a:ext cx="11264622" cy="54476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.type power, @function		# tell linker this will be a function		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power:	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# Prologue</a:t>
            </a:r>
          </a:p>
          <a:p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%ebp		# save old base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%esp, %ebp		# make stack pointer the base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subl $4, %esp		# make room for local variables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8(%ebp), %ebx		# put 1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 in %ebx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12(%ebp), %ecx		# put 2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nd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 in %ecx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%ebx, -4(%ebp)		# store current result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power_loop_start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cmpl $1, %ecx		# if the power is 1, end function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je end_power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-4(%ebp), %eax		# move current result into %eax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imull %ebx, %eax		# multiply base number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by current result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%eax, -4(%ebp)		# store current result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decl %ecx			# decrease the power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jmp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power_loop_start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# run for the next power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end_power: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-4(%ebp), %eax		# return value goes in %eax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 Epilogue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%ebp, %esp		# restore stack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popl %ebp			# restore base pointer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ret			# popl %eip</a:t>
            </a:r>
          </a:p>
        </p:txBody>
      </p:sp>
    </p:spTree>
    <p:extLst>
      <p:ext uri="{BB962C8B-B14F-4D97-AF65-F5344CB8AC3E}">
        <p14:creationId xmlns:p14="http://schemas.microsoft.com/office/powerpoint/2010/main" val="30218386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504E880D-3D0D-4971-8CF1-896CB6FAA69F}"/>
              </a:ext>
            </a:extLst>
          </p:cNvPr>
          <p:cNvSpPr txBox="1">
            <a:spLocks/>
          </p:cNvSpPr>
          <p:nvPr/>
        </p:nvSpPr>
        <p:spPr>
          <a:xfrm>
            <a:off x="1" y="-150644"/>
            <a:ext cx="1219199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 err="1"/>
              <a:t>Power</a:t>
            </a:r>
            <a:r>
              <a:rPr lang="es-ES" dirty="0"/>
              <a:t>							      </a:t>
            </a:r>
            <a:r>
              <a:rPr lang="en-US" sz="2400" dirty="0"/>
              <a:t>power() #1: stack </a:t>
            </a:r>
            <a:r>
              <a:rPr lang="en-US" sz="2400" dirty="0" err="1"/>
              <a:t>ptr</a:t>
            </a:r>
            <a:r>
              <a:rPr lang="en-US" sz="2400" dirty="0"/>
              <a:t> = base </a:t>
            </a:r>
            <a:r>
              <a:rPr lang="en-US" sz="2400" dirty="0" err="1"/>
              <a:t>ptr</a:t>
            </a:r>
            <a:endParaRPr lang="en-US" sz="4267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25DA95D-8681-438D-83FD-FD7A68AA1DDC}"/>
              </a:ext>
            </a:extLst>
          </p:cNvPr>
          <p:cNvSpPr/>
          <p:nvPr/>
        </p:nvSpPr>
        <p:spPr>
          <a:xfrm>
            <a:off x="139025" y="1016338"/>
            <a:ext cx="11264622" cy="54476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.type power, @function		# tell linker this will be a function		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power:	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# Prologue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%ebp		# save old base pointer</a:t>
            </a:r>
          </a:p>
          <a:p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movl %esp, %ebp		# make stack pointer the base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subl $4, %esp		# make room for local variables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8(%ebp), %ebx		# put 1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 in %ebx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12(%ebp), %ecx		# put 2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nd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 in %ecx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%ebx, -4(%ebp)		# store current result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power_loop_start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cmpl $1, %ecx		# if the power is 1, end function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je end_power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-4(%ebp), %eax		# move current result into %eax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imull %ebx, %eax		# multiply base number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by current result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%eax, -4(%ebp)		# store current result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decl %ecx			# decrease the power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jmp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power_loop_start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# run for the next power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end_power: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-4(%ebp), %eax		# return value goes in %eax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 Epilogue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%ebp, %esp		# restore stack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popl %ebp			# restore base pointer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ret			# popl %eip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26753D4-68F5-412F-8AC9-A8B054F266F9}"/>
              </a:ext>
            </a:extLst>
          </p:cNvPr>
          <p:cNvSpPr/>
          <p:nvPr/>
        </p:nvSpPr>
        <p:spPr>
          <a:xfrm>
            <a:off x="8057073" y="1016338"/>
            <a:ext cx="4119380" cy="5841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Table 12">
                <a:extLst>
                  <a:ext uri="{FF2B5EF4-FFF2-40B4-BE49-F238E27FC236}">
                    <a16:creationId xmlns:a16="http://schemas.microsoft.com/office/drawing/2014/main" id="{5A86CD60-A77F-4866-8077-DB845E1FF18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26947005"/>
                  </p:ext>
                </p:extLst>
              </p:nvPr>
            </p:nvGraphicFramePr>
            <p:xfrm>
              <a:off x="7265850" y="1051947"/>
              <a:ext cx="4706353" cy="185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02895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77403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9366124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01703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45964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return address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8174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rgbClr val="0070C0"/>
                              </a:solidFill>
                              <a:ea typeface="Cambria Math" panose="02040503050406030204" pitchFamily="18" charset="0"/>
                            </a:rPr>
                            <a:t>(%ebp) &amp; (%esp)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old %ebp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9805898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Table 12">
                <a:extLst>
                  <a:ext uri="{FF2B5EF4-FFF2-40B4-BE49-F238E27FC236}">
                    <a16:creationId xmlns:a16="http://schemas.microsoft.com/office/drawing/2014/main" id="{5A86CD60-A77F-4866-8077-DB845E1FF18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26947005"/>
                  </p:ext>
                </p:extLst>
              </p:nvPr>
            </p:nvGraphicFramePr>
            <p:xfrm>
              <a:off x="7265850" y="1051947"/>
              <a:ext cx="4706353" cy="185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02895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77403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9366124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01703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45964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return address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8174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400000" r="-56137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old %ebp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9805898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676DA0E8-62C7-4E90-B225-43CFD73D98BC}"/>
              </a:ext>
            </a:extLst>
          </p:cNvPr>
          <p:cNvSpPr txBox="1"/>
          <p:nvPr/>
        </p:nvSpPr>
        <p:spPr>
          <a:xfrm>
            <a:off x="9686564" y="5288117"/>
            <a:ext cx="2285639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1400" dirty="0"/>
              <a:t>EIP </a:t>
            </a:r>
            <a:r>
              <a:rPr lang="en-US" sz="1400" dirty="0"/>
              <a:t>=</a:t>
            </a:r>
            <a:r>
              <a:rPr lang="es-ES" sz="1400" dirty="0"/>
              <a:t> </a:t>
            </a:r>
            <a:r>
              <a:rPr lang="es-ES" sz="1400" dirty="0" err="1"/>
              <a:t>start</a:t>
            </a:r>
            <a:r>
              <a:rPr lang="es-ES" sz="1400" dirty="0"/>
              <a:t> </a:t>
            </a:r>
            <a:r>
              <a:rPr lang="es-ES" sz="1400" dirty="0" err="1"/>
              <a:t>of</a:t>
            </a:r>
            <a:r>
              <a:rPr lang="es-ES" sz="1400" dirty="0"/>
              <a:t> </a:t>
            </a:r>
            <a:r>
              <a:rPr lang="es-ES" sz="1400" dirty="0" err="1"/>
              <a:t>power</a:t>
            </a:r>
            <a:r>
              <a:rPr lang="es-ES" sz="1400" dirty="0"/>
              <a:t> </a:t>
            </a:r>
            <a:r>
              <a:rPr lang="es-ES" sz="1400" dirty="0" err="1"/>
              <a:t>function</a:t>
            </a:r>
            <a:endParaRPr lang="es-ES" sz="1400" dirty="0"/>
          </a:p>
        </p:txBody>
      </p:sp>
    </p:spTree>
    <p:extLst>
      <p:ext uri="{BB962C8B-B14F-4D97-AF65-F5344CB8AC3E}">
        <p14:creationId xmlns:p14="http://schemas.microsoft.com/office/powerpoint/2010/main" val="8041509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4DAD7A71-7D3D-4400-A3A4-45A4520DB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-150644"/>
            <a:ext cx="12191999" cy="1325563"/>
          </a:xfrm>
        </p:spPr>
        <p:txBody>
          <a:bodyPr>
            <a:normAutofit/>
          </a:bodyPr>
          <a:lstStyle/>
          <a:p>
            <a:r>
              <a:rPr lang="es-ES" dirty="0"/>
              <a:t>Power							                 </a:t>
            </a:r>
            <a:r>
              <a:rPr lang="en-US" sz="2400" dirty="0"/>
              <a:t>power() #1: local </a:t>
            </a:r>
            <a:r>
              <a:rPr lang="en-US" sz="2400" dirty="0" err="1"/>
              <a:t>var</a:t>
            </a:r>
            <a:endParaRPr lang="en-US" sz="4267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CF7F49B-8A6E-4A34-8136-DB84EFEBB85D}"/>
              </a:ext>
            </a:extLst>
          </p:cNvPr>
          <p:cNvSpPr/>
          <p:nvPr/>
        </p:nvSpPr>
        <p:spPr>
          <a:xfrm>
            <a:off x="139025" y="1016338"/>
            <a:ext cx="11264622" cy="54476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.type power, @function		# tell linker this will be a function		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power:	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# Prologue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%ebp		# save old base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%esp, %ebp		# make stack pointer the base pointer</a:t>
            </a:r>
          </a:p>
          <a:p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subl $4, %esp		# make room for local variables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8(%ebp), %ebx		# put 1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 in %ebx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12(%ebp), %ecx		# put 2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nd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 in %ecx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%ebx, -4(%ebp)		# store current result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power_loop_start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cmpl $1, %ecx		# if the power is 1, end function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je end_power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-4(%ebp), %eax		# move current result into %eax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imull %ebx, %eax		# multiply base number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by current result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%eax, -4(%ebp)		# store current result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decl %ecx			# decrease the power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jmp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power_loop_start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# run for the next power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end_power: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-4(%ebp), %eax		# return value goes in %eax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 Epilogue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%ebp, %esp		# restore stack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popl %ebp			# restore base pointer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ret			# popl %eip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3164DAE-F83A-4F88-A0F6-3821A8102EB3}"/>
              </a:ext>
            </a:extLst>
          </p:cNvPr>
          <p:cNvSpPr/>
          <p:nvPr/>
        </p:nvSpPr>
        <p:spPr>
          <a:xfrm>
            <a:off x="8057073" y="1016338"/>
            <a:ext cx="4119380" cy="5841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Table 12">
                <a:extLst>
                  <a:ext uri="{FF2B5EF4-FFF2-40B4-BE49-F238E27FC236}">
                    <a16:creationId xmlns:a16="http://schemas.microsoft.com/office/drawing/2014/main" id="{49E2345E-082E-47D7-B7BF-1EEE75816FF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92619256"/>
                  </p:ext>
                </p:extLst>
              </p:nvPr>
            </p:nvGraphicFramePr>
            <p:xfrm>
              <a:off x="7265850" y="1051947"/>
              <a:ext cx="4706353" cy="22250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02895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77403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9366124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01703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45964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return address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8174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ea typeface="Cambria Math" panose="02040503050406030204" pitchFamily="18" charset="0"/>
                            </a:rPr>
                            <a:t>(%ebp)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old %ebp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980589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rgbClr val="0070C0"/>
                              </a:solidFill>
                              <a:ea typeface="Cambria Math" panose="02040503050406030204" pitchFamily="18" charset="0"/>
                            </a:rPr>
                            <a:t>(%esp)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70C0"/>
                              </a:solidFill>
                            </a:rPr>
                            <a:t>&lt;local variable&gt;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7024596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Table 12">
                <a:extLst>
                  <a:ext uri="{FF2B5EF4-FFF2-40B4-BE49-F238E27FC236}">
                    <a16:creationId xmlns:a16="http://schemas.microsoft.com/office/drawing/2014/main" id="{49E2345E-082E-47D7-B7BF-1EEE75816FF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92619256"/>
                  </p:ext>
                </p:extLst>
              </p:nvPr>
            </p:nvGraphicFramePr>
            <p:xfrm>
              <a:off x="7265850" y="1051947"/>
              <a:ext cx="4706353" cy="22250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02895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77403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9366124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01703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45964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return address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8174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400000" r="-56137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old %ebp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980589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500000" r="-56137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70C0"/>
                              </a:solidFill>
                            </a:rPr>
                            <a:t>&lt;local variable&gt;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7024596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EC5B00C8-7FC7-4F6D-A9C1-5174985499F8}"/>
              </a:ext>
            </a:extLst>
          </p:cNvPr>
          <p:cNvSpPr txBox="1"/>
          <p:nvPr/>
        </p:nvSpPr>
        <p:spPr>
          <a:xfrm>
            <a:off x="9686564" y="5288117"/>
            <a:ext cx="2285639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1400" dirty="0"/>
              <a:t>EIP </a:t>
            </a:r>
            <a:r>
              <a:rPr lang="en-US" sz="1400" dirty="0"/>
              <a:t>=</a:t>
            </a:r>
            <a:r>
              <a:rPr lang="es-ES" sz="1400" dirty="0"/>
              <a:t> </a:t>
            </a:r>
            <a:r>
              <a:rPr lang="es-ES" sz="1400" dirty="0" err="1"/>
              <a:t>start</a:t>
            </a:r>
            <a:r>
              <a:rPr lang="es-ES" sz="1400" dirty="0"/>
              <a:t> </a:t>
            </a:r>
            <a:r>
              <a:rPr lang="es-ES" sz="1400" dirty="0" err="1"/>
              <a:t>of</a:t>
            </a:r>
            <a:r>
              <a:rPr lang="es-ES" sz="1400" dirty="0"/>
              <a:t> </a:t>
            </a:r>
            <a:r>
              <a:rPr lang="es-ES" sz="1400" dirty="0" err="1"/>
              <a:t>power</a:t>
            </a:r>
            <a:r>
              <a:rPr lang="es-ES" sz="1400" dirty="0"/>
              <a:t> </a:t>
            </a:r>
            <a:r>
              <a:rPr lang="es-ES" sz="1400" dirty="0" err="1"/>
              <a:t>function</a:t>
            </a:r>
            <a:endParaRPr lang="es-ES" sz="1400" dirty="0"/>
          </a:p>
        </p:txBody>
      </p:sp>
    </p:spTree>
    <p:extLst>
      <p:ext uri="{BB962C8B-B14F-4D97-AF65-F5344CB8AC3E}">
        <p14:creationId xmlns:p14="http://schemas.microsoft.com/office/powerpoint/2010/main" val="36605287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2C60A6DA-C9CA-4E63-ADEE-2BDF9F9CC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-150644"/>
            <a:ext cx="12191999" cy="1325563"/>
          </a:xfrm>
        </p:spPr>
        <p:txBody>
          <a:bodyPr>
            <a:normAutofit/>
          </a:bodyPr>
          <a:lstStyle/>
          <a:p>
            <a:r>
              <a:rPr lang="es-ES" dirty="0"/>
              <a:t>Power							             </a:t>
            </a:r>
            <a:r>
              <a:rPr lang="en-US" sz="2400" dirty="0"/>
              <a:t>power() #1: base offsets</a:t>
            </a:r>
            <a:endParaRPr lang="en-US" sz="4267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7B3811F-5B74-4C75-8818-CC8744DB9615}"/>
              </a:ext>
            </a:extLst>
          </p:cNvPr>
          <p:cNvSpPr/>
          <p:nvPr/>
        </p:nvSpPr>
        <p:spPr>
          <a:xfrm>
            <a:off x="139025" y="1016338"/>
            <a:ext cx="11264622" cy="54476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.type power, @function		# tell linker this will be a function		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power:	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# Prologue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%ebp		# save old base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%esp, %ebp		# make stack pointer the base pointer</a:t>
            </a:r>
          </a:p>
          <a:p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subl $4, %esp		# make room for local variables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8(%ebp), %ebx		# put 1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 in %ebx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12(%ebp), %ecx		# put 2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nd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 in %ecx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%ebx, -4(%ebp)		# store current result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power_loop_start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cmpl $1, %ecx		# if the power is 1, end function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je end_power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-4(%ebp), %eax		# move current result into %eax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imull %ebx, %eax		# multiply base number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by current result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%eax, -4(%ebp)		# store current result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decl %ecx			# decrease the power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jmp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power_loop_start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# run for the next power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end_power: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-4(%ebp), %eax		# return value goes in %eax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 Epilogue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%ebp, %esp		# restore stack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popl %ebp			# restore base pointer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ret			# popl %eip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5D95641-8BED-48AF-AF22-483294AE244E}"/>
              </a:ext>
            </a:extLst>
          </p:cNvPr>
          <p:cNvSpPr/>
          <p:nvPr/>
        </p:nvSpPr>
        <p:spPr>
          <a:xfrm>
            <a:off x="8057073" y="1016338"/>
            <a:ext cx="4119380" cy="5841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Table 11">
                <a:extLst>
                  <a:ext uri="{FF2B5EF4-FFF2-40B4-BE49-F238E27FC236}">
                    <a16:creationId xmlns:a16="http://schemas.microsoft.com/office/drawing/2014/main" id="{FC37D310-4497-42F8-A9DF-CE6FB61A355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37424907"/>
                  </p:ext>
                </p:extLst>
              </p:nvPr>
            </p:nvGraphicFramePr>
            <p:xfrm>
              <a:off x="7265850" y="1051947"/>
              <a:ext cx="4706353" cy="22250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02895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77403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9366124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rgbClr val="0070C0"/>
                              </a:solidFill>
                              <a:ea typeface="Cambria Math" panose="02040503050406030204" pitchFamily="18" charset="0"/>
                            </a:rPr>
                            <a:t>12</a:t>
                          </a:r>
                          <a:r>
                            <a:rPr lang="en-US" dirty="0">
                              <a:ea typeface="Cambria Math" panose="02040503050406030204" pitchFamily="18" charset="0"/>
                            </a:rPr>
                            <a:t>(%ebp)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01703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rgbClr val="0070C0"/>
                              </a:solidFill>
                              <a:ea typeface="Cambria Math" panose="02040503050406030204" pitchFamily="18" charset="0"/>
                            </a:rPr>
                            <a:t>8</a:t>
                          </a:r>
                          <a:r>
                            <a:rPr lang="en-US" dirty="0">
                              <a:ea typeface="Cambria Math" panose="02040503050406030204" pitchFamily="18" charset="0"/>
                            </a:rPr>
                            <a:t>(%ebp)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45964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rgbClr val="0070C0"/>
                              </a:solidFill>
                              <a:ea typeface="Cambria Math" panose="02040503050406030204" pitchFamily="18" charset="0"/>
                            </a:rPr>
                            <a:t>4</a:t>
                          </a:r>
                          <a:r>
                            <a:rPr lang="en-US" dirty="0">
                              <a:ea typeface="Cambria Math" panose="02040503050406030204" pitchFamily="18" charset="0"/>
                            </a:rPr>
                            <a:t>(%ebp)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return address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8174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ea typeface="Cambria Math" panose="02040503050406030204" pitchFamily="18" charset="0"/>
                            </a:rPr>
                            <a:t>(%ebp)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old %ebp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980589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rgbClr val="0070C0"/>
                              </a:solidFill>
                              <a:ea typeface="Cambria Math" panose="02040503050406030204" pitchFamily="18" charset="0"/>
                            </a:rPr>
                            <a:t>-4(%</a:t>
                          </a:r>
                          <a:r>
                            <a:rPr lang="en-US" dirty="0" err="1">
                              <a:solidFill>
                                <a:srgbClr val="0070C0"/>
                              </a:solidFill>
                              <a:ea typeface="Cambria Math" panose="02040503050406030204" pitchFamily="18" charset="0"/>
                            </a:rPr>
                            <a:t>ebp</a:t>
                          </a:r>
                          <a:r>
                            <a:rPr lang="en-US" dirty="0">
                              <a:solidFill>
                                <a:srgbClr val="0070C0"/>
                              </a:solidFill>
                              <a:ea typeface="Cambria Math" panose="02040503050406030204" pitchFamily="18" charset="0"/>
                            </a:rPr>
                            <a:t>) &amp;</a:t>
                          </a:r>
                          <a:r>
                            <a:rPr lang="en-US" dirty="0">
                              <a:ea typeface="Cambria Math" panose="02040503050406030204" pitchFamily="18" charset="0"/>
                            </a:rPr>
                            <a:t> 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(%esp)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&lt;local variable&gt;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7024596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Table 11">
                <a:extLst>
                  <a:ext uri="{FF2B5EF4-FFF2-40B4-BE49-F238E27FC236}">
                    <a16:creationId xmlns:a16="http://schemas.microsoft.com/office/drawing/2014/main" id="{FC37D310-4497-42F8-A9DF-CE6FB61A355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37424907"/>
                  </p:ext>
                </p:extLst>
              </p:nvPr>
            </p:nvGraphicFramePr>
            <p:xfrm>
              <a:off x="7265850" y="1051947"/>
              <a:ext cx="4706353" cy="22250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02895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77403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9366124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100000" r="-56137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01703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200000" r="-56137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45964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300000" r="-56137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return address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8174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400000" r="-56137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old %ebp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980589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500000" r="-56137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&lt;local variable&gt;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7024596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07242F75-DDBC-4E96-A85B-9DB96A509647}"/>
              </a:ext>
            </a:extLst>
          </p:cNvPr>
          <p:cNvSpPr txBox="1"/>
          <p:nvPr/>
        </p:nvSpPr>
        <p:spPr>
          <a:xfrm>
            <a:off x="9686564" y="5288117"/>
            <a:ext cx="2285639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1400" dirty="0"/>
              <a:t>EIP </a:t>
            </a:r>
            <a:r>
              <a:rPr lang="en-US" sz="1400" dirty="0"/>
              <a:t>=</a:t>
            </a:r>
            <a:r>
              <a:rPr lang="es-ES" sz="1400" dirty="0"/>
              <a:t> </a:t>
            </a:r>
            <a:r>
              <a:rPr lang="es-ES" sz="1400" dirty="0" err="1"/>
              <a:t>start</a:t>
            </a:r>
            <a:r>
              <a:rPr lang="es-ES" sz="1400" dirty="0"/>
              <a:t> </a:t>
            </a:r>
            <a:r>
              <a:rPr lang="es-ES" sz="1400" dirty="0" err="1"/>
              <a:t>of</a:t>
            </a:r>
            <a:r>
              <a:rPr lang="es-ES" sz="1400" dirty="0"/>
              <a:t> </a:t>
            </a:r>
            <a:r>
              <a:rPr lang="es-ES" sz="1400" dirty="0" err="1"/>
              <a:t>power</a:t>
            </a:r>
            <a:r>
              <a:rPr lang="es-ES" sz="1400" dirty="0"/>
              <a:t> </a:t>
            </a:r>
            <a:r>
              <a:rPr lang="es-ES" sz="1400" dirty="0" err="1"/>
              <a:t>function</a:t>
            </a:r>
            <a:endParaRPr lang="es-ES" sz="1400" dirty="0"/>
          </a:p>
        </p:txBody>
      </p:sp>
    </p:spTree>
    <p:extLst>
      <p:ext uri="{BB962C8B-B14F-4D97-AF65-F5344CB8AC3E}">
        <p14:creationId xmlns:p14="http://schemas.microsoft.com/office/powerpoint/2010/main" val="13909062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B5A0D-6810-4F7E-888C-087DE7F37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-150644"/>
            <a:ext cx="12191999" cy="1325563"/>
          </a:xfrm>
        </p:spPr>
        <p:txBody>
          <a:bodyPr>
            <a:normAutofit/>
          </a:bodyPr>
          <a:lstStyle/>
          <a:p>
            <a:r>
              <a:rPr lang="es-ES" dirty="0"/>
              <a:t>Power							                              </a:t>
            </a:r>
            <a:r>
              <a:rPr lang="en-US" sz="2400" dirty="0">
                <a:solidFill>
                  <a:srgbClr val="0070C0"/>
                </a:solidFill>
              </a:rPr>
              <a:t>2</a:t>
            </a:r>
            <a:r>
              <a:rPr lang="en-US" sz="2400" baseline="30000" dirty="0"/>
              <a:t>3</a:t>
            </a:r>
            <a:r>
              <a:rPr lang="en-US" sz="2400" dirty="0">
                <a:solidFill>
                  <a:schemeClr val="accent3"/>
                </a:solidFill>
              </a:rPr>
              <a:t> + 5</a:t>
            </a:r>
            <a:r>
              <a:rPr lang="en-US" sz="2400" baseline="30000" dirty="0">
                <a:solidFill>
                  <a:schemeClr val="accent3"/>
                </a:solidFill>
              </a:rPr>
              <a:t>2</a:t>
            </a:r>
            <a:endParaRPr lang="en-US" sz="4267" dirty="0">
              <a:solidFill>
                <a:schemeClr val="accent3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0B57846-EA0A-4D5C-8CE5-FFE2B716ACD2}"/>
              </a:ext>
            </a:extLst>
          </p:cNvPr>
          <p:cNvSpPr/>
          <p:nvPr/>
        </p:nvSpPr>
        <p:spPr>
          <a:xfrm>
            <a:off x="139025" y="1016338"/>
            <a:ext cx="11264622" cy="54476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.type power, @function		# tell linker this will be a function		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power:	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# Prologue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%ebp		# save old base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%esp, %ebp		# make stack pointer the base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subl $4, %esp		# make room for local variables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movl 8(%ebp), %ebx		# put 1</a:t>
            </a:r>
            <a:r>
              <a:rPr lang="en-US" sz="1200" baseline="30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argument in %ebx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12(%ebp), %ecx		# put 2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nd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 in %ecx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%ebx, -4(%ebp)		# store current result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power_loop_start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cmpl $1, %ecx		# if the power is 1, end function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je end_power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-4(%ebp), %eax		# move current result into %eax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imull %ebx, %eax		# multiply base number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by current result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%eax, -4(%ebp)		# store current result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decl %ecx			# decrease the power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jmp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power_loop_start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# run for the next power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end_power: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-4(%ebp), %eax		# return value goes in %eax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 Epilogue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%ebp, %esp		# restore stack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popl %ebp			# restore base pointer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ret			# popl %eip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3CDAC1-C2B4-4AE8-8E62-252A3A3C9B83}"/>
              </a:ext>
            </a:extLst>
          </p:cNvPr>
          <p:cNvSpPr/>
          <p:nvPr/>
        </p:nvSpPr>
        <p:spPr>
          <a:xfrm>
            <a:off x="8057073" y="1016338"/>
            <a:ext cx="4119380" cy="5841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le 10">
                <a:extLst>
                  <a:ext uri="{FF2B5EF4-FFF2-40B4-BE49-F238E27FC236}">
                    <a16:creationId xmlns:a16="http://schemas.microsoft.com/office/drawing/2014/main" id="{E79DC793-EB24-4D21-B314-637AC6F4DF3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01361264"/>
                  </p:ext>
                </p:extLst>
              </p:nvPr>
            </p:nvGraphicFramePr>
            <p:xfrm>
              <a:off x="7265850" y="1051947"/>
              <a:ext cx="4706353" cy="22250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02895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77403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9366124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12(%ebp)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01703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rgbClr val="0070C0"/>
                              </a:solidFill>
                              <a:ea typeface="Cambria Math" panose="02040503050406030204" pitchFamily="18" charset="0"/>
                            </a:rPr>
                            <a:t>8(%ebp)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70C0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45964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4(%ebp)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return address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8174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(%ebp)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old %ebp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980589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-4(%</a:t>
                          </a:r>
                          <a:r>
                            <a:rPr lang="en-US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ebp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 &amp; (%esp)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&lt;local variable&gt;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7024596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le 10">
                <a:extLst>
                  <a:ext uri="{FF2B5EF4-FFF2-40B4-BE49-F238E27FC236}">
                    <a16:creationId xmlns:a16="http://schemas.microsoft.com/office/drawing/2014/main" id="{E79DC793-EB24-4D21-B314-637AC6F4DF3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01361264"/>
                  </p:ext>
                </p:extLst>
              </p:nvPr>
            </p:nvGraphicFramePr>
            <p:xfrm>
              <a:off x="7265850" y="1051947"/>
              <a:ext cx="4706353" cy="22250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02895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77403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9366124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100000" r="-56137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01703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200000" r="-56137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70C0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45964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300000" r="-56137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return address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8174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400000" r="-56137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old %ebp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980589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500000" r="-56137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&lt;local variable&gt;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7024596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ADA99C2E-852A-432C-99DB-DC02CB50270B}"/>
              </a:ext>
            </a:extLst>
          </p:cNvPr>
          <p:cNvSpPr txBox="1"/>
          <p:nvPr/>
        </p:nvSpPr>
        <p:spPr>
          <a:xfrm>
            <a:off x="9686564" y="5288117"/>
            <a:ext cx="2285639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1400" dirty="0"/>
              <a:t>EIP </a:t>
            </a:r>
            <a:r>
              <a:rPr lang="en-US" sz="1400" dirty="0"/>
              <a:t>=</a:t>
            </a:r>
            <a:r>
              <a:rPr lang="es-ES" sz="1400" dirty="0"/>
              <a:t> </a:t>
            </a:r>
            <a:r>
              <a:rPr lang="es-ES" sz="1400" dirty="0" err="1"/>
              <a:t>start</a:t>
            </a:r>
            <a:r>
              <a:rPr lang="es-ES" sz="1400" dirty="0"/>
              <a:t> </a:t>
            </a:r>
            <a:r>
              <a:rPr lang="es-ES" sz="1400" dirty="0" err="1"/>
              <a:t>of</a:t>
            </a:r>
            <a:r>
              <a:rPr lang="es-ES" sz="1400" dirty="0"/>
              <a:t> </a:t>
            </a:r>
            <a:r>
              <a:rPr lang="es-ES" sz="1400" dirty="0" err="1"/>
              <a:t>power</a:t>
            </a:r>
            <a:r>
              <a:rPr lang="es-ES" sz="1400" dirty="0"/>
              <a:t> </a:t>
            </a:r>
            <a:r>
              <a:rPr lang="es-ES" sz="1400" dirty="0" err="1"/>
              <a:t>function</a:t>
            </a:r>
            <a:endParaRPr lang="es-ES" sz="1400" dirty="0"/>
          </a:p>
          <a:p>
            <a:r>
              <a:rPr lang="es-ES" sz="1400" dirty="0">
                <a:solidFill>
                  <a:srgbClr val="0070C0"/>
                </a:solidFill>
              </a:rPr>
              <a:t>EBX </a:t>
            </a:r>
            <a:r>
              <a:rPr lang="en-US" sz="1400" dirty="0">
                <a:solidFill>
                  <a:srgbClr val="0070C0"/>
                </a:solidFill>
              </a:rPr>
              <a:t>= 2</a:t>
            </a:r>
            <a:endParaRPr lang="es-ES" sz="1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92201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258BE98F-4CF6-4DFD-88ED-7011C5E66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-150644"/>
            <a:ext cx="12191999" cy="1325563"/>
          </a:xfrm>
        </p:spPr>
        <p:txBody>
          <a:bodyPr>
            <a:normAutofit/>
          </a:bodyPr>
          <a:lstStyle/>
          <a:p>
            <a:r>
              <a:rPr lang="es-ES" dirty="0"/>
              <a:t>Power							                              </a:t>
            </a:r>
            <a:r>
              <a:rPr lang="en-US" sz="2400" dirty="0"/>
              <a:t>2</a:t>
            </a:r>
            <a:r>
              <a:rPr lang="en-US" sz="2400" baseline="30000" dirty="0">
                <a:solidFill>
                  <a:srgbClr val="0070C0"/>
                </a:solidFill>
              </a:rPr>
              <a:t>3</a:t>
            </a:r>
            <a:r>
              <a:rPr lang="en-US" sz="2400" dirty="0">
                <a:solidFill>
                  <a:schemeClr val="accent3"/>
                </a:solidFill>
              </a:rPr>
              <a:t> + 5</a:t>
            </a:r>
            <a:r>
              <a:rPr lang="en-US" sz="2400" baseline="30000" dirty="0">
                <a:solidFill>
                  <a:schemeClr val="accent3"/>
                </a:solidFill>
              </a:rPr>
              <a:t>2</a:t>
            </a:r>
            <a:endParaRPr lang="en-US" sz="4267" dirty="0">
              <a:solidFill>
                <a:schemeClr val="accent3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9F9368F-4CA0-424D-A281-45398BE82A98}"/>
              </a:ext>
            </a:extLst>
          </p:cNvPr>
          <p:cNvSpPr/>
          <p:nvPr/>
        </p:nvSpPr>
        <p:spPr>
          <a:xfrm>
            <a:off x="139025" y="1016338"/>
            <a:ext cx="11264622" cy="54476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.type power, @function		# tell linker this will be a function		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power:	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# Prologue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%ebp		# save old base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%esp, %ebp		# make stack pointer the base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subl $4, %esp		# make room for local variables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8(%ebp), %ebx		# put 1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 in %ebx</a:t>
            </a:r>
          </a:p>
          <a:p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movl 12(%ebp), %ecx		# put 2</a:t>
            </a:r>
            <a:r>
              <a:rPr lang="en-US" sz="1200" baseline="30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nd</a:t>
            </a:r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argument in %ecx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%ebx, -4(%ebp)		# store current result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power_loop_start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cmpl $1, %ecx		# if the power is 1, end function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je end_power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-4(%ebp), %eax		# move current result into %eax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imull %ebx, %eax		# multiply base number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by current result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%eax, -4(%ebp)		# store current result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decl %ecx			# decrease the power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jmp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power_loop_start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# run for the next power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end_power: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-4(%ebp), %eax		# return value goes in %eax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 Epilogue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%ebp, %esp		# restore stack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popl %ebp			# restore base pointer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ret			# popl %eip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F22215-8ABA-48DB-B145-A2E3A8A4C163}"/>
              </a:ext>
            </a:extLst>
          </p:cNvPr>
          <p:cNvSpPr/>
          <p:nvPr/>
        </p:nvSpPr>
        <p:spPr>
          <a:xfrm>
            <a:off x="8057073" y="1016338"/>
            <a:ext cx="4119380" cy="5841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Table 11">
                <a:extLst>
                  <a:ext uri="{FF2B5EF4-FFF2-40B4-BE49-F238E27FC236}">
                    <a16:creationId xmlns:a16="http://schemas.microsoft.com/office/drawing/2014/main" id="{24654BFA-90FE-4E19-91B4-D69F55A32A4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10502482"/>
                  </p:ext>
                </p:extLst>
              </p:nvPr>
            </p:nvGraphicFramePr>
            <p:xfrm>
              <a:off x="7265850" y="1051947"/>
              <a:ext cx="4706353" cy="22250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02895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77403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9366124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rgbClr val="0070C0"/>
                              </a:solidFill>
                              <a:ea typeface="Cambria Math" panose="02040503050406030204" pitchFamily="18" charset="0"/>
                            </a:rPr>
                            <a:t>12(%ebp)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70C0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01703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8(%ebp)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45964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4(%ebp)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return address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8174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(%ebp)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old %ebp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980589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-4(%</a:t>
                          </a:r>
                          <a:r>
                            <a:rPr lang="en-US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ebp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 &amp; (%esp)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&lt;local variable&gt;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7024596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Table 11">
                <a:extLst>
                  <a:ext uri="{FF2B5EF4-FFF2-40B4-BE49-F238E27FC236}">
                    <a16:creationId xmlns:a16="http://schemas.microsoft.com/office/drawing/2014/main" id="{24654BFA-90FE-4E19-91B4-D69F55A32A4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10502482"/>
                  </p:ext>
                </p:extLst>
              </p:nvPr>
            </p:nvGraphicFramePr>
            <p:xfrm>
              <a:off x="7265850" y="1051947"/>
              <a:ext cx="4706353" cy="22250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02895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77403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9366124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100000" r="-56137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70C0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01703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200000" r="-56137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45964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300000" r="-56137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return address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8174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400000" r="-56137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old %ebp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980589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500000" r="-56137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&lt;local variable&gt;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7024596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8F816839-E961-4DE0-A7CD-59BB192C069C}"/>
              </a:ext>
            </a:extLst>
          </p:cNvPr>
          <p:cNvSpPr txBox="1"/>
          <p:nvPr/>
        </p:nvSpPr>
        <p:spPr>
          <a:xfrm>
            <a:off x="9686564" y="5288117"/>
            <a:ext cx="2285639" cy="7386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1400" dirty="0"/>
              <a:t>EIP </a:t>
            </a:r>
            <a:r>
              <a:rPr lang="en-US" sz="1400" dirty="0"/>
              <a:t>=</a:t>
            </a:r>
            <a:r>
              <a:rPr lang="es-ES" sz="1400" dirty="0"/>
              <a:t> </a:t>
            </a:r>
            <a:r>
              <a:rPr lang="es-ES" sz="1400" dirty="0" err="1"/>
              <a:t>start</a:t>
            </a:r>
            <a:r>
              <a:rPr lang="es-ES" sz="1400" dirty="0"/>
              <a:t> </a:t>
            </a:r>
            <a:r>
              <a:rPr lang="es-ES" sz="1400" dirty="0" err="1"/>
              <a:t>of</a:t>
            </a:r>
            <a:r>
              <a:rPr lang="es-ES" sz="1400" dirty="0"/>
              <a:t> </a:t>
            </a:r>
            <a:r>
              <a:rPr lang="es-ES" sz="1400" dirty="0" err="1"/>
              <a:t>power</a:t>
            </a:r>
            <a:r>
              <a:rPr lang="es-ES" sz="1400" dirty="0"/>
              <a:t> </a:t>
            </a:r>
            <a:r>
              <a:rPr lang="es-ES" sz="1400" dirty="0" err="1"/>
              <a:t>function</a:t>
            </a:r>
            <a:endParaRPr lang="es-ES" sz="1400" dirty="0"/>
          </a:p>
          <a:p>
            <a:r>
              <a:rPr lang="es-ES" sz="1400" dirty="0"/>
              <a:t>EBX </a:t>
            </a:r>
            <a:r>
              <a:rPr lang="en-US" sz="1400" dirty="0"/>
              <a:t>= 2</a:t>
            </a:r>
          </a:p>
          <a:p>
            <a:r>
              <a:rPr lang="en-US" sz="1400" dirty="0">
                <a:solidFill>
                  <a:srgbClr val="0070C0"/>
                </a:solidFill>
              </a:rPr>
              <a:t>ECX = 3</a:t>
            </a:r>
            <a:endParaRPr lang="es-ES" sz="1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32681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6B180652-1DCB-431D-9F6D-283F21067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-150644"/>
            <a:ext cx="12191999" cy="1325563"/>
          </a:xfrm>
        </p:spPr>
        <p:txBody>
          <a:bodyPr>
            <a:normAutofit/>
          </a:bodyPr>
          <a:lstStyle/>
          <a:p>
            <a:r>
              <a:rPr lang="es-ES" dirty="0"/>
              <a:t>Power							                              </a:t>
            </a:r>
            <a:r>
              <a:rPr lang="en-US" sz="2400" dirty="0">
                <a:solidFill>
                  <a:srgbClr val="0070C0"/>
                </a:solidFill>
              </a:rPr>
              <a:t>2</a:t>
            </a:r>
            <a:r>
              <a:rPr lang="en-US" sz="2400" baseline="30000" dirty="0"/>
              <a:t>3</a:t>
            </a:r>
            <a:r>
              <a:rPr lang="en-US" sz="2400" dirty="0">
                <a:solidFill>
                  <a:schemeClr val="accent3"/>
                </a:solidFill>
              </a:rPr>
              <a:t> + 5</a:t>
            </a:r>
            <a:r>
              <a:rPr lang="en-US" sz="2400" baseline="30000" dirty="0">
                <a:solidFill>
                  <a:schemeClr val="accent3"/>
                </a:solidFill>
              </a:rPr>
              <a:t>2</a:t>
            </a:r>
            <a:endParaRPr lang="en-US" sz="4267" dirty="0">
              <a:solidFill>
                <a:schemeClr val="accent3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806C90-50E3-4AD3-A57D-EEB195B803A5}"/>
              </a:ext>
            </a:extLst>
          </p:cNvPr>
          <p:cNvSpPr/>
          <p:nvPr/>
        </p:nvSpPr>
        <p:spPr>
          <a:xfrm>
            <a:off x="139025" y="1016338"/>
            <a:ext cx="11264622" cy="54476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.type power, @function		# tell linker this will be a function		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power:	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# Prologue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%ebp		# save old base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%esp, %ebp		# make stack pointer the base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subl $4, %esp		# make room for local variables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8(%ebp), %ebx		# put 1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 in %ebx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12(%ebp), %ecx		# put 2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nd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 in %ecx</a:t>
            </a:r>
          </a:p>
          <a:p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movl %ebx, -4(%ebp)		# store current result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power_loop_start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cmpl $1, %ecx		# if the power is 1, end function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je end_power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-4(%ebp), %eax		# move current result into %eax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imull %ebx, %eax		# multiply base number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by current result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%eax, -4(%ebp)		# store current result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decl %ecx			# decrease the power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jmp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power_loop_start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# run for the next power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end_power: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-4(%ebp), %eax		# return value goes in %eax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 Epilogue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%ebp, %esp		# restore stack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popl %ebp			# restore base pointer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ret			# popl %eip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DB41956-35B8-448F-97EB-AE3F5593B1AA}"/>
              </a:ext>
            </a:extLst>
          </p:cNvPr>
          <p:cNvSpPr/>
          <p:nvPr/>
        </p:nvSpPr>
        <p:spPr>
          <a:xfrm>
            <a:off x="8057073" y="1016338"/>
            <a:ext cx="4119380" cy="5841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Table 11">
                <a:extLst>
                  <a:ext uri="{FF2B5EF4-FFF2-40B4-BE49-F238E27FC236}">
                    <a16:creationId xmlns:a16="http://schemas.microsoft.com/office/drawing/2014/main" id="{92C456CF-908D-4F4E-9B10-4CB42598B8F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27530978"/>
                  </p:ext>
                </p:extLst>
              </p:nvPr>
            </p:nvGraphicFramePr>
            <p:xfrm>
              <a:off x="7265850" y="1051947"/>
              <a:ext cx="4706353" cy="22250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02895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77403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9366124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12(%ebp)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01703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8(%ebp)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45964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4(%ebp)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return address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8174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(%ebp)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old %ebp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980589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rgbClr val="0070C0"/>
                              </a:solidFill>
                              <a:ea typeface="Cambria Math" panose="02040503050406030204" pitchFamily="18" charset="0"/>
                            </a:rPr>
                            <a:t>-4(%</a:t>
                          </a:r>
                          <a:r>
                            <a:rPr lang="en-US" dirty="0" err="1">
                              <a:solidFill>
                                <a:srgbClr val="0070C0"/>
                              </a:solidFill>
                              <a:ea typeface="Cambria Math" panose="02040503050406030204" pitchFamily="18" charset="0"/>
                            </a:rPr>
                            <a:t>ebp</a:t>
                          </a:r>
                          <a:r>
                            <a:rPr lang="en-US" dirty="0">
                              <a:solidFill>
                                <a:srgbClr val="0070C0"/>
                              </a:solidFill>
                              <a:ea typeface="Cambria Math" panose="02040503050406030204" pitchFamily="18" charset="0"/>
                            </a:rPr>
                            <a:t>) &amp;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 (%esp)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70C0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7024596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Table 11">
                <a:extLst>
                  <a:ext uri="{FF2B5EF4-FFF2-40B4-BE49-F238E27FC236}">
                    <a16:creationId xmlns:a16="http://schemas.microsoft.com/office/drawing/2014/main" id="{92C456CF-908D-4F4E-9B10-4CB42598B8F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27530978"/>
                  </p:ext>
                </p:extLst>
              </p:nvPr>
            </p:nvGraphicFramePr>
            <p:xfrm>
              <a:off x="7265850" y="1051947"/>
              <a:ext cx="4706353" cy="22250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02895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77403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9366124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100000" r="-56137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01703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200000" r="-56137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45964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300000" r="-56137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return address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8174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400000" r="-56137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old %ebp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980589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500000" r="-56137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70C0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7024596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A2FBD066-5279-4872-A799-928881BECBE4}"/>
              </a:ext>
            </a:extLst>
          </p:cNvPr>
          <p:cNvSpPr txBox="1"/>
          <p:nvPr/>
        </p:nvSpPr>
        <p:spPr>
          <a:xfrm>
            <a:off x="9686564" y="5288117"/>
            <a:ext cx="2285639" cy="7386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1400" dirty="0"/>
              <a:t>EIP </a:t>
            </a:r>
            <a:r>
              <a:rPr lang="en-US" sz="1400" dirty="0"/>
              <a:t>=</a:t>
            </a:r>
            <a:r>
              <a:rPr lang="es-ES" sz="1400" dirty="0"/>
              <a:t> </a:t>
            </a:r>
            <a:r>
              <a:rPr lang="es-ES" sz="1400" dirty="0" err="1"/>
              <a:t>start</a:t>
            </a:r>
            <a:r>
              <a:rPr lang="es-ES" sz="1400" dirty="0"/>
              <a:t> </a:t>
            </a:r>
            <a:r>
              <a:rPr lang="es-ES" sz="1400" dirty="0" err="1"/>
              <a:t>of</a:t>
            </a:r>
            <a:r>
              <a:rPr lang="es-ES" sz="1400" dirty="0"/>
              <a:t> </a:t>
            </a:r>
            <a:r>
              <a:rPr lang="es-ES" sz="1400" dirty="0" err="1"/>
              <a:t>power</a:t>
            </a:r>
            <a:r>
              <a:rPr lang="es-ES" sz="1400" dirty="0"/>
              <a:t> </a:t>
            </a:r>
            <a:r>
              <a:rPr lang="es-ES" sz="1400" dirty="0" err="1"/>
              <a:t>function</a:t>
            </a:r>
            <a:endParaRPr lang="es-ES" sz="1400" dirty="0"/>
          </a:p>
          <a:p>
            <a:r>
              <a:rPr lang="es-ES" sz="1400" dirty="0">
                <a:solidFill>
                  <a:srgbClr val="0070C0"/>
                </a:solidFill>
              </a:rPr>
              <a:t>EBX </a:t>
            </a:r>
            <a:r>
              <a:rPr lang="en-US" sz="1400" dirty="0">
                <a:solidFill>
                  <a:srgbClr val="0070C0"/>
                </a:solidFill>
              </a:rPr>
              <a:t>= 2</a:t>
            </a:r>
          </a:p>
          <a:p>
            <a:r>
              <a:rPr lang="en-US" sz="1400" dirty="0"/>
              <a:t>ECX = 3</a:t>
            </a:r>
            <a:endParaRPr lang="es-ES" sz="1400" dirty="0"/>
          </a:p>
        </p:txBody>
      </p:sp>
    </p:spTree>
    <p:extLst>
      <p:ext uri="{BB962C8B-B14F-4D97-AF65-F5344CB8AC3E}">
        <p14:creationId xmlns:p14="http://schemas.microsoft.com/office/powerpoint/2010/main" val="36911620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B0A3D6E7-ABEA-4735-9307-4AC05995A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-150644"/>
            <a:ext cx="12191999" cy="1325563"/>
          </a:xfrm>
        </p:spPr>
        <p:txBody>
          <a:bodyPr>
            <a:normAutofit/>
          </a:bodyPr>
          <a:lstStyle/>
          <a:p>
            <a:r>
              <a:rPr lang="es-ES" dirty="0"/>
              <a:t>Power							                             </a:t>
            </a:r>
            <a:r>
              <a:rPr lang="en-US" sz="2400" dirty="0"/>
              <a:t>2</a:t>
            </a:r>
            <a:r>
              <a:rPr lang="en-US" sz="2400" baseline="30000" dirty="0">
                <a:solidFill>
                  <a:srgbClr val="0070C0"/>
                </a:solidFill>
              </a:rPr>
              <a:t>3?</a:t>
            </a:r>
            <a:r>
              <a:rPr lang="en-US" sz="2400" dirty="0">
                <a:solidFill>
                  <a:schemeClr val="accent3"/>
                </a:solidFill>
              </a:rPr>
              <a:t> + 5</a:t>
            </a:r>
            <a:r>
              <a:rPr lang="en-US" sz="2400" baseline="30000" dirty="0">
                <a:solidFill>
                  <a:schemeClr val="accent3"/>
                </a:solidFill>
              </a:rPr>
              <a:t>2</a:t>
            </a:r>
            <a:endParaRPr lang="en-US" sz="4267" dirty="0">
              <a:solidFill>
                <a:schemeClr val="accent3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08F1D1A-3EB4-405A-B2D5-B7CF772C7E7D}"/>
              </a:ext>
            </a:extLst>
          </p:cNvPr>
          <p:cNvSpPr/>
          <p:nvPr/>
        </p:nvSpPr>
        <p:spPr>
          <a:xfrm>
            <a:off x="139025" y="1016338"/>
            <a:ext cx="11264622" cy="54476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.type power, @function		# tell linker this will be a function		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power:	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# Prologue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%ebp		# save old base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%esp, %ebp		# make stack pointer the base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subl $4, %esp		# make room for local variables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8(%ebp), %ebx		# put 1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 in %ebx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12(%ebp), %ecx		# put 2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nd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 in %ecx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%ebx, -4(%ebp)		# store current result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power_loop_start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cmpl $1, %ecx		# if the power is 1, end function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je end_power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-4(%ebp), %eax		# move current result into %eax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imull %ebx, %eax		# multiply base number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by current result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%eax, -4(%ebp)		# store current result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decl %ecx			# decrease the power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jmp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power_loop_start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# run for the next power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end_power: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-4(%ebp), %eax		# return value goes in %eax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 Epilogue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%ebp, %esp		# restore stack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popl %ebp			# restore base pointer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ret			# popl %eip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0B54FC1-12D1-4E16-B7CC-C49B8244F7FA}"/>
              </a:ext>
            </a:extLst>
          </p:cNvPr>
          <p:cNvSpPr/>
          <p:nvPr/>
        </p:nvSpPr>
        <p:spPr>
          <a:xfrm>
            <a:off x="8057073" y="1016338"/>
            <a:ext cx="4119380" cy="5841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Table 11">
                <a:extLst>
                  <a:ext uri="{FF2B5EF4-FFF2-40B4-BE49-F238E27FC236}">
                    <a16:creationId xmlns:a16="http://schemas.microsoft.com/office/drawing/2014/main" id="{36BF2797-1896-45BA-90F8-B24EE7FF826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29323074"/>
                  </p:ext>
                </p:extLst>
              </p:nvPr>
            </p:nvGraphicFramePr>
            <p:xfrm>
              <a:off x="7265850" y="1051947"/>
              <a:ext cx="4706353" cy="22250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02895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77403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9366124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12(%ebp)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01703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8(%ebp)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45964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4(%ebp)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return address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8174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(%ebp)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old %ebp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980589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-4(%</a:t>
                          </a:r>
                          <a:r>
                            <a:rPr lang="en-US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ebp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 &amp; (%esp)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7024596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Table 11">
                <a:extLst>
                  <a:ext uri="{FF2B5EF4-FFF2-40B4-BE49-F238E27FC236}">
                    <a16:creationId xmlns:a16="http://schemas.microsoft.com/office/drawing/2014/main" id="{36BF2797-1896-45BA-90F8-B24EE7FF826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29323074"/>
                  </p:ext>
                </p:extLst>
              </p:nvPr>
            </p:nvGraphicFramePr>
            <p:xfrm>
              <a:off x="7265850" y="1051947"/>
              <a:ext cx="4706353" cy="22250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02895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77403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9366124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100000" r="-56137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01703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200000" r="-56137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45964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300000" r="-56137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return address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8174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400000" r="-56137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old %ebp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980589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500000" r="-56137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7024596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554BFEA-A794-4CD1-8716-9E73FE60A95D}"/>
                  </a:ext>
                </a:extLst>
              </p:cNvPr>
              <p:cNvSpPr txBox="1"/>
              <p:nvPr/>
            </p:nvSpPr>
            <p:spPr>
              <a:xfrm>
                <a:off x="9686564" y="5288117"/>
                <a:ext cx="2285639" cy="73866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s-ES" sz="1400" dirty="0"/>
                  <a:t>EIP </a:t>
                </a:r>
                <a:r>
                  <a:rPr lang="en-US" sz="1400" dirty="0"/>
                  <a:t>=</a:t>
                </a:r>
                <a:r>
                  <a:rPr lang="es-ES" sz="1400" dirty="0"/>
                  <a:t> </a:t>
                </a:r>
                <a:r>
                  <a:rPr lang="es-ES" sz="1400" dirty="0" err="1"/>
                  <a:t>start</a:t>
                </a:r>
                <a:r>
                  <a:rPr lang="es-ES" sz="1400" dirty="0"/>
                  <a:t> </a:t>
                </a:r>
                <a:r>
                  <a:rPr lang="es-ES" sz="1400" dirty="0" err="1"/>
                  <a:t>of</a:t>
                </a:r>
                <a:r>
                  <a:rPr lang="es-ES" sz="1400" dirty="0"/>
                  <a:t> </a:t>
                </a:r>
                <a:r>
                  <a:rPr lang="es-ES" sz="1400" dirty="0" err="1"/>
                  <a:t>power</a:t>
                </a:r>
                <a:r>
                  <a:rPr lang="es-ES" sz="1400" dirty="0"/>
                  <a:t> </a:t>
                </a:r>
                <a:r>
                  <a:rPr lang="es-ES" sz="1400" dirty="0" err="1"/>
                  <a:t>function</a:t>
                </a:r>
                <a:endParaRPr lang="es-ES" sz="1400" dirty="0"/>
              </a:p>
              <a:p>
                <a:r>
                  <a:rPr lang="es-ES" sz="1400" dirty="0"/>
                  <a:t>EBX </a:t>
                </a:r>
                <a:r>
                  <a:rPr lang="en-US" sz="1400" dirty="0"/>
                  <a:t>= 2</a:t>
                </a:r>
              </a:p>
              <a:p>
                <a:r>
                  <a:rPr lang="en-US" sz="1400" dirty="0">
                    <a:solidFill>
                      <a:srgbClr val="0070C0"/>
                    </a:solidFill>
                  </a:rPr>
                  <a:t>ECX = 3 = 1 ?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400" dirty="0">
                    <a:solidFill>
                      <a:srgbClr val="0070C0"/>
                    </a:solidFill>
                  </a:rPr>
                  <a:t> false</a:t>
                </a:r>
                <a:endParaRPr lang="es-ES" sz="1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554BFEA-A794-4CD1-8716-9E73FE60A9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6564" y="5288117"/>
                <a:ext cx="2285639" cy="738664"/>
              </a:xfrm>
              <a:prstGeom prst="rect">
                <a:avLst/>
              </a:prstGeom>
              <a:blipFill>
                <a:blip r:embed="rId3"/>
                <a:stretch>
                  <a:fillRect l="-800" t="-820" b="-7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65581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itle 1">
                <a:extLst>
                  <a:ext uri="{FF2B5EF4-FFF2-40B4-BE49-F238E27FC236}">
                    <a16:creationId xmlns:a16="http://schemas.microsoft.com/office/drawing/2014/main" id="{309DEAC3-14C6-4862-B5DD-32EEACE2658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" y="-150644"/>
                <a:ext cx="12191999" cy="1325563"/>
              </a:xfrm>
            </p:spPr>
            <p:txBody>
              <a:bodyPr>
                <a:normAutofit/>
              </a:bodyPr>
              <a:lstStyle/>
              <a:p>
                <a:r>
                  <a:rPr lang="es-ES" dirty="0" err="1"/>
                  <a:t>Power</a:t>
                </a:r>
                <a:r>
                  <a:rPr lang="es-ES" dirty="0"/>
                  <a:t>							                           </a:t>
                </a:r>
                <a:r>
                  <a:rPr lang="en-US" sz="2400" dirty="0">
                    <a:solidFill>
                      <a:schemeClr val="tx1"/>
                    </a:solidFill>
                  </a:rPr>
                  <a:t>2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sz="2400" dirty="0"/>
                  <a:t>2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sz="2400" dirty="0"/>
                  <a:t>2 </a:t>
                </a:r>
                <a:r>
                  <a:rPr lang="en-US" sz="2400" dirty="0">
                    <a:solidFill>
                      <a:schemeClr val="accent3"/>
                    </a:solidFill>
                  </a:rPr>
                  <a:t>+ 5</a:t>
                </a:r>
                <a:r>
                  <a:rPr lang="en-US" sz="2400" baseline="30000" dirty="0">
                    <a:solidFill>
                      <a:schemeClr val="accent3"/>
                    </a:solidFill>
                  </a:rPr>
                  <a:t>2</a:t>
                </a:r>
                <a:endParaRPr lang="en-US" sz="4267" dirty="0">
                  <a:solidFill>
                    <a:schemeClr val="accent3"/>
                  </a:solidFill>
                </a:endParaRPr>
              </a:p>
            </p:txBody>
          </p:sp>
        </mc:Choice>
        <mc:Fallback xmlns="">
          <p:sp>
            <p:nvSpPr>
              <p:cNvPr id="12" name="Title 1">
                <a:extLst>
                  <a:ext uri="{FF2B5EF4-FFF2-40B4-BE49-F238E27FC236}">
                    <a16:creationId xmlns:a16="http://schemas.microsoft.com/office/drawing/2014/main" id="{309DEAC3-14C6-4862-B5DD-32EEACE265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" y="-150644"/>
                <a:ext cx="12191999" cy="1325563"/>
              </a:xfrm>
              <a:blipFill>
                <a:blip r:embed="rId3"/>
                <a:stretch>
                  <a:fillRect l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928BEFC8-3BB5-40C3-9AA4-B6D23BEC012E}"/>
              </a:ext>
            </a:extLst>
          </p:cNvPr>
          <p:cNvSpPr/>
          <p:nvPr/>
        </p:nvSpPr>
        <p:spPr>
          <a:xfrm>
            <a:off x="139025" y="1016338"/>
            <a:ext cx="11264622" cy="54476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.type power, @function		# tell linker this will be a function		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power:	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# Prologue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%ebp		# save old base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%esp, %ebp		# make stack pointer the base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subl $4, %esp		# make room for local variables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8(%ebp), %ebx		# put 1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 in %ebx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12(%ebp), %ecx		# put 2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nd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 in %ecx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%ebx, -4(%ebp)		# store current result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power_loop_start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cmpl $1, %ecx		# if the power is 1, end function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je end_power			</a:t>
            </a:r>
          </a:p>
          <a:p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movl -4(%ebp), %eax		# move current result into %eax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imull %ebx, %eax		# multiply base number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by current result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%eax, -4(%ebp)		# store current result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decl %ecx			# decrease the power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jmp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power_loop_start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# run for the next power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end_power: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-4(%ebp), %eax		# return value goes in %eax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 Epilogue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%ebp, %esp		# restore stack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popl %ebp			# restore base pointer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ret			# popl %eip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2C4B0C9-5C2B-4866-A3C7-456D5DDB21C6}"/>
              </a:ext>
            </a:extLst>
          </p:cNvPr>
          <p:cNvSpPr/>
          <p:nvPr/>
        </p:nvSpPr>
        <p:spPr>
          <a:xfrm>
            <a:off x="8057073" y="1016338"/>
            <a:ext cx="4119380" cy="5841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le 10">
                <a:extLst>
                  <a:ext uri="{FF2B5EF4-FFF2-40B4-BE49-F238E27FC236}">
                    <a16:creationId xmlns:a16="http://schemas.microsoft.com/office/drawing/2014/main" id="{E084575A-393D-4176-9560-ADF72066B46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01508001"/>
                  </p:ext>
                </p:extLst>
              </p:nvPr>
            </p:nvGraphicFramePr>
            <p:xfrm>
              <a:off x="7265850" y="1051947"/>
              <a:ext cx="4706353" cy="22250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02895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77403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9366124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12(%ebp)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01703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8(%ebp)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45964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4(%ebp)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return address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8174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(%ebp)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old %ebp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980589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rgbClr val="0070C0"/>
                              </a:solidFill>
                              <a:ea typeface="Cambria Math" panose="02040503050406030204" pitchFamily="18" charset="0"/>
                            </a:rPr>
                            <a:t>-4(%</a:t>
                          </a:r>
                          <a:r>
                            <a:rPr lang="en-US" dirty="0" err="1">
                              <a:solidFill>
                                <a:srgbClr val="0070C0"/>
                              </a:solidFill>
                              <a:ea typeface="Cambria Math" panose="02040503050406030204" pitchFamily="18" charset="0"/>
                            </a:rPr>
                            <a:t>ebp</a:t>
                          </a:r>
                          <a:r>
                            <a:rPr lang="en-US" dirty="0">
                              <a:solidFill>
                                <a:srgbClr val="0070C0"/>
                              </a:solidFill>
                              <a:ea typeface="Cambria Math" panose="02040503050406030204" pitchFamily="18" charset="0"/>
                            </a:rPr>
                            <a:t>) &amp;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 (%esp)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70C0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7024596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le 10">
                <a:extLst>
                  <a:ext uri="{FF2B5EF4-FFF2-40B4-BE49-F238E27FC236}">
                    <a16:creationId xmlns:a16="http://schemas.microsoft.com/office/drawing/2014/main" id="{E084575A-393D-4176-9560-ADF72066B46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01508001"/>
                  </p:ext>
                </p:extLst>
              </p:nvPr>
            </p:nvGraphicFramePr>
            <p:xfrm>
              <a:off x="7265850" y="1051947"/>
              <a:ext cx="4706353" cy="22250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02895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77403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9366124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100000" r="-56137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01703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200000" r="-56137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45964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300000" r="-56137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return address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8174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400000" r="-56137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old %ebp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980589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500000" r="-56137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70C0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7024596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A3EA8892-8A15-4A35-B2D8-84BEFBC01171}"/>
              </a:ext>
            </a:extLst>
          </p:cNvPr>
          <p:cNvSpPr txBox="1"/>
          <p:nvPr/>
        </p:nvSpPr>
        <p:spPr>
          <a:xfrm>
            <a:off x="9686564" y="5288117"/>
            <a:ext cx="2285639" cy="9541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1400" dirty="0"/>
              <a:t>EIP </a:t>
            </a:r>
            <a:r>
              <a:rPr lang="en-US" sz="1400" dirty="0"/>
              <a:t>=</a:t>
            </a:r>
            <a:r>
              <a:rPr lang="es-ES" sz="1400" dirty="0"/>
              <a:t> </a:t>
            </a:r>
            <a:r>
              <a:rPr lang="es-ES" sz="1400" dirty="0" err="1"/>
              <a:t>start</a:t>
            </a:r>
            <a:r>
              <a:rPr lang="es-ES" sz="1400" dirty="0"/>
              <a:t> </a:t>
            </a:r>
            <a:r>
              <a:rPr lang="es-ES" sz="1400" dirty="0" err="1"/>
              <a:t>of</a:t>
            </a:r>
            <a:r>
              <a:rPr lang="es-ES" sz="1400" dirty="0"/>
              <a:t> </a:t>
            </a:r>
            <a:r>
              <a:rPr lang="es-ES" sz="1400" dirty="0" err="1"/>
              <a:t>power</a:t>
            </a:r>
            <a:r>
              <a:rPr lang="es-ES" sz="1400" dirty="0"/>
              <a:t> </a:t>
            </a:r>
            <a:r>
              <a:rPr lang="es-ES" sz="1400" dirty="0" err="1"/>
              <a:t>function</a:t>
            </a:r>
            <a:endParaRPr lang="es-ES" sz="1400" dirty="0"/>
          </a:p>
          <a:p>
            <a:r>
              <a:rPr lang="es-ES" sz="1400" dirty="0"/>
              <a:t>EBX </a:t>
            </a:r>
            <a:r>
              <a:rPr lang="en-US" sz="1400" dirty="0"/>
              <a:t>= 2</a:t>
            </a:r>
          </a:p>
          <a:p>
            <a:r>
              <a:rPr lang="en-US" sz="1400" dirty="0"/>
              <a:t>ECX = 3</a:t>
            </a:r>
          </a:p>
          <a:p>
            <a:r>
              <a:rPr lang="en-US" sz="1400" dirty="0">
                <a:solidFill>
                  <a:srgbClr val="0070C0"/>
                </a:solidFill>
              </a:rPr>
              <a:t>EAX = 2</a:t>
            </a:r>
            <a:endParaRPr lang="es-ES" sz="1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0967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B5A0D-6810-4F7E-888C-087DE7F37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-150644"/>
            <a:ext cx="12191999" cy="1325563"/>
          </a:xfrm>
        </p:spPr>
        <p:txBody>
          <a:bodyPr>
            <a:normAutofit/>
          </a:bodyPr>
          <a:lstStyle/>
          <a:p>
            <a:r>
              <a:rPr lang="es-ES" dirty="0"/>
              <a:t>Power							                          	 </a:t>
            </a:r>
            <a:r>
              <a:rPr lang="en-US" sz="2400" dirty="0"/>
              <a:t>2</a:t>
            </a:r>
            <a:r>
              <a:rPr lang="en-US" sz="2400" baseline="30000" dirty="0"/>
              <a:t>3</a:t>
            </a:r>
            <a:r>
              <a:rPr lang="en-US" sz="2400" dirty="0"/>
              <a:t> + 5</a:t>
            </a:r>
            <a:r>
              <a:rPr lang="en-US" sz="2400" baseline="30000" dirty="0"/>
              <a:t>2</a:t>
            </a:r>
            <a:endParaRPr lang="en-US" sz="4267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A7ED6C7-E799-47BF-A42F-2A59C34C405E}"/>
              </a:ext>
            </a:extLst>
          </p:cNvPr>
          <p:cNvSpPr/>
          <p:nvPr/>
        </p:nvSpPr>
        <p:spPr>
          <a:xfrm>
            <a:off x="139025" y="1014844"/>
            <a:ext cx="7712368" cy="563231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.section .data			# starting with period means assembler</a:t>
            </a:r>
          </a:p>
          <a:p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# instructions and not machine code</a:t>
            </a:r>
          </a:p>
          <a:p>
            <a:endParaRPr lang="en-US" sz="12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.section .text			# where instructions live</a:t>
            </a:r>
          </a:p>
          <a:p>
            <a:endParaRPr lang="en-US" sz="12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_start			# tell program to start at _start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_start: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pushl $3			# push 2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nd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pushl $2			# push 1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call power		# call the function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addl $8, %esp		# move stack pointer back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pushl %eax		# save 1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answer before calling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the next function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pushl $2			# push 2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nd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pushl $5			# push 1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call power		# call the function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addl $8, %esp		# move stack pointer back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popl %ebx			# 2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nd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answer already in %eax, 1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answer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on the stack so pop it into %ebx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addl %eax, %ebx		# add them together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$1, %eax		# exit code (%ebx is returned)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int $0x80			# interrupt 16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6CB6EF5-99BD-4D7F-A040-E56AC4BDBCC0}"/>
              </a:ext>
            </a:extLst>
          </p:cNvPr>
          <p:cNvSpPr/>
          <p:nvPr/>
        </p:nvSpPr>
        <p:spPr>
          <a:xfrm>
            <a:off x="8057073" y="1016338"/>
            <a:ext cx="4119380" cy="5841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1962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itle 1">
                <a:extLst>
                  <a:ext uri="{FF2B5EF4-FFF2-40B4-BE49-F238E27FC236}">
                    <a16:creationId xmlns:a16="http://schemas.microsoft.com/office/drawing/2014/main" id="{5B3CA760-94DE-42CE-8C36-528E2415CF4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" y="-150644"/>
                <a:ext cx="12191999" cy="1325563"/>
              </a:xfrm>
            </p:spPr>
            <p:txBody>
              <a:bodyPr>
                <a:normAutofit/>
              </a:bodyPr>
              <a:lstStyle/>
              <a:p>
                <a:r>
                  <a:rPr lang="es-ES" dirty="0" err="1"/>
                  <a:t>Power</a:t>
                </a:r>
                <a:r>
                  <a:rPr lang="es-ES" dirty="0"/>
                  <a:t>							                             </a:t>
                </a:r>
                <a:r>
                  <a:rPr lang="en-US" sz="2400" dirty="0">
                    <a:solidFill>
                      <a:schemeClr val="tx1"/>
                    </a:solidFill>
                  </a:rPr>
                  <a:t>4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sz="2400" dirty="0"/>
                  <a:t>2 </a:t>
                </a:r>
                <a:r>
                  <a:rPr lang="en-US" sz="2400" dirty="0">
                    <a:solidFill>
                      <a:schemeClr val="accent3"/>
                    </a:solidFill>
                  </a:rPr>
                  <a:t>+ 5</a:t>
                </a:r>
                <a:r>
                  <a:rPr lang="en-US" sz="2400" baseline="30000" dirty="0">
                    <a:solidFill>
                      <a:schemeClr val="accent3"/>
                    </a:solidFill>
                  </a:rPr>
                  <a:t>2</a:t>
                </a:r>
                <a:endParaRPr lang="en-US" sz="4267" dirty="0">
                  <a:solidFill>
                    <a:schemeClr val="accent3"/>
                  </a:solidFill>
                </a:endParaRPr>
              </a:p>
            </p:txBody>
          </p:sp>
        </mc:Choice>
        <mc:Fallback xmlns="">
          <p:sp>
            <p:nvSpPr>
              <p:cNvPr id="10" name="Title 1">
                <a:extLst>
                  <a:ext uri="{FF2B5EF4-FFF2-40B4-BE49-F238E27FC236}">
                    <a16:creationId xmlns:a16="http://schemas.microsoft.com/office/drawing/2014/main" id="{5B3CA760-94DE-42CE-8C36-528E2415CF4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" y="-150644"/>
                <a:ext cx="12191999" cy="1325563"/>
              </a:xfrm>
              <a:blipFill>
                <a:blip r:embed="rId4"/>
                <a:stretch>
                  <a:fillRect l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18871A62-6350-4F1A-8534-0D8DCBA315E8}"/>
              </a:ext>
            </a:extLst>
          </p:cNvPr>
          <p:cNvSpPr/>
          <p:nvPr/>
        </p:nvSpPr>
        <p:spPr>
          <a:xfrm>
            <a:off x="139025" y="1016338"/>
            <a:ext cx="11264622" cy="54476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.type power, @function		# tell linker this will be a function		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power:	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# Prologue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%ebp		# save old base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%esp, %ebp		# make stack pointer the base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subl $4, %esp		# make room for local variables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8(%ebp), %ebx		# put 1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 in %ebx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12(%ebp), %ecx		# put 2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nd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 in %ecx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%ebx, -4(%ebp)		# store current result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power_loop_start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cmpl $1, %ecx		# if the power is 1, end function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je end_power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-4(%ebp), %eax		# move current result into %eax</a:t>
            </a:r>
          </a:p>
          <a:p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imull %ebx, %eax		# multiply base number </a:t>
            </a:r>
          </a:p>
          <a:p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# by current result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%eax, -4(%ebp)		# store current result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decl %ecx			# decrease the power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jmp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power_loop_start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# run for the next power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end_power: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-4(%ebp), %eax		# return value goes in %eax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 Epilogue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%ebp, %esp		# restore stack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popl %ebp			# restore base pointer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ret			# popl %eip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EA3693-9633-42D6-BDFB-3A6F190EEBAF}"/>
              </a:ext>
            </a:extLst>
          </p:cNvPr>
          <p:cNvSpPr/>
          <p:nvPr/>
        </p:nvSpPr>
        <p:spPr>
          <a:xfrm>
            <a:off x="8057073" y="1016338"/>
            <a:ext cx="4119380" cy="5841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Table 11">
                <a:extLst>
                  <a:ext uri="{FF2B5EF4-FFF2-40B4-BE49-F238E27FC236}">
                    <a16:creationId xmlns:a16="http://schemas.microsoft.com/office/drawing/2014/main" id="{9D8D49E4-2521-44A1-9D8D-3189AA55B96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84632788"/>
                  </p:ext>
                </p:extLst>
              </p:nvPr>
            </p:nvGraphicFramePr>
            <p:xfrm>
              <a:off x="7265850" y="1051947"/>
              <a:ext cx="4706353" cy="22250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02895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77403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9366124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12(%ebp)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01703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8(%ebp)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45964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4(%ebp)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return address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8174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(%ebp)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old %ebp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980589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-4(%</a:t>
                          </a:r>
                          <a:r>
                            <a:rPr lang="en-US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ebp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 &amp; (%esp)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7024596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Table 11">
                <a:extLst>
                  <a:ext uri="{FF2B5EF4-FFF2-40B4-BE49-F238E27FC236}">
                    <a16:creationId xmlns:a16="http://schemas.microsoft.com/office/drawing/2014/main" id="{9D8D49E4-2521-44A1-9D8D-3189AA55B96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84632788"/>
                  </p:ext>
                </p:extLst>
              </p:nvPr>
            </p:nvGraphicFramePr>
            <p:xfrm>
              <a:off x="7265850" y="1051947"/>
              <a:ext cx="4706353" cy="22250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02895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77403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9366124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t="-100000" r="-56137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01703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t="-200000" r="-56137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45964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t="-300000" r="-56137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return address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8174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t="-400000" r="-56137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old %ebp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980589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t="-500000" r="-56137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7024596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3A8DCA6-10D0-4A2D-83CA-1C861038FC69}"/>
                  </a:ext>
                </a:extLst>
              </p:cNvPr>
              <p:cNvSpPr txBox="1"/>
              <p:nvPr/>
            </p:nvSpPr>
            <p:spPr>
              <a:xfrm>
                <a:off x="9686564" y="5288117"/>
                <a:ext cx="2285639" cy="95410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s-ES" sz="1400" dirty="0"/>
                  <a:t>EIP </a:t>
                </a:r>
                <a:r>
                  <a:rPr lang="en-US" sz="1400" dirty="0"/>
                  <a:t>=</a:t>
                </a:r>
                <a:r>
                  <a:rPr lang="es-ES" sz="1400" dirty="0"/>
                  <a:t> </a:t>
                </a:r>
                <a:r>
                  <a:rPr lang="es-ES" sz="1400" dirty="0" err="1"/>
                  <a:t>start</a:t>
                </a:r>
                <a:r>
                  <a:rPr lang="es-ES" sz="1400" dirty="0"/>
                  <a:t> </a:t>
                </a:r>
                <a:r>
                  <a:rPr lang="es-ES" sz="1400" dirty="0" err="1"/>
                  <a:t>of</a:t>
                </a:r>
                <a:r>
                  <a:rPr lang="es-ES" sz="1400" dirty="0"/>
                  <a:t> </a:t>
                </a:r>
                <a:r>
                  <a:rPr lang="es-ES" sz="1400" dirty="0" err="1"/>
                  <a:t>power</a:t>
                </a:r>
                <a:r>
                  <a:rPr lang="es-ES" sz="1400" dirty="0"/>
                  <a:t> </a:t>
                </a:r>
                <a:r>
                  <a:rPr lang="es-ES" sz="1400" dirty="0" err="1"/>
                  <a:t>function</a:t>
                </a:r>
                <a:endParaRPr lang="es-ES" sz="1400" dirty="0"/>
              </a:p>
              <a:p>
                <a:r>
                  <a:rPr lang="es-ES" sz="1400" dirty="0">
                    <a:solidFill>
                      <a:srgbClr val="0070C0"/>
                    </a:solidFill>
                  </a:rPr>
                  <a:t>EBX </a:t>
                </a:r>
                <a:r>
                  <a:rPr lang="en-US" sz="1400" dirty="0">
                    <a:solidFill>
                      <a:srgbClr val="0070C0"/>
                    </a:solidFill>
                  </a:rPr>
                  <a:t>= 2</a:t>
                </a:r>
              </a:p>
              <a:p>
                <a:r>
                  <a:rPr lang="en-US" sz="1400" dirty="0"/>
                  <a:t>ECX = 3</a:t>
                </a:r>
              </a:p>
              <a:p>
                <a:r>
                  <a:rPr lang="en-US" sz="1400" dirty="0">
                    <a:solidFill>
                      <a:srgbClr val="0070C0"/>
                    </a:solidFill>
                  </a:rPr>
                  <a:t>EAX = 2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400" dirty="0">
                    <a:solidFill>
                      <a:srgbClr val="0070C0"/>
                    </a:solidFill>
                  </a:rPr>
                  <a:t> EAX = 2*2 = 4</a:t>
                </a:r>
                <a:endParaRPr lang="es-ES" sz="1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3A8DCA6-10D0-4A2D-83CA-1C861038FC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6564" y="5288117"/>
                <a:ext cx="2285639" cy="954107"/>
              </a:xfrm>
              <a:prstGeom prst="rect">
                <a:avLst/>
              </a:prstGeom>
              <a:blipFill>
                <a:blip r:embed="rId6"/>
                <a:stretch>
                  <a:fillRect l="-800" t="-637" b="-57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872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itle 1">
                <a:extLst>
                  <a:ext uri="{FF2B5EF4-FFF2-40B4-BE49-F238E27FC236}">
                    <a16:creationId xmlns:a16="http://schemas.microsoft.com/office/drawing/2014/main" id="{DD1323D9-BF02-4A75-A121-27F6F5C955D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" y="-150644"/>
                <a:ext cx="12191999" cy="1325563"/>
              </a:xfrm>
            </p:spPr>
            <p:txBody>
              <a:bodyPr>
                <a:normAutofit/>
              </a:bodyPr>
              <a:lstStyle/>
              <a:p>
                <a:r>
                  <a:rPr lang="es-ES" dirty="0" err="1"/>
                  <a:t>Power</a:t>
                </a:r>
                <a:r>
                  <a:rPr lang="es-ES" dirty="0"/>
                  <a:t>							                             </a:t>
                </a:r>
                <a:r>
                  <a:rPr lang="en-US" sz="2400" dirty="0">
                    <a:solidFill>
                      <a:srgbClr val="0070C0"/>
                    </a:solidFill>
                  </a:rPr>
                  <a:t>4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sz="2400" dirty="0"/>
                  <a:t>2 </a:t>
                </a:r>
                <a:r>
                  <a:rPr lang="en-US" sz="2400" dirty="0">
                    <a:solidFill>
                      <a:schemeClr val="accent3"/>
                    </a:solidFill>
                  </a:rPr>
                  <a:t>+ 5</a:t>
                </a:r>
                <a:r>
                  <a:rPr lang="en-US" sz="2400" baseline="30000" dirty="0">
                    <a:solidFill>
                      <a:schemeClr val="accent3"/>
                    </a:solidFill>
                  </a:rPr>
                  <a:t>2</a:t>
                </a:r>
                <a:endParaRPr lang="en-US" sz="4267" dirty="0">
                  <a:solidFill>
                    <a:schemeClr val="accent3"/>
                  </a:solidFill>
                </a:endParaRPr>
              </a:p>
            </p:txBody>
          </p:sp>
        </mc:Choice>
        <mc:Fallback xmlns="">
          <p:sp>
            <p:nvSpPr>
              <p:cNvPr id="10" name="Title 1">
                <a:extLst>
                  <a:ext uri="{FF2B5EF4-FFF2-40B4-BE49-F238E27FC236}">
                    <a16:creationId xmlns:a16="http://schemas.microsoft.com/office/drawing/2014/main" id="{DD1323D9-BF02-4A75-A121-27F6F5C955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" y="-150644"/>
                <a:ext cx="12191999" cy="1325563"/>
              </a:xfrm>
              <a:blipFill>
                <a:blip r:embed="rId3"/>
                <a:stretch>
                  <a:fillRect l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1AF5FB3C-A7D0-4AF0-B570-90358AA6417E}"/>
              </a:ext>
            </a:extLst>
          </p:cNvPr>
          <p:cNvSpPr/>
          <p:nvPr/>
        </p:nvSpPr>
        <p:spPr>
          <a:xfrm>
            <a:off x="139025" y="1016338"/>
            <a:ext cx="11264622" cy="54476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.type power, @function		# tell linker this will be a function		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power:	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# Prologue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%ebp		# save old base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%esp, %ebp		# make stack pointer the base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subl $4, %esp		# make room for local variables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8(%ebp), %ebx		# put 1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 in %ebx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12(%ebp), %ecx		# put 2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nd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 in %ecx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%ebx, -4(%ebp)		# store current result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power_loop_start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cmpl $1, %ecx		# if the power is 1, end function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je end_power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-4(%ebp), %eax		# move current result into %eax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imull %ebx, %eax		# multiply base number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by current result</a:t>
            </a:r>
          </a:p>
          <a:p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movl %eax, -4(%ebp)		# store current result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decl %ecx			# decrease the power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jmp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power_loop_start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# run for the next power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end_power: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-4(%ebp), %eax		# return value goes in %eax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 Epilogue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%ebp, %esp		# restore stack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popl %ebp			# restore base pointer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ret			# popl %eip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2FB4233-62C2-4F14-AAD2-077FB0B00678}"/>
              </a:ext>
            </a:extLst>
          </p:cNvPr>
          <p:cNvSpPr/>
          <p:nvPr/>
        </p:nvSpPr>
        <p:spPr>
          <a:xfrm>
            <a:off x="8057073" y="1016338"/>
            <a:ext cx="4119380" cy="5841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Table 11">
                <a:extLst>
                  <a:ext uri="{FF2B5EF4-FFF2-40B4-BE49-F238E27FC236}">
                    <a16:creationId xmlns:a16="http://schemas.microsoft.com/office/drawing/2014/main" id="{61B6D4E9-388D-493F-922A-1538A5845ED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21887560"/>
                  </p:ext>
                </p:extLst>
              </p:nvPr>
            </p:nvGraphicFramePr>
            <p:xfrm>
              <a:off x="7265850" y="1051947"/>
              <a:ext cx="4706353" cy="22250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02895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77403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9366124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12(%ebp)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01703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8(%ebp)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45964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4(%ebp)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return address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8174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(%ebp)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old %ebp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980589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rgbClr val="0070C0"/>
                              </a:solidFill>
                              <a:ea typeface="Cambria Math" panose="02040503050406030204" pitchFamily="18" charset="0"/>
                            </a:rPr>
                            <a:t>-4(%</a:t>
                          </a:r>
                          <a:r>
                            <a:rPr lang="en-US" dirty="0" err="1">
                              <a:solidFill>
                                <a:srgbClr val="0070C0"/>
                              </a:solidFill>
                              <a:ea typeface="Cambria Math" panose="02040503050406030204" pitchFamily="18" charset="0"/>
                            </a:rPr>
                            <a:t>ebp</a:t>
                          </a:r>
                          <a:r>
                            <a:rPr lang="en-US" dirty="0">
                              <a:solidFill>
                                <a:srgbClr val="0070C0"/>
                              </a:solidFill>
                              <a:ea typeface="Cambria Math" panose="02040503050406030204" pitchFamily="18" charset="0"/>
                            </a:rPr>
                            <a:t>) &amp;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 (%esp)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70C0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7024596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Table 11">
                <a:extLst>
                  <a:ext uri="{FF2B5EF4-FFF2-40B4-BE49-F238E27FC236}">
                    <a16:creationId xmlns:a16="http://schemas.microsoft.com/office/drawing/2014/main" id="{61B6D4E9-388D-493F-922A-1538A5845ED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21887560"/>
                  </p:ext>
                </p:extLst>
              </p:nvPr>
            </p:nvGraphicFramePr>
            <p:xfrm>
              <a:off x="7265850" y="1051947"/>
              <a:ext cx="4706353" cy="22250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02895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77403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9366124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100000" r="-56137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01703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200000" r="-56137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45964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300000" r="-56137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return address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8174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400000" r="-56137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old %ebp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980589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500000" r="-56137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70C0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7024596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D3878F61-A45C-4847-A5EB-9C809CF1A26A}"/>
              </a:ext>
            </a:extLst>
          </p:cNvPr>
          <p:cNvSpPr txBox="1"/>
          <p:nvPr/>
        </p:nvSpPr>
        <p:spPr>
          <a:xfrm>
            <a:off x="9686564" y="5288117"/>
            <a:ext cx="2285639" cy="9541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1400" dirty="0"/>
              <a:t>EIP </a:t>
            </a:r>
            <a:r>
              <a:rPr lang="en-US" sz="1400" dirty="0"/>
              <a:t>=</a:t>
            </a:r>
            <a:r>
              <a:rPr lang="es-ES" sz="1400" dirty="0"/>
              <a:t> </a:t>
            </a:r>
            <a:r>
              <a:rPr lang="es-ES" sz="1400" dirty="0" err="1"/>
              <a:t>start</a:t>
            </a:r>
            <a:r>
              <a:rPr lang="es-ES" sz="1400" dirty="0"/>
              <a:t> </a:t>
            </a:r>
            <a:r>
              <a:rPr lang="es-ES" sz="1400" dirty="0" err="1"/>
              <a:t>of</a:t>
            </a:r>
            <a:r>
              <a:rPr lang="es-ES" sz="1400" dirty="0"/>
              <a:t> </a:t>
            </a:r>
            <a:r>
              <a:rPr lang="es-ES" sz="1400" dirty="0" err="1"/>
              <a:t>power</a:t>
            </a:r>
            <a:r>
              <a:rPr lang="es-ES" sz="1400" dirty="0"/>
              <a:t> </a:t>
            </a:r>
            <a:r>
              <a:rPr lang="es-ES" sz="1400" dirty="0" err="1"/>
              <a:t>function</a:t>
            </a:r>
            <a:endParaRPr lang="es-ES" sz="1400" dirty="0"/>
          </a:p>
          <a:p>
            <a:r>
              <a:rPr lang="es-ES" sz="1400" dirty="0"/>
              <a:t>EBX </a:t>
            </a:r>
            <a:r>
              <a:rPr lang="en-US" sz="1400" dirty="0"/>
              <a:t>= 2</a:t>
            </a:r>
          </a:p>
          <a:p>
            <a:r>
              <a:rPr lang="en-US" sz="1400" dirty="0"/>
              <a:t>ECX = 3</a:t>
            </a:r>
          </a:p>
          <a:p>
            <a:r>
              <a:rPr lang="en-US" sz="1400" dirty="0">
                <a:solidFill>
                  <a:srgbClr val="0070C0"/>
                </a:solidFill>
              </a:rPr>
              <a:t>EAX = 4</a:t>
            </a:r>
            <a:endParaRPr lang="es-ES" sz="1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0745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itle 1">
                <a:extLst>
                  <a:ext uri="{FF2B5EF4-FFF2-40B4-BE49-F238E27FC236}">
                    <a16:creationId xmlns:a16="http://schemas.microsoft.com/office/drawing/2014/main" id="{E5BF7432-4ECD-494E-810F-8589CE419AB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" y="-150644"/>
                <a:ext cx="12191999" cy="1325563"/>
              </a:xfrm>
            </p:spPr>
            <p:txBody>
              <a:bodyPr>
                <a:normAutofit/>
              </a:bodyPr>
              <a:lstStyle/>
              <a:p>
                <a:r>
                  <a:rPr lang="es-ES" dirty="0" err="1"/>
                  <a:t>Power</a:t>
                </a:r>
                <a:r>
                  <a:rPr lang="es-ES" dirty="0"/>
                  <a:t>							                            </a:t>
                </a:r>
                <a:r>
                  <a:rPr lang="en-US" sz="2400" dirty="0"/>
                  <a:t>2</a:t>
                </a:r>
                <a:r>
                  <a:rPr lang="en-US" sz="2400" baseline="30000" dirty="0">
                    <a:solidFill>
                      <a:srgbClr val="0070C0"/>
                    </a:solidFill>
                  </a:rPr>
                  <a:t>2</a:t>
                </a:r>
                <a:r>
                  <a:rPr lang="en-US" sz="2400" baseline="30000" dirty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sz="2400" dirty="0"/>
                  <a:t>2 </a:t>
                </a:r>
                <a:r>
                  <a:rPr lang="en-US" sz="2400" dirty="0">
                    <a:solidFill>
                      <a:schemeClr val="accent3"/>
                    </a:solidFill>
                  </a:rPr>
                  <a:t>+ 5</a:t>
                </a:r>
                <a:r>
                  <a:rPr lang="en-US" sz="2400" baseline="30000" dirty="0">
                    <a:solidFill>
                      <a:schemeClr val="accent3"/>
                    </a:solidFill>
                  </a:rPr>
                  <a:t>2</a:t>
                </a:r>
                <a:endParaRPr lang="en-US" sz="4267" dirty="0">
                  <a:solidFill>
                    <a:schemeClr val="accent3"/>
                  </a:solidFill>
                </a:endParaRPr>
              </a:p>
            </p:txBody>
          </p:sp>
        </mc:Choice>
        <mc:Fallback xmlns="">
          <p:sp>
            <p:nvSpPr>
              <p:cNvPr id="10" name="Title 1">
                <a:extLst>
                  <a:ext uri="{FF2B5EF4-FFF2-40B4-BE49-F238E27FC236}">
                    <a16:creationId xmlns:a16="http://schemas.microsoft.com/office/drawing/2014/main" id="{E5BF7432-4ECD-494E-810F-8589CE419A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" y="-150644"/>
                <a:ext cx="12191999" cy="1325563"/>
              </a:xfrm>
              <a:blipFill>
                <a:blip r:embed="rId3"/>
                <a:stretch>
                  <a:fillRect l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518A90CB-1AEA-4C30-9684-FDDA0D713D7B}"/>
              </a:ext>
            </a:extLst>
          </p:cNvPr>
          <p:cNvSpPr/>
          <p:nvPr/>
        </p:nvSpPr>
        <p:spPr>
          <a:xfrm>
            <a:off x="139025" y="1016338"/>
            <a:ext cx="11264622" cy="54476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.type power, @function		# tell linker this will be a function		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power:	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# Prologue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%ebp		# save old base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%esp, %ebp		# make stack pointer the base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subl $4, %esp		# make room for local variables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8(%ebp), %ebx		# put 1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 in %ebx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12(%ebp), %ecx		# put 2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nd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 in %ecx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%ebx, -4(%ebp)		# store current result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power_loop_start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cmpl $1, %ecx		# if the power is 1, end function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je end_power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-4(%ebp), %eax		# move current result into %eax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imull %ebx, %eax		# multiply base number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by current result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%eax, -4(%ebp)		# store current result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decl %ecx			# decrease the power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jmp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power_loop_start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# run for the next power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end_power: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-4(%ebp), %eax		# return value goes in %eax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 Epilogue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%ebp, %esp		# restore stack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popl %ebp			# restore base pointer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ret			# popl %eip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A0D3E75-E04E-4358-ADD9-2AE016E56EC8}"/>
              </a:ext>
            </a:extLst>
          </p:cNvPr>
          <p:cNvSpPr/>
          <p:nvPr/>
        </p:nvSpPr>
        <p:spPr>
          <a:xfrm>
            <a:off x="8057073" y="1016338"/>
            <a:ext cx="4119380" cy="5841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Table 11">
                <a:extLst>
                  <a:ext uri="{FF2B5EF4-FFF2-40B4-BE49-F238E27FC236}">
                    <a16:creationId xmlns:a16="http://schemas.microsoft.com/office/drawing/2014/main" id="{AB929352-CBD8-4A17-82B2-D536623F8FA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53312028"/>
                  </p:ext>
                </p:extLst>
              </p:nvPr>
            </p:nvGraphicFramePr>
            <p:xfrm>
              <a:off x="7265850" y="1051947"/>
              <a:ext cx="4706353" cy="22250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02895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77403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9366124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12(%ebp)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01703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8(%ebp)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45964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4(%ebp)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return address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8174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(%ebp)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old %ebp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980589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-4(%</a:t>
                          </a:r>
                          <a:r>
                            <a:rPr lang="en-US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ebp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 &amp; (%esp)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7024596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Table 11">
                <a:extLst>
                  <a:ext uri="{FF2B5EF4-FFF2-40B4-BE49-F238E27FC236}">
                    <a16:creationId xmlns:a16="http://schemas.microsoft.com/office/drawing/2014/main" id="{AB929352-CBD8-4A17-82B2-D536623F8FA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53312028"/>
                  </p:ext>
                </p:extLst>
              </p:nvPr>
            </p:nvGraphicFramePr>
            <p:xfrm>
              <a:off x="7265850" y="1051947"/>
              <a:ext cx="4706353" cy="22250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02895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77403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9366124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100000" r="-56137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01703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200000" r="-56137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45964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300000" r="-56137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return address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8174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400000" r="-56137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old %ebp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980589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500000" r="-56137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7024596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87D6A4DC-A00F-4FBB-B07F-50F414D65A10}"/>
              </a:ext>
            </a:extLst>
          </p:cNvPr>
          <p:cNvSpPr txBox="1"/>
          <p:nvPr/>
        </p:nvSpPr>
        <p:spPr>
          <a:xfrm>
            <a:off x="9686564" y="5288117"/>
            <a:ext cx="2285639" cy="9541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1400" dirty="0"/>
              <a:t>EIP </a:t>
            </a:r>
            <a:r>
              <a:rPr lang="en-US" sz="1400" dirty="0"/>
              <a:t>=</a:t>
            </a:r>
            <a:r>
              <a:rPr lang="es-ES" sz="1400" dirty="0"/>
              <a:t> </a:t>
            </a:r>
            <a:r>
              <a:rPr lang="es-ES" sz="1400" dirty="0" err="1"/>
              <a:t>start</a:t>
            </a:r>
            <a:r>
              <a:rPr lang="es-ES" sz="1400" dirty="0"/>
              <a:t> </a:t>
            </a:r>
            <a:r>
              <a:rPr lang="es-ES" sz="1400" dirty="0" err="1"/>
              <a:t>of</a:t>
            </a:r>
            <a:r>
              <a:rPr lang="es-ES" sz="1400" dirty="0"/>
              <a:t> </a:t>
            </a:r>
            <a:r>
              <a:rPr lang="es-ES" sz="1400" dirty="0" err="1"/>
              <a:t>power</a:t>
            </a:r>
            <a:r>
              <a:rPr lang="es-ES" sz="1400" dirty="0"/>
              <a:t> </a:t>
            </a:r>
            <a:r>
              <a:rPr lang="es-ES" sz="1400" dirty="0" err="1"/>
              <a:t>function</a:t>
            </a:r>
            <a:endParaRPr lang="es-ES" sz="1400" dirty="0"/>
          </a:p>
          <a:p>
            <a:r>
              <a:rPr lang="es-ES" sz="1400" dirty="0"/>
              <a:t>EBX </a:t>
            </a:r>
            <a:r>
              <a:rPr lang="en-US" sz="1400" dirty="0"/>
              <a:t>= 2</a:t>
            </a:r>
          </a:p>
          <a:p>
            <a:r>
              <a:rPr lang="en-US" sz="1400" dirty="0">
                <a:solidFill>
                  <a:srgbClr val="0070C0"/>
                </a:solidFill>
              </a:rPr>
              <a:t>ECX = 2</a:t>
            </a:r>
          </a:p>
          <a:p>
            <a:r>
              <a:rPr lang="en-US" sz="1400" dirty="0"/>
              <a:t>EAX = 4</a:t>
            </a:r>
            <a:endParaRPr lang="es-ES" sz="1400" dirty="0"/>
          </a:p>
        </p:txBody>
      </p:sp>
    </p:spTree>
    <p:extLst>
      <p:ext uri="{BB962C8B-B14F-4D97-AF65-F5344CB8AC3E}">
        <p14:creationId xmlns:p14="http://schemas.microsoft.com/office/powerpoint/2010/main" val="8293176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B5A0D-6810-4F7E-888C-087DE7F37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-150644"/>
            <a:ext cx="12191999" cy="1325563"/>
          </a:xfrm>
        </p:spPr>
        <p:txBody>
          <a:bodyPr>
            <a:normAutofit/>
          </a:bodyPr>
          <a:lstStyle/>
          <a:p>
            <a:r>
              <a:rPr lang="es-ES" dirty="0"/>
              <a:t>Power							                         </a:t>
            </a:r>
            <a:r>
              <a:rPr lang="en-US" sz="2400" dirty="0"/>
              <a:t>restart loop</a:t>
            </a:r>
            <a:endParaRPr lang="en-US" sz="4267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510321D-97A9-4EB6-B9FE-B17AEE0D20BC}"/>
              </a:ext>
            </a:extLst>
          </p:cNvPr>
          <p:cNvSpPr/>
          <p:nvPr/>
        </p:nvSpPr>
        <p:spPr>
          <a:xfrm>
            <a:off x="139025" y="1016338"/>
            <a:ext cx="11264622" cy="54476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.type power, @function		# tell linker this will be a function		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power:	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# Prologue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%ebp		# save old base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%esp, %ebp		# make stack pointer the base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subl $4, %esp		# make room for local variables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8(%ebp), %ebx		# put 1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 in %ebx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12(%ebp), %ecx		# put 2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nd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 in %ecx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%ebx, -4(%ebp)		# store current result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power_loop_start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cmpl $1, %ecx		# if the power is 1, end function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je end_power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-4(%ebp), %eax		# move current result into %eax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imull %ebx, %eax		# multiply base number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by current result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%eax, -4(%ebp)		# store current result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decl %ecx			# decrease the power</a:t>
            </a:r>
          </a:p>
          <a:p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jmp</a:t>
            </a:r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power_loop_start</a:t>
            </a:r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# run for the next power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end_power: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-4(%ebp), %eax		# return value goes in %eax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 Epilogue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%ebp, %esp		# restore stack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popl %ebp			# restore base pointer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ret			# popl %eip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26AA7B-1881-4D27-B9BE-BDAF315E7767}"/>
              </a:ext>
            </a:extLst>
          </p:cNvPr>
          <p:cNvSpPr/>
          <p:nvPr/>
        </p:nvSpPr>
        <p:spPr>
          <a:xfrm>
            <a:off x="8057073" y="1016338"/>
            <a:ext cx="4119380" cy="5841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Table 12">
                <a:extLst>
                  <a:ext uri="{FF2B5EF4-FFF2-40B4-BE49-F238E27FC236}">
                    <a16:creationId xmlns:a16="http://schemas.microsoft.com/office/drawing/2014/main" id="{A9F00B6E-9B07-4C4F-A4E7-0FFD46D4E03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93920744"/>
                  </p:ext>
                </p:extLst>
              </p:nvPr>
            </p:nvGraphicFramePr>
            <p:xfrm>
              <a:off x="7265850" y="1051947"/>
              <a:ext cx="4706353" cy="22250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02895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77403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9366124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12(%ebp)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01703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8(%ebp)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45964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4(%ebp)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return address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8174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(%ebp)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old %ebp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980589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-4(%</a:t>
                          </a:r>
                          <a:r>
                            <a:rPr lang="en-US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ebp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 &amp; (%esp)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7024596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Table 12">
                <a:extLst>
                  <a:ext uri="{FF2B5EF4-FFF2-40B4-BE49-F238E27FC236}">
                    <a16:creationId xmlns:a16="http://schemas.microsoft.com/office/drawing/2014/main" id="{A9F00B6E-9B07-4C4F-A4E7-0FFD46D4E03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93920744"/>
                  </p:ext>
                </p:extLst>
              </p:nvPr>
            </p:nvGraphicFramePr>
            <p:xfrm>
              <a:off x="7265850" y="1051947"/>
              <a:ext cx="4706353" cy="22250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02895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77403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9366124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100000" r="-56137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01703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200000" r="-56137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45964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300000" r="-56137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return address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8174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400000" r="-56137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old %ebp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980589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500000" r="-56137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7024596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4BF21B43-C7F1-445B-8BEF-C9D546B0F147}"/>
              </a:ext>
            </a:extLst>
          </p:cNvPr>
          <p:cNvSpPr txBox="1"/>
          <p:nvPr/>
        </p:nvSpPr>
        <p:spPr>
          <a:xfrm>
            <a:off x="9686564" y="5288117"/>
            <a:ext cx="2285639" cy="9541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1400" dirty="0"/>
              <a:t>EIP </a:t>
            </a:r>
            <a:r>
              <a:rPr lang="en-US" sz="1400" dirty="0"/>
              <a:t>=</a:t>
            </a:r>
            <a:r>
              <a:rPr lang="es-ES" sz="1400" dirty="0"/>
              <a:t> </a:t>
            </a:r>
            <a:r>
              <a:rPr lang="es-ES" sz="1400" dirty="0" err="1"/>
              <a:t>start</a:t>
            </a:r>
            <a:r>
              <a:rPr lang="es-ES" sz="1400" dirty="0"/>
              <a:t> </a:t>
            </a:r>
            <a:r>
              <a:rPr lang="es-ES" sz="1400" dirty="0" err="1"/>
              <a:t>of</a:t>
            </a:r>
            <a:r>
              <a:rPr lang="es-ES" sz="1400" dirty="0"/>
              <a:t> </a:t>
            </a:r>
            <a:r>
              <a:rPr lang="es-ES" sz="1400" dirty="0" err="1"/>
              <a:t>power</a:t>
            </a:r>
            <a:r>
              <a:rPr lang="es-ES" sz="1400" dirty="0"/>
              <a:t> </a:t>
            </a:r>
            <a:r>
              <a:rPr lang="es-ES" sz="1400" dirty="0" err="1"/>
              <a:t>function</a:t>
            </a:r>
            <a:endParaRPr lang="es-ES" sz="1400" dirty="0"/>
          </a:p>
          <a:p>
            <a:r>
              <a:rPr lang="es-ES" sz="1400" dirty="0"/>
              <a:t>EBX </a:t>
            </a:r>
            <a:r>
              <a:rPr lang="en-US" sz="1400" dirty="0"/>
              <a:t>= 2</a:t>
            </a:r>
          </a:p>
          <a:p>
            <a:r>
              <a:rPr lang="en-US" sz="1400" dirty="0"/>
              <a:t>ECX = 2</a:t>
            </a:r>
          </a:p>
          <a:p>
            <a:r>
              <a:rPr lang="en-US" sz="1400" dirty="0"/>
              <a:t>EAX = 4</a:t>
            </a:r>
            <a:endParaRPr lang="es-ES" sz="1400" dirty="0"/>
          </a:p>
        </p:txBody>
      </p:sp>
    </p:spTree>
    <p:extLst>
      <p:ext uri="{BB962C8B-B14F-4D97-AF65-F5344CB8AC3E}">
        <p14:creationId xmlns:p14="http://schemas.microsoft.com/office/powerpoint/2010/main" val="13508077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itle 1">
                <a:extLst>
                  <a:ext uri="{FF2B5EF4-FFF2-40B4-BE49-F238E27FC236}">
                    <a16:creationId xmlns:a16="http://schemas.microsoft.com/office/drawing/2014/main" id="{965AA235-0100-438E-A4D3-874D56DAAE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" y="-150644"/>
                <a:ext cx="12191999" cy="1325563"/>
              </a:xfrm>
            </p:spPr>
            <p:txBody>
              <a:bodyPr>
                <a:normAutofit/>
              </a:bodyPr>
              <a:lstStyle/>
              <a:p>
                <a:r>
                  <a:rPr lang="es-ES" dirty="0"/>
                  <a:t>Power							                           </a:t>
                </a:r>
                <a:r>
                  <a:rPr lang="en-US" sz="2400" dirty="0"/>
                  <a:t>2</a:t>
                </a:r>
                <a:r>
                  <a:rPr lang="en-US" sz="2400" baseline="30000" dirty="0">
                    <a:solidFill>
                      <a:srgbClr val="0070C0"/>
                    </a:solidFill>
                  </a:rPr>
                  <a:t>2?</a:t>
                </a:r>
                <a:r>
                  <a:rPr lang="en-US" sz="2400" baseline="30000" dirty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sz="2400" dirty="0"/>
                  <a:t>2 </a:t>
                </a:r>
                <a:r>
                  <a:rPr lang="en-US" sz="2400" dirty="0">
                    <a:solidFill>
                      <a:schemeClr val="accent3"/>
                    </a:solidFill>
                  </a:rPr>
                  <a:t>+ 5</a:t>
                </a:r>
                <a:r>
                  <a:rPr lang="en-US" sz="2400" baseline="30000" dirty="0">
                    <a:solidFill>
                      <a:schemeClr val="accent3"/>
                    </a:solidFill>
                  </a:rPr>
                  <a:t>2</a:t>
                </a:r>
                <a:endParaRPr lang="en-US" sz="4267" dirty="0">
                  <a:solidFill>
                    <a:schemeClr val="accent3"/>
                  </a:solidFill>
                </a:endParaRPr>
              </a:p>
            </p:txBody>
          </p:sp>
        </mc:Choice>
        <mc:Fallback xmlns="">
          <p:sp>
            <p:nvSpPr>
              <p:cNvPr id="10" name="Title 1">
                <a:extLst>
                  <a:ext uri="{FF2B5EF4-FFF2-40B4-BE49-F238E27FC236}">
                    <a16:creationId xmlns:a16="http://schemas.microsoft.com/office/drawing/2014/main" id="{965AA235-0100-438E-A4D3-874D56DAAE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" y="-150644"/>
                <a:ext cx="12191999" cy="1325563"/>
              </a:xfrm>
              <a:blipFill>
                <a:blip r:embed="rId4"/>
                <a:stretch>
                  <a:fillRect l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FE9E4E38-5466-4223-9A3D-0333E718F613}"/>
              </a:ext>
            </a:extLst>
          </p:cNvPr>
          <p:cNvSpPr/>
          <p:nvPr/>
        </p:nvSpPr>
        <p:spPr>
          <a:xfrm>
            <a:off x="139025" y="1016338"/>
            <a:ext cx="11264622" cy="54476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.type power, @function		# tell linker this will be a function		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power:	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# Prologue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%ebp		# save old base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%esp, %ebp		# make stack pointer the base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subl $4, %esp		# make room for local variables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8(%ebp), %ebx		# put 1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 in %ebx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12(%ebp), %ecx		# put 2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nd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 in %ecx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%ebx, -4(%ebp)		# store current result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power_loop_start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cmpl $1, %ecx		# if the power is 1, end function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je end_power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-4(%ebp), %eax		# move current result into %eax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imull %ebx, %eax		# multiply base number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by current result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%eax, -4(%ebp)		# store current result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decl %ecx			# decrease the power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jmp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power_loop_start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# run for the next power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end_power: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-4(%ebp), %eax		# return value goes in %eax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 Epilogue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%ebp, %esp		# restore stack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popl %ebp			# restore base pointer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ret			# popl %eip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FF4C384-5630-4E0A-825C-2E4828D84BD7}"/>
              </a:ext>
            </a:extLst>
          </p:cNvPr>
          <p:cNvSpPr/>
          <p:nvPr/>
        </p:nvSpPr>
        <p:spPr>
          <a:xfrm>
            <a:off x="8057073" y="1016338"/>
            <a:ext cx="4119380" cy="5841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Table 11">
                <a:extLst>
                  <a:ext uri="{FF2B5EF4-FFF2-40B4-BE49-F238E27FC236}">
                    <a16:creationId xmlns:a16="http://schemas.microsoft.com/office/drawing/2014/main" id="{0490EB3D-6EFD-4F74-8FB3-5966C30E2CE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29742308"/>
                  </p:ext>
                </p:extLst>
              </p:nvPr>
            </p:nvGraphicFramePr>
            <p:xfrm>
              <a:off x="7265850" y="1051947"/>
              <a:ext cx="4706353" cy="22250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02895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77403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9366124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12(%ebp)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01703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8(%ebp)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45964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4(%ebp)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return address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8174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(%ebp)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old %ebp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980589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-4(%</a:t>
                          </a:r>
                          <a:r>
                            <a:rPr lang="en-US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ebp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 &amp; (%esp)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7024596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Table 11">
                <a:extLst>
                  <a:ext uri="{FF2B5EF4-FFF2-40B4-BE49-F238E27FC236}">
                    <a16:creationId xmlns:a16="http://schemas.microsoft.com/office/drawing/2014/main" id="{0490EB3D-6EFD-4F74-8FB3-5966C30E2CE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29742308"/>
                  </p:ext>
                </p:extLst>
              </p:nvPr>
            </p:nvGraphicFramePr>
            <p:xfrm>
              <a:off x="7265850" y="1051947"/>
              <a:ext cx="4706353" cy="22250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02895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77403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9366124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t="-100000" r="-56137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01703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t="-200000" r="-56137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45964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t="-300000" r="-56137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return address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8174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t="-400000" r="-56137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old %ebp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980589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t="-500000" r="-56137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7024596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8C11843-0411-4A9A-A5D0-E0380D461BBA}"/>
                  </a:ext>
                </a:extLst>
              </p:cNvPr>
              <p:cNvSpPr txBox="1"/>
              <p:nvPr/>
            </p:nvSpPr>
            <p:spPr>
              <a:xfrm>
                <a:off x="9686564" y="5288117"/>
                <a:ext cx="2285639" cy="95410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s-ES" sz="1400" dirty="0"/>
                  <a:t>EIP </a:t>
                </a:r>
                <a:r>
                  <a:rPr lang="en-US" sz="1400" dirty="0"/>
                  <a:t>=</a:t>
                </a:r>
                <a:r>
                  <a:rPr lang="es-ES" sz="1400" dirty="0"/>
                  <a:t> </a:t>
                </a:r>
                <a:r>
                  <a:rPr lang="es-ES" sz="1400" dirty="0" err="1"/>
                  <a:t>start</a:t>
                </a:r>
                <a:r>
                  <a:rPr lang="es-ES" sz="1400" dirty="0"/>
                  <a:t> </a:t>
                </a:r>
                <a:r>
                  <a:rPr lang="es-ES" sz="1400" dirty="0" err="1"/>
                  <a:t>of</a:t>
                </a:r>
                <a:r>
                  <a:rPr lang="es-ES" sz="1400" dirty="0"/>
                  <a:t> </a:t>
                </a:r>
                <a:r>
                  <a:rPr lang="es-ES" sz="1400" dirty="0" err="1"/>
                  <a:t>power</a:t>
                </a:r>
                <a:r>
                  <a:rPr lang="es-ES" sz="1400" dirty="0"/>
                  <a:t> </a:t>
                </a:r>
                <a:r>
                  <a:rPr lang="es-ES" sz="1400" dirty="0" err="1"/>
                  <a:t>function</a:t>
                </a:r>
                <a:endParaRPr lang="es-ES" sz="1400" dirty="0"/>
              </a:p>
              <a:p>
                <a:r>
                  <a:rPr lang="es-ES" sz="1400" dirty="0"/>
                  <a:t>EBX </a:t>
                </a:r>
                <a:r>
                  <a:rPr lang="en-US" sz="1400" dirty="0"/>
                  <a:t>= 2</a:t>
                </a:r>
              </a:p>
              <a:p>
                <a:r>
                  <a:rPr lang="en-US" sz="1400" dirty="0">
                    <a:solidFill>
                      <a:srgbClr val="0070C0"/>
                    </a:solidFill>
                  </a:rPr>
                  <a:t>ECX = 2 = 1 ?</a:t>
                </a:r>
                <a14:m>
                  <m:oMath xmlns:m="http://schemas.openxmlformats.org/officeDocument/2006/math">
                    <m:r>
                      <a:rPr lang="en-US" sz="140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4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400" dirty="0">
                    <a:solidFill>
                      <a:srgbClr val="0070C0"/>
                    </a:solidFill>
                  </a:rPr>
                  <a:t> false</a:t>
                </a:r>
                <a:endParaRPr lang="en-US" sz="1400" dirty="0"/>
              </a:p>
              <a:p>
                <a:r>
                  <a:rPr lang="en-US" sz="1400" dirty="0"/>
                  <a:t>EAX = 4</a:t>
                </a:r>
                <a:endParaRPr lang="es-ES" sz="1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8C11843-0411-4A9A-A5D0-E0380D461B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6564" y="5288117"/>
                <a:ext cx="2285639" cy="954107"/>
              </a:xfrm>
              <a:prstGeom prst="rect">
                <a:avLst/>
              </a:prstGeom>
              <a:blipFill>
                <a:blip r:embed="rId6"/>
                <a:stretch>
                  <a:fillRect l="-800" t="-637" b="-57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42887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itle 1">
                <a:extLst>
                  <a:ext uri="{FF2B5EF4-FFF2-40B4-BE49-F238E27FC236}">
                    <a16:creationId xmlns:a16="http://schemas.microsoft.com/office/drawing/2014/main" id="{CC74A57B-33D1-41B4-8E2F-FEFB55D2D7A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" y="-150644"/>
                <a:ext cx="12191999" cy="1325563"/>
              </a:xfrm>
            </p:spPr>
            <p:txBody>
              <a:bodyPr>
                <a:normAutofit/>
              </a:bodyPr>
              <a:lstStyle/>
              <a:p>
                <a:r>
                  <a:rPr lang="es-ES" dirty="0" err="1"/>
                  <a:t>Power</a:t>
                </a:r>
                <a:r>
                  <a:rPr lang="es-ES" dirty="0"/>
                  <a:t>							                             </a:t>
                </a:r>
                <a:r>
                  <a:rPr lang="en-US" sz="2400" dirty="0">
                    <a:solidFill>
                      <a:schemeClr val="tx1"/>
                    </a:solidFill>
                  </a:rPr>
                  <a:t>4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sz="2400" dirty="0"/>
                  <a:t>2 </a:t>
                </a:r>
                <a:r>
                  <a:rPr lang="en-US" sz="2400" dirty="0">
                    <a:solidFill>
                      <a:schemeClr val="accent3"/>
                    </a:solidFill>
                  </a:rPr>
                  <a:t>+ 5</a:t>
                </a:r>
                <a:r>
                  <a:rPr lang="en-US" sz="2400" baseline="30000" dirty="0">
                    <a:solidFill>
                      <a:schemeClr val="accent3"/>
                    </a:solidFill>
                  </a:rPr>
                  <a:t>2</a:t>
                </a:r>
                <a:endParaRPr lang="en-US" sz="4267" dirty="0">
                  <a:solidFill>
                    <a:schemeClr val="accent3"/>
                  </a:solidFill>
                </a:endParaRPr>
              </a:p>
            </p:txBody>
          </p:sp>
        </mc:Choice>
        <mc:Fallback xmlns="">
          <p:sp>
            <p:nvSpPr>
              <p:cNvPr id="10" name="Title 1">
                <a:extLst>
                  <a:ext uri="{FF2B5EF4-FFF2-40B4-BE49-F238E27FC236}">
                    <a16:creationId xmlns:a16="http://schemas.microsoft.com/office/drawing/2014/main" id="{CC74A57B-33D1-41B4-8E2F-FEFB55D2D7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" y="-150644"/>
                <a:ext cx="12191999" cy="1325563"/>
              </a:xfrm>
              <a:blipFill>
                <a:blip r:embed="rId2"/>
                <a:stretch>
                  <a:fillRect l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0753041A-C9FA-4FF7-861D-D78DB50626C7}"/>
              </a:ext>
            </a:extLst>
          </p:cNvPr>
          <p:cNvSpPr/>
          <p:nvPr/>
        </p:nvSpPr>
        <p:spPr>
          <a:xfrm>
            <a:off x="139025" y="1016338"/>
            <a:ext cx="11264622" cy="54476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.type power, @function		# tell linker this will be a function		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power:	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# Prologue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%ebp		# save old base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%esp, %ebp		# make stack pointer the base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subl $4, %esp		# make room for local variables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8(%ebp), %ebx		# put 1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 in %ebx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12(%ebp), %ecx		# put 2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nd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 in %ecx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%ebx, -4(%ebp)		# store current result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power_loop_start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cmpl $1, %ecx		# if the power is 1, end function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je end_power			</a:t>
            </a:r>
          </a:p>
          <a:p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movl -4(%ebp), %eax		# move current result into %eax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imull %ebx, %eax		# multiply base number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by current result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%eax, -4(%ebp)		# store current result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decl %ecx			# decrease the power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jmp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power_loop_start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# run for the next power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end_power: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-4(%ebp), %eax		# return value goes in %eax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 Epilogue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%ebp, %esp		# restore stack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popl %ebp			# restore base pointer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ret			# popl %eip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E9AE593-1028-4FE8-BF07-8C710330E5EC}"/>
              </a:ext>
            </a:extLst>
          </p:cNvPr>
          <p:cNvSpPr/>
          <p:nvPr/>
        </p:nvSpPr>
        <p:spPr>
          <a:xfrm>
            <a:off x="8057073" y="1016338"/>
            <a:ext cx="4119380" cy="5841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Table 11">
                <a:extLst>
                  <a:ext uri="{FF2B5EF4-FFF2-40B4-BE49-F238E27FC236}">
                    <a16:creationId xmlns:a16="http://schemas.microsoft.com/office/drawing/2014/main" id="{2A2F6762-E76D-4539-8F2E-C6CF7DE4283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83299091"/>
                  </p:ext>
                </p:extLst>
              </p:nvPr>
            </p:nvGraphicFramePr>
            <p:xfrm>
              <a:off x="7265850" y="1051947"/>
              <a:ext cx="4706353" cy="22250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02895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77403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9366124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12(%ebp)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01703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8(%ebp)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45964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4(%ebp)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return address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8174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(%ebp)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old %ebp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980589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rgbClr val="0070C0"/>
                              </a:solidFill>
                              <a:ea typeface="Cambria Math" panose="02040503050406030204" pitchFamily="18" charset="0"/>
                            </a:rPr>
                            <a:t>-4(%</a:t>
                          </a:r>
                          <a:r>
                            <a:rPr lang="en-US" dirty="0" err="1">
                              <a:solidFill>
                                <a:srgbClr val="0070C0"/>
                              </a:solidFill>
                              <a:ea typeface="Cambria Math" panose="02040503050406030204" pitchFamily="18" charset="0"/>
                            </a:rPr>
                            <a:t>ebp</a:t>
                          </a:r>
                          <a:r>
                            <a:rPr lang="en-US" dirty="0">
                              <a:solidFill>
                                <a:srgbClr val="0070C0"/>
                              </a:solidFill>
                              <a:ea typeface="Cambria Math" panose="02040503050406030204" pitchFamily="18" charset="0"/>
                            </a:rPr>
                            <a:t>)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 &amp; (%esp)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70C0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7024596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Table 11">
                <a:extLst>
                  <a:ext uri="{FF2B5EF4-FFF2-40B4-BE49-F238E27FC236}">
                    <a16:creationId xmlns:a16="http://schemas.microsoft.com/office/drawing/2014/main" id="{2A2F6762-E76D-4539-8F2E-C6CF7DE4283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83299091"/>
                  </p:ext>
                </p:extLst>
              </p:nvPr>
            </p:nvGraphicFramePr>
            <p:xfrm>
              <a:off x="7265850" y="1051947"/>
              <a:ext cx="4706353" cy="22250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02895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77403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9366124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100000" r="-56137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01703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200000" r="-56137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45964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300000" r="-56137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return address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8174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400000" r="-56137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old %ebp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980589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500000" r="-56137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70C0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7024596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90E35014-A050-48BE-AAD6-3788EF8A905C}"/>
              </a:ext>
            </a:extLst>
          </p:cNvPr>
          <p:cNvSpPr txBox="1"/>
          <p:nvPr/>
        </p:nvSpPr>
        <p:spPr>
          <a:xfrm>
            <a:off x="9686564" y="5288117"/>
            <a:ext cx="2285639" cy="9541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1400" dirty="0"/>
              <a:t>EIP </a:t>
            </a:r>
            <a:r>
              <a:rPr lang="en-US" sz="1400" dirty="0"/>
              <a:t>=</a:t>
            </a:r>
            <a:r>
              <a:rPr lang="es-ES" sz="1400" dirty="0"/>
              <a:t> </a:t>
            </a:r>
            <a:r>
              <a:rPr lang="es-ES" sz="1400" dirty="0" err="1"/>
              <a:t>start</a:t>
            </a:r>
            <a:r>
              <a:rPr lang="es-ES" sz="1400" dirty="0"/>
              <a:t> </a:t>
            </a:r>
            <a:r>
              <a:rPr lang="es-ES" sz="1400" dirty="0" err="1"/>
              <a:t>of</a:t>
            </a:r>
            <a:r>
              <a:rPr lang="es-ES" sz="1400" dirty="0"/>
              <a:t> </a:t>
            </a:r>
            <a:r>
              <a:rPr lang="es-ES" sz="1400" dirty="0" err="1"/>
              <a:t>power</a:t>
            </a:r>
            <a:r>
              <a:rPr lang="es-ES" sz="1400" dirty="0"/>
              <a:t> </a:t>
            </a:r>
            <a:r>
              <a:rPr lang="es-ES" sz="1400" dirty="0" err="1"/>
              <a:t>function</a:t>
            </a:r>
            <a:endParaRPr lang="es-ES" sz="1400" dirty="0"/>
          </a:p>
          <a:p>
            <a:r>
              <a:rPr lang="es-ES" sz="1400" dirty="0"/>
              <a:t>EBX </a:t>
            </a:r>
            <a:r>
              <a:rPr lang="en-US" sz="1400" dirty="0"/>
              <a:t>= 2</a:t>
            </a:r>
          </a:p>
          <a:p>
            <a:r>
              <a:rPr lang="en-US" sz="1400" dirty="0"/>
              <a:t>ECX = 2</a:t>
            </a:r>
          </a:p>
          <a:p>
            <a:r>
              <a:rPr lang="en-US" sz="1400" dirty="0">
                <a:solidFill>
                  <a:srgbClr val="0070C0"/>
                </a:solidFill>
              </a:rPr>
              <a:t>EAX = 4</a:t>
            </a:r>
            <a:endParaRPr lang="es-ES" sz="1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85760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B8C7821A-E23A-425C-A308-617AD5947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-150644"/>
            <a:ext cx="12191999" cy="1325563"/>
          </a:xfrm>
        </p:spPr>
        <p:txBody>
          <a:bodyPr>
            <a:normAutofit/>
          </a:bodyPr>
          <a:lstStyle/>
          <a:p>
            <a:r>
              <a:rPr lang="es-ES" dirty="0" err="1"/>
              <a:t>Power</a:t>
            </a:r>
            <a:r>
              <a:rPr lang="es-ES" dirty="0"/>
              <a:t>							                               </a:t>
            </a:r>
            <a:r>
              <a:rPr lang="en-US" sz="2400" dirty="0"/>
              <a:t>8 </a:t>
            </a:r>
            <a:r>
              <a:rPr lang="en-US" sz="2400" dirty="0">
                <a:solidFill>
                  <a:schemeClr val="accent3"/>
                </a:solidFill>
              </a:rPr>
              <a:t>+ 5</a:t>
            </a:r>
            <a:r>
              <a:rPr lang="en-US" sz="2400" baseline="30000" dirty="0">
                <a:solidFill>
                  <a:schemeClr val="accent3"/>
                </a:solidFill>
              </a:rPr>
              <a:t>2</a:t>
            </a:r>
            <a:endParaRPr lang="en-US" sz="4267" dirty="0">
              <a:solidFill>
                <a:schemeClr val="accent3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9733AAA-84DB-477E-A633-A70D4AA4014B}"/>
              </a:ext>
            </a:extLst>
          </p:cNvPr>
          <p:cNvSpPr/>
          <p:nvPr/>
        </p:nvSpPr>
        <p:spPr>
          <a:xfrm>
            <a:off x="139025" y="1016338"/>
            <a:ext cx="11264622" cy="54476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.type power, @function		# tell linker this will be a function		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power:	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# Prologue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%ebp		# save old base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%esp, %ebp		# make stack pointer the base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subl $4, %esp		# make room for local variables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8(%ebp), %ebx		# put 1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 in %ebx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12(%ebp), %ecx		# put 2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nd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 in %ecx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%ebx, -4(%ebp)		# store current result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power_loop_start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cmpl $1, %ecx		# if the power is 1, end function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je end_power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-4(%ebp), %eax		# move current result into %eax</a:t>
            </a:r>
          </a:p>
          <a:p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imull %ebx, %eax		# multiply base number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by current result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%eax, -4(%ebp)		# store current result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decl %ecx			# decrease the power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jmp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power_loop_start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# run for the next power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end_power: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-4(%ebp), %eax		# return value goes in %eax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 Epilogue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%ebp, %esp		# restore stack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popl %ebp			# restore base pointer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ret			# popl %eip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DD12D3-1CA5-43B4-8727-8B07A74B6AD9}"/>
              </a:ext>
            </a:extLst>
          </p:cNvPr>
          <p:cNvSpPr/>
          <p:nvPr/>
        </p:nvSpPr>
        <p:spPr>
          <a:xfrm>
            <a:off x="8057073" y="1016338"/>
            <a:ext cx="4119380" cy="5841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Table 11">
                <a:extLst>
                  <a:ext uri="{FF2B5EF4-FFF2-40B4-BE49-F238E27FC236}">
                    <a16:creationId xmlns:a16="http://schemas.microsoft.com/office/drawing/2014/main" id="{A8729777-A624-498D-B80E-F6FB553F54F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10457610"/>
                  </p:ext>
                </p:extLst>
              </p:nvPr>
            </p:nvGraphicFramePr>
            <p:xfrm>
              <a:off x="7265850" y="1051947"/>
              <a:ext cx="4706353" cy="22250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02895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77403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9366124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12(%ebp)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01703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8(%ebp)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45964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4(%ebp)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return address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8174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(%ebp)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old %ebp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980589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-4(%</a:t>
                          </a:r>
                          <a:r>
                            <a:rPr lang="en-US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ebp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 &amp; (%esp)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7024596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Table 11">
                <a:extLst>
                  <a:ext uri="{FF2B5EF4-FFF2-40B4-BE49-F238E27FC236}">
                    <a16:creationId xmlns:a16="http://schemas.microsoft.com/office/drawing/2014/main" id="{A8729777-A624-498D-B80E-F6FB553F54F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10457610"/>
                  </p:ext>
                </p:extLst>
              </p:nvPr>
            </p:nvGraphicFramePr>
            <p:xfrm>
              <a:off x="7265850" y="1051947"/>
              <a:ext cx="4706353" cy="22250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02895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77403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9366124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100000" r="-56137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01703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200000" r="-56137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45964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300000" r="-56137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return address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8174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400000" r="-56137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old %ebp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980589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500000" r="-56137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7024596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665AC80-8718-455C-A11E-AED725697692}"/>
                  </a:ext>
                </a:extLst>
              </p:cNvPr>
              <p:cNvSpPr txBox="1"/>
              <p:nvPr/>
            </p:nvSpPr>
            <p:spPr>
              <a:xfrm>
                <a:off x="9686564" y="5288117"/>
                <a:ext cx="2285639" cy="95410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s-ES" sz="1400" dirty="0"/>
                  <a:t>EIP </a:t>
                </a:r>
                <a:r>
                  <a:rPr lang="en-US" sz="1400" dirty="0"/>
                  <a:t>=</a:t>
                </a:r>
                <a:r>
                  <a:rPr lang="es-ES" sz="1400" dirty="0"/>
                  <a:t> </a:t>
                </a:r>
                <a:r>
                  <a:rPr lang="es-ES" sz="1400" dirty="0" err="1"/>
                  <a:t>start</a:t>
                </a:r>
                <a:r>
                  <a:rPr lang="es-ES" sz="1400" dirty="0"/>
                  <a:t> </a:t>
                </a:r>
                <a:r>
                  <a:rPr lang="es-ES" sz="1400" dirty="0" err="1"/>
                  <a:t>of</a:t>
                </a:r>
                <a:r>
                  <a:rPr lang="es-ES" sz="1400" dirty="0"/>
                  <a:t> </a:t>
                </a:r>
                <a:r>
                  <a:rPr lang="es-ES" sz="1400" dirty="0" err="1"/>
                  <a:t>power</a:t>
                </a:r>
                <a:r>
                  <a:rPr lang="es-ES" sz="1400" dirty="0"/>
                  <a:t> </a:t>
                </a:r>
                <a:r>
                  <a:rPr lang="es-ES" sz="1400" dirty="0" err="1"/>
                  <a:t>function</a:t>
                </a:r>
                <a:endParaRPr lang="es-ES" sz="1400" dirty="0"/>
              </a:p>
              <a:p>
                <a:r>
                  <a:rPr lang="es-ES" sz="1400" dirty="0">
                    <a:solidFill>
                      <a:srgbClr val="0070C0"/>
                    </a:solidFill>
                  </a:rPr>
                  <a:t>EBX </a:t>
                </a:r>
                <a:r>
                  <a:rPr lang="en-US" sz="1400" dirty="0">
                    <a:solidFill>
                      <a:srgbClr val="0070C0"/>
                    </a:solidFill>
                  </a:rPr>
                  <a:t>= 2</a:t>
                </a:r>
              </a:p>
              <a:p>
                <a:r>
                  <a:rPr lang="en-US" sz="1400" dirty="0"/>
                  <a:t>ECX = 2</a:t>
                </a:r>
              </a:p>
              <a:p>
                <a:r>
                  <a:rPr lang="en-US" sz="1400" dirty="0">
                    <a:solidFill>
                      <a:srgbClr val="0070C0"/>
                    </a:solidFill>
                  </a:rPr>
                  <a:t>EAX = 4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400" dirty="0">
                    <a:solidFill>
                      <a:srgbClr val="0070C0"/>
                    </a:solidFill>
                  </a:rPr>
                  <a:t> EAX = 2*4 = 8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665AC80-8718-455C-A11E-AED7256976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6564" y="5288117"/>
                <a:ext cx="2285639" cy="954107"/>
              </a:xfrm>
              <a:prstGeom prst="rect">
                <a:avLst/>
              </a:prstGeom>
              <a:blipFill>
                <a:blip r:embed="rId3"/>
                <a:stretch>
                  <a:fillRect l="-800" t="-637" b="-57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27676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B4C95689-1A97-43B3-B035-6972DBD85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-150644"/>
            <a:ext cx="12191999" cy="1325563"/>
          </a:xfrm>
        </p:spPr>
        <p:txBody>
          <a:bodyPr>
            <a:normAutofit/>
          </a:bodyPr>
          <a:lstStyle/>
          <a:p>
            <a:r>
              <a:rPr lang="es-ES" dirty="0" err="1"/>
              <a:t>Power</a:t>
            </a:r>
            <a:r>
              <a:rPr lang="es-ES" dirty="0"/>
              <a:t>							                               </a:t>
            </a:r>
            <a:r>
              <a:rPr lang="en-US" sz="2400" dirty="0">
                <a:solidFill>
                  <a:srgbClr val="0070C0"/>
                </a:solidFill>
              </a:rPr>
              <a:t>8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accent3"/>
                </a:solidFill>
              </a:rPr>
              <a:t>+ 5</a:t>
            </a:r>
            <a:r>
              <a:rPr lang="en-US" sz="2400" baseline="30000" dirty="0">
                <a:solidFill>
                  <a:schemeClr val="accent3"/>
                </a:solidFill>
              </a:rPr>
              <a:t>2</a:t>
            </a:r>
            <a:endParaRPr lang="en-US" sz="4267" dirty="0">
              <a:solidFill>
                <a:schemeClr val="accent3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F4C1B0-FB3E-463D-9FC2-AB3D6CA50C9E}"/>
              </a:ext>
            </a:extLst>
          </p:cNvPr>
          <p:cNvSpPr/>
          <p:nvPr/>
        </p:nvSpPr>
        <p:spPr>
          <a:xfrm>
            <a:off x="139025" y="1016338"/>
            <a:ext cx="11264622" cy="54476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.type power, @function		# tell linker this will be a function		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power:	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# Prologue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%ebp		# save old base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%esp, %ebp		# make stack pointer the base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subl $4, %esp		# make room for local variables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8(%ebp), %ebx		# put 1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 in %ebx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12(%ebp), %ecx		# put 2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nd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 in %ecx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%ebx, -4(%ebp)		# store current result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power_loop_start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cmpl $1, %ecx		# if the power is 1, end function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je end_power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-4(%ebp), %eax		# move current result into %eax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imull %ebx, %eax		# multiply base number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by current result</a:t>
            </a:r>
          </a:p>
          <a:p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movl %eax, -4(%ebp)		# store current result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decl %ecx			# decrease the power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jmp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power_loop_start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# run for the next power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end_power: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-4(%ebp), %eax		# return value goes in %eax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 Epilogue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%ebp, %esp		# restore stack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popl %ebp			# restore base pointer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ret			# popl %eip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066BD7F-80A0-4ECF-BEC4-4CAF58F8F3AB}"/>
              </a:ext>
            </a:extLst>
          </p:cNvPr>
          <p:cNvSpPr/>
          <p:nvPr/>
        </p:nvSpPr>
        <p:spPr>
          <a:xfrm>
            <a:off x="8057073" y="1016338"/>
            <a:ext cx="4119380" cy="5841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Table 11">
                <a:extLst>
                  <a:ext uri="{FF2B5EF4-FFF2-40B4-BE49-F238E27FC236}">
                    <a16:creationId xmlns:a16="http://schemas.microsoft.com/office/drawing/2014/main" id="{D2C5E252-5619-40A2-8D08-C57C9768ADD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87610712"/>
                  </p:ext>
                </p:extLst>
              </p:nvPr>
            </p:nvGraphicFramePr>
            <p:xfrm>
              <a:off x="7265850" y="1051947"/>
              <a:ext cx="4706353" cy="22250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02895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77403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9366124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12(%ebp)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01703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8(%ebp)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45964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4(%ebp)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return address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8174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(%ebp)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old %ebp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980589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rgbClr val="0070C0"/>
                              </a:solidFill>
                              <a:ea typeface="Cambria Math" panose="02040503050406030204" pitchFamily="18" charset="0"/>
                            </a:rPr>
                            <a:t>-4(%</a:t>
                          </a:r>
                          <a:r>
                            <a:rPr lang="en-US" dirty="0" err="1">
                              <a:solidFill>
                                <a:srgbClr val="0070C0"/>
                              </a:solidFill>
                              <a:ea typeface="Cambria Math" panose="02040503050406030204" pitchFamily="18" charset="0"/>
                            </a:rPr>
                            <a:t>ebp</a:t>
                          </a:r>
                          <a:r>
                            <a:rPr lang="en-US" dirty="0">
                              <a:solidFill>
                                <a:srgbClr val="0070C0"/>
                              </a:solidFill>
                              <a:ea typeface="Cambria Math" panose="02040503050406030204" pitchFamily="18" charset="0"/>
                            </a:rPr>
                            <a:t>) 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&amp; (%esp)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70C0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7024596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Table 11">
                <a:extLst>
                  <a:ext uri="{FF2B5EF4-FFF2-40B4-BE49-F238E27FC236}">
                    <a16:creationId xmlns:a16="http://schemas.microsoft.com/office/drawing/2014/main" id="{D2C5E252-5619-40A2-8D08-C57C9768ADD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87610712"/>
                  </p:ext>
                </p:extLst>
              </p:nvPr>
            </p:nvGraphicFramePr>
            <p:xfrm>
              <a:off x="7265850" y="1051947"/>
              <a:ext cx="4706353" cy="22250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02895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77403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9366124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100000" r="-56137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01703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200000" r="-56137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45964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300000" r="-56137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return address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8174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400000" r="-56137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old %ebp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980589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500000" r="-56137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70C0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7024596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81608854-E79F-4C8A-9D55-4DB6741E2575}"/>
              </a:ext>
            </a:extLst>
          </p:cNvPr>
          <p:cNvSpPr txBox="1"/>
          <p:nvPr/>
        </p:nvSpPr>
        <p:spPr>
          <a:xfrm>
            <a:off x="9686564" y="5288117"/>
            <a:ext cx="2285639" cy="9541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1400" dirty="0"/>
              <a:t>EIP </a:t>
            </a:r>
            <a:r>
              <a:rPr lang="en-US" sz="1400" dirty="0"/>
              <a:t>=</a:t>
            </a:r>
            <a:r>
              <a:rPr lang="es-ES" sz="1400" dirty="0"/>
              <a:t> </a:t>
            </a:r>
            <a:r>
              <a:rPr lang="es-ES" sz="1400" dirty="0" err="1"/>
              <a:t>start</a:t>
            </a:r>
            <a:r>
              <a:rPr lang="es-ES" sz="1400" dirty="0"/>
              <a:t> </a:t>
            </a:r>
            <a:r>
              <a:rPr lang="es-ES" sz="1400" dirty="0" err="1"/>
              <a:t>of</a:t>
            </a:r>
            <a:r>
              <a:rPr lang="es-ES" sz="1400" dirty="0"/>
              <a:t> </a:t>
            </a:r>
            <a:r>
              <a:rPr lang="es-ES" sz="1400" dirty="0" err="1"/>
              <a:t>power</a:t>
            </a:r>
            <a:r>
              <a:rPr lang="es-ES" sz="1400" dirty="0"/>
              <a:t> </a:t>
            </a:r>
            <a:r>
              <a:rPr lang="es-ES" sz="1400" dirty="0" err="1"/>
              <a:t>function</a:t>
            </a:r>
            <a:endParaRPr lang="es-ES" sz="1400" dirty="0"/>
          </a:p>
          <a:p>
            <a:r>
              <a:rPr lang="es-ES" sz="1400" dirty="0"/>
              <a:t>EBX </a:t>
            </a:r>
            <a:r>
              <a:rPr lang="en-US" sz="1400" dirty="0"/>
              <a:t>= 2</a:t>
            </a:r>
          </a:p>
          <a:p>
            <a:r>
              <a:rPr lang="en-US" sz="1400" dirty="0"/>
              <a:t>ECX = 2</a:t>
            </a:r>
          </a:p>
          <a:p>
            <a:r>
              <a:rPr lang="en-US" sz="1400" dirty="0">
                <a:solidFill>
                  <a:srgbClr val="0070C0"/>
                </a:solidFill>
              </a:rPr>
              <a:t>EAX = 8</a:t>
            </a:r>
          </a:p>
        </p:txBody>
      </p:sp>
    </p:spTree>
    <p:extLst>
      <p:ext uri="{BB962C8B-B14F-4D97-AF65-F5344CB8AC3E}">
        <p14:creationId xmlns:p14="http://schemas.microsoft.com/office/powerpoint/2010/main" val="17502290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itle 1">
                <a:extLst>
                  <a:ext uri="{FF2B5EF4-FFF2-40B4-BE49-F238E27FC236}">
                    <a16:creationId xmlns:a16="http://schemas.microsoft.com/office/drawing/2014/main" id="{414F4179-479F-4265-882D-336CFCBB4E37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" y="-150644"/>
                <a:ext cx="12191999" cy="1325563"/>
              </a:xfrm>
            </p:spPr>
            <p:txBody>
              <a:bodyPr>
                <a:normAutofit/>
              </a:bodyPr>
              <a:lstStyle/>
              <a:p>
                <a:r>
                  <a:rPr lang="es-ES" dirty="0"/>
                  <a:t>Power							                            </a:t>
                </a:r>
                <a:r>
                  <a:rPr lang="en-US" sz="2400" dirty="0"/>
                  <a:t>2</a:t>
                </a:r>
                <a:r>
                  <a:rPr lang="en-US" sz="2400" baseline="30000" dirty="0">
                    <a:solidFill>
                      <a:srgbClr val="0070C0"/>
                    </a:solidFill>
                  </a:rPr>
                  <a:t>1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sz="2400" dirty="0"/>
                  <a:t>4 </a:t>
                </a:r>
                <a:r>
                  <a:rPr lang="en-US" sz="2400" dirty="0">
                    <a:solidFill>
                      <a:schemeClr val="accent3"/>
                    </a:solidFill>
                  </a:rPr>
                  <a:t>+ 5</a:t>
                </a:r>
                <a:r>
                  <a:rPr lang="en-US" sz="2400" baseline="30000" dirty="0">
                    <a:solidFill>
                      <a:schemeClr val="accent3"/>
                    </a:solidFill>
                  </a:rPr>
                  <a:t>2</a:t>
                </a:r>
                <a:endParaRPr lang="en-US" sz="4267" dirty="0">
                  <a:solidFill>
                    <a:schemeClr val="accent3"/>
                  </a:solidFill>
                </a:endParaRPr>
              </a:p>
            </p:txBody>
          </p:sp>
        </mc:Choice>
        <mc:Fallback xmlns="">
          <p:sp>
            <p:nvSpPr>
              <p:cNvPr id="10" name="Title 1">
                <a:extLst>
                  <a:ext uri="{FF2B5EF4-FFF2-40B4-BE49-F238E27FC236}">
                    <a16:creationId xmlns:a16="http://schemas.microsoft.com/office/drawing/2014/main" id="{414F4179-479F-4265-882D-336CFCBB4E3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" y="-150644"/>
                <a:ext cx="12191999" cy="1325563"/>
              </a:xfrm>
              <a:blipFill>
                <a:blip r:embed="rId3"/>
                <a:stretch>
                  <a:fillRect l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64FFC43B-813D-4514-85A0-AAE340A30A6E}"/>
              </a:ext>
            </a:extLst>
          </p:cNvPr>
          <p:cNvSpPr/>
          <p:nvPr/>
        </p:nvSpPr>
        <p:spPr>
          <a:xfrm>
            <a:off x="139025" y="1016338"/>
            <a:ext cx="11264622" cy="54476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.type power, @function		# tell linker this will be a function		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power:	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# Prologue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%ebp		# save old base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%esp, %ebp		# make stack pointer the base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subl $4, %esp		# make room for local variables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8(%ebp), %ebx		# put 1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 in %ebx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12(%ebp), %ecx		# put 2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nd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 in %ecx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%ebx, -4(%ebp)		# store current result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power_loop_start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cmpl $1, %ecx		# if the power is 1, end function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je end_power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-4(%ebp), %eax		# move current result into %eax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imull %ebx, %eax		# multiply base number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by current result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%eax, -4(%ebp)		# store current result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decl %ecx			# decrease the power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jmp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power_loop_start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# run for the next power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end_power: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-4(%ebp), %eax		# return value goes in %eax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 Epilogue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%ebp, %esp		# restore stack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popl %ebp			# restore base pointer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ret			# popl %eip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770589-80F6-45F8-BE29-1D6DAEE99B8D}"/>
              </a:ext>
            </a:extLst>
          </p:cNvPr>
          <p:cNvSpPr/>
          <p:nvPr/>
        </p:nvSpPr>
        <p:spPr>
          <a:xfrm>
            <a:off x="8057073" y="1016338"/>
            <a:ext cx="4119380" cy="5841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Table 11">
                <a:extLst>
                  <a:ext uri="{FF2B5EF4-FFF2-40B4-BE49-F238E27FC236}">
                    <a16:creationId xmlns:a16="http://schemas.microsoft.com/office/drawing/2014/main" id="{269F07FD-3768-48BF-9CB6-1B5C6531A0E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92944370"/>
                  </p:ext>
                </p:extLst>
              </p:nvPr>
            </p:nvGraphicFramePr>
            <p:xfrm>
              <a:off x="7265850" y="1051947"/>
              <a:ext cx="4706353" cy="22250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02895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77403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9366124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12(%ebp)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01703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8(%ebp)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45964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4(%ebp)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return address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8174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(%ebp)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old %ebp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980589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-4(%</a:t>
                          </a:r>
                          <a:r>
                            <a:rPr lang="en-US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ebp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 &amp; (%esp)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7024596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Table 11">
                <a:extLst>
                  <a:ext uri="{FF2B5EF4-FFF2-40B4-BE49-F238E27FC236}">
                    <a16:creationId xmlns:a16="http://schemas.microsoft.com/office/drawing/2014/main" id="{269F07FD-3768-48BF-9CB6-1B5C6531A0E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92944370"/>
                  </p:ext>
                </p:extLst>
              </p:nvPr>
            </p:nvGraphicFramePr>
            <p:xfrm>
              <a:off x="7265850" y="1051947"/>
              <a:ext cx="4706353" cy="22250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02895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77403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9366124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100000" r="-56137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01703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200000" r="-56137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45964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300000" r="-56137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return address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8174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400000" r="-56137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old %ebp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980589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500000" r="-56137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7024596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B2307184-ADF4-4FCA-B519-15EA5C24F38C}"/>
              </a:ext>
            </a:extLst>
          </p:cNvPr>
          <p:cNvSpPr txBox="1"/>
          <p:nvPr/>
        </p:nvSpPr>
        <p:spPr>
          <a:xfrm>
            <a:off x="9686564" y="5288117"/>
            <a:ext cx="2285639" cy="9541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1400" dirty="0"/>
              <a:t>EIP </a:t>
            </a:r>
            <a:r>
              <a:rPr lang="en-US" sz="1400" dirty="0"/>
              <a:t>=</a:t>
            </a:r>
            <a:r>
              <a:rPr lang="es-ES" sz="1400" dirty="0"/>
              <a:t> </a:t>
            </a:r>
            <a:r>
              <a:rPr lang="es-ES" sz="1400" dirty="0" err="1"/>
              <a:t>start</a:t>
            </a:r>
            <a:r>
              <a:rPr lang="es-ES" sz="1400" dirty="0"/>
              <a:t> </a:t>
            </a:r>
            <a:r>
              <a:rPr lang="es-ES" sz="1400" dirty="0" err="1"/>
              <a:t>of</a:t>
            </a:r>
            <a:r>
              <a:rPr lang="es-ES" sz="1400" dirty="0"/>
              <a:t> </a:t>
            </a:r>
            <a:r>
              <a:rPr lang="es-ES" sz="1400" dirty="0" err="1"/>
              <a:t>power</a:t>
            </a:r>
            <a:r>
              <a:rPr lang="es-ES" sz="1400" dirty="0"/>
              <a:t> </a:t>
            </a:r>
            <a:r>
              <a:rPr lang="es-ES" sz="1400" dirty="0" err="1"/>
              <a:t>function</a:t>
            </a:r>
            <a:endParaRPr lang="es-ES" sz="1400" dirty="0"/>
          </a:p>
          <a:p>
            <a:r>
              <a:rPr lang="es-ES" sz="1400" dirty="0"/>
              <a:t>EBX </a:t>
            </a:r>
            <a:r>
              <a:rPr lang="en-US" sz="1400" dirty="0"/>
              <a:t>= 2</a:t>
            </a:r>
          </a:p>
          <a:p>
            <a:r>
              <a:rPr lang="en-US" sz="1400" dirty="0">
                <a:solidFill>
                  <a:srgbClr val="0070C0"/>
                </a:solidFill>
              </a:rPr>
              <a:t>ECX = 1</a:t>
            </a:r>
          </a:p>
          <a:p>
            <a:r>
              <a:rPr lang="en-US" sz="1400" dirty="0"/>
              <a:t>EAX = 8</a:t>
            </a:r>
          </a:p>
        </p:txBody>
      </p:sp>
    </p:spTree>
    <p:extLst>
      <p:ext uri="{BB962C8B-B14F-4D97-AF65-F5344CB8AC3E}">
        <p14:creationId xmlns:p14="http://schemas.microsoft.com/office/powerpoint/2010/main" val="27311049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B5A0D-6810-4F7E-888C-087DE7F37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-150644"/>
            <a:ext cx="12191999" cy="1325563"/>
          </a:xfrm>
        </p:spPr>
        <p:txBody>
          <a:bodyPr>
            <a:normAutofit/>
          </a:bodyPr>
          <a:lstStyle/>
          <a:p>
            <a:r>
              <a:rPr lang="es-ES" dirty="0"/>
              <a:t>Power							                         </a:t>
            </a:r>
            <a:r>
              <a:rPr lang="en-US" sz="2400" dirty="0"/>
              <a:t>restart loop</a:t>
            </a:r>
            <a:endParaRPr lang="en-US" sz="4267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D838A62-D226-408F-9AA5-4F9BF0F39132}"/>
              </a:ext>
            </a:extLst>
          </p:cNvPr>
          <p:cNvSpPr/>
          <p:nvPr/>
        </p:nvSpPr>
        <p:spPr>
          <a:xfrm>
            <a:off x="139025" y="1016338"/>
            <a:ext cx="11264622" cy="54476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.type power, @function		# tell linker this will be a function		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power:	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# Prologue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%ebp		# save old base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%esp, %ebp		# make stack pointer the base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subl $4, %esp		# make room for local variables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8(%ebp), %ebx		# put 1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 in %ebx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12(%ebp), %ecx		# put 2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nd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 in %ecx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%ebx, -4(%ebp)		# store current result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power_loop_start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cmpl $1, %ecx		# if the power is 1, end function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je end_power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-4(%ebp), %eax		# move current result into %eax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imull %ebx, %eax		# multiply base number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by current result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%eax, -4(%ebp)		# store current result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decl %ecx			# decrease the power</a:t>
            </a:r>
          </a:p>
          <a:p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jmp</a:t>
            </a:r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power_loop_start</a:t>
            </a:r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# run for the next power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end_power: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-4(%ebp), %eax		# return value goes in %eax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 Epilogue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%ebp, %esp		# restore stack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popl %ebp			# restore base pointer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ret			# popl %eip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53A7C5A-D028-4FCD-BB8C-A1E4E7272EE0}"/>
              </a:ext>
            </a:extLst>
          </p:cNvPr>
          <p:cNvSpPr/>
          <p:nvPr/>
        </p:nvSpPr>
        <p:spPr>
          <a:xfrm>
            <a:off x="8057073" y="1016338"/>
            <a:ext cx="4119380" cy="5841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le 10">
                <a:extLst>
                  <a:ext uri="{FF2B5EF4-FFF2-40B4-BE49-F238E27FC236}">
                    <a16:creationId xmlns:a16="http://schemas.microsoft.com/office/drawing/2014/main" id="{BEB47C0C-7889-4238-81EB-4969577563F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32483712"/>
                  </p:ext>
                </p:extLst>
              </p:nvPr>
            </p:nvGraphicFramePr>
            <p:xfrm>
              <a:off x="7265850" y="1051947"/>
              <a:ext cx="4706353" cy="22250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02895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77403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9366124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12(%ebp)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01703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8(%ebp)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45964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4(%ebp)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return address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8174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(%ebp)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old %ebp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980589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-4(%</a:t>
                          </a:r>
                          <a:r>
                            <a:rPr lang="en-US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ebp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 &amp; (%esp)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7024596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le 10">
                <a:extLst>
                  <a:ext uri="{FF2B5EF4-FFF2-40B4-BE49-F238E27FC236}">
                    <a16:creationId xmlns:a16="http://schemas.microsoft.com/office/drawing/2014/main" id="{BEB47C0C-7889-4238-81EB-4969577563F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32483712"/>
                  </p:ext>
                </p:extLst>
              </p:nvPr>
            </p:nvGraphicFramePr>
            <p:xfrm>
              <a:off x="7265850" y="1051947"/>
              <a:ext cx="4706353" cy="22250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02895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77403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9366124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100000" r="-56137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01703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200000" r="-56137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45964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300000" r="-56137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return address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8174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400000" r="-56137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old %ebp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980589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500000" r="-56137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7024596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CF26C6E8-5764-4BE2-87D9-2FF04EB6CEB3}"/>
              </a:ext>
            </a:extLst>
          </p:cNvPr>
          <p:cNvSpPr txBox="1"/>
          <p:nvPr/>
        </p:nvSpPr>
        <p:spPr>
          <a:xfrm>
            <a:off x="9686564" y="5288117"/>
            <a:ext cx="2285639" cy="9541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1400" dirty="0"/>
              <a:t>EIP </a:t>
            </a:r>
            <a:r>
              <a:rPr lang="en-US" sz="1400" dirty="0"/>
              <a:t>=</a:t>
            </a:r>
            <a:r>
              <a:rPr lang="es-ES" sz="1400" dirty="0"/>
              <a:t> </a:t>
            </a:r>
            <a:r>
              <a:rPr lang="es-ES" sz="1400" dirty="0" err="1"/>
              <a:t>start</a:t>
            </a:r>
            <a:r>
              <a:rPr lang="es-ES" sz="1400" dirty="0"/>
              <a:t> </a:t>
            </a:r>
            <a:r>
              <a:rPr lang="es-ES" sz="1400" dirty="0" err="1"/>
              <a:t>of</a:t>
            </a:r>
            <a:r>
              <a:rPr lang="es-ES" sz="1400" dirty="0"/>
              <a:t> </a:t>
            </a:r>
            <a:r>
              <a:rPr lang="es-ES" sz="1400" dirty="0" err="1"/>
              <a:t>power</a:t>
            </a:r>
            <a:r>
              <a:rPr lang="es-ES" sz="1400" dirty="0"/>
              <a:t> </a:t>
            </a:r>
            <a:r>
              <a:rPr lang="es-ES" sz="1400" dirty="0" err="1"/>
              <a:t>function</a:t>
            </a:r>
            <a:endParaRPr lang="es-ES" sz="1400" dirty="0"/>
          </a:p>
          <a:p>
            <a:r>
              <a:rPr lang="es-ES" sz="1400" dirty="0"/>
              <a:t>EBX </a:t>
            </a:r>
            <a:r>
              <a:rPr lang="en-US" sz="1400" dirty="0"/>
              <a:t>= 2</a:t>
            </a:r>
          </a:p>
          <a:p>
            <a:r>
              <a:rPr lang="en-US" sz="1400" dirty="0"/>
              <a:t>ECX = 1</a:t>
            </a:r>
          </a:p>
          <a:p>
            <a:r>
              <a:rPr lang="en-US" sz="1400" dirty="0"/>
              <a:t>EAX = 8</a:t>
            </a:r>
          </a:p>
        </p:txBody>
      </p:sp>
    </p:spTree>
    <p:extLst>
      <p:ext uri="{BB962C8B-B14F-4D97-AF65-F5344CB8AC3E}">
        <p14:creationId xmlns:p14="http://schemas.microsoft.com/office/powerpoint/2010/main" val="3263414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B5A0D-6810-4F7E-888C-087DE7F37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-150644"/>
            <a:ext cx="12191999" cy="1325563"/>
          </a:xfrm>
        </p:spPr>
        <p:txBody>
          <a:bodyPr>
            <a:normAutofit/>
          </a:bodyPr>
          <a:lstStyle/>
          <a:p>
            <a:r>
              <a:rPr lang="es-ES" dirty="0"/>
              <a:t>Power							                          	 </a:t>
            </a:r>
            <a:r>
              <a:rPr lang="en-US" sz="2400" dirty="0"/>
              <a:t>2</a:t>
            </a:r>
            <a:r>
              <a:rPr lang="en-US" sz="2400" baseline="30000" dirty="0"/>
              <a:t>3</a:t>
            </a:r>
            <a:r>
              <a:rPr lang="en-US" sz="2400" dirty="0"/>
              <a:t> + 5</a:t>
            </a:r>
            <a:r>
              <a:rPr lang="en-US" sz="2400" baseline="30000" dirty="0"/>
              <a:t>2</a:t>
            </a:r>
            <a:endParaRPr lang="en-US" sz="4267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A7ED6C7-E799-47BF-A42F-2A59C34C405E}"/>
              </a:ext>
            </a:extLst>
          </p:cNvPr>
          <p:cNvSpPr/>
          <p:nvPr/>
        </p:nvSpPr>
        <p:spPr>
          <a:xfrm>
            <a:off x="139025" y="1014844"/>
            <a:ext cx="7712368" cy="563231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.data			# starting with period means assembler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instructions and not machine code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.text			# where instructions live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globl</a:t>
            </a:r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_start			# tell program to start at _start</a:t>
            </a:r>
          </a:p>
          <a:p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_start: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pushl $3			# push 2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nd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pushl $2			# push 1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call power		# call the function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addl $8, %esp		# move stack pointer back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pushl %eax		# save 1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answer before calling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the next function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pushl $2			# push 2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nd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pushl $5			# push 1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call power		# call the function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addl $8, %esp		# move stack pointer back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popl %ebx			# 2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nd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answer already in %eax, 1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answer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on the stack so pop it into %ebx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addl %eax, %ebx		# add them together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$1, %eax		# exit code (%ebx is returned)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int $0x80			# interrupt 16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6CB6EF5-99BD-4D7F-A040-E56AC4BDBCC0}"/>
              </a:ext>
            </a:extLst>
          </p:cNvPr>
          <p:cNvSpPr/>
          <p:nvPr/>
        </p:nvSpPr>
        <p:spPr>
          <a:xfrm>
            <a:off x="8057073" y="1016338"/>
            <a:ext cx="4119380" cy="5841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07595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itle 1">
                <a:extLst>
                  <a:ext uri="{FF2B5EF4-FFF2-40B4-BE49-F238E27FC236}">
                    <a16:creationId xmlns:a16="http://schemas.microsoft.com/office/drawing/2014/main" id="{9E764385-2489-455A-BD3F-E5EAED1BD0F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" y="-150644"/>
                <a:ext cx="12191999" cy="1325563"/>
              </a:xfrm>
            </p:spPr>
            <p:txBody>
              <a:bodyPr>
                <a:normAutofit/>
              </a:bodyPr>
              <a:lstStyle/>
              <a:p>
                <a:r>
                  <a:rPr lang="es-ES" dirty="0"/>
                  <a:t>Power							                           </a:t>
                </a:r>
                <a:r>
                  <a:rPr lang="en-US" sz="2400" dirty="0"/>
                  <a:t>2</a:t>
                </a:r>
                <a:r>
                  <a:rPr lang="en-US" sz="2400" baseline="30000" dirty="0">
                    <a:solidFill>
                      <a:srgbClr val="0070C0"/>
                    </a:solidFill>
                  </a:rPr>
                  <a:t>1?</a:t>
                </a:r>
                <a:r>
                  <a:rPr lang="en-US" sz="2400" baseline="30000" dirty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sz="2400" dirty="0"/>
                  <a:t>4 </a:t>
                </a:r>
                <a:r>
                  <a:rPr lang="en-US" sz="2400" dirty="0">
                    <a:solidFill>
                      <a:schemeClr val="accent3"/>
                    </a:solidFill>
                  </a:rPr>
                  <a:t>+ 5</a:t>
                </a:r>
                <a:r>
                  <a:rPr lang="en-US" sz="2400" baseline="30000" dirty="0">
                    <a:solidFill>
                      <a:schemeClr val="accent3"/>
                    </a:solidFill>
                  </a:rPr>
                  <a:t>2</a:t>
                </a:r>
                <a:endParaRPr lang="en-US" sz="4267" dirty="0">
                  <a:solidFill>
                    <a:schemeClr val="accent3"/>
                  </a:solidFill>
                </a:endParaRPr>
              </a:p>
            </p:txBody>
          </p:sp>
        </mc:Choice>
        <mc:Fallback xmlns="">
          <p:sp>
            <p:nvSpPr>
              <p:cNvPr id="10" name="Title 1">
                <a:extLst>
                  <a:ext uri="{FF2B5EF4-FFF2-40B4-BE49-F238E27FC236}">
                    <a16:creationId xmlns:a16="http://schemas.microsoft.com/office/drawing/2014/main" id="{9E764385-2489-455A-BD3F-E5EAED1BD0F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" y="-150644"/>
                <a:ext cx="12191999" cy="1325563"/>
              </a:xfrm>
              <a:blipFill>
                <a:blip r:embed="rId4"/>
                <a:stretch>
                  <a:fillRect l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15CA0580-2CCF-4804-A75E-B9C08D9B78F5}"/>
              </a:ext>
            </a:extLst>
          </p:cNvPr>
          <p:cNvSpPr/>
          <p:nvPr/>
        </p:nvSpPr>
        <p:spPr>
          <a:xfrm>
            <a:off x="139025" y="1016338"/>
            <a:ext cx="11264622" cy="54476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.type power, @function		# tell linker this will be a function		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power:	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# Prologue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%ebp		# save old base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%esp, %ebp		# make stack pointer the base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subl $4, %esp		# make room for local variables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8(%ebp), %ebx		# put 1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 in %ebx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12(%ebp), %ecx		# put 2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nd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 in %ecx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%ebx, -4(%ebp)		# store current result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power_loop_start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cmpl $1, %ecx		# if the power is 1, end function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je end_power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-4(%ebp), %eax		# move current result into %eax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imull %ebx, %eax		# multiply base number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by current result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%eax, -4(%ebp)		# store current result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decl %ecx			# decrease the power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jmp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power_loop_start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# run for the next power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end_power: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-4(%ebp), %eax		# return value goes in %eax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 Epilogue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%ebp, %esp		# restore stack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popl %ebp			# restore base pointer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ret			# popl %eip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F3D6036-8864-4780-833E-8FE98D2E3AAB}"/>
              </a:ext>
            </a:extLst>
          </p:cNvPr>
          <p:cNvSpPr/>
          <p:nvPr/>
        </p:nvSpPr>
        <p:spPr>
          <a:xfrm>
            <a:off x="8057073" y="1016338"/>
            <a:ext cx="4119380" cy="5841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Table 11">
                <a:extLst>
                  <a:ext uri="{FF2B5EF4-FFF2-40B4-BE49-F238E27FC236}">
                    <a16:creationId xmlns:a16="http://schemas.microsoft.com/office/drawing/2014/main" id="{2C8DD0E5-7062-43C3-9AAC-4AD99F8F114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00946143"/>
                  </p:ext>
                </p:extLst>
              </p:nvPr>
            </p:nvGraphicFramePr>
            <p:xfrm>
              <a:off x="7265850" y="1051947"/>
              <a:ext cx="4706353" cy="22250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02895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77403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9366124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12(%ebp)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01703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8(%ebp)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45964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4(%ebp)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return address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8174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(%ebp)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old %ebp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980589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-4(%</a:t>
                          </a:r>
                          <a:r>
                            <a:rPr lang="en-US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ebp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 &amp; (%esp)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7024596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Table 11">
                <a:extLst>
                  <a:ext uri="{FF2B5EF4-FFF2-40B4-BE49-F238E27FC236}">
                    <a16:creationId xmlns:a16="http://schemas.microsoft.com/office/drawing/2014/main" id="{2C8DD0E5-7062-43C3-9AAC-4AD99F8F114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00946143"/>
                  </p:ext>
                </p:extLst>
              </p:nvPr>
            </p:nvGraphicFramePr>
            <p:xfrm>
              <a:off x="7265850" y="1051947"/>
              <a:ext cx="4706353" cy="22250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02895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77403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9366124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t="-100000" r="-56137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01703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t="-200000" r="-56137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45964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t="-300000" r="-56137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return address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8174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t="-400000" r="-56137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old %ebp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980589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t="-500000" r="-56137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7024596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01D1817-50B8-49A3-A757-A530C194C565}"/>
                  </a:ext>
                </a:extLst>
              </p:cNvPr>
              <p:cNvSpPr txBox="1"/>
              <p:nvPr/>
            </p:nvSpPr>
            <p:spPr>
              <a:xfrm>
                <a:off x="9686564" y="5288117"/>
                <a:ext cx="2285639" cy="95410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s-ES" sz="1400" dirty="0"/>
                  <a:t>EIP </a:t>
                </a:r>
                <a:r>
                  <a:rPr lang="en-US" sz="1400" dirty="0"/>
                  <a:t>=</a:t>
                </a:r>
                <a:r>
                  <a:rPr lang="es-ES" sz="1400" dirty="0"/>
                  <a:t> </a:t>
                </a:r>
                <a:r>
                  <a:rPr lang="es-ES" sz="1400" dirty="0" err="1"/>
                  <a:t>start</a:t>
                </a:r>
                <a:r>
                  <a:rPr lang="es-ES" sz="1400" dirty="0"/>
                  <a:t> </a:t>
                </a:r>
                <a:r>
                  <a:rPr lang="es-ES" sz="1400" dirty="0" err="1"/>
                  <a:t>of</a:t>
                </a:r>
                <a:r>
                  <a:rPr lang="es-ES" sz="1400" dirty="0"/>
                  <a:t> </a:t>
                </a:r>
                <a:r>
                  <a:rPr lang="es-ES" sz="1400" dirty="0" err="1"/>
                  <a:t>power</a:t>
                </a:r>
                <a:r>
                  <a:rPr lang="es-ES" sz="1400" dirty="0"/>
                  <a:t> </a:t>
                </a:r>
                <a:r>
                  <a:rPr lang="es-ES" sz="1400" dirty="0" err="1"/>
                  <a:t>function</a:t>
                </a:r>
                <a:endParaRPr lang="es-ES" sz="1400" dirty="0"/>
              </a:p>
              <a:p>
                <a:r>
                  <a:rPr lang="es-ES" sz="1400" dirty="0"/>
                  <a:t>EBX </a:t>
                </a:r>
                <a:r>
                  <a:rPr lang="en-US" sz="1400" dirty="0"/>
                  <a:t>= 2</a:t>
                </a:r>
              </a:p>
              <a:p>
                <a:r>
                  <a:rPr lang="en-US" sz="1400" dirty="0">
                    <a:solidFill>
                      <a:srgbClr val="0070C0"/>
                    </a:solidFill>
                  </a:rPr>
                  <a:t>ECX = 1 = 1 ?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400" dirty="0">
                    <a:solidFill>
                      <a:srgbClr val="0070C0"/>
                    </a:solidFill>
                  </a:rPr>
                  <a:t> true</a:t>
                </a:r>
              </a:p>
              <a:p>
                <a:r>
                  <a:rPr lang="en-US" sz="1400" dirty="0"/>
                  <a:t>EAX = 8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01D1817-50B8-49A3-A757-A530C194C5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6564" y="5288117"/>
                <a:ext cx="2285639" cy="954107"/>
              </a:xfrm>
              <a:prstGeom prst="rect">
                <a:avLst/>
              </a:prstGeom>
              <a:blipFill>
                <a:blip r:embed="rId6"/>
                <a:stretch>
                  <a:fillRect l="-800" t="-637" b="-57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60868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B5A0D-6810-4F7E-888C-087DE7F37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-150644"/>
            <a:ext cx="12191999" cy="1325563"/>
          </a:xfrm>
        </p:spPr>
        <p:txBody>
          <a:bodyPr>
            <a:normAutofit/>
          </a:bodyPr>
          <a:lstStyle/>
          <a:p>
            <a:r>
              <a:rPr lang="es-ES" dirty="0"/>
              <a:t>Power							                                </a:t>
            </a:r>
            <a:r>
              <a:rPr lang="en-US" sz="2400" dirty="0"/>
              <a:t>end!</a:t>
            </a:r>
            <a:endParaRPr lang="en-US" sz="4267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F6E18D3-0252-45C8-834C-8EC6C53FF0CE}"/>
              </a:ext>
            </a:extLst>
          </p:cNvPr>
          <p:cNvSpPr/>
          <p:nvPr/>
        </p:nvSpPr>
        <p:spPr>
          <a:xfrm>
            <a:off x="139025" y="1016338"/>
            <a:ext cx="11264622" cy="54476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.type power, @function		# tell linker this will be a function		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power:	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# Prologue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%ebp		# save old base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%esp, %ebp		# make stack pointer the base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subl $4, %esp		# make room for local variables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8(%ebp), %ebx		# put 1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 in %ebx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12(%ebp), %ecx		# put 2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nd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 in %ecx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%ebx, -4(%ebp)		# store current result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power_loop_start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cmpl $1, %ecx		# if the power is 1, end function</a:t>
            </a:r>
          </a:p>
          <a:p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je end_power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-4(%ebp), %eax		# move current result into %eax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imull %ebx, %eax		# multiply base number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by current result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%eax, -4(%ebp)		# store current result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decl %ecx			# decrease the power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jmp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power_loop_start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# run for the next power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end_power: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-4(%ebp), %eax		# return value goes in %eax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 Epilogue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%ebp, %esp		# restore stack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popl %ebp			# restore base pointer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ret			# popl %eip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27BF172-E7F8-4FB2-95C6-CA2B340D954C}"/>
              </a:ext>
            </a:extLst>
          </p:cNvPr>
          <p:cNvSpPr/>
          <p:nvPr/>
        </p:nvSpPr>
        <p:spPr>
          <a:xfrm>
            <a:off x="8057073" y="1016338"/>
            <a:ext cx="4119380" cy="5841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le 10">
                <a:extLst>
                  <a:ext uri="{FF2B5EF4-FFF2-40B4-BE49-F238E27FC236}">
                    <a16:creationId xmlns:a16="http://schemas.microsoft.com/office/drawing/2014/main" id="{324201CD-870D-41EA-B914-918288571E7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38195667"/>
                  </p:ext>
                </p:extLst>
              </p:nvPr>
            </p:nvGraphicFramePr>
            <p:xfrm>
              <a:off x="7265850" y="1051947"/>
              <a:ext cx="4706353" cy="22250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02895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77403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9366124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12(%ebp)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01703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8(%ebp)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45964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4(%ebp)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return address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8174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(%ebp)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old %ebp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980589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-4(%</a:t>
                          </a:r>
                          <a:r>
                            <a:rPr lang="en-US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ebp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 &amp; (%esp)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7024596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le 10">
                <a:extLst>
                  <a:ext uri="{FF2B5EF4-FFF2-40B4-BE49-F238E27FC236}">
                    <a16:creationId xmlns:a16="http://schemas.microsoft.com/office/drawing/2014/main" id="{324201CD-870D-41EA-B914-918288571E7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38195667"/>
                  </p:ext>
                </p:extLst>
              </p:nvPr>
            </p:nvGraphicFramePr>
            <p:xfrm>
              <a:off x="7265850" y="1051947"/>
              <a:ext cx="4706353" cy="22250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02895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77403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9366124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100000" r="-56137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01703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200000" r="-56137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45964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300000" r="-56137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return address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8174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400000" r="-56137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old %ebp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980589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500000" r="-56137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7024596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D0358FB4-7A3F-478E-9CA2-B08C01FDCD95}"/>
              </a:ext>
            </a:extLst>
          </p:cNvPr>
          <p:cNvSpPr txBox="1"/>
          <p:nvPr/>
        </p:nvSpPr>
        <p:spPr>
          <a:xfrm>
            <a:off x="9686564" y="5288117"/>
            <a:ext cx="2285639" cy="9541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1400" dirty="0"/>
              <a:t>EIP </a:t>
            </a:r>
            <a:r>
              <a:rPr lang="en-US" sz="1400" dirty="0"/>
              <a:t>=</a:t>
            </a:r>
            <a:r>
              <a:rPr lang="es-ES" sz="1400" dirty="0"/>
              <a:t> </a:t>
            </a:r>
            <a:r>
              <a:rPr lang="es-ES" sz="1400" dirty="0" err="1"/>
              <a:t>start</a:t>
            </a:r>
            <a:r>
              <a:rPr lang="es-ES" sz="1400" dirty="0"/>
              <a:t> </a:t>
            </a:r>
            <a:r>
              <a:rPr lang="es-ES" sz="1400" dirty="0" err="1"/>
              <a:t>of</a:t>
            </a:r>
            <a:r>
              <a:rPr lang="es-ES" sz="1400" dirty="0"/>
              <a:t> </a:t>
            </a:r>
            <a:r>
              <a:rPr lang="es-ES" sz="1400" dirty="0" err="1"/>
              <a:t>power</a:t>
            </a:r>
            <a:r>
              <a:rPr lang="es-ES" sz="1400" dirty="0"/>
              <a:t> </a:t>
            </a:r>
            <a:r>
              <a:rPr lang="es-ES" sz="1400" dirty="0" err="1"/>
              <a:t>function</a:t>
            </a:r>
            <a:endParaRPr lang="es-ES" sz="1400" dirty="0"/>
          </a:p>
          <a:p>
            <a:r>
              <a:rPr lang="es-ES" sz="1400" dirty="0"/>
              <a:t>EBX </a:t>
            </a:r>
            <a:r>
              <a:rPr lang="en-US" sz="1400" dirty="0"/>
              <a:t>= 2</a:t>
            </a:r>
          </a:p>
          <a:p>
            <a:r>
              <a:rPr lang="en-US" sz="1400" dirty="0"/>
              <a:t>ECX = 1</a:t>
            </a:r>
          </a:p>
          <a:p>
            <a:r>
              <a:rPr lang="en-US" sz="1400" dirty="0"/>
              <a:t>EAX = 8</a:t>
            </a:r>
          </a:p>
        </p:txBody>
      </p:sp>
    </p:spTree>
    <p:extLst>
      <p:ext uri="{BB962C8B-B14F-4D97-AF65-F5344CB8AC3E}">
        <p14:creationId xmlns:p14="http://schemas.microsoft.com/office/powerpoint/2010/main" val="11813512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B5A0D-6810-4F7E-888C-087DE7F37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-150644"/>
            <a:ext cx="12191999" cy="1325563"/>
          </a:xfrm>
        </p:spPr>
        <p:txBody>
          <a:bodyPr>
            <a:normAutofit/>
          </a:bodyPr>
          <a:lstStyle/>
          <a:p>
            <a:r>
              <a:rPr lang="es-ES" dirty="0"/>
              <a:t>Power							                          	  </a:t>
            </a:r>
            <a:r>
              <a:rPr lang="en-US" sz="2400" dirty="0">
                <a:solidFill>
                  <a:srgbClr val="0070C0"/>
                </a:solidFill>
              </a:rPr>
              <a:t>8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accent3"/>
                </a:solidFill>
              </a:rPr>
              <a:t>+ 5</a:t>
            </a:r>
            <a:r>
              <a:rPr lang="en-US" sz="2400" baseline="30000" dirty="0">
                <a:solidFill>
                  <a:schemeClr val="accent3"/>
                </a:solidFill>
              </a:rPr>
              <a:t>2</a:t>
            </a:r>
            <a:endParaRPr lang="en-US" sz="4267" dirty="0">
              <a:solidFill>
                <a:schemeClr val="accent3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A150F48-A54C-496B-9701-62DA34EE2335}"/>
              </a:ext>
            </a:extLst>
          </p:cNvPr>
          <p:cNvSpPr/>
          <p:nvPr/>
        </p:nvSpPr>
        <p:spPr>
          <a:xfrm>
            <a:off x="139025" y="1016338"/>
            <a:ext cx="11264622" cy="54476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.type power, @function		# tell linker this will be a function		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power:	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# Prologue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%ebp		# save old base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%esp, %ebp		# make stack pointer the base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subl $4, %esp		# make room for local variables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8(%ebp), %ebx		# put 1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 in %ebx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12(%ebp), %ecx		# put 2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nd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 in %ecx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%ebx, -4(%ebp)		# store current result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power_loop_start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cmpl $1, %ecx		# if the power is 1, end function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je end_power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-4(%ebp), %eax		# move current result into %eax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imull %ebx, %eax		# multiply base number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by current result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%eax, -4(%ebp)		# store current result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decl %ecx			# decrease the power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jmp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power_loop_start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# run for the next power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end_power:</a:t>
            </a:r>
          </a:p>
          <a:p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movl -4(%ebp), %eax		# return value goes in %eax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 Epilogue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%ebp, %esp		# restore stack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popl %ebp			# restore base pointer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ret			# popl %eip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681968B-DCAA-4329-84DF-23540D66A8C6}"/>
              </a:ext>
            </a:extLst>
          </p:cNvPr>
          <p:cNvSpPr/>
          <p:nvPr/>
        </p:nvSpPr>
        <p:spPr>
          <a:xfrm>
            <a:off x="8057073" y="1016338"/>
            <a:ext cx="4119380" cy="5841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le 10">
                <a:extLst>
                  <a:ext uri="{FF2B5EF4-FFF2-40B4-BE49-F238E27FC236}">
                    <a16:creationId xmlns:a16="http://schemas.microsoft.com/office/drawing/2014/main" id="{38871244-E3BB-4692-9FB1-FFF34520AB1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77536524"/>
                  </p:ext>
                </p:extLst>
              </p:nvPr>
            </p:nvGraphicFramePr>
            <p:xfrm>
              <a:off x="7265850" y="1051947"/>
              <a:ext cx="4706353" cy="22250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02895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77403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9366124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12(%ebp)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01703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8(%ebp)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45964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4(%ebp)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return address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8174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(%ebp)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old %ebp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980589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rgbClr val="0070C0"/>
                              </a:solidFill>
                              <a:ea typeface="Cambria Math" panose="02040503050406030204" pitchFamily="18" charset="0"/>
                            </a:rPr>
                            <a:t>-4(%</a:t>
                          </a:r>
                          <a:r>
                            <a:rPr lang="en-US" dirty="0" err="1">
                              <a:solidFill>
                                <a:srgbClr val="0070C0"/>
                              </a:solidFill>
                              <a:ea typeface="Cambria Math" panose="02040503050406030204" pitchFamily="18" charset="0"/>
                            </a:rPr>
                            <a:t>ebp</a:t>
                          </a:r>
                          <a:r>
                            <a:rPr lang="en-US" dirty="0">
                              <a:solidFill>
                                <a:srgbClr val="0070C0"/>
                              </a:solidFill>
                              <a:ea typeface="Cambria Math" panose="02040503050406030204" pitchFamily="18" charset="0"/>
                            </a:rPr>
                            <a:t>)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 &amp; (%esp)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70C0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7024596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le 10">
                <a:extLst>
                  <a:ext uri="{FF2B5EF4-FFF2-40B4-BE49-F238E27FC236}">
                    <a16:creationId xmlns:a16="http://schemas.microsoft.com/office/drawing/2014/main" id="{38871244-E3BB-4692-9FB1-FFF34520AB1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77536524"/>
                  </p:ext>
                </p:extLst>
              </p:nvPr>
            </p:nvGraphicFramePr>
            <p:xfrm>
              <a:off x="7265850" y="1051947"/>
              <a:ext cx="4706353" cy="22250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02895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77403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9366124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100000" r="-56137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01703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200000" r="-56137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45964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300000" r="-56137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return address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8174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400000" r="-56137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old %ebp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980589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500000" r="-56137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70C0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7024596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0325C9E8-0618-4D6E-817E-57BD824C6F04}"/>
              </a:ext>
            </a:extLst>
          </p:cNvPr>
          <p:cNvSpPr txBox="1"/>
          <p:nvPr/>
        </p:nvSpPr>
        <p:spPr>
          <a:xfrm>
            <a:off x="9686564" y="5288117"/>
            <a:ext cx="2285639" cy="9541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1400" dirty="0"/>
              <a:t>EIP </a:t>
            </a:r>
            <a:r>
              <a:rPr lang="en-US" sz="1400" dirty="0"/>
              <a:t>=</a:t>
            </a:r>
            <a:r>
              <a:rPr lang="es-ES" sz="1400" dirty="0"/>
              <a:t> </a:t>
            </a:r>
            <a:r>
              <a:rPr lang="es-ES" sz="1400" dirty="0" err="1"/>
              <a:t>start</a:t>
            </a:r>
            <a:r>
              <a:rPr lang="es-ES" sz="1400" dirty="0"/>
              <a:t> </a:t>
            </a:r>
            <a:r>
              <a:rPr lang="es-ES" sz="1400" dirty="0" err="1"/>
              <a:t>of</a:t>
            </a:r>
            <a:r>
              <a:rPr lang="es-ES" sz="1400" dirty="0"/>
              <a:t> </a:t>
            </a:r>
            <a:r>
              <a:rPr lang="es-ES" sz="1400" dirty="0" err="1"/>
              <a:t>power</a:t>
            </a:r>
            <a:r>
              <a:rPr lang="es-ES" sz="1400" dirty="0"/>
              <a:t> </a:t>
            </a:r>
            <a:r>
              <a:rPr lang="es-ES" sz="1400" dirty="0" err="1"/>
              <a:t>function</a:t>
            </a:r>
            <a:endParaRPr lang="es-ES" sz="1400" dirty="0"/>
          </a:p>
          <a:p>
            <a:r>
              <a:rPr lang="es-ES" sz="1400" dirty="0"/>
              <a:t>EBX </a:t>
            </a:r>
            <a:r>
              <a:rPr lang="en-US" sz="1400" dirty="0"/>
              <a:t>= 2</a:t>
            </a:r>
          </a:p>
          <a:p>
            <a:r>
              <a:rPr lang="en-US" sz="1400" dirty="0"/>
              <a:t>ECX = 1</a:t>
            </a:r>
          </a:p>
          <a:p>
            <a:r>
              <a:rPr lang="en-US" sz="1400" dirty="0">
                <a:solidFill>
                  <a:srgbClr val="0070C0"/>
                </a:solidFill>
              </a:rPr>
              <a:t>EAX = 8</a:t>
            </a:r>
          </a:p>
        </p:txBody>
      </p:sp>
    </p:spTree>
    <p:extLst>
      <p:ext uri="{BB962C8B-B14F-4D97-AF65-F5344CB8AC3E}">
        <p14:creationId xmlns:p14="http://schemas.microsoft.com/office/powerpoint/2010/main" val="41892344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B5A0D-6810-4F7E-888C-087DE7F37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-150644"/>
            <a:ext cx="12191999" cy="1325563"/>
          </a:xfrm>
        </p:spPr>
        <p:txBody>
          <a:bodyPr>
            <a:normAutofit/>
          </a:bodyPr>
          <a:lstStyle/>
          <a:p>
            <a:r>
              <a:rPr lang="es-ES" dirty="0"/>
              <a:t>Power							         </a:t>
            </a:r>
            <a:r>
              <a:rPr lang="en-US" sz="2400" dirty="0"/>
              <a:t>power() #1: restore stack </a:t>
            </a:r>
            <a:r>
              <a:rPr lang="en-US" sz="2400" dirty="0" err="1"/>
              <a:t>ptr</a:t>
            </a:r>
            <a:endParaRPr lang="en-US" sz="4267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D18BC1B-B0FB-441C-80C3-A9095E44585E}"/>
              </a:ext>
            </a:extLst>
          </p:cNvPr>
          <p:cNvSpPr/>
          <p:nvPr/>
        </p:nvSpPr>
        <p:spPr>
          <a:xfrm>
            <a:off x="139025" y="1016338"/>
            <a:ext cx="11264622" cy="54476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.type power, @function		# tell linker this will be a function		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power:	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# Prologue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%ebp		# save old base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%esp, %ebp		# make stack pointer the base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subl $4, %esp		# make room for local variables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8(%ebp), %ebx		# put 1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 in %ebx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12(%ebp), %ecx		# put 2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nd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 in %ecx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%ebx, -4(%ebp)		# store current result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power_loop_start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cmpl $1, %ecx		# if the power is 1, end function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je end_power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-4(%ebp), %eax		# move current result into %eax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imull %ebx, %eax		# multiply base number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by current result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%eax, -4(%ebp)		# store current result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decl %ecx			# decrease the power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jmp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power_loop_start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# run for the next power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end_power: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-4(%ebp), %eax		# return value goes in %eax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 Epilogue</a:t>
            </a:r>
          </a:p>
          <a:p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movl %ebp, %esp		# restore stack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popl %ebp			# restore base pointer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ret			# popl %eip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D2D2139-839A-44FD-A553-BCA24660CC32}"/>
              </a:ext>
            </a:extLst>
          </p:cNvPr>
          <p:cNvSpPr/>
          <p:nvPr/>
        </p:nvSpPr>
        <p:spPr>
          <a:xfrm>
            <a:off x="8057073" y="1016338"/>
            <a:ext cx="4119380" cy="5841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Table 11">
                <a:extLst>
                  <a:ext uri="{FF2B5EF4-FFF2-40B4-BE49-F238E27FC236}">
                    <a16:creationId xmlns:a16="http://schemas.microsoft.com/office/drawing/2014/main" id="{22EB042C-6FF8-47C2-875A-1307179E227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32780548"/>
                  </p:ext>
                </p:extLst>
              </p:nvPr>
            </p:nvGraphicFramePr>
            <p:xfrm>
              <a:off x="7265850" y="1051947"/>
              <a:ext cx="4706353" cy="185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02895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77403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9366124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01703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45964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return address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8174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rgbClr val="0070C0"/>
                              </a:solidFill>
                              <a:ea typeface="Cambria Math" panose="02040503050406030204" pitchFamily="18" charset="0"/>
                            </a:rPr>
                            <a:t>(%esp) &amp; (%ebp)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70C0"/>
                              </a:solidFill>
                            </a:rPr>
                            <a:t>old %ebp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9805898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Table 11">
                <a:extLst>
                  <a:ext uri="{FF2B5EF4-FFF2-40B4-BE49-F238E27FC236}">
                    <a16:creationId xmlns:a16="http://schemas.microsoft.com/office/drawing/2014/main" id="{22EB042C-6FF8-47C2-875A-1307179E227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32780548"/>
                  </p:ext>
                </p:extLst>
              </p:nvPr>
            </p:nvGraphicFramePr>
            <p:xfrm>
              <a:off x="7265850" y="1051947"/>
              <a:ext cx="4706353" cy="185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02895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77403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9366124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01703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45964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return address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8174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400000" r="-56137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70C0"/>
                              </a:solidFill>
                            </a:rPr>
                            <a:t>old %ebp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9805898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57F2A9A6-E4EC-4AFB-94D1-8BFE5BE69999}"/>
              </a:ext>
            </a:extLst>
          </p:cNvPr>
          <p:cNvSpPr txBox="1"/>
          <p:nvPr/>
        </p:nvSpPr>
        <p:spPr>
          <a:xfrm>
            <a:off x="9686564" y="5288117"/>
            <a:ext cx="2285639" cy="9541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1400" dirty="0"/>
              <a:t>EIP </a:t>
            </a:r>
            <a:r>
              <a:rPr lang="en-US" sz="1400" dirty="0"/>
              <a:t>=</a:t>
            </a:r>
            <a:r>
              <a:rPr lang="es-ES" sz="1400" dirty="0"/>
              <a:t> </a:t>
            </a:r>
            <a:r>
              <a:rPr lang="es-ES" sz="1400" dirty="0" err="1"/>
              <a:t>start</a:t>
            </a:r>
            <a:r>
              <a:rPr lang="es-ES" sz="1400" dirty="0"/>
              <a:t> </a:t>
            </a:r>
            <a:r>
              <a:rPr lang="es-ES" sz="1400" dirty="0" err="1"/>
              <a:t>of</a:t>
            </a:r>
            <a:r>
              <a:rPr lang="es-ES" sz="1400" dirty="0"/>
              <a:t> </a:t>
            </a:r>
            <a:r>
              <a:rPr lang="es-ES" sz="1400" dirty="0" err="1"/>
              <a:t>power</a:t>
            </a:r>
            <a:r>
              <a:rPr lang="es-ES" sz="1400" dirty="0"/>
              <a:t> </a:t>
            </a:r>
            <a:r>
              <a:rPr lang="es-ES" sz="1400" dirty="0" err="1"/>
              <a:t>function</a:t>
            </a:r>
            <a:endParaRPr lang="es-ES" sz="1400" dirty="0"/>
          </a:p>
          <a:p>
            <a:r>
              <a:rPr lang="es-ES" sz="1400" dirty="0"/>
              <a:t>EBX </a:t>
            </a:r>
            <a:r>
              <a:rPr lang="en-US" sz="1400" dirty="0"/>
              <a:t>= 2</a:t>
            </a:r>
          </a:p>
          <a:p>
            <a:r>
              <a:rPr lang="en-US" sz="1400" dirty="0"/>
              <a:t>ECX = 1</a:t>
            </a:r>
          </a:p>
          <a:p>
            <a:r>
              <a:rPr lang="en-US" sz="1400" dirty="0"/>
              <a:t>EAX = 8</a:t>
            </a:r>
          </a:p>
        </p:txBody>
      </p:sp>
    </p:spTree>
    <p:extLst>
      <p:ext uri="{BB962C8B-B14F-4D97-AF65-F5344CB8AC3E}">
        <p14:creationId xmlns:p14="http://schemas.microsoft.com/office/powerpoint/2010/main" val="41773524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D3E26CBC-7B70-4A23-9EF6-DE67C0970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-150644"/>
            <a:ext cx="12191999" cy="1325563"/>
          </a:xfrm>
        </p:spPr>
        <p:txBody>
          <a:bodyPr>
            <a:normAutofit/>
          </a:bodyPr>
          <a:lstStyle/>
          <a:p>
            <a:r>
              <a:rPr lang="es-ES" dirty="0"/>
              <a:t>Power							         </a:t>
            </a:r>
            <a:r>
              <a:rPr lang="en-US" sz="2400" dirty="0"/>
              <a:t>power() #1: restore base </a:t>
            </a:r>
            <a:r>
              <a:rPr lang="en-US" sz="2400" dirty="0" err="1"/>
              <a:t>ptr</a:t>
            </a:r>
            <a:endParaRPr lang="en-US" sz="4267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B6ED33A-DAC0-4387-93F4-0C773F2CC4B3}"/>
              </a:ext>
            </a:extLst>
          </p:cNvPr>
          <p:cNvSpPr/>
          <p:nvPr/>
        </p:nvSpPr>
        <p:spPr>
          <a:xfrm>
            <a:off x="139025" y="1016338"/>
            <a:ext cx="11264622" cy="54476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.type power, @function		# tell linker this will be a function		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power:	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# Prologue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%ebp		# save old base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%esp, %ebp		# make stack pointer the base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subl $4, %esp		# make room for local variables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8(%ebp), %ebx		# put 1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 in %ebx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12(%ebp), %ecx		# put 2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nd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 in %ecx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%ebx, -4(%ebp)		# store current result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power_loop_start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cmpl $1, %ecx		# if the power is 1, end function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je end_power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-4(%ebp), %eax		# move current result into %eax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imull %ebx, %eax		# multiply base number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by current result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%eax, -4(%ebp)		# store current result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decl %ecx			# decrease the power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jmp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power_loop_start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# run for the next power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end_power: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-4(%ebp), %eax		# return value goes in %eax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 Epilogue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%ebp, %esp		# restore stack pointer</a:t>
            </a:r>
          </a:p>
          <a:p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popl %ebp			# restore base pointer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ret			# popl %eip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CCBA088-80C6-4178-86D8-ADA497B97CA7}"/>
              </a:ext>
            </a:extLst>
          </p:cNvPr>
          <p:cNvSpPr/>
          <p:nvPr/>
        </p:nvSpPr>
        <p:spPr>
          <a:xfrm>
            <a:off x="8057073" y="1016338"/>
            <a:ext cx="4119380" cy="5841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Table 12">
                <a:extLst>
                  <a:ext uri="{FF2B5EF4-FFF2-40B4-BE49-F238E27FC236}">
                    <a16:creationId xmlns:a16="http://schemas.microsoft.com/office/drawing/2014/main" id="{ECE7BE3B-041C-4BFE-A16C-6F7553E199B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62042529"/>
                  </p:ext>
                </p:extLst>
              </p:nvPr>
            </p:nvGraphicFramePr>
            <p:xfrm>
              <a:off x="7265850" y="1051947"/>
              <a:ext cx="4706353" cy="14833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02895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77403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9366124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01703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45964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rgbClr val="0070C0"/>
                              </a:solidFill>
                              <a:ea typeface="Cambria Math" panose="02040503050406030204" pitchFamily="18" charset="0"/>
                            </a:rPr>
                            <a:t>(%esp) 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return address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81743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Table 12">
                <a:extLst>
                  <a:ext uri="{FF2B5EF4-FFF2-40B4-BE49-F238E27FC236}">
                    <a16:creationId xmlns:a16="http://schemas.microsoft.com/office/drawing/2014/main" id="{ECE7BE3B-041C-4BFE-A16C-6F7553E199B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62042529"/>
                  </p:ext>
                </p:extLst>
              </p:nvPr>
            </p:nvGraphicFramePr>
            <p:xfrm>
              <a:off x="7265850" y="1051947"/>
              <a:ext cx="4706353" cy="14833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02895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77403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9366124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01703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45964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300000" r="-56137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return address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81743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283403D8-B617-4730-B37B-7C8E3BDCDEE0}"/>
              </a:ext>
            </a:extLst>
          </p:cNvPr>
          <p:cNvSpPr txBox="1"/>
          <p:nvPr/>
        </p:nvSpPr>
        <p:spPr>
          <a:xfrm>
            <a:off x="9686564" y="5288117"/>
            <a:ext cx="2285639" cy="116955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1400" dirty="0"/>
              <a:t>EIP </a:t>
            </a:r>
            <a:r>
              <a:rPr lang="en-US" sz="1400" dirty="0"/>
              <a:t>=</a:t>
            </a:r>
            <a:r>
              <a:rPr lang="es-ES" sz="1400" dirty="0"/>
              <a:t> </a:t>
            </a:r>
            <a:r>
              <a:rPr lang="es-ES" sz="1400" dirty="0" err="1"/>
              <a:t>start</a:t>
            </a:r>
            <a:r>
              <a:rPr lang="es-ES" sz="1400" dirty="0"/>
              <a:t> </a:t>
            </a:r>
            <a:r>
              <a:rPr lang="es-ES" sz="1400" dirty="0" err="1"/>
              <a:t>of</a:t>
            </a:r>
            <a:r>
              <a:rPr lang="es-ES" sz="1400" dirty="0"/>
              <a:t> </a:t>
            </a:r>
            <a:r>
              <a:rPr lang="es-ES" sz="1400" dirty="0" err="1"/>
              <a:t>power</a:t>
            </a:r>
            <a:r>
              <a:rPr lang="es-ES" sz="1400" dirty="0"/>
              <a:t> </a:t>
            </a:r>
            <a:r>
              <a:rPr lang="es-ES" sz="1400" dirty="0" err="1"/>
              <a:t>function</a:t>
            </a:r>
            <a:endParaRPr lang="es-ES" sz="1400" dirty="0"/>
          </a:p>
          <a:p>
            <a:r>
              <a:rPr lang="es-ES" sz="1400" dirty="0"/>
              <a:t>EBX </a:t>
            </a:r>
            <a:r>
              <a:rPr lang="en-US" sz="1400" dirty="0"/>
              <a:t>= 2</a:t>
            </a:r>
          </a:p>
          <a:p>
            <a:r>
              <a:rPr lang="en-US" sz="1400" dirty="0"/>
              <a:t>ECX = 1</a:t>
            </a:r>
          </a:p>
          <a:p>
            <a:r>
              <a:rPr lang="en-US" sz="1400" dirty="0"/>
              <a:t>EAX = 8</a:t>
            </a:r>
          </a:p>
          <a:p>
            <a:r>
              <a:rPr lang="es-ES" sz="1400" dirty="0"/>
              <a:t>E</a:t>
            </a:r>
            <a:r>
              <a:rPr lang="en-US" sz="1400" dirty="0"/>
              <a:t>BP = old EBP</a:t>
            </a:r>
          </a:p>
        </p:txBody>
      </p:sp>
    </p:spTree>
    <p:extLst>
      <p:ext uri="{BB962C8B-B14F-4D97-AF65-F5344CB8AC3E}">
        <p14:creationId xmlns:p14="http://schemas.microsoft.com/office/powerpoint/2010/main" val="18461715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B5A0D-6810-4F7E-888C-087DE7F37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-150644"/>
            <a:ext cx="12191999" cy="1325563"/>
          </a:xfrm>
        </p:spPr>
        <p:txBody>
          <a:bodyPr>
            <a:normAutofit/>
          </a:bodyPr>
          <a:lstStyle/>
          <a:p>
            <a:r>
              <a:rPr lang="es-ES" dirty="0"/>
              <a:t>Power							           </a:t>
            </a:r>
            <a:r>
              <a:rPr lang="en-US" sz="2400" dirty="0"/>
              <a:t>power() #1: return to main</a:t>
            </a:r>
            <a:endParaRPr lang="en-US" sz="4267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5E8813E-5988-430E-AB87-E84FD1229031}"/>
              </a:ext>
            </a:extLst>
          </p:cNvPr>
          <p:cNvSpPr/>
          <p:nvPr/>
        </p:nvSpPr>
        <p:spPr>
          <a:xfrm>
            <a:off x="139025" y="1016338"/>
            <a:ext cx="11264622" cy="54476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.type power, @function		# tell linker this will be a function		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power:	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# Prologue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%ebp		# save old base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%esp, %ebp		# make stack pointer the base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subl $4, %esp		# make room for local variables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8(%ebp), %ebx		# put 1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 in %ebx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12(%ebp), %ecx		# put 2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nd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 in %ecx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%ebx, -4(%ebp)		# store current result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power_loop_start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cmpl $1, %ecx		# if the power is 1, end function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je end_power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-4(%ebp), %eax		# move current result into %eax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imull %ebx, %eax		# multiply base number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by current result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%eax, -4(%ebp)		# store current result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decl %ecx			# decrease the power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jmp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power_loop_start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# run for the next power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end_power: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-4(%ebp), %eax		# return value goes in %eax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 Epilogue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%ebp, %esp		# restore stack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popl %ebp			# restore base pointer </a:t>
            </a:r>
          </a:p>
          <a:p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ret			# popl %eip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BAC48A4-F419-4600-B414-173F0E1B2A7B}"/>
              </a:ext>
            </a:extLst>
          </p:cNvPr>
          <p:cNvSpPr/>
          <p:nvPr/>
        </p:nvSpPr>
        <p:spPr>
          <a:xfrm>
            <a:off x="8057073" y="1016338"/>
            <a:ext cx="4119380" cy="5841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le 10">
                <a:extLst>
                  <a:ext uri="{FF2B5EF4-FFF2-40B4-BE49-F238E27FC236}">
                    <a16:creationId xmlns:a16="http://schemas.microsoft.com/office/drawing/2014/main" id="{AD9168F6-828B-4B64-ACDB-708BDAD1E8C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32355652"/>
                  </p:ext>
                </p:extLst>
              </p:nvPr>
            </p:nvGraphicFramePr>
            <p:xfrm>
              <a:off x="7265850" y="1051947"/>
              <a:ext cx="4706353" cy="11125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02895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77403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9366124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01703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rgbClr val="0070C0"/>
                              </a:solidFill>
                              <a:ea typeface="Cambria Math" panose="02040503050406030204" pitchFamily="18" charset="0"/>
                            </a:rPr>
                            <a:t>(%esp) 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459643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le 10">
                <a:extLst>
                  <a:ext uri="{FF2B5EF4-FFF2-40B4-BE49-F238E27FC236}">
                    <a16:creationId xmlns:a16="http://schemas.microsoft.com/office/drawing/2014/main" id="{AD9168F6-828B-4B64-ACDB-708BDAD1E8C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32355652"/>
                  </p:ext>
                </p:extLst>
              </p:nvPr>
            </p:nvGraphicFramePr>
            <p:xfrm>
              <a:off x="7265850" y="1051947"/>
              <a:ext cx="4706353" cy="11125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02895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77403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9366124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01703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201639" r="-56137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459643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58CCBD3E-B7F0-41A1-AE01-E8777A12E75D}"/>
              </a:ext>
            </a:extLst>
          </p:cNvPr>
          <p:cNvSpPr txBox="1"/>
          <p:nvPr/>
        </p:nvSpPr>
        <p:spPr>
          <a:xfrm>
            <a:off x="9686564" y="5288117"/>
            <a:ext cx="2285639" cy="116955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1400" dirty="0">
                <a:solidFill>
                  <a:srgbClr val="0070C0"/>
                </a:solidFill>
              </a:rPr>
              <a:t>EIP </a:t>
            </a:r>
            <a:r>
              <a:rPr lang="en-US" sz="1400" dirty="0">
                <a:solidFill>
                  <a:srgbClr val="0070C0"/>
                </a:solidFill>
              </a:rPr>
              <a:t>= return address </a:t>
            </a:r>
          </a:p>
          <a:p>
            <a:r>
              <a:rPr lang="es-ES" sz="1400" dirty="0"/>
              <a:t>EBX </a:t>
            </a:r>
            <a:r>
              <a:rPr lang="en-US" sz="1400" dirty="0"/>
              <a:t>= 2</a:t>
            </a:r>
          </a:p>
          <a:p>
            <a:r>
              <a:rPr lang="en-US" sz="1400" dirty="0"/>
              <a:t>ECX = 1</a:t>
            </a:r>
          </a:p>
          <a:p>
            <a:r>
              <a:rPr lang="en-US" sz="1400" dirty="0"/>
              <a:t>EAX = 8</a:t>
            </a:r>
          </a:p>
          <a:p>
            <a:r>
              <a:rPr lang="es-ES" sz="1400" dirty="0"/>
              <a:t>E</a:t>
            </a:r>
            <a:r>
              <a:rPr lang="en-US" sz="1400" dirty="0"/>
              <a:t>BP = old EBP</a:t>
            </a:r>
          </a:p>
        </p:txBody>
      </p:sp>
    </p:spTree>
    <p:extLst>
      <p:ext uri="{BB962C8B-B14F-4D97-AF65-F5344CB8AC3E}">
        <p14:creationId xmlns:p14="http://schemas.microsoft.com/office/powerpoint/2010/main" val="167739689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B5A0D-6810-4F7E-888C-087DE7F37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-150644"/>
            <a:ext cx="12191999" cy="1325563"/>
          </a:xfrm>
        </p:spPr>
        <p:txBody>
          <a:bodyPr>
            <a:normAutofit/>
          </a:bodyPr>
          <a:lstStyle/>
          <a:p>
            <a:r>
              <a:rPr lang="es-ES" dirty="0"/>
              <a:t>Power							           </a:t>
            </a:r>
            <a:r>
              <a:rPr lang="en-US" sz="2400" dirty="0"/>
              <a:t>power() #1: return to main</a:t>
            </a:r>
            <a:endParaRPr lang="en-US" sz="4267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F1B5763-1DAB-4E81-9D50-B6B10F34F86C}"/>
              </a:ext>
            </a:extLst>
          </p:cNvPr>
          <p:cNvSpPr/>
          <p:nvPr/>
        </p:nvSpPr>
        <p:spPr>
          <a:xfrm>
            <a:off x="139025" y="1014844"/>
            <a:ext cx="7590539" cy="563231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.data			# starting with period means assembler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instructions and not machine code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.text			# where instructions live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_start			# tell program to start at _start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_start: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pushl $3			# push 2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nd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pushl $2			# push 1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 power		# call the function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addl $8, %esp		# move stack pointer back</a:t>
            </a:r>
          </a:p>
          <a:p>
            <a:endParaRPr lang="en-US" sz="1200" dirty="0">
              <a:solidFill>
                <a:schemeClr val="accent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pushl %eax		# save 1</a:t>
            </a:r>
            <a:r>
              <a:rPr lang="en-US" sz="1200" baseline="300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answer before calling</a:t>
            </a:r>
          </a:p>
          <a:p>
            <a:r>
              <a:rPr lang="en-US" sz="12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# the next function</a:t>
            </a:r>
          </a:p>
          <a:p>
            <a:r>
              <a:rPr lang="en-US" sz="12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12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pushl $2			# push 2</a:t>
            </a:r>
            <a:r>
              <a:rPr lang="en-US" sz="1200" baseline="300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nd</a:t>
            </a:r>
            <a:r>
              <a:rPr lang="en-US" sz="12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argument</a:t>
            </a:r>
          </a:p>
          <a:p>
            <a:r>
              <a:rPr lang="en-US" sz="12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pushl $5			# push 1</a:t>
            </a:r>
            <a:r>
              <a:rPr lang="en-US" sz="1200" baseline="300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argument</a:t>
            </a:r>
          </a:p>
          <a:p>
            <a:r>
              <a:rPr lang="en-US" sz="12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call power		# call the function</a:t>
            </a:r>
          </a:p>
          <a:p>
            <a:r>
              <a:rPr lang="en-US" sz="12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addl $8, %esp		# move stack pointer back</a:t>
            </a:r>
          </a:p>
          <a:p>
            <a:endParaRPr lang="en-US" sz="1200" dirty="0">
              <a:solidFill>
                <a:schemeClr val="accent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popl %ebx			# 2</a:t>
            </a:r>
            <a:r>
              <a:rPr lang="en-US" sz="1200" baseline="300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nd</a:t>
            </a:r>
            <a:r>
              <a:rPr lang="en-US" sz="12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answer already in %eax, 1</a:t>
            </a:r>
            <a:r>
              <a:rPr lang="en-US" sz="1200" baseline="300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answer</a:t>
            </a:r>
          </a:p>
          <a:p>
            <a:r>
              <a:rPr lang="en-US" sz="12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# on the stack so pop it into %ebx</a:t>
            </a:r>
          </a:p>
          <a:p>
            <a:r>
              <a:rPr lang="en-US" sz="12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12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addl %eax, %ebx		# add them together</a:t>
            </a:r>
          </a:p>
          <a:p>
            <a:endParaRPr lang="en-US" sz="1200" dirty="0">
              <a:solidFill>
                <a:schemeClr val="accent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movl $1, %eax		# exit code (%ebx is returned)</a:t>
            </a:r>
          </a:p>
          <a:p>
            <a:r>
              <a:rPr lang="en-US" sz="12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int $0x80			# interrupt 16</a:t>
            </a:r>
          </a:p>
          <a:p>
            <a:r>
              <a:rPr lang="en-US" sz="12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B014F31-A2F4-4943-8EB1-90EBB8386D90}"/>
              </a:ext>
            </a:extLst>
          </p:cNvPr>
          <p:cNvCxnSpPr>
            <a:cxnSpLocks/>
          </p:cNvCxnSpPr>
          <p:nvPr/>
        </p:nvCxnSpPr>
        <p:spPr>
          <a:xfrm>
            <a:off x="539075" y="2996146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CD676496-55FA-4B6C-9CDA-A79E8C139B6D}"/>
              </a:ext>
            </a:extLst>
          </p:cNvPr>
          <p:cNvSpPr/>
          <p:nvPr/>
        </p:nvSpPr>
        <p:spPr>
          <a:xfrm>
            <a:off x="8057073" y="1016338"/>
            <a:ext cx="4119380" cy="5841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Table 12">
                <a:extLst>
                  <a:ext uri="{FF2B5EF4-FFF2-40B4-BE49-F238E27FC236}">
                    <a16:creationId xmlns:a16="http://schemas.microsoft.com/office/drawing/2014/main" id="{D585DAB8-AF29-4044-A705-F7B5257A476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39833830"/>
                  </p:ext>
                </p:extLst>
              </p:nvPr>
            </p:nvGraphicFramePr>
            <p:xfrm>
              <a:off x="7265850" y="1051947"/>
              <a:ext cx="4706353" cy="11125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02895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77403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9366124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01703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(%esp) 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459643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Table 12">
                <a:extLst>
                  <a:ext uri="{FF2B5EF4-FFF2-40B4-BE49-F238E27FC236}">
                    <a16:creationId xmlns:a16="http://schemas.microsoft.com/office/drawing/2014/main" id="{D585DAB8-AF29-4044-A705-F7B5257A476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39833830"/>
                  </p:ext>
                </p:extLst>
              </p:nvPr>
            </p:nvGraphicFramePr>
            <p:xfrm>
              <a:off x="7265850" y="1051947"/>
              <a:ext cx="4706353" cy="11125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02895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77403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9366124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01703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201639" r="-56137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459643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88CDF06E-12DE-473D-B0C3-5BD34AFB2D90}"/>
              </a:ext>
            </a:extLst>
          </p:cNvPr>
          <p:cNvSpPr txBox="1"/>
          <p:nvPr/>
        </p:nvSpPr>
        <p:spPr>
          <a:xfrm>
            <a:off x="9686564" y="5288117"/>
            <a:ext cx="2285639" cy="116955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1400" dirty="0">
                <a:solidFill>
                  <a:srgbClr val="0070C0"/>
                </a:solidFill>
              </a:rPr>
              <a:t>EIP </a:t>
            </a:r>
            <a:r>
              <a:rPr lang="en-US" sz="1400" dirty="0">
                <a:solidFill>
                  <a:srgbClr val="0070C0"/>
                </a:solidFill>
              </a:rPr>
              <a:t>= return address </a:t>
            </a:r>
          </a:p>
          <a:p>
            <a:r>
              <a:rPr lang="es-ES" sz="1400" dirty="0"/>
              <a:t>EBX </a:t>
            </a:r>
            <a:r>
              <a:rPr lang="en-US" sz="1400" dirty="0"/>
              <a:t>= 2</a:t>
            </a:r>
          </a:p>
          <a:p>
            <a:r>
              <a:rPr lang="en-US" sz="1400" dirty="0"/>
              <a:t>ECX = 1</a:t>
            </a:r>
          </a:p>
          <a:p>
            <a:r>
              <a:rPr lang="en-US" sz="1400" dirty="0"/>
              <a:t>EAX = 8</a:t>
            </a:r>
          </a:p>
          <a:p>
            <a:r>
              <a:rPr lang="es-ES" sz="1400" dirty="0"/>
              <a:t>E</a:t>
            </a:r>
            <a:r>
              <a:rPr lang="en-US" sz="1400" dirty="0"/>
              <a:t>BP = old EBP</a:t>
            </a:r>
          </a:p>
        </p:txBody>
      </p:sp>
    </p:spTree>
    <p:extLst>
      <p:ext uri="{BB962C8B-B14F-4D97-AF65-F5344CB8AC3E}">
        <p14:creationId xmlns:p14="http://schemas.microsoft.com/office/powerpoint/2010/main" val="312422862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B5A0D-6810-4F7E-888C-087DE7F37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-150644"/>
            <a:ext cx="12191999" cy="1325563"/>
          </a:xfrm>
        </p:spPr>
        <p:txBody>
          <a:bodyPr>
            <a:normAutofit/>
          </a:bodyPr>
          <a:lstStyle/>
          <a:p>
            <a:r>
              <a:rPr lang="es-ES" dirty="0"/>
              <a:t>Power							              </a:t>
            </a:r>
            <a:r>
              <a:rPr lang="en-US" sz="2400" dirty="0"/>
              <a:t>		        erase stack</a:t>
            </a:r>
            <a:endParaRPr lang="en-US" sz="4267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D900E56-9C7F-4006-8A2E-F86FD35CE7BD}"/>
              </a:ext>
            </a:extLst>
          </p:cNvPr>
          <p:cNvSpPr/>
          <p:nvPr/>
        </p:nvSpPr>
        <p:spPr>
          <a:xfrm>
            <a:off x="139025" y="1014844"/>
            <a:ext cx="7590539" cy="563231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.data			# starting with period means assembler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instructions and not machine code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.text			# where instructions live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_start			# tell program to start at _start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_start: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pushl $3			# push 2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nd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pushl $2			# push 1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call power		# call the function</a:t>
            </a:r>
          </a:p>
          <a:p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addl $8, %esp		# move stack pointer back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pushl %eax		# save 1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answer before calling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the next function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pushl $2			# push 2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nd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pushl $5			# push 1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call power		# call the function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addl $8, %esp		# move stack pointer back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popl %ebx			# 2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nd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answer already in %eax, 1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answer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on the stack so pop it into %ebx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addl %eax, %ebx		# add them together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$1, %eax		# exit code (%ebx is returned)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int $0x80			# interrupt 16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CECD23D-B0B2-4282-A629-947331A6B4DC}"/>
              </a:ext>
            </a:extLst>
          </p:cNvPr>
          <p:cNvSpPr/>
          <p:nvPr/>
        </p:nvSpPr>
        <p:spPr>
          <a:xfrm>
            <a:off x="8057073" y="1016338"/>
            <a:ext cx="4119380" cy="5841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8" name="Table 17">
                <a:extLst>
                  <a:ext uri="{FF2B5EF4-FFF2-40B4-BE49-F238E27FC236}">
                    <a16:creationId xmlns:a16="http://schemas.microsoft.com/office/drawing/2014/main" id="{5BA4CE91-9EF9-4C55-A50F-5C567B85C06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5343350"/>
                  </p:ext>
                </p:extLst>
              </p:nvPr>
            </p:nvGraphicFramePr>
            <p:xfrm>
              <a:off x="7265850" y="1051947"/>
              <a:ext cx="4706353" cy="11125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02895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77403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rgbClr val="0070C0"/>
                              </a:solidFill>
                              <a:ea typeface="Cambria Math" panose="02040503050406030204" pitchFamily="18" charset="0"/>
                            </a:rPr>
                            <a:t>(%esp) 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366124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01703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459643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8" name="Table 17">
                <a:extLst>
                  <a:ext uri="{FF2B5EF4-FFF2-40B4-BE49-F238E27FC236}">
                    <a16:creationId xmlns:a16="http://schemas.microsoft.com/office/drawing/2014/main" id="{5BA4CE91-9EF9-4C55-A50F-5C567B85C06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5343350"/>
                  </p:ext>
                </p:extLst>
              </p:nvPr>
            </p:nvGraphicFramePr>
            <p:xfrm>
              <a:off x="7265850" y="1051947"/>
              <a:ext cx="4706353" cy="11125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02895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77403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8197" r="-56137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366124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01703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459643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18DB53F7-3194-438D-8994-E22BB7F6900B}"/>
              </a:ext>
            </a:extLst>
          </p:cNvPr>
          <p:cNvSpPr txBox="1"/>
          <p:nvPr/>
        </p:nvSpPr>
        <p:spPr>
          <a:xfrm>
            <a:off x="9686564" y="5288117"/>
            <a:ext cx="2285639" cy="116955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1400" dirty="0"/>
              <a:t>EIP </a:t>
            </a:r>
            <a:r>
              <a:rPr lang="en-US" sz="1400" dirty="0"/>
              <a:t>= return address </a:t>
            </a:r>
          </a:p>
          <a:p>
            <a:r>
              <a:rPr lang="es-ES" sz="1400" dirty="0"/>
              <a:t>EBX </a:t>
            </a:r>
            <a:r>
              <a:rPr lang="en-US" sz="1400" dirty="0"/>
              <a:t>= 2</a:t>
            </a:r>
          </a:p>
          <a:p>
            <a:r>
              <a:rPr lang="en-US" sz="1400" dirty="0"/>
              <a:t>ECX = 1</a:t>
            </a:r>
          </a:p>
          <a:p>
            <a:r>
              <a:rPr lang="en-US" sz="1400" dirty="0"/>
              <a:t>EAX = 8</a:t>
            </a:r>
          </a:p>
          <a:p>
            <a:r>
              <a:rPr lang="es-ES" sz="1400" dirty="0"/>
              <a:t>E</a:t>
            </a:r>
            <a:r>
              <a:rPr lang="en-US" sz="1400" dirty="0"/>
              <a:t>BP = old EBP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8F96851-FC12-4544-872D-61D50E72BDA3}"/>
              </a:ext>
            </a:extLst>
          </p:cNvPr>
          <p:cNvCxnSpPr/>
          <p:nvPr/>
        </p:nvCxnSpPr>
        <p:spPr>
          <a:xfrm>
            <a:off x="10298432" y="1420400"/>
            <a:ext cx="1684857" cy="3578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85DD879-4AFF-451B-9BE6-E65B56E3E0EF}"/>
              </a:ext>
            </a:extLst>
          </p:cNvPr>
          <p:cNvCxnSpPr>
            <a:cxnSpLocks/>
          </p:cNvCxnSpPr>
          <p:nvPr/>
        </p:nvCxnSpPr>
        <p:spPr>
          <a:xfrm flipV="1">
            <a:off x="10298432" y="1420399"/>
            <a:ext cx="1684857" cy="3669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D2CA556-1C99-4191-A15C-B1330AB96209}"/>
              </a:ext>
            </a:extLst>
          </p:cNvPr>
          <p:cNvCxnSpPr/>
          <p:nvPr/>
        </p:nvCxnSpPr>
        <p:spPr>
          <a:xfrm>
            <a:off x="10291806" y="1784832"/>
            <a:ext cx="1684857" cy="3578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9044AAA-92F8-4FEF-ADC4-69ECD1C9D19B}"/>
              </a:ext>
            </a:extLst>
          </p:cNvPr>
          <p:cNvCxnSpPr>
            <a:cxnSpLocks/>
          </p:cNvCxnSpPr>
          <p:nvPr/>
        </p:nvCxnSpPr>
        <p:spPr>
          <a:xfrm flipV="1">
            <a:off x="10291806" y="1784831"/>
            <a:ext cx="1684857" cy="3669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946518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B5A0D-6810-4F7E-888C-087DE7F37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-150644"/>
            <a:ext cx="12191999" cy="1325563"/>
          </a:xfrm>
        </p:spPr>
        <p:txBody>
          <a:bodyPr>
            <a:normAutofit/>
          </a:bodyPr>
          <a:lstStyle/>
          <a:p>
            <a:r>
              <a:rPr lang="es-ES" dirty="0"/>
              <a:t>Power							                               </a:t>
            </a:r>
            <a:r>
              <a:rPr lang="en-US" sz="2400" dirty="0">
                <a:solidFill>
                  <a:srgbClr val="0070C0"/>
                </a:solidFill>
              </a:rPr>
              <a:t>8</a:t>
            </a:r>
            <a:r>
              <a:rPr lang="en-US" sz="2400" dirty="0"/>
              <a:t> + 5</a:t>
            </a:r>
            <a:r>
              <a:rPr lang="en-US" sz="2400" baseline="30000" dirty="0"/>
              <a:t>2</a:t>
            </a:r>
            <a:endParaRPr lang="en-US" sz="4267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4286788-92FA-464C-8612-28D791D93145}"/>
              </a:ext>
            </a:extLst>
          </p:cNvPr>
          <p:cNvSpPr/>
          <p:nvPr/>
        </p:nvSpPr>
        <p:spPr>
          <a:xfrm>
            <a:off x="139025" y="1014844"/>
            <a:ext cx="7590539" cy="563231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.data			# starting with period means assembler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instructions and not machine code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.text			# where instructions live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_start			# tell program to start at _start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_start: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pushl $3			# push 2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nd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pushl $2			# push 1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call power		# call the function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addl $8, %esp		# move stack pointer back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pushl %eax		# save 1</a:t>
            </a:r>
            <a:r>
              <a:rPr lang="en-US" sz="1200" baseline="30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answer before calling</a:t>
            </a:r>
          </a:p>
          <a:p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# the next function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pushl $2			# push 2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nd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pushl $5			# push 1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call power		# call the function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addl $8, %esp		# move stack pointer back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popl %ebx			# 2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nd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answer already in %eax, 1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answer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on the stack so pop it into %ebx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addl %eax, %ebx		# add them together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$1, %eax		# exit code (%ebx is returned)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int $0x80			# interrupt 16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8F4AED-E190-4642-B9D4-ED85A7678DC0}"/>
              </a:ext>
            </a:extLst>
          </p:cNvPr>
          <p:cNvSpPr/>
          <p:nvPr/>
        </p:nvSpPr>
        <p:spPr>
          <a:xfrm>
            <a:off x="8057073" y="1016338"/>
            <a:ext cx="4119380" cy="5841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le 10">
                <a:extLst>
                  <a:ext uri="{FF2B5EF4-FFF2-40B4-BE49-F238E27FC236}">
                    <a16:creationId xmlns:a16="http://schemas.microsoft.com/office/drawing/2014/main" id="{54188D70-4EA2-4521-9AD5-257F0237A0E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3008075"/>
                  </p:ext>
                </p:extLst>
              </p:nvPr>
            </p:nvGraphicFramePr>
            <p:xfrm>
              <a:off x="7265850" y="1051947"/>
              <a:ext cx="4706353" cy="11125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02895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77403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366124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rgbClr val="0070C0"/>
                              </a:solidFill>
                              <a:ea typeface="Cambria Math" panose="02040503050406030204" pitchFamily="18" charset="0"/>
                            </a:rPr>
                            <a:t>(%esp) 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70C0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01703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459643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le 10">
                <a:extLst>
                  <a:ext uri="{FF2B5EF4-FFF2-40B4-BE49-F238E27FC236}">
                    <a16:creationId xmlns:a16="http://schemas.microsoft.com/office/drawing/2014/main" id="{54188D70-4EA2-4521-9AD5-257F0237A0E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3008075"/>
                  </p:ext>
                </p:extLst>
              </p:nvPr>
            </p:nvGraphicFramePr>
            <p:xfrm>
              <a:off x="7265850" y="1051947"/>
              <a:ext cx="4706353" cy="11125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02895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77403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366124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100000" r="-56137" b="-1209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70C0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01703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459643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09AA4E0F-5AF0-4D40-987B-33C913D77BE1}"/>
              </a:ext>
            </a:extLst>
          </p:cNvPr>
          <p:cNvSpPr txBox="1"/>
          <p:nvPr/>
        </p:nvSpPr>
        <p:spPr>
          <a:xfrm>
            <a:off x="9686564" y="5288117"/>
            <a:ext cx="2285639" cy="116955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1400" dirty="0"/>
              <a:t>EIP </a:t>
            </a:r>
            <a:r>
              <a:rPr lang="en-US" sz="1400" dirty="0"/>
              <a:t>= return address </a:t>
            </a:r>
          </a:p>
          <a:p>
            <a:r>
              <a:rPr lang="es-ES" sz="1400" dirty="0"/>
              <a:t>EBX </a:t>
            </a:r>
            <a:r>
              <a:rPr lang="en-US" sz="1400" dirty="0"/>
              <a:t>= 2</a:t>
            </a:r>
          </a:p>
          <a:p>
            <a:r>
              <a:rPr lang="en-US" sz="1400" dirty="0"/>
              <a:t>ECX = 1</a:t>
            </a:r>
          </a:p>
          <a:p>
            <a:r>
              <a:rPr lang="en-US" sz="1400" dirty="0"/>
              <a:t>EAX = 8</a:t>
            </a:r>
          </a:p>
          <a:p>
            <a:r>
              <a:rPr lang="es-ES" sz="1400" dirty="0"/>
              <a:t>E</a:t>
            </a:r>
            <a:r>
              <a:rPr lang="en-US" sz="1400" dirty="0"/>
              <a:t>BP = old EBP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ABC66D6-3ADA-4601-87AD-186A6524C103}"/>
              </a:ext>
            </a:extLst>
          </p:cNvPr>
          <p:cNvCxnSpPr/>
          <p:nvPr/>
        </p:nvCxnSpPr>
        <p:spPr>
          <a:xfrm>
            <a:off x="10291806" y="1784832"/>
            <a:ext cx="1684857" cy="3578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BC62A58-855C-43E8-939B-ADCACD9B08EB}"/>
              </a:ext>
            </a:extLst>
          </p:cNvPr>
          <p:cNvCxnSpPr>
            <a:cxnSpLocks/>
          </p:cNvCxnSpPr>
          <p:nvPr/>
        </p:nvCxnSpPr>
        <p:spPr>
          <a:xfrm flipV="1">
            <a:off x="10291806" y="1784831"/>
            <a:ext cx="1684857" cy="3669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112761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B5A0D-6810-4F7E-888C-087DE7F37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-150644"/>
            <a:ext cx="12191999" cy="1325563"/>
          </a:xfrm>
        </p:spPr>
        <p:txBody>
          <a:bodyPr>
            <a:normAutofit/>
          </a:bodyPr>
          <a:lstStyle/>
          <a:p>
            <a:r>
              <a:rPr lang="es-ES" dirty="0"/>
              <a:t>Power							                              </a:t>
            </a:r>
            <a:r>
              <a:rPr lang="en-US" sz="2400" dirty="0"/>
              <a:t>2</a:t>
            </a:r>
            <a:r>
              <a:rPr lang="en-US" sz="2400" baseline="30000" dirty="0"/>
              <a:t>3</a:t>
            </a:r>
            <a:r>
              <a:rPr lang="en-US" sz="2400" dirty="0"/>
              <a:t> + 5</a:t>
            </a:r>
            <a:r>
              <a:rPr lang="en-US" sz="2400" baseline="30000" dirty="0">
                <a:solidFill>
                  <a:srgbClr val="0070C0"/>
                </a:solidFill>
              </a:rPr>
              <a:t>2</a:t>
            </a:r>
            <a:endParaRPr lang="en-US" sz="4267" dirty="0">
              <a:solidFill>
                <a:srgbClr val="0070C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996498B-7943-484E-BD77-529896552C83}"/>
              </a:ext>
            </a:extLst>
          </p:cNvPr>
          <p:cNvSpPr/>
          <p:nvPr/>
        </p:nvSpPr>
        <p:spPr>
          <a:xfrm>
            <a:off x="139025" y="1014844"/>
            <a:ext cx="7590539" cy="563231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.data			# starting with period means assembler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instructions and not machine code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.text			# where instructions live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_start			# tell program to start at _start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_start: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pushl $3			# push 2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nd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pushl $2			# push 1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call power		# call the function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addl $8, %esp		# move stack pointer back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pushl %eax		# save 1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answer before calling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the next function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pushl $2			# push 2</a:t>
            </a:r>
            <a:r>
              <a:rPr lang="en-US" sz="1200" baseline="30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nd</a:t>
            </a:r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argument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pushl $5			# push 1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call power		# call the function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addl $8, %esp		# move stack pointer back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popl %ebx			# 2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nd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answer already in %eax, 1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answer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on the stack so pop it into %ebx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addl %eax, %ebx		# add them together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$1, %eax		# exit code (%ebx is returned)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int $0x80			# interrupt 16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6C4716C-FC5B-45C5-B552-883E55E98CE7}"/>
              </a:ext>
            </a:extLst>
          </p:cNvPr>
          <p:cNvSpPr/>
          <p:nvPr/>
        </p:nvSpPr>
        <p:spPr>
          <a:xfrm>
            <a:off x="8057073" y="1016338"/>
            <a:ext cx="4119380" cy="5841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le 10">
                <a:extLst>
                  <a:ext uri="{FF2B5EF4-FFF2-40B4-BE49-F238E27FC236}">
                    <a16:creationId xmlns:a16="http://schemas.microsoft.com/office/drawing/2014/main" id="{0800EAAB-8AA8-47BA-B25C-21A20BC87D0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31956928"/>
                  </p:ext>
                </p:extLst>
              </p:nvPr>
            </p:nvGraphicFramePr>
            <p:xfrm>
              <a:off x="7265850" y="1051947"/>
              <a:ext cx="4706353" cy="11125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02895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77403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366124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01703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rgbClr val="0070C0"/>
                              </a:solidFill>
                              <a:ea typeface="Cambria Math" panose="02040503050406030204" pitchFamily="18" charset="0"/>
                            </a:rPr>
                            <a:t>(%esp) 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70C0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459643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le 10">
                <a:extLst>
                  <a:ext uri="{FF2B5EF4-FFF2-40B4-BE49-F238E27FC236}">
                    <a16:creationId xmlns:a16="http://schemas.microsoft.com/office/drawing/2014/main" id="{0800EAAB-8AA8-47BA-B25C-21A20BC87D0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31956928"/>
                  </p:ext>
                </p:extLst>
              </p:nvPr>
            </p:nvGraphicFramePr>
            <p:xfrm>
              <a:off x="7265850" y="1051947"/>
              <a:ext cx="4706353" cy="11125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02895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77403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366124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01703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201639" r="-56137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70C0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459643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38AE8EE5-C348-41AF-8C19-25E908E36E4A}"/>
              </a:ext>
            </a:extLst>
          </p:cNvPr>
          <p:cNvSpPr txBox="1"/>
          <p:nvPr/>
        </p:nvSpPr>
        <p:spPr>
          <a:xfrm>
            <a:off x="9686564" y="5288117"/>
            <a:ext cx="2285639" cy="116955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1400" dirty="0"/>
              <a:t>EIP </a:t>
            </a:r>
            <a:r>
              <a:rPr lang="en-US" sz="1400" dirty="0"/>
              <a:t>= return address </a:t>
            </a:r>
          </a:p>
          <a:p>
            <a:r>
              <a:rPr lang="es-ES" sz="1400" dirty="0"/>
              <a:t>EBX </a:t>
            </a:r>
            <a:r>
              <a:rPr lang="en-US" sz="1400" dirty="0"/>
              <a:t>= 2</a:t>
            </a:r>
          </a:p>
          <a:p>
            <a:r>
              <a:rPr lang="en-US" sz="1400" dirty="0"/>
              <a:t>ECX = 1</a:t>
            </a:r>
          </a:p>
          <a:p>
            <a:r>
              <a:rPr lang="en-US" sz="1400" dirty="0"/>
              <a:t>EAX = 8</a:t>
            </a:r>
          </a:p>
          <a:p>
            <a:r>
              <a:rPr lang="es-ES" sz="1400" dirty="0"/>
              <a:t>E</a:t>
            </a:r>
            <a:r>
              <a:rPr lang="en-US" sz="1400" dirty="0"/>
              <a:t>BP = old EBP</a:t>
            </a:r>
          </a:p>
        </p:txBody>
      </p:sp>
    </p:spTree>
    <p:extLst>
      <p:ext uri="{BB962C8B-B14F-4D97-AF65-F5344CB8AC3E}">
        <p14:creationId xmlns:p14="http://schemas.microsoft.com/office/powerpoint/2010/main" val="2692696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BFFA72C-B329-40EE-B017-537F027F43A8}"/>
              </a:ext>
            </a:extLst>
          </p:cNvPr>
          <p:cNvSpPr/>
          <p:nvPr/>
        </p:nvSpPr>
        <p:spPr>
          <a:xfrm>
            <a:off x="8057073" y="1016338"/>
            <a:ext cx="4119380" cy="5841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3B5A0D-6810-4F7E-888C-087DE7F37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-150644"/>
            <a:ext cx="12191999" cy="1325563"/>
          </a:xfrm>
        </p:spPr>
        <p:txBody>
          <a:bodyPr>
            <a:normAutofit/>
          </a:bodyPr>
          <a:lstStyle/>
          <a:p>
            <a:r>
              <a:rPr lang="es-ES" dirty="0"/>
              <a:t>Power							                              </a:t>
            </a:r>
            <a:r>
              <a:rPr lang="en-US" sz="2400" dirty="0"/>
              <a:t>2</a:t>
            </a:r>
            <a:r>
              <a:rPr lang="en-US" sz="2400" baseline="30000" dirty="0">
                <a:solidFill>
                  <a:srgbClr val="0070C0"/>
                </a:solidFill>
              </a:rPr>
              <a:t>3</a:t>
            </a:r>
            <a:r>
              <a:rPr lang="en-US" sz="2400" dirty="0"/>
              <a:t> + 5</a:t>
            </a:r>
            <a:r>
              <a:rPr lang="en-US" sz="2400" baseline="30000" dirty="0"/>
              <a:t>2</a:t>
            </a:r>
            <a:endParaRPr lang="en-US" sz="4267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A7ED6C7-E799-47BF-A42F-2A59C34C405E}"/>
              </a:ext>
            </a:extLst>
          </p:cNvPr>
          <p:cNvSpPr/>
          <p:nvPr/>
        </p:nvSpPr>
        <p:spPr>
          <a:xfrm>
            <a:off x="139025" y="1014844"/>
            <a:ext cx="7590539" cy="563231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.data			# starting with period means assembler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instructions and not machine code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.text			# where instructions live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_start			# tell program to start at _start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_start: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pushl $3			# push 2</a:t>
            </a:r>
            <a:r>
              <a:rPr lang="en-US" sz="1200" baseline="30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nd</a:t>
            </a:r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argument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pushl $2			# push 1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call power		# call the function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addl $8, %esp		# move stack pointer back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pushl %eax		# save 1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answer before calling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the next function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pushl $2			# push 2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nd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pushl $5			# push 1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call power		# call the function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addl $8, %esp		# move stack pointer back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popl %ebx			# 2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nd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answer already in %eax, 1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answer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on the stack so pop it into %ebx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ebx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# add them together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$1, %eax		# exit code (%ebx is returned)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int $0x80			# interrupt 16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BCE3B672-5D2D-47CB-BC08-B588BEA40C7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34739984"/>
                  </p:ext>
                </p:extLst>
              </p:nvPr>
            </p:nvGraphicFramePr>
            <p:xfrm>
              <a:off x="7265850" y="1051947"/>
              <a:ext cx="4706353" cy="7416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02895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77403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9366124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rgbClr val="0070C0"/>
                              </a:solidFill>
                              <a:ea typeface="Cambria Math" panose="02040503050406030204" pitchFamily="18" charset="0"/>
                            </a:rPr>
                            <a:t>(%esp)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70C0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017038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BCE3B672-5D2D-47CB-BC08-B588BEA40C7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34739984"/>
                  </p:ext>
                </p:extLst>
              </p:nvPr>
            </p:nvGraphicFramePr>
            <p:xfrm>
              <a:off x="7265850" y="1051947"/>
              <a:ext cx="4706353" cy="7416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02895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77403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9366124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101639" r="-56137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70C0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017038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30649960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B5A0D-6810-4F7E-888C-087DE7F37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-150644"/>
            <a:ext cx="12191999" cy="1325563"/>
          </a:xfrm>
        </p:spPr>
        <p:txBody>
          <a:bodyPr>
            <a:normAutofit/>
          </a:bodyPr>
          <a:lstStyle/>
          <a:p>
            <a:r>
              <a:rPr lang="es-ES" dirty="0"/>
              <a:t>Power							                              </a:t>
            </a:r>
            <a:r>
              <a:rPr lang="en-US" sz="2400" dirty="0"/>
              <a:t>2</a:t>
            </a:r>
            <a:r>
              <a:rPr lang="en-US" sz="2400" baseline="30000" dirty="0"/>
              <a:t>3</a:t>
            </a:r>
            <a:r>
              <a:rPr lang="en-US" sz="2400" dirty="0"/>
              <a:t> + </a:t>
            </a:r>
            <a:r>
              <a:rPr lang="en-US" sz="2400" dirty="0">
                <a:solidFill>
                  <a:srgbClr val="0070C0"/>
                </a:solidFill>
              </a:rPr>
              <a:t>5</a:t>
            </a:r>
            <a:r>
              <a:rPr lang="en-US" sz="2400" baseline="30000" dirty="0"/>
              <a:t>2</a:t>
            </a:r>
            <a:endParaRPr lang="en-US" sz="4267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770DA6F-F815-4D54-83BE-E0C5D147DCC4}"/>
              </a:ext>
            </a:extLst>
          </p:cNvPr>
          <p:cNvSpPr/>
          <p:nvPr/>
        </p:nvSpPr>
        <p:spPr>
          <a:xfrm>
            <a:off x="139025" y="1014844"/>
            <a:ext cx="7590539" cy="563231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.data			# starting with period means assembler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instructions and not machine code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.text			# where instructions live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_start			# tell program to start at _start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_start: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pushl $3			# push 2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nd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pushl $2			# push 1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call power		# call the function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addl $8, %esp		# move stack pointer back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pushl %eax		# save 1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answer before calling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the next function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pushl $2			# push 2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nd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</a:t>
            </a:r>
          </a:p>
          <a:p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pushl $5			# push 1</a:t>
            </a:r>
            <a:r>
              <a:rPr lang="en-US" sz="1200" baseline="30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argument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call power		# call the function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addl $8, %esp		# move stack pointer back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popl %ebx			# 2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nd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answer already in %eax, 1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answer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on the stack so pop it into %ebx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addl %eax, %ebx		# add them together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$1, %eax		# exit code (%ebx is returned)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int $0x80			# interrupt 16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C4E3182-0FBA-40F5-A3CC-C247B0948900}"/>
              </a:ext>
            </a:extLst>
          </p:cNvPr>
          <p:cNvSpPr/>
          <p:nvPr/>
        </p:nvSpPr>
        <p:spPr>
          <a:xfrm>
            <a:off x="8057073" y="1016338"/>
            <a:ext cx="4119380" cy="5841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le 10">
                <a:extLst>
                  <a:ext uri="{FF2B5EF4-FFF2-40B4-BE49-F238E27FC236}">
                    <a16:creationId xmlns:a16="http://schemas.microsoft.com/office/drawing/2014/main" id="{C04EC1B1-561F-4757-BC28-B4471C6764E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29261192"/>
                  </p:ext>
                </p:extLst>
              </p:nvPr>
            </p:nvGraphicFramePr>
            <p:xfrm>
              <a:off x="7265850" y="1051947"/>
              <a:ext cx="4706353" cy="14833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02895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77403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366124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01703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45964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rgbClr val="0070C0"/>
                              </a:solidFill>
                              <a:ea typeface="Cambria Math" panose="02040503050406030204" pitchFamily="18" charset="0"/>
                            </a:rPr>
                            <a:t>(%esp) 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70C0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435318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le 10">
                <a:extLst>
                  <a:ext uri="{FF2B5EF4-FFF2-40B4-BE49-F238E27FC236}">
                    <a16:creationId xmlns:a16="http://schemas.microsoft.com/office/drawing/2014/main" id="{C04EC1B1-561F-4757-BC28-B4471C6764E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29261192"/>
                  </p:ext>
                </p:extLst>
              </p:nvPr>
            </p:nvGraphicFramePr>
            <p:xfrm>
              <a:off x="7265850" y="1051947"/>
              <a:ext cx="4706353" cy="14833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02895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77403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366124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01703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45964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300000" r="-56137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70C0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4353180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0A66B033-03D5-4753-8ACB-75323EFF5AD6}"/>
              </a:ext>
            </a:extLst>
          </p:cNvPr>
          <p:cNvSpPr txBox="1"/>
          <p:nvPr/>
        </p:nvSpPr>
        <p:spPr>
          <a:xfrm>
            <a:off x="9686564" y="5288117"/>
            <a:ext cx="2285639" cy="116955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1400" dirty="0"/>
              <a:t>EIP </a:t>
            </a:r>
            <a:r>
              <a:rPr lang="en-US" sz="1400" dirty="0"/>
              <a:t>= return address </a:t>
            </a:r>
          </a:p>
          <a:p>
            <a:r>
              <a:rPr lang="es-ES" sz="1400" dirty="0"/>
              <a:t>EBX </a:t>
            </a:r>
            <a:r>
              <a:rPr lang="en-US" sz="1400" dirty="0"/>
              <a:t>= 2</a:t>
            </a:r>
          </a:p>
          <a:p>
            <a:r>
              <a:rPr lang="en-US" sz="1400" dirty="0"/>
              <a:t>ECX = 1</a:t>
            </a:r>
          </a:p>
          <a:p>
            <a:r>
              <a:rPr lang="en-US" sz="1400" dirty="0"/>
              <a:t>EAX = 8</a:t>
            </a:r>
          </a:p>
          <a:p>
            <a:r>
              <a:rPr lang="es-ES" sz="1400" dirty="0"/>
              <a:t>E</a:t>
            </a:r>
            <a:r>
              <a:rPr lang="en-US" sz="1400" dirty="0"/>
              <a:t>BP = old EBP</a:t>
            </a:r>
          </a:p>
        </p:txBody>
      </p:sp>
    </p:spTree>
    <p:extLst>
      <p:ext uri="{BB962C8B-B14F-4D97-AF65-F5344CB8AC3E}">
        <p14:creationId xmlns:p14="http://schemas.microsoft.com/office/powerpoint/2010/main" val="35157306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B5A0D-6810-4F7E-888C-087DE7F37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-150644"/>
            <a:ext cx="12191999" cy="1325563"/>
          </a:xfrm>
        </p:spPr>
        <p:txBody>
          <a:bodyPr>
            <a:normAutofit/>
          </a:bodyPr>
          <a:lstStyle/>
          <a:p>
            <a:r>
              <a:rPr lang="es-ES" dirty="0"/>
              <a:t>Power							                          </a:t>
            </a:r>
            <a:r>
              <a:rPr lang="en-US" sz="2400" dirty="0"/>
              <a:t>call </a:t>
            </a:r>
            <a:r>
              <a:rPr lang="en-US" sz="2400" dirty="0">
                <a:solidFill>
                  <a:schemeClr val="accent3"/>
                </a:solidFill>
              </a:rPr>
              <a:t>2</a:t>
            </a:r>
            <a:r>
              <a:rPr lang="en-US" sz="2400" baseline="30000" dirty="0">
                <a:solidFill>
                  <a:schemeClr val="accent3"/>
                </a:solidFill>
              </a:rPr>
              <a:t>3</a:t>
            </a:r>
            <a:r>
              <a:rPr lang="en-US" sz="2400" dirty="0">
                <a:solidFill>
                  <a:schemeClr val="accent3"/>
                </a:solidFill>
              </a:rPr>
              <a:t> +</a:t>
            </a:r>
            <a:r>
              <a:rPr lang="en-US" sz="2400" dirty="0"/>
              <a:t> 5</a:t>
            </a:r>
            <a:r>
              <a:rPr lang="en-US" sz="2400" baseline="30000" dirty="0"/>
              <a:t>2</a:t>
            </a:r>
            <a:endParaRPr lang="en-US" sz="4267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A3F2DA0-4E14-4DF3-B1C0-52977D669280}"/>
              </a:ext>
            </a:extLst>
          </p:cNvPr>
          <p:cNvSpPr/>
          <p:nvPr/>
        </p:nvSpPr>
        <p:spPr>
          <a:xfrm>
            <a:off x="139025" y="1014844"/>
            <a:ext cx="7590539" cy="563231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.data			# starting with period means assembler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instructions and not machine code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.text			# where instructions live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_start			# tell program to start at _start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_start: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pushl $3			# push 2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nd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pushl $2			# push 1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call power		# call the function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addl $8, %esp		# move stack pointer back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pushl %eax		# save 1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answer before calling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the next function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pushl $2			# push 2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nd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pushl $5			# push 1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</a:t>
            </a:r>
          </a:p>
          <a:p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call power		# call the function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addl $8, %esp		# move stack pointer back</a:t>
            </a:r>
          </a:p>
          <a:p>
            <a:endParaRPr lang="en-US" sz="1200" dirty="0">
              <a:solidFill>
                <a:schemeClr val="accent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popl %ebx			# 2</a:t>
            </a:r>
            <a:r>
              <a:rPr lang="en-US" sz="1200" baseline="300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nd</a:t>
            </a:r>
            <a:r>
              <a:rPr lang="en-US" sz="12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answer already in %eax, 1</a:t>
            </a:r>
            <a:r>
              <a:rPr lang="en-US" sz="1200" baseline="300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answer</a:t>
            </a:r>
          </a:p>
          <a:p>
            <a:r>
              <a:rPr lang="en-US" sz="12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# on the stack so pop it into %ebx</a:t>
            </a:r>
          </a:p>
          <a:p>
            <a:r>
              <a:rPr lang="en-US" sz="12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12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addl %eax, %ebx		# add them together</a:t>
            </a:r>
          </a:p>
          <a:p>
            <a:endParaRPr lang="en-US" sz="1200" dirty="0">
              <a:solidFill>
                <a:schemeClr val="accent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movl $1, %eax		# exit code (%ebx is returned)</a:t>
            </a:r>
          </a:p>
          <a:p>
            <a:r>
              <a:rPr lang="en-US" sz="12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int $0x80			# interrupt 16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713D6C0-27BB-45D5-8F49-FEF9F96076E1}"/>
              </a:ext>
            </a:extLst>
          </p:cNvPr>
          <p:cNvCxnSpPr>
            <a:cxnSpLocks/>
          </p:cNvCxnSpPr>
          <p:nvPr/>
        </p:nvCxnSpPr>
        <p:spPr>
          <a:xfrm>
            <a:off x="539075" y="4443946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FFD82B6-1714-41FD-BCE1-F1849E669FB4}"/>
              </a:ext>
            </a:extLst>
          </p:cNvPr>
          <p:cNvSpPr/>
          <p:nvPr/>
        </p:nvSpPr>
        <p:spPr>
          <a:xfrm>
            <a:off x="8057073" y="1016338"/>
            <a:ext cx="4119380" cy="5841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Table 13">
                <a:extLst>
                  <a:ext uri="{FF2B5EF4-FFF2-40B4-BE49-F238E27FC236}">
                    <a16:creationId xmlns:a16="http://schemas.microsoft.com/office/drawing/2014/main" id="{A11E0CB2-4563-4C09-8CC9-52563DE68D6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27922614"/>
                  </p:ext>
                </p:extLst>
              </p:nvPr>
            </p:nvGraphicFramePr>
            <p:xfrm>
              <a:off x="7265850" y="1051947"/>
              <a:ext cx="4706353" cy="185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02895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77403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366124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01703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45964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435318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rgbClr val="0070C0"/>
                              </a:solidFill>
                              <a:ea typeface="Cambria Math" panose="02040503050406030204" pitchFamily="18" charset="0"/>
                            </a:rPr>
                            <a:t>(%esp)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70C0"/>
                              </a:solidFill>
                            </a:rPr>
                            <a:t>return address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6329894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Table 13">
                <a:extLst>
                  <a:ext uri="{FF2B5EF4-FFF2-40B4-BE49-F238E27FC236}">
                    <a16:creationId xmlns:a16="http://schemas.microsoft.com/office/drawing/2014/main" id="{A11E0CB2-4563-4C09-8CC9-52563DE68D6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27922614"/>
                  </p:ext>
                </p:extLst>
              </p:nvPr>
            </p:nvGraphicFramePr>
            <p:xfrm>
              <a:off x="7265850" y="1051947"/>
              <a:ext cx="4706353" cy="185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02895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77403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366124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01703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45964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435318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400000" r="-56137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70C0"/>
                              </a:solidFill>
                            </a:rPr>
                            <a:t>return address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6329894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38342710-EAB7-411E-9D6E-735D52BA77D2}"/>
              </a:ext>
            </a:extLst>
          </p:cNvPr>
          <p:cNvSpPr txBox="1"/>
          <p:nvPr/>
        </p:nvSpPr>
        <p:spPr>
          <a:xfrm>
            <a:off x="9686564" y="5288117"/>
            <a:ext cx="2285639" cy="116955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1400" dirty="0"/>
              <a:t>EIP </a:t>
            </a:r>
            <a:r>
              <a:rPr lang="en-US" sz="1400" dirty="0"/>
              <a:t>= return address </a:t>
            </a:r>
          </a:p>
          <a:p>
            <a:r>
              <a:rPr lang="es-ES" sz="1400" dirty="0"/>
              <a:t>EBX </a:t>
            </a:r>
            <a:r>
              <a:rPr lang="en-US" sz="1400" dirty="0"/>
              <a:t>= 2</a:t>
            </a:r>
          </a:p>
          <a:p>
            <a:r>
              <a:rPr lang="en-US" sz="1400" dirty="0"/>
              <a:t>ECX = 1</a:t>
            </a:r>
          </a:p>
          <a:p>
            <a:r>
              <a:rPr lang="en-US" sz="1400" dirty="0"/>
              <a:t>EAX = 8</a:t>
            </a:r>
          </a:p>
          <a:p>
            <a:r>
              <a:rPr lang="es-ES" sz="1400" dirty="0"/>
              <a:t>E</a:t>
            </a:r>
            <a:r>
              <a:rPr lang="en-US" sz="1400" dirty="0"/>
              <a:t>BP = old EBP</a:t>
            </a:r>
          </a:p>
        </p:txBody>
      </p:sp>
    </p:spTree>
    <p:extLst>
      <p:ext uri="{BB962C8B-B14F-4D97-AF65-F5344CB8AC3E}">
        <p14:creationId xmlns:p14="http://schemas.microsoft.com/office/powerpoint/2010/main" val="403787207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087F70A-350A-4004-A7D1-190817DD7C92}"/>
              </a:ext>
            </a:extLst>
          </p:cNvPr>
          <p:cNvCxnSpPr>
            <a:cxnSpLocks/>
          </p:cNvCxnSpPr>
          <p:nvPr/>
        </p:nvCxnSpPr>
        <p:spPr>
          <a:xfrm>
            <a:off x="100925" y="5674416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8925D992-6273-4CD7-8187-AB653870F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-150644"/>
            <a:ext cx="12191999" cy="1325563"/>
          </a:xfrm>
        </p:spPr>
        <p:txBody>
          <a:bodyPr>
            <a:normAutofit/>
          </a:bodyPr>
          <a:lstStyle/>
          <a:p>
            <a:r>
              <a:rPr lang="es-ES" dirty="0"/>
              <a:t>Power							                       </a:t>
            </a:r>
            <a:r>
              <a:rPr lang="en-US" sz="2400" dirty="0"/>
              <a:t>start of power</a:t>
            </a:r>
            <a:endParaRPr lang="en-US" sz="4267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0260E4E-762C-4545-9F35-78F0BCDE0B5F}"/>
              </a:ext>
            </a:extLst>
          </p:cNvPr>
          <p:cNvSpPr/>
          <p:nvPr/>
        </p:nvSpPr>
        <p:spPr>
          <a:xfrm>
            <a:off x="139025" y="1014844"/>
            <a:ext cx="7590539" cy="563231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.data			# starting with period means assembler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instructions and not machine code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.text			# where instructions live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_start			# tell program to start at _start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_start: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pushl $3			# push 2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nd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pushl $2			# push 1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call power		# call the function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addl $8, %esp		# move stack pointer back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pushl %eax		# save 1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answer before calling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the next function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pushl $2			# push 2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nd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pushl $5			# push 1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</a:t>
            </a:r>
          </a:p>
          <a:p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call power		# call the function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addl $8, %esp		# move stack pointer back</a:t>
            </a:r>
          </a:p>
          <a:p>
            <a:endParaRPr lang="en-US" sz="1200" dirty="0">
              <a:solidFill>
                <a:schemeClr val="accent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popl %ebx			# 2</a:t>
            </a:r>
            <a:r>
              <a:rPr lang="en-US" sz="1200" baseline="300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nd</a:t>
            </a:r>
            <a:r>
              <a:rPr lang="en-US" sz="12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answer already in %eax, 1</a:t>
            </a:r>
            <a:r>
              <a:rPr lang="en-US" sz="1200" baseline="300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answer</a:t>
            </a:r>
          </a:p>
          <a:p>
            <a:r>
              <a:rPr lang="en-US" sz="12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# on the stack so pop it into %ebx</a:t>
            </a:r>
          </a:p>
          <a:p>
            <a:r>
              <a:rPr lang="en-US" sz="12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12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addl %eax, %ebx		# add them together</a:t>
            </a:r>
          </a:p>
          <a:p>
            <a:endParaRPr lang="en-US" sz="1200" dirty="0">
              <a:solidFill>
                <a:schemeClr val="accent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movl $1, %eax		# exit code (%ebx is returned)</a:t>
            </a:r>
          </a:p>
          <a:p>
            <a:r>
              <a:rPr lang="en-US" sz="12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int $0x80			# interrupt 16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47E0981-543C-4E68-A956-2E5C31D2732C}"/>
              </a:ext>
            </a:extLst>
          </p:cNvPr>
          <p:cNvSpPr/>
          <p:nvPr/>
        </p:nvSpPr>
        <p:spPr>
          <a:xfrm>
            <a:off x="8057073" y="1016338"/>
            <a:ext cx="4119380" cy="5841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Table 13">
                <a:extLst>
                  <a:ext uri="{FF2B5EF4-FFF2-40B4-BE49-F238E27FC236}">
                    <a16:creationId xmlns:a16="http://schemas.microsoft.com/office/drawing/2014/main" id="{940DC594-E213-40EA-90C7-F35D3FD974B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81895278"/>
                  </p:ext>
                </p:extLst>
              </p:nvPr>
            </p:nvGraphicFramePr>
            <p:xfrm>
              <a:off x="7265850" y="1051947"/>
              <a:ext cx="4706353" cy="185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02895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77403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366124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01703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45964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435318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(%esp)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return address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6329894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Table 13">
                <a:extLst>
                  <a:ext uri="{FF2B5EF4-FFF2-40B4-BE49-F238E27FC236}">
                    <a16:creationId xmlns:a16="http://schemas.microsoft.com/office/drawing/2014/main" id="{940DC594-E213-40EA-90C7-F35D3FD974B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81895278"/>
                  </p:ext>
                </p:extLst>
              </p:nvPr>
            </p:nvGraphicFramePr>
            <p:xfrm>
              <a:off x="7265850" y="1051947"/>
              <a:ext cx="4706353" cy="185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02895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77403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366124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01703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45964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435318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400000" r="-56137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return address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6329894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632E9137-3DB2-4357-A9EC-49D94C6A1DE7}"/>
              </a:ext>
            </a:extLst>
          </p:cNvPr>
          <p:cNvSpPr txBox="1"/>
          <p:nvPr/>
        </p:nvSpPr>
        <p:spPr>
          <a:xfrm>
            <a:off x="9686564" y="5288117"/>
            <a:ext cx="2285639" cy="116955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1400" dirty="0">
                <a:solidFill>
                  <a:srgbClr val="0070C0"/>
                </a:solidFill>
              </a:rPr>
              <a:t>EIP </a:t>
            </a:r>
            <a:r>
              <a:rPr lang="en-US" sz="1400" dirty="0">
                <a:solidFill>
                  <a:srgbClr val="0070C0"/>
                </a:solidFill>
              </a:rPr>
              <a:t>= start of power function</a:t>
            </a:r>
            <a:endParaRPr lang="en-US" sz="1400" dirty="0"/>
          </a:p>
          <a:p>
            <a:r>
              <a:rPr lang="es-ES" sz="1400" dirty="0"/>
              <a:t>EBX </a:t>
            </a:r>
            <a:r>
              <a:rPr lang="en-US" sz="1400" dirty="0"/>
              <a:t>= 2</a:t>
            </a:r>
          </a:p>
          <a:p>
            <a:r>
              <a:rPr lang="en-US" sz="1400" dirty="0"/>
              <a:t>ECX = 1</a:t>
            </a:r>
          </a:p>
          <a:p>
            <a:r>
              <a:rPr lang="en-US" sz="1400" dirty="0"/>
              <a:t>EAX = 8</a:t>
            </a:r>
          </a:p>
          <a:p>
            <a:r>
              <a:rPr lang="es-ES" sz="1400" dirty="0"/>
              <a:t>E</a:t>
            </a:r>
            <a:r>
              <a:rPr lang="en-US" sz="1400" dirty="0"/>
              <a:t>BP = old EBP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D11FC26-115A-4A86-AF44-745825745FEB}"/>
              </a:ext>
            </a:extLst>
          </p:cNvPr>
          <p:cNvSpPr/>
          <p:nvPr/>
        </p:nvSpPr>
        <p:spPr>
          <a:xfrm>
            <a:off x="596225" y="5110432"/>
            <a:ext cx="8597225" cy="183614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sz="1333" dirty="0">
                <a:latin typeface="Courier New" panose="02070309020205020404" pitchFamily="49" charset="0"/>
                <a:cs typeface="Courier New" panose="02070309020205020404" pitchFamily="49" charset="0"/>
              </a:rPr>
              <a:t>.type power, @function			# tell linker this will be a function</a:t>
            </a:r>
          </a:p>
          <a:p>
            <a:r>
              <a:rPr lang="en-US" sz="1333" dirty="0">
                <a:latin typeface="Courier New" panose="02070309020205020404" pitchFamily="49" charset="0"/>
                <a:cs typeface="Courier New" panose="02070309020205020404" pitchFamily="49" charset="0"/>
              </a:rPr>
              <a:t>power:				</a:t>
            </a:r>
          </a:p>
          <a:p>
            <a:r>
              <a:rPr lang="en-US" sz="1333" dirty="0">
                <a:latin typeface="Courier New" panose="02070309020205020404" pitchFamily="49" charset="0"/>
                <a:cs typeface="Courier New" panose="02070309020205020404" pitchFamily="49" charset="0"/>
              </a:rPr>
              <a:t>	# Prologue</a:t>
            </a:r>
          </a:p>
          <a:p>
            <a:r>
              <a:rPr lang="en-US" sz="1333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333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1333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1333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sz="1333" dirty="0">
                <a:latin typeface="Courier New" panose="02070309020205020404" pitchFamily="49" charset="0"/>
                <a:cs typeface="Courier New" panose="02070309020205020404" pitchFamily="49" charset="0"/>
              </a:rPr>
              <a:t>			# save old base pointer</a:t>
            </a:r>
          </a:p>
          <a:p>
            <a:pPr algn="ctr"/>
            <a:r>
              <a:rPr lang="en-US" sz="60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333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859309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42F696B0-B195-4DA2-BC7A-2216E73DD5F8}"/>
              </a:ext>
            </a:extLst>
          </p:cNvPr>
          <p:cNvSpPr txBox="1">
            <a:spLocks/>
          </p:cNvSpPr>
          <p:nvPr/>
        </p:nvSpPr>
        <p:spPr>
          <a:xfrm>
            <a:off x="1" y="-150644"/>
            <a:ext cx="1219199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 err="1"/>
              <a:t>Power</a:t>
            </a:r>
            <a:r>
              <a:rPr lang="es-ES" dirty="0"/>
              <a:t>							            </a:t>
            </a:r>
            <a:r>
              <a:rPr lang="en-US" sz="2400" dirty="0"/>
              <a:t>power() #2: save base </a:t>
            </a:r>
            <a:r>
              <a:rPr lang="en-US" sz="2400" dirty="0" err="1"/>
              <a:t>ptr</a:t>
            </a:r>
            <a:endParaRPr lang="en-US" sz="4267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DA0647A-BAFB-47D0-A572-958B7B8349CA}"/>
              </a:ext>
            </a:extLst>
          </p:cNvPr>
          <p:cNvSpPr/>
          <p:nvPr/>
        </p:nvSpPr>
        <p:spPr>
          <a:xfrm>
            <a:off x="139025" y="1016338"/>
            <a:ext cx="11264622" cy="54476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.type power, @function		# tell linker this will be a function		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power:	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# Prologue</a:t>
            </a:r>
          </a:p>
          <a:p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%ebp		# save old base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%esp, %ebp		# make stack pointer the base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subl $4, %esp		# make room for local variables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8(%ebp), %ebx		# put 1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 in %ebx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12(%ebp), %ecx		# put 2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nd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 in %ecx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%ebx, -4(%ebp)		# store current result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power_loop_start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cmpl $1, %ecx		# if the power is 1, end function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je end_power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-4(%ebp), %eax		# move current result into %eax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imull %ebx, %eax		# multiply base number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by current result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%eax, -4(%ebp)		# store current result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decl %ecx			# decrease the power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jmp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power_loop_start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# run for the next power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end_power: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-4(%ebp), %eax		# return value goes in %eax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 Epilogue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%ebp, %esp		# restore stack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popl %ebp			# restore base pointer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ret			# popl %eip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090260C-938A-4B1A-B398-46E1A4F7B7B0}"/>
              </a:ext>
            </a:extLst>
          </p:cNvPr>
          <p:cNvSpPr/>
          <p:nvPr/>
        </p:nvSpPr>
        <p:spPr>
          <a:xfrm>
            <a:off x="8057073" y="1016338"/>
            <a:ext cx="4119380" cy="5841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Table 11">
                <a:extLst>
                  <a:ext uri="{FF2B5EF4-FFF2-40B4-BE49-F238E27FC236}">
                    <a16:creationId xmlns:a16="http://schemas.microsoft.com/office/drawing/2014/main" id="{A50676F3-8F5A-41F5-933D-1DFC2FB3176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03059661"/>
                  </p:ext>
                </p:extLst>
              </p:nvPr>
            </p:nvGraphicFramePr>
            <p:xfrm>
              <a:off x="7265850" y="1051947"/>
              <a:ext cx="4706353" cy="22250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02895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77403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366124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01703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45964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435318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return address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632989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rgbClr val="0070C0"/>
                              </a:solidFill>
                              <a:ea typeface="Cambria Math" panose="02040503050406030204" pitchFamily="18" charset="0"/>
                            </a:rPr>
                            <a:t>(%esp)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70C0"/>
                              </a:solidFill>
                            </a:rPr>
                            <a:t>old %ebp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2381518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Table 11">
                <a:extLst>
                  <a:ext uri="{FF2B5EF4-FFF2-40B4-BE49-F238E27FC236}">
                    <a16:creationId xmlns:a16="http://schemas.microsoft.com/office/drawing/2014/main" id="{A50676F3-8F5A-41F5-933D-1DFC2FB3176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03059661"/>
                  </p:ext>
                </p:extLst>
              </p:nvPr>
            </p:nvGraphicFramePr>
            <p:xfrm>
              <a:off x="7265850" y="1051947"/>
              <a:ext cx="4706353" cy="22250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02895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77403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366124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01703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45964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435318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return address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632989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500000" r="-56137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70C0"/>
                              </a:solidFill>
                            </a:rPr>
                            <a:t>old %ebp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2381518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205F5D36-CBFA-44E1-933B-87824144217C}"/>
              </a:ext>
            </a:extLst>
          </p:cNvPr>
          <p:cNvSpPr txBox="1"/>
          <p:nvPr/>
        </p:nvSpPr>
        <p:spPr>
          <a:xfrm>
            <a:off x="9686564" y="5288117"/>
            <a:ext cx="2285639" cy="116955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1400" dirty="0"/>
              <a:t>EIP </a:t>
            </a:r>
            <a:r>
              <a:rPr lang="en-US" sz="1400" dirty="0"/>
              <a:t>= start of power function</a:t>
            </a:r>
          </a:p>
          <a:p>
            <a:r>
              <a:rPr lang="es-ES" sz="1400" dirty="0"/>
              <a:t>EBX </a:t>
            </a:r>
            <a:r>
              <a:rPr lang="en-US" sz="1400" dirty="0"/>
              <a:t>= 2</a:t>
            </a:r>
          </a:p>
          <a:p>
            <a:r>
              <a:rPr lang="en-US" sz="1400" dirty="0"/>
              <a:t>ECX = 1</a:t>
            </a:r>
          </a:p>
          <a:p>
            <a:r>
              <a:rPr lang="en-US" sz="1400" dirty="0"/>
              <a:t>EAX = 8</a:t>
            </a:r>
          </a:p>
          <a:p>
            <a:r>
              <a:rPr lang="es-ES" sz="1400" dirty="0"/>
              <a:t>E</a:t>
            </a:r>
            <a:r>
              <a:rPr lang="en-US" sz="1400" dirty="0"/>
              <a:t>BP = old EBP</a:t>
            </a:r>
          </a:p>
        </p:txBody>
      </p:sp>
    </p:spTree>
    <p:extLst>
      <p:ext uri="{BB962C8B-B14F-4D97-AF65-F5344CB8AC3E}">
        <p14:creationId xmlns:p14="http://schemas.microsoft.com/office/powerpoint/2010/main" val="414510603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78974620-83B0-4F6D-9CE4-6568949CD37D}"/>
              </a:ext>
            </a:extLst>
          </p:cNvPr>
          <p:cNvSpPr txBox="1">
            <a:spLocks/>
          </p:cNvSpPr>
          <p:nvPr/>
        </p:nvSpPr>
        <p:spPr>
          <a:xfrm>
            <a:off x="1" y="-150644"/>
            <a:ext cx="1219199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 err="1"/>
              <a:t>Power</a:t>
            </a:r>
            <a:r>
              <a:rPr lang="es-ES" dirty="0"/>
              <a:t>							      </a:t>
            </a:r>
            <a:r>
              <a:rPr lang="en-US" sz="2400" dirty="0"/>
              <a:t>power() #2: stack </a:t>
            </a:r>
            <a:r>
              <a:rPr lang="en-US" sz="2400" dirty="0" err="1"/>
              <a:t>ptr</a:t>
            </a:r>
            <a:r>
              <a:rPr lang="en-US" sz="2400" dirty="0"/>
              <a:t> = base </a:t>
            </a:r>
            <a:r>
              <a:rPr lang="en-US" sz="2400" dirty="0" err="1"/>
              <a:t>ptr</a:t>
            </a:r>
            <a:endParaRPr lang="en-US" sz="4267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6F24A8F-2A85-457A-AD16-9C81C08441E1}"/>
              </a:ext>
            </a:extLst>
          </p:cNvPr>
          <p:cNvSpPr/>
          <p:nvPr/>
        </p:nvSpPr>
        <p:spPr>
          <a:xfrm>
            <a:off x="139025" y="1016338"/>
            <a:ext cx="11264622" cy="54476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.type power, @function		# tell linker this will be a function		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power:	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# Prologue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%ebp		# save old base pointer</a:t>
            </a:r>
          </a:p>
          <a:p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movl %esp, %ebp		# make stack pointer the base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subl $4, %esp		# make room for local variables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8(%ebp), %ebx		# put 1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 in %ebx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12(%ebp), %ecx		# put 2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nd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 in %ecx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%ebx, -4(%ebp)		# store current result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power_loop_start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cmpl $1, %ecx		# if the power is 1, end function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je end_power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-4(%ebp), %eax		# move current result into %eax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imull %ebx, %eax		# multiply base number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by current result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%eax, -4(%ebp)		# store current result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decl %ecx			# decrease the power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jmp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power_loop_start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# run for the next power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end_power: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-4(%ebp), %eax		# return value goes in %eax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 Epilogue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%ebp, %esp		# restore stack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popl %ebp			# restore base pointer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ret			# popl %eip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A006B2F-93E3-4BF2-8569-0357B90EACDE}"/>
              </a:ext>
            </a:extLst>
          </p:cNvPr>
          <p:cNvSpPr/>
          <p:nvPr/>
        </p:nvSpPr>
        <p:spPr>
          <a:xfrm>
            <a:off x="8057073" y="1016338"/>
            <a:ext cx="4119380" cy="5841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Table 12">
                <a:extLst>
                  <a:ext uri="{FF2B5EF4-FFF2-40B4-BE49-F238E27FC236}">
                    <a16:creationId xmlns:a16="http://schemas.microsoft.com/office/drawing/2014/main" id="{3F41C36B-F09A-444C-B8E4-76EF55CEC9A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50529661"/>
                  </p:ext>
                </p:extLst>
              </p:nvPr>
            </p:nvGraphicFramePr>
            <p:xfrm>
              <a:off x="7265850" y="1051947"/>
              <a:ext cx="4706353" cy="22250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02895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77403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366124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01703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45964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435318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return address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632989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rgbClr val="0070C0"/>
                              </a:solidFill>
                              <a:ea typeface="Cambria Math" panose="02040503050406030204" pitchFamily="18" charset="0"/>
                            </a:rPr>
                            <a:t>(%ebp) &amp; (%esp)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old %ebp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2381518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Table 12">
                <a:extLst>
                  <a:ext uri="{FF2B5EF4-FFF2-40B4-BE49-F238E27FC236}">
                    <a16:creationId xmlns:a16="http://schemas.microsoft.com/office/drawing/2014/main" id="{3F41C36B-F09A-444C-B8E4-76EF55CEC9A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50529661"/>
                  </p:ext>
                </p:extLst>
              </p:nvPr>
            </p:nvGraphicFramePr>
            <p:xfrm>
              <a:off x="7265850" y="1051947"/>
              <a:ext cx="4706353" cy="22250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02895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77403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366124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01703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45964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435318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return address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632989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500000" r="-56137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old %ebp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2381518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88667B57-CFF0-4234-8BD4-512FD89012CD}"/>
              </a:ext>
            </a:extLst>
          </p:cNvPr>
          <p:cNvSpPr txBox="1"/>
          <p:nvPr/>
        </p:nvSpPr>
        <p:spPr>
          <a:xfrm>
            <a:off x="9686564" y="5288117"/>
            <a:ext cx="2285639" cy="116955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1400" dirty="0"/>
              <a:t>EIP </a:t>
            </a:r>
            <a:r>
              <a:rPr lang="en-US" sz="1400" dirty="0"/>
              <a:t>= start of power function</a:t>
            </a:r>
          </a:p>
          <a:p>
            <a:r>
              <a:rPr lang="es-ES" sz="1400" dirty="0"/>
              <a:t>EBX </a:t>
            </a:r>
            <a:r>
              <a:rPr lang="en-US" sz="1400" dirty="0"/>
              <a:t>= 2</a:t>
            </a:r>
          </a:p>
          <a:p>
            <a:r>
              <a:rPr lang="en-US" sz="1400" dirty="0"/>
              <a:t>ECX = 1</a:t>
            </a:r>
          </a:p>
          <a:p>
            <a:r>
              <a:rPr lang="en-US" sz="1400" dirty="0"/>
              <a:t>EAX = 8</a:t>
            </a:r>
          </a:p>
          <a:p>
            <a:r>
              <a:rPr lang="es-ES" sz="1400" dirty="0"/>
              <a:t>E</a:t>
            </a:r>
            <a:r>
              <a:rPr lang="en-US" sz="1400" dirty="0"/>
              <a:t>BP = old EBP</a:t>
            </a:r>
          </a:p>
        </p:txBody>
      </p:sp>
    </p:spTree>
    <p:extLst>
      <p:ext uri="{BB962C8B-B14F-4D97-AF65-F5344CB8AC3E}">
        <p14:creationId xmlns:p14="http://schemas.microsoft.com/office/powerpoint/2010/main" val="42896415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6EFFD815-C669-49B5-A441-7185492180C8}"/>
              </a:ext>
            </a:extLst>
          </p:cNvPr>
          <p:cNvSpPr txBox="1">
            <a:spLocks/>
          </p:cNvSpPr>
          <p:nvPr/>
        </p:nvSpPr>
        <p:spPr>
          <a:xfrm>
            <a:off x="1" y="-150644"/>
            <a:ext cx="1219199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 err="1"/>
              <a:t>Power</a:t>
            </a:r>
            <a:r>
              <a:rPr lang="es-ES" dirty="0"/>
              <a:t>							      		  </a:t>
            </a:r>
            <a:r>
              <a:rPr lang="en-US" sz="2400" dirty="0"/>
              <a:t>power() #2: local </a:t>
            </a:r>
            <a:r>
              <a:rPr lang="en-US" sz="2400" dirty="0" err="1"/>
              <a:t>var</a:t>
            </a:r>
            <a:endParaRPr lang="en-US" sz="4267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DA423A0-5975-452F-AA5D-AC51B0001F19}"/>
              </a:ext>
            </a:extLst>
          </p:cNvPr>
          <p:cNvSpPr/>
          <p:nvPr/>
        </p:nvSpPr>
        <p:spPr>
          <a:xfrm>
            <a:off x="139025" y="1016338"/>
            <a:ext cx="11264622" cy="54476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.type power, @function		# tell linker this will be a function		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power:	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# Prologue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%ebp		# save old base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%esp, %ebp		# make stack pointer the base pointer</a:t>
            </a:r>
          </a:p>
          <a:p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subl $4, %esp		# make room for local variables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8(%ebp), %ebx		# put 1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 in %ebx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12(%ebp), %ecx		# put 2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nd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 in %ecx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%ebx, -4(%ebp)		# store current result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power_loop_start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cmpl $1, %ecx		# if the power is 1, end function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je end_power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-4(%ebp), %eax		# move current result into %eax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imull %ebx, %eax		# multiply base number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by current result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%eax, -4(%ebp)		# store current result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decl %ecx			# decrease the power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jmp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power_loop_start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# run for the next power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end_power: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-4(%ebp), %eax		# return value goes in %eax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 Epilogue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%ebp, %esp		# restore stack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popl %ebp			# restore base pointer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ret			# popl %eip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8E5BA57-24FD-437E-9F7C-D34F4F9A1AD4}"/>
              </a:ext>
            </a:extLst>
          </p:cNvPr>
          <p:cNvSpPr/>
          <p:nvPr/>
        </p:nvSpPr>
        <p:spPr>
          <a:xfrm>
            <a:off x="8057073" y="1016338"/>
            <a:ext cx="4119380" cy="5841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Table 12">
                <a:extLst>
                  <a:ext uri="{FF2B5EF4-FFF2-40B4-BE49-F238E27FC236}">
                    <a16:creationId xmlns:a16="http://schemas.microsoft.com/office/drawing/2014/main" id="{A3D8EB81-8CC1-4D8D-A33D-D775C7AF416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18625830"/>
                  </p:ext>
                </p:extLst>
              </p:nvPr>
            </p:nvGraphicFramePr>
            <p:xfrm>
              <a:off x="7265850" y="1051947"/>
              <a:ext cx="4706353" cy="25958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02895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77403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366124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01703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45964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435318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return address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632989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ea typeface="Cambria Math" panose="02040503050406030204" pitchFamily="18" charset="0"/>
                            </a:rPr>
                            <a:t>(%ebp)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old %ebp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238151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rgbClr val="0070C0"/>
                              </a:solidFill>
                              <a:ea typeface="Cambria Math" panose="02040503050406030204" pitchFamily="18" charset="0"/>
                            </a:rPr>
                            <a:t>(%esp)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70C0"/>
                              </a:solidFill>
                            </a:rPr>
                            <a:t>&lt;local variable&gt;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8336644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Table 12">
                <a:extLst>
                  <a:ext uri="{FF2B5EF4-FFF2-40B4-BE49-F238E27FC236}">
                    <a16:creationId xmlns:a16="http://schemas.microsoft.com/office/drawing/2014/main" id="{A3D8EB81-8CC1-4D8D-A33D-D775C7AF416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18625830"/>
                  </p:ext>
                </p:extLst>
              </p:nvPr>
            </p:nvGraphicFramePr>
            <p:xfrm>
              <a:off x="7265850" y="1051947"/>
              <a:ext cx="4706353" cy="25958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02895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77403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366124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01703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45964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435318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return address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632989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500000" r="-56137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old %ebp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238151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600000" r="-56137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70C0"/>
                              </a:solidFill>
                            </a:rPr>
                            <a:t>&lt;local variable&gt;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8336644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E90816BC-9D2D-4253-8299-E5ECD7473044}"/>
              </a:ext>
            </a:extLst>
          </p:cNvPr>
          <p:cNvSpPr txBox="1"/>
          <p:nvPr/>
        </p:nvSpPr>
        <p:spPr>
          <a:xfrm>
            <a:off x="9686564" y="5288117"/>
            <a:ext cx="2285639" cy="116955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1400" dirty="0"/>
              <a:t>EIP </a:t>
            </a:r>
            <a:r>
              <a:rPr lang="en-US" sz="1400" dirty="0"/>
              <a:t>= start of power function</a:t>
            </a:r>
          </a:p>
          <a:p>
            <a:r>
              <a:rPr lang="es-ES" sz="1400" dirty="0"/>
              <a:t>EBX </a:t>
            </a:r>
            <a:r>
              <a:rPr lang="en-US" sz="1400" dirty="0"/>
              <a:t>= 2</a:t>
            </a:r>
          </a:p>
          <a:p>
            <a:r>
              <a:rPr lang="en-US" sz="1400" dirty="0"/>
              <a:t>ECX = 1</a:t>
            </a:r>
          </a:p>
          <a:p>
            <a:r>
              <a:rPr lang="en-US" sz="1400" dirty="0"/>
              <a:t>EAX = 8</a:t>
            </a:r>
          </a:p>
          <a:p>
            <a:r>
              <a:rPr lang="es-ES" sz="1400" dirty="0"/>
              <a:t>E</a:t>
            </a:r>
            <a:r>
              <a:rPr lang="en-US" sz="1400" dirty="0"/>
              <a:t>BP = old EBP</a:t>
            </a:r>
          </a:p>
        </p:txBody>
      </p:sp>
    </p:spTree>
    <p:extLst>
      <p:ext uri="{BB962C8B-B14F-4D97-AF65-F5344CB8AC3E}">
        <p14:creationId xmlns:p14="http://schemas.microsoft.com/office/powerpoint/2010/main" val="89486319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B5A0D-6810-4F7E-888C-087DE7F37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-150644"/>
            <a:ext cx="12191999" cy="1325563"/>
          </a:xfrm>
        </p:spPr>
        <p:txBody>
          <a:bodyPr>
            <a:normAutofit/>
          </a:bodyPr>
          <a:lstStyle/>
          <a:p>
            <a:r>
              <a:rPr lang="es-ES" dirty="0"/>
              <a:t>Power							             </a:t>
            </a:r>
            <a:r>
              <a:rPr lang="en-US" sz="2400" dirty="0"/>
              <a:t>power() #2: base offsets</a:t>
            </a:r>
            <a:endParaRPr lang="en-US" sz="4267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CF8CBAC-CBDF-48B6-BB62-0806970482F9}"/>
              </a:ext>
            </a:extLst>
          </p:cNvPr>
          <p:cNvSpPr/>
          <p:nvPr/>
        </p:nvSpPr>
        <p:spPr>
          <a:xfrm>
            <a:off x="139025" y="1016338"/>
            <a:ext cx="11264622" cy="54476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.type power, @function		# tell linker this will be a function		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power:	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# Prologue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%ebp		# save old base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%esp, %ebp		# make stack pointer the base pointer</a:t>
            </a:r>
          </a:p>
          <a:p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subl $4, %esp		# make room for local variables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8(%ebp), %ebx		# put 1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 in %ebx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12(%ebp), %ecx		# put 2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nd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 in %ecx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%ebx, -4(%ebp)		# store current result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power_loop_start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cmpl $1, %ecx		# if the power is 1, end function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je end_power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-4(%ebp), %eax		# move current result into %eax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imull %ebx, %eax		# multiply base number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by current result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%eax, -4(%ebp)		# store current result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decl %ecx			# decrease the power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jmp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power_loop_start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# run for the next power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end_power: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-4(%ebp), %eax		# return value goes in %eax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 Epilogue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%ebp, %esp		# restore stack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popl %ebp			# restore base pointer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ret			# popl %eip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027A9FD-9EB2-42B6-A282-8E84524E7D83}"/>
              </a:ext>
            </a:extLst>
          </p:cNvPr>
          <p:cNvSpPr/>
          <p:nvPr/>
        </p:nvSpPr>
        <p:spPr>
          <a:xfrm>
            <a:off x="8057073" y="1016338"/>
            <a:ext cx="4119380" cy="5841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Table 11">
                <a:extLst>
                  <a:ext uri="{FF2B5EF4-FFF2-40B4-BE49-F238E27FC236}">
                    <a16:creationId xmlns:a16="http://schemas.microsoft.com/office/drawing/2014/main" id="{15BC519E-C9D4-4347-8BBF-8F540887836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57873972"/>
                  </p:ext>
                </p:extLst>
              </p:nvPr>
            </p:nvGraphicFramePr>
            <p:xfrm>
              <a:off x="7265850" y="1051947"/>
              <a:ext cx="4706353" cy="25958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02895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77403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366124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rgbClr val="0070C0"/>
                              </a:solidFill>
                              <a:ea typeface="Cambria Math" panose="02040503050406030204" pitchFamily="18" charset="0"/>
                            </a:rPr>
                            <a:t>16</a:t>
                          </a:r>
                          <a:r>
                            <a:rPr lang="en-US" dirty="0">
                              <a:ea typeface="Cambria Math" panose="02040503050406030204" pitchFamily="18" charset="0"/>
                            </a:rPr>
                            <a:t>(%ebp)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01703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rgbClr val="0070C0"/>
                              </a:solidFill>
                              <a:ea typeface="Cambria Math" panose="02040503050406030204" pitchFamily="18" charset="0"/>
                            </a:rPr>
                            <a:t>12</a:t>
                          </a:r>
                          <a:r>
                            <a:rPr lang="en-US" dirty="0">
                              <a:ea typeface="Cambria Math" panose="02040503050406030204" pitchFamily="18" charset="0"/>
                            </a:rPr>
                            <a:t>(%ebp)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45964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rgbClr val="0070C0"/>
                              </a:solidFill>
                              <a:ea typeface="Cambria Math" panose="02040503050406030204" pitchFamily="18" charset="0"/>
                            </a:rPr>
                            <a:t>8</a:t>
                          </a:r>
                          <a:r>
                            <a:rPr lang="en-US" dirty="0">
                              <a:ea typeface="Cambria Math" panose="02040503050406030204" pitchFamily="18" charset="0"/>
                            </a:rPr>
                            <a:t>(%ebp)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435318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rgbClr val="0070C0"/>
                              </a:solidFill>
                              <a:ea typeface="Cambria Math" panose="02040503050406030204" pitchFamily="18" charset="0"/>
                            </a:rPr>
                            <a:t>4</a:t>
                          </a:r>
                          <a:r>
                            <a:rPr lang="en-US" dirty="0">
                              <a:ea typeface="Cambria Math" panose="02040503050406030204" pitchFamily="18" charset="0"/>
                            </a:rPr>
                            <a:t>(%ebp)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return address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632989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ea typeface="Cambria Math" panose="02040503050406030204" pitchFamily="18" charset="0"/>
                            </a:rPr>
                            <a:t>(%ebp)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old %ebp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238151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rgbClr val="0070C0"/>
                              </a:solidFill>
                              <a:ea typeface="Cambria Math" panose="02040503050406030204" pitchFamily="18" charset="0"/>
                            </a:rPr>
                            <a:t>-4(%</a:t>
                          </a:r>
                          <a:r>
                            <a:rPr lang="en-US" dirty="0" err="1">
                              <a:solidFill>
                                <a:srgbClr val="0070C0"/>
                              </a:solidFill>
                              <a:ea typeface="Cambria Math" panose="02040503050406030204" pitchFamily="18" charset="0"/>
                            </a:rPr>
                            <a:t>ebp</a:t>
                          </a:r>
                          <a:r>
                            <a:rPr lang="en-US" dirty="0">
                              <a:solidFill>
                                <a:srgbClr val="0070C0"/>
                              </a:solidFill>
                              <a:ea typeface="Cambria Math" panose="02040503050406030204" pitchFamily="18" charset="0"/>
                            </a:rPr>
                            <a:t>) &amp;</a:t>
                          </a:r>
                          <a:r>
                            <a:rPr lang="en-US" dirty="0">
                              <a:ea typeface="Cambria Math" panose="02040503050406030204" pitchFamily="18" charset="0"/>
                            </a:rPr>
                            <a:t> 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(%esp)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&lt;local variable&gt;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8336644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Table 11">
                <a:extLst>
                  <a:ext uri="{FF2B5EF4-FFF2-40B4-BE49-F238E27FC236}">
                    <a16:creationId xmlns:a16="http://schemas.microsoft.com/office/drawing/2014/main" id="{15BC519E-C9D4-4347-8BBF-8F540887836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57873972"/>
                  </p:ext>
                </p:extLst>
              </p:nvPr>
            </p:nvGraphicFramePr>
            <p:xfrm>
              <a:off x="7265850" y="1051947"/>
              <a:ext cx="4706353" cy="25958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02895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77403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366124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100000" r="-56137" b="-5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01703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200000" r="-56137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45964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300000" r="-56137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435318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400000" r="-56137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return address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632989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500000" r="-56137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old %ebp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238151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600000" r="-56137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&lt;local variable&gt;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8336644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32EA7C1B-313E-4273-8903-5037A1154479}"/>
              </a:ext>
            </a:extLst>
          </p:cNvPr>
          <p:cNvSpPr txBox="1"/>
          <p:nvPr/>
        </p:nvSpPr>
        <p:spPr>
          <a:xfrm>
            <a:off x="9686564" y="5288117"/>
            <a:ext cx="2285639" cy="116955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1400" dirty="0"/>
              <a:t>EIP </a:t>
            </a:r>
            <a:r>
              <a:rPr lang="en-US" sz="1400" dirty="0"/>
              <a:t>= start of power function</a:t>
            </a:r>
          </a:p>
          <a:p>
            <a:r>
              <a:rPr lang="es-ES" sz="1400" dirty="0"/>
              <a:t>EBX </a:t>
            </a:r>
            <a:r>
              <a:rPr lang="en-US" sz="1400" dirty="0"/>
              <a:t>= 2</a:t>
            </a:r>
          </a:p>
          <a:p>
            <a:r>
              <a:rPr lang="en-US" sz="1400" dirty="0"/>
              <a:t>ECX = 1</a:t>
            </a:r>
          </a:p>
          <a:p>
            <a:r>
              <a:rPr lang="en-US" sz="1400" dirty="0"/>
              <a:t>EAX = 8</a:t>
            </a:r>
          </a:p>
          <a:p>
            <a:r>
              <a:rPr lang="es-ES" sz="1400" dirty="0"/>
              <a:t>E</a:t>
            </a:r>
            <a:r>
              <a:rPr lang="en-US" sz="1400" dirty="0"/>
              <a:t>BP = old EBP</a:t>
            </a:r>
          </a:p>
        </p:txBody>
      </p:sp>
    </p:spTree>
    <p:extLst>
      <p:ext uri="{BB962C8B-B14F-4D97-AF65-F5344CB8AC3E}">
        <p14:creationId xmlns:p14="http://schemas.microsoft.com/office/powerpoint/2010/main" val="395725055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B5A0D-6810-4F7E-888C-087DE7F37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-150644"/>
            <a:ext cx="12191999" cy="1325563"/>
          </a:xfrm>
        </p:spPr>
        <p:txBody>
          <a:bodyPr>
            <a:normAutofit/>
          </a:bodyPr>
          <a:lstStyle/>
          <a:p>
            <a:r>
              <a:rPr lang="es-ES" dirty="0"/>
              <a:t>Power							                               </a:t>
            </a:r>
            <a:r>
              <a:rPr lang="en-US" sz="2400" dirty="0">
                <a:solidFill>
                  <a:schemeClr val="accent3"/>
                </a:solidFill>
              </a:rPr>
              <a:t>8 +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070C0"/>
                </a:solidFill>
              </a:rPr>
              <a:t>5</a:t>
            </a:r>
            <a:r>
              <a:rPr lang="en-US" sz="2400" baseline="30000" dirty="0"/>
              <a:t>2</a:t>
            </a:r>
            <a:endParaRPr lang="en-US" sz="4267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A0011C3-66E7-4880-AC3F-910674287DD8}"/>
              </a:ext>
            </a:extLst>
          </p:cNvPr>
          <p:cNvSpPr/>
          <p:nvPr/>
        </p:nvSpPr>
        <p:spPr>
          <a:xfrm>
            <a:off x="139025" y="1016338"/>
            <a:ext cx="11264622" cy="54476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.type power, @function		# tell linker this will be a function		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power:	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# Prologue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%ebp		# save old base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%esp, %ebp		# make stack pointer the base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subl $4, %esp		# make room for local variables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movl 8(%ebp), %ebx		# put 1</a:t>
            </a:r>
            <a:r>
              <a:rPr lang="en-US" sz="1200" baseline="30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argument in %ebx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12(%ebp), %ecx		# put 2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nd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 in %ecx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%ebx, -4(%ebp)		# store current result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power_loop_start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cmpl $1, %ecx		# if the power is 1, end function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je end_power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-4(%ebp), %eax		# move current result into %eax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imull %ebx, %eax		# multiply base number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by current result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%eax, -4(%ebp)		# store current result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decl %ecx			# decrease the power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jmp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power_loop_start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# run for the next power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end_power: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-4(%ebp), %eax		# return value goes in %eax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 Epilogue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%ebp, %esp		# restore stack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popl %ebp			# restore base pointer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ret			# popl %eip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C706FBD-EBA3-41A4-BCC3-5F1380ACD1B3}"/>
              </a:ext>
            </a:extLst>
          </p:cNvPr>
          <p:cNvSpPr/>
          <p:nvPr/>
        </p:nvSpPr>
        <p:spPr>
          <a:xfrm>
            <a:off x="8057073" y="1016338"/>
            <a:ext cx="4119380" cy="5841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Table 11">
                <a:extLst>
                  <a:ext uri="{FF2B5EF4-FFF2-40B4-BE49-F238E27FC236}">
                    <a16:creationId xmlns:a16="http://schemas.microsoft.com/office/drawing/2014/main" id="{BC960B8D-0C7F-40FF-B6CA-98EC11B84AC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70431250"/>
                  </p:ext>
                </p:extLst>
              </p:nvPr>
            </p:nvGraphicFramePr>
            <p:xfrm>
              <a:off x="7265850" y="1051947"/>
              <a:ext cx="4706353" cy="25958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02895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77403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366124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16(%ebp)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01703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12(%ebp)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45964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rgbClr val="0070C0"/>
                              </a:solidFill>
                              <a:ea typeface="Cambria Math" panose="02040503050406030204" pitchFamily="18" charset="0"/>
                            </a:rPr>
                            <a:t>8(%ebp)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70C0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435318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4(%ebp)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return address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632989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(%ebp)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old %ebp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238151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-4(%</a:t>
                          </a:r>
                          <a:r>
                            <a:rPr lang="en-US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ebp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 &amp; (%esp)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&lt;local variable&gt;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8336644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Table 11">
                <a:extLst>
                  <a:ext uri="{FF2B5EF4-FFF2-40B4-BE49-F238E27FC236}">
                    <a16:creationId xmlns:a16="http://schemas.microsoft.com/office/drawing/2014/main" id="{BC960B8D-0C7F-40FF-B6CA-98EC11B84AC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70431250"/>
                  </p:ext>
                </p:extLst>
              </p:nvPr>
            </p:nvGraphicFramePr>
            <p:xfrm>
              <a:off x="7265850" y="1051947"/>
              <a:ext cx="4706353" cy="25958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02895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77403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366124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100000" r="-56137" b="-5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01703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200000" r="-56137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45964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300000" r="-56137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70C0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435318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400000" r="-56137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return address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632989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500000" r="-56137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old %ebp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238151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600000" r="-56137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&lt;local variable&gt;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8336644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21C8DED6-1F10-4616-9C56-AE285EA039BF}"/>
              </a:ext>
            </a:extLst>
          </p:cNvPr>
          <p:cNvSpPr txBox="1"/>
          <p:nvPr/>
        </p:nvSpPr>
        <p:spPr>
          <a:xfrm>
            <a:off x="9686564" y="5288117"/>
            <a:ext cx="2285639" cy="116955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1400" dirty="0"/>
              <a:t>EIP </a:t>
            </a:r>
            <a:r>
              <a:rPr lang="en-US" sz="1400" dirty="0"/>
              <a:t>= start of power function</a:t>
            </a:r>
          </a:p>
          <a:p>
            <a:r>
              <a:rPr lang="es-ES" sz="1400" dirty="0">
                <a:solidFill>
                  <a:srgbClr val="0070C0"/>
                </a:solidFill>
              </a:rPr>
              <a:t>EBX </a:t>
            </a:r>
            <a:r>
              <a:rPr lang="en-US" sz="1400" dirty="0">
                <a:solidFill>
                  <a:srgbClr val="0070C0"/>
                </a:solidFill>
              </a:rPr>
              <a:t>= 5</a:t>
            </a:r>
          </a:p>
          <a:p>
            <a:r>
              <a:rPr lang="en-US" sz="1400" dirty="0"/>
              <a:t>ECX = 1</a:t>
            </a:r>
          </a:p>
          <a:p>
            <a:r>
              <a:rPr lang="en-US" sz="1400" dirty="0"/>
              <a:t>EAX = 8</a:t>
            </a:r>
          </a:p>
          <a:p>
            <a:r>
              <a:rPr lang="es-ES" sz="1400" dirty="0"/>
              <a:t>E</a:t>
            </a:r>
            <a:r>
              <a:rPr lang="en-US" sz="1400" dirty="0"/>
              <a:t>BP = old EBP</a:t>
            </a:r>
          </a:p>
        </p:txBody>
      </p:sp>
    </p:spTree>
    <p:extLst>
      <p:ext uri="{BB962C8B-B14F-4D97-AF65-F5344CB8AC3E}">
        <p14:creationId xmlns:p14="http://schemas.microsoft.com/office/powerpoint/2010/main" val="377030083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B5A0D-6810-4F7E-888C-087DE7F37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-150644"/>
            <a:ext cx="12191999" cy="1325563"/>
          </a:xfrm>
        </p:spPr>
        <p:txBody>
          <a:bodyPr>
            <a:normAutofit/>
          </a:bodyPr>
          <a:lstStyle/>
          <a:p>
            <a:r>
              <a:rPr lang="es-ES" dirty="0"/>
              <a:t>Power							                               </a:t>
            </a:r>
            <a:r>
              <a:rPr lang="en-US" sz="2400" dirty="0">
                <a:solidFill>
                  <a:schemeClr val="accent3"/>
                </a:solidFill>
              </a:rPr>
              <a:t>8 +</a:t>
            </a:r>
            <a:r>
              <a:rPr lang="en-US" sz="2400" dirty="0"/>
              <a:t> 5</a:t>
            </a:r>
            <a:r>
              <a:rPr lang="en-US" sz="2400" baseline="30000" dirty="0">
                <a:solidFill>
                  <a:srgbClr val="0070C0"/>
                </a:solidFill>
              </a:rPr>
              <a:t>2</a:t>
            </a:r>
            <a:endParaRPr lang="en-US" sz="4267" dirty="0">
              <a:solidFill>
                <a:srgbClr val="0070C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59CEA4-88A2-4535-BA2F-FE56FC08D5BC}"/>
              </a:ext>
            </a:extLst>
          </p:cNvPr>
          <p:cNvSpPr/>
          <p:nvPr/>
        </p:nvSpPr>
        <p:spPr>
          <a:xfrm>
            <a:off x="139025" y="1016338"/>
            <a:ext cx="11264622" cy="54476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.type power, @function		# tell linker this will be a function		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power:	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# Prologue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%ebp		# save old base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%esp, %ebp		# make stack pointer the base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subl $4, %esp		# make room for local variables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8(%ebp), %ebx		# put 1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 in %ebx</a:t>
            </a:r>
          </a:p>
          <a:p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movl 12(%ebp), %ecx		# put 2</a:t>
            </a:r>
            <a:r>
              <a:rPr lang="en-US" sz="1200" baseline="30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nd</a:t>
            </a:r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argument in %ecx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%ebx, -4(%ebp)		# store current result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power_loop_start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cmpl $1, %ecx		# if the power is 1, end function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je end_power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-4(%ebp), %eax		# move current result into %eax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imull %ebx, %eax		# multiply base number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by current result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%eax, -4(%ebp)		# store current result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decl %ecx			# decrease the power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jmp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power_loop_start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# run for the next power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end_power: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-4(%ebp), %eax		# return value goes in %eax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 Epilogue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%ebp, %esp		# restore stack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popl %ebp			# restore base pointer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ret			# popl %eip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1D5961D-C9BB-480E-855A-888B6DB0C29C}"/>
              </a:ext>
            </a:extLst>
          </p:cNvPr>
          <p:cNvSpPr/>
          <p:nvPr/>
        </p:nvSpPr>
        <p:spPr>
          <a:xfrm>
            <a:off x="8057073" y="1016338"/>
            <a:ext cx="4119380" cy="5841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Table 11">
                <a:extLst>
                  <a:ext uri="{FF2B5EF4-FFF2-40B4-BE49-F238E27FC236}">
                    <a16:creationId xmlns:a16="http://schemas.microsoft.com/office/drawing/2014/main" id="{E3E4BBD0-1755-4A59-BDB6-47F5B8DC776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19834924"/>
                  </p:ext>
                </p:extLst>
              </p:nvPr>
            </p:nvGraphicFramePr>
            <p:xfrm>
              <a:off x="7265850" y="1051947"/>
              <a:ext cx="4706353" cy="25958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02895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77403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366124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16(%ebp</a:t>
                          </a:r>
                          <a:r>
                            <a:rPr lang="en-US" dirty="0">
                              <a:ea typeface="Cambria Math" panose="02040503050406030204" pitchFamily="18" charset="0"/>
                            </a:rPr>
                            <a:t>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01703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rgbClr val="0070C0"/>
                              </a:solidFill>
                              <a:ea typeface="Cambria Math" panose="02040503050406030204" pitchFamily="18" charset="0"/>
                            </a:rPr>
                            <a:t>12(%ebp)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70C0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45964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8(%ebp)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435318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4(%ebp)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return address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632989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(%ebp)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old %ebp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238151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-4(%</a:t>
                          </a:r>
                          <a:r>
                            <a:rPr lang="en-US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ebp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 &amp; (%esp)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&lt;local variable&gt;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8336644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Table 11">
                <a:extLst>
                  <a:ext uri="{FF2B5EF4-FFF2-40B4-BE49-F238E27FC236}">
                    <a16:creationId xmlns:a16="http://schemas.microsoft.com/office/drawing/2014/main" id="{E3E4BBD0-1755-4A59-BDB6-47F5B8DC776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19834924"/>
                  </p:ext>
                </p:extLst>
              </p:nvPr>
            </p:nvGraphicFramePr>
            <p:xfrm>
              <a:off x="7265850" y="1051947"/>
              <a:ext cx="4706353" cy="25958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02895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77403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366124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100000" r="-56137" b="-5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01703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200000" r="-56137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70C0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45964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300000" r="-56137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435318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400000" r="-56137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return address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632989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500000" r="-56137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old %ebp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238151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600000" r="-56137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&lt;local variable&gt;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8336644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027EC934-4262-48A2-8AF7-AD2A91E21210}"/>
              </a:ext>
            </a:extLst>
          </p:cNvPr>
          <p:cNvSpPr txBox="1"/>
          <p:nvPr/>
        </p:nvSpPr>
        <p:spPr>
          <a:xfrm>
            <a:off x="9686564" y="5288117"/>
            <a:ext cx="2285639" cy="116955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1400" dirty="0"/>
              <a:t>EIP </a:t>
            </a:r>
            <a:r>
              <a:rPr lang="en-US" sz="1400" dirty="0"/>
              <a:t>= start of power function</a:t>
            </a:r>
          </a:p>
          <a:p>
            <a:r>
              <a:rPr lang="es-ES" sz="1400" dirty="0"/>
              <a:t>EBX </a:t>
            </a:r>
            <a:r>
              <a:rPr lang="en-US" sz="1400" dirty="0"/>
              <a:t>= 5</a:t>
            </a:r>
          </a:p>
          <a:p>
            <a:r>
              <a:rPr lang="en-US" sz="1400" dirty="0">
                <a:solidFill>
                  <a:srgbClr val="0070C0"/>
                </a:solidFill>
              </a:rPr>
              <a:t>ECX = 2</a:t>
            </a:r>
          </a:p>
          <a:p>
            <a:r>
              <a:rPr lang="en-US" sz="1400" dirty="0"/>
              <a:t>EAX = 8</a:t>
            </a:r>
          </a:p>
          <a:p>
            <a:r>
              <a:rPr lang="es-ES" sz="1400" dirty="0"/>
              <a:t>E</a:t>
            </a:r>
            <a:r>
              <a:rPr lang="en-US" sz="1400" dirty="0"/>
              <a:t>BP = old EBP</a:t>
            </a:r>
          </a:p>
        </p:txBody>
      </p:sp>
    </p:spTree>
    <p:extLst>
      <p:ext uri="{BB962C8B-B14F-4D97-AF65-F5344CB8AC3E}">
        <p14:creationId xmlns:p14="http://schemas.microsoft.com/office/powerpoint/2010/main" val="414981980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B5A0D-6810-4F7E-888C-087DE7F37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-150644"/>
            <a:ext cx="12191999" cy="1325563"/>
          </a:xfrm>
        </p:spPr>
        <p:txBody>
          <a:bodyPr>
            <a:normAutofit/>
          </a:bodyPr>
          <a:lstStyle/>
          <a:p>
            <a:r>
              <a:rPr lang="es-ES" dirty="0"/>
              <a:t>Power							</a:t>
            </a:r>
            <a:r>
              <a:rPr lang="es-ES" dirty="0">
                <a:solidFill>
                  <a:schemeClr val="accent3"/>
                </a:solidFill>
              </a:rPr>
              <a:t>                               </a:t>
            </a:r>
            <a:r>
              <a:rPr lang="en-US" sz="2400" dirty="0">
                <a:solidFill>
                  <a:schemeClr val="accent3"/>
                </a:solidFill>
              </a:rPr>
              <a:t>8 + </a:t>
            </a:r>
            <a:r>
              <a:rPr lang="en-US" sz="2400" dirty="0">
                <a:solidFill>
                  <a:srgbClr val="0070C0"/>
                </a:solidFill>
              </a:rPr>
              <a:t>5</a:t>
            </a:r>
            <a:r>
              <a:rPr lang="en-US" sz="2400" baseline="30000" dirty="0"/>
              <a:t>2</a:t>
            </a:r>
            <a:endParaRPr lang="en-US" sz="4267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A9E4DCF-5C32-44A9-9A79-1A40D6398F91}"/>
              </a:ext>
            </a:extLst>
          </p:cNvPr>
          <p:cNvSpPr/>
          <p:nvPr/>
        </p:nvSpPr>
        <p:spPr>
          <a:xfrm>
            <a:off x="139025" y="1016338"/>
            <a:ext cx="11264622" cy="54476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.type power, @function		# tell linker this will be a function		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power:	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# Prologue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%ebp		# save old base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%esp, %ebp		# make stack pointer the base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subl $4, %esp		# make room for local variables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8(%ebp), %ebx		# put 1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 in %ebx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12(%ebp), %ecx		# put 2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nd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 in %ecx</a:t>
            </a:r>
          </a:p>
          <a:p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movl %ebx, -4(%ebp)		# store current result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power_loop_start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cmpl $1, %ecx		# if the power is 1, end function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je end_power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-4(%ebp), %eax		# move current result into %eax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imull %ebx, %eax		# multiply base number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by current result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%eax, -4(%ebp)		# store current result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decl %ecx			# decrease the power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jmp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power_loop_start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# run for the next power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end_power: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-4(%ebp), %eax		# return value goes in %eax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 Epilogue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%ebp, %esp		# restore stack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popl %ebp			# restore base pointer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ret			# popl %eip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A638E83-D1C9-46B9-B1C1-5822AEF92806}"/>
              </a:ext>
            </a:extLst>
          </p:cNvPr>
          <p:cNvSpPr/>
          <p:nvPr/>
        </p:nvSpPr>
        <p:spPr>
          <a:xfrm>
            <a:off x="8057073" y="1016338"/>
            <a:ext cx="4119380" cy="5841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Table 11">
                <a:extLst>
                  <a:ext uri="{FF2B5EF4-FFF2-40B4-BE49-F238E27FC236}">
                    <a16:creationId xmlns:a16="http://schemas.microsoft.com/office/drawing/2014/main" id="{562BA934-5B09-4C55-8842-635B2D45B85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26185034"/>
                  </p:ext>
                </p:extLst>
              </p:nvPr>
            </p:nvGraphicFramePr>
            <p:xfrm>
              <a:off x="7265850" y="1051947"/>
              <a:ext cx="4706353" cy="25958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02895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77403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366124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16(%ebp</a:t>
                          </a:r>
                          <a:r>
                            <a:rPr lang="en-US" dirty="0">
                              <a:ea typeface="Cambria Math" panose="02040503050406030204" pitchFamily="18" charset="0"/>
                            </a:rPr>
                            <a:t>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01703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12(%ebp)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45964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8(%ebp)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435318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4(%ebp)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return address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632989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(%ebp)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old %ebp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238151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rgbClr val="0070C0"/>
                              </a:solidFill>
                              <a:ea typeface="Cambria Math" panose="02040503050406030204" pitchFamily="18" charset="0"/>
                            </a:rPr>
                            <a:t>-4(%</a:t>
                          </a:r>
                          <a:r>
                            <a:rPr lang="en-US" dirty="0" err="1">
                              <a:solidFill>
                                <a:srgbClr val="0070C0"/>
                              </a:solidFill>
                              <a:ea typeface="Cambria Math" panose="02040503050406030204" pitchFamily="18" charset="0"/>
                            </a:rPr>
                            <a:t>ebp</a:t>
                          </a:r>
                          <a:r>
                            <a:rPr lang="en-US" dirty="0">
                              <a:solidFill>
                                <a:srgbClr val="0070C0"/>
                              </a:solidFill>
                              <a:ea typeface="Cambria Math" panose="02040503050406030204" pitchFamily="18" charset="0"/>
                            </a:rPr>
                            <a:t>) &amp;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 (%esp)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70C0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8336644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Table 11">
                <a:extLst>
                  <a:ext uri="{FF2B5EF4-FFF2-40B4-BE49-F238E27FC236}">
                    <a16:creationId xmlns:a16="http://schemas.microsoft.com/office/drawing/2014/main" id="{562BA934-5B09-4C55-8842-635B2D45B85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26185034"/>
                  </p:ext>
                </p:extLst>
              </p:nvPr>
            </p:nvGraphicFramePr>
            <p:xfrm>
              <a:off x="7265850" y="1051947"/>
              <a:ext cx="4706353" cy="25958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02895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77403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366124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100000" r="-56137" b="-5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01703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200000" r="-56137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45964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300000" r="-56137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435318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400000" r="-56137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return address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632989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500000" r="-56137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old %ebp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238151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600000" r="-56137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70C0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8336644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00CCD276-6D66-44F0-B3C2-2FEBFE43D47A}"/>
              </a:ext>
            </a:extLst>
          </p:cNvPr>
          <p:cNvSpPr txBox="1"/>
          <p:nvPr/>
        </p:nvSpPr>
        <p:spPr>
          <a:xfrm>
            <a:off x="9686564" y="5288117"/>
            <a:ext cx="2285639" cy="116955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1400" dirty="0"/>
              <a:t>EIP </a:t>
            </a:r>
            <a:r>
              <a:rPr lang="en-US" sz="1400" dirty="0"/>
              <a:t>= start of power function</a:t>
            </a:r>
          </a:p>
          <a:p>
            <a:r>
              <a:rPr lang="es-ES" sz="1400" dirty="0">
                <a:solidFill>
                  <a:srgbClr val="0070C0"/>
                </a:solidFill>
              </a:rPr>
              <a:t>EBX </a:t>
            </a:r>
            <a:r>
              <a:rPr lang="en-US" sz="1400" dirty="0">
                <a:solidFill>
                  <a:srgbClr val="0070C0"/>
                </a:solidFill>
              </a:rPr>
              <a:t>= 5</a:t>
            </a:r>
          </a:p>
          <a:p>
            <a:r>
              <a:rPr lang="en-US" sz="1400" dirty="0"/>
              <a:t>ECX = 2</a:t>
            </a:r>
          </a:p>
          <a:p>
            <a:r>
              <a:rPr lang="en-US" sz="1400" dirty="0"/>
              <a:t>EAX = 8</a:t>
            </a:r>
          </a:p>
          <a:p>
            <a:r>
              <a:rPr lang="es-ES" sz="1400" dirty="0"/>
              <a:t>E</a:t>
            </a:r>
            <a:r>
              <a:rPr lang="en-US" sz="1400" dirty="0"/>
              <a:t>BP = old EBP</a:t>
            </a:r>
          </a:p>
        </p:txBody>
      </p:sp>
    </p:spTree>
    <p:extLst>
      <p:ext uri="{BB962C8B-B14F-4D97-AF65-F5344CB8AC3E}">
        <p14:creationId xmlns:p14="http://schemas.microsoft.com/office/powerpoint/2010/main" val="3735370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B5A0D-6810-4F7E-888C-087DE7F37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-150644"/>
            <a:ext cx="12191999" cy="1325563"/>
          </a:xfrm>
        </p:spPr>
        <p:txBody>
          <a:bodyPr>
            <a:normAutofit/>
          </a:bodyPr>
          <a:lstStyle/>
          <a:p>
            <a:r>
              <a:rPr lang="es-ES" dirty="0"/>
              <a:t>Power							                              </a:t>
            </a:r>
            <a:r>
              <a:rPr lang="en-US" sz="2400" dirty="0">
                <a:solidFill>
                  <a:srgbClr val="0070C0"/>
                </a:solidFill>
              </a:rPr>
              <a:t>2</a:t>
            </a:r>
            <a:r>
              <a:rPr lang="en-US" sz="2400" baseline="30000" dirty="0"/>
              <a:t>3</a:t>
            </a:r>
            <a:r>
              <a:rPr lang="en-US" sz="2400" dirty="0"/>
              <a:t> + 5</a:t>
            </a:r>
            <a:r>
              <a:rPr lang="en-US" sz="2400" baseline="30000" dirty="0"/>
              <a:t>2</a:t>
            </a:r>
            <a:endParaRPr lang="en-US" sz="4267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0986BBB-3D91-4CDF-905F-95CBFB2FD03B}"/>
              </a:ext>
            </a:extLst>
          </p:cNvPr>
          <p:cNvSpPr/>
          <p:nvPr/>
        </p:nvSpPr>
        <p:spPr>
          <a:xfrm>
            <a:off x="139025" y="1014844"/>
            <a:ext cx="7590539" cy="563231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.data			# starting with period means assembler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instructions and not machine code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.text			# where instructions live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_start			# tell program to start at _start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_start: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pushl $3			# push 2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nd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</a:t>
            </a:r>
          </a:p>
          <a:p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pushl $2			# push 1</a:t>
            </a:r>
            <a:r>
              <a:rPr lang="en-US" sz="1200" baseline="30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argument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call power		# call the function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addl $8, %esp		# move stack pointer back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pushl %eax		# save 1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answer before calling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the next function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pushl $2			# push 2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nd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pushl $5			# push 1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call power		# call the function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addl $8, %esp		# move stack pointer back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popl %ebx			# 2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nd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answer already in %eax, 1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answer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on the stack so pop it into %ebx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ebx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# add them together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$1, %eax		# exit code (%ebx is returned)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int $0x80			# interrupt 16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F85DDE8-2A76-43A7-B66A-9079CD0B64EC}"/>
              </a:ext>
            </a:extLst>
          </p:cNvPr>
          <p:cNvSpPr/>
          <p:nvPr/>
        </p:nvSpPr>
        <p:spPr>
          <a:xfrm>
            <a:off x="8057073" y="1016338"/>
            <a:ext cx="4119380" cy="5841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le 9">
                <a:extLst>
                  <a:ext uri="{FF2B5EF4-FFF2-40B4-BE49-F238E27FC236}">
                    <a16:creationId xmlns:a16="http://schemas.microsoft.com/office/drawing/2014/main" id="{3215D521-60B9-4492-AF36-7AC0CACC992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01467471"/>
                  </p:ext>
                </p:extLst>
              </p:nvPr>
            </p:nvGraphicFramePr>
            <p:xfrm>
              <a:off x="7265850" y="1051947"/>
              <a:ext cx="4706353" cy="11125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02895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77403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9366124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01703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rgbClr val="0070C0"/>
                              </a:solidFill>
                              <a:ea typeface="Cambria Math" panose="02040503050406030204" pitchFamily="18" charset="0"/>
                            </a:rPr>
                            <a:t>(%esp)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70C0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459643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le 9">
                <a:extLst>
                  <a:ext uri="{FF2B5EF4-FFF2-40B4-BE49-F238E27FC236}">
                    <a16:creationId xmlns:a16="http://schemas.microsoft.com/office/drawing/2014/main" id="{3215D521-60B9-4492-AF36-7AC0CACC992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01467471"/>
                  </p:ext>
                </p:extLst>
              </p:nvPr>
            </p:nvGraphicFramePr>
            <p:xfrm>
              <a:off x="7265850" y="1051947"/>
              <a:ext cx="4706353" cy="11125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02895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77403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9366124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01703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201639" r="-56137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70C0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459643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8129565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2C137416-E74F-4B32-8572-3C222C633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-150644"/>
            <a:ext cx="12191999" cy="1325563"/>
          </a:xfrm>
        </p:spPr>
        <p:txBody>
          <a:bodyPr>
            <a:normAutofit/>
          </a:bodyPr>
          <a:lstStyle/>
          <a:p>
            <a:r>
              <a:rPr lang="es-ES" dirty="0"/>
              <a:t>Power							                              </a:t>
            </a:r>
            <a:r>
              <a:rPr lang="en-US" sz="2400" dirty="0">
                <a:solidFill>
                  <a:schemeClr val="accent3"/>
                </a:solidFill>
              </a:rPr>
              <a:t>8 +</a:t>
            </a:r>
            <a:r>
              <a:rPr lang="en-US" sz="2400" dirty="0"/>
              <a:t> 5</a:t>
            </a:r>
            <a:r>
              <a:rPr lang="en-US" sz="2400" baseline="30000" dirty="0">
                <a:solidFill>
                  <a:srgbClr val="0070C0"/>
                </a:solidFill>
              </a:rPr>
              <a:t>2?</a:t>
            </a:r>
            <a:endParaRPr lang="en-US" sz="4267" dirty="0">
              <a:solidFill>
                <a:srgbClr val="0070C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B6536B5-E23D-4E18-99FD-77B1A5686E4E}"/>
              </a:ext>
            </a:extLst>
          </p:cNvPr>
          <p:cNvSpPr/>
          <p:nvPr/>
        </p:nvSpPr>
        <p:spPr>
          <a:xfrm>
            <a:off x="139025" y="1016338"/>
            <a:ext cx="11264622" cy="54476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.type power, @function		# tell linker this will be a function		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power:	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# Prologue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%ebp		# save old base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%esp, %ebp		# make stack pointer the base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subl $4, %esp		# make room for local variables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8(%ebp), %ebx		# put 1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 in %ebx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12(%ebp), %ecx		# put 2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nd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 in %ecx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%ebx, -4(%ebp)		# store current result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power_loop_start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cmpl $1, %ecx		# if the power is 1, end function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je end_power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-4(%ebp), %eax		# move current result into %eax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imull %ebx, %eax		# multiply base number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by current result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%eax, -4(%ebp)		# store current result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decl %ecx			# decrease the power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jmp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power_loop_start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# run for the next power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end_power: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-4(%ebp), %eax		# return value goes in %eax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 Epilogue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%ebp, %esp		# restore stack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popl %ebp			# restore base pointer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ret			# popl %eip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77C39F1-28AC-445B-93B0-888197C178EC}"/>
              </a:ext>
            </a:extLst>
          </p:cNvPr>
          <p:cNvSpPr/>
          <p:nvPr/>
        </p:nvSpPr>
        <p:spPr>
          <a:xfrm>
            <a:off x="8057073" y="1016338"/>
            <a:ext cx="4119380" cy="5841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Table 12">
                <a:extLst>
                  <a:ext uri="{FF2B5EF4-FFF2-40B4-BE49-F238E27FC236}">
                    <a16:creationId xmlns:a16="http://schemas.microsoft.com/office/drawing/2014/main" id="{74E67865-7677-4CD1-981D-57B6C4F6197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07771755"/>
                  </p:ext>
                </p:extLst>
              </p:nvPr>
            </p:nvGraphicFramePr>
            <p:xfrm>
              <a:off x="7265850" y="1051947"/>
              <a:ext cx="4706353" cy="25958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02895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77403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366124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16(%ebp</a:t>
                          </a:r>
                          <a:r>
                            <a:rPr lang="en-US" dirty="0">
                              <a:ea typeface="Cambria Math" panose="02040503050406030204" pitchFamily="18" charset="0"/>
                            </a:rPr>
                            <a:t>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01703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12(%ebp)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45964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8(%ebp)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435318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4(%ebp)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return address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632989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(%ebp)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old %ebp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238151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-4(%</a:t>
                          </a:r>
                          <a:r>
                            <a:rPr lang="en-US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ebp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 &amp; (%esp)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8336644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Table 12">
                <a:extLst>
                  <a:ext uri="{FF2B5EF4-FFF2-40B4-BE49-F238E27FC236}">
                    <a16:creationId xmlns:a16="http://schemas.microsoft.com/office/drawing/2014/main" id="{74E67865-7677-4CD1-981D-57B6C4F6197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07771755"/>
                  </p:ext>
                </p:extLst>
              </p:nvPr>
            </p:nvGraphicFramePr>
            <p:xfrm>
              <a:off x="7265850" y="1051947"/>
              <a:ext cx="4706353" cy="25958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02895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77403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366124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100000" r="-56137" b="-5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01703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200000" r="-56137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45964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300000" r="-56137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435318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400000" r="-56137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return address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632989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500000" r="-56137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old %ebp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238151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600000" r="-56137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8336644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E196A3D-D8B7-4D75-B247-E963D49A6096}"/>
                  </a:ext>
                </a:extLst>
              </p:cNvPr>
              <p:cNvSpPr txBox="1"/>
              <p:nvPr/>
            </p:nvSpPr>
            <p:spPr>
              <a:xfrm>
                <a:off x="9686564" y="5288117"/>
                <a:ext cx="2285639" cy="116955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s-ES" sz="1400" dirty="0"/>
                  <a:t>EIP </a:t>
                </a:r>
                <a:r>
                  <a:rPr lang="en-US" sz="1400" dirty="0"/>
                  <a:t>= start of power function</a:t>
                </a:r>
              </a:p>
              <a:p>
                <a:r>
                  <a:rPr lang="es-ES" sz="1400" dirty="0"/>
                  <a:t>EBX </a:t>
                </a:r>
                <a:r>
                  <a:rPr lang="en-US" sz="1400" dirty="0"/>
                  <a:t>= 5</a:t>
                </a:r>
              </a:p>
              <a:p>
                <a:r>
                  <a:rPr lang="en-US" sz="1400" dirty="0">
                    <a:solidFill>
                      <a:srgbClr val="0070C0"/>
                    </a:solidFill>
                  </a:rPr>
                  <a:t>ECX = 2 = 1 ?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400" dirty="0">
                    <a:solidFill>
                      <a:srgbClr val="0070C0"/>
                    </a:solidFill>
                  </a:rPr>
                  <a:t> false</a:t>
                </a:r>
              </a:p>
              <a:p>
                <a:r>
                  <a:rPr lang="en-US" sz="1400" dirty="0"/>
                  <a:t>EAX = 8</a:t>
                </a:r>
              </a:p>
              <a:p>
                <a:r>
                  <a:rPr lang="es-ES" sz="1400" dirty="0"/>
                  <a:t>E</a:t>
                </a:r>
                <a:r>
                  <a:rPr lang="en-US" sz="1400" dirty="0"/>
                  <a:t>BP = old EBP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E196A3D-D8B7-4D75-B247-E963D49A60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6564" y="5288117"/>
                <a:ext cx="2285639" cy="1169551"/>
              </a:xfrm>
              <a:prstGeom prst="rect">
                <a:avLst/>
              </a:prstGeom>
              <a:blipFill>
                <a:blip r:embed="rId3"/>
                <a:stretch>
                  <a:fillRect l="-800" t="-521" b="-46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708023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C3B5A0D-6810-4F7E-888C-087DE7F37082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" y="-150644"/>
                <a:ext cx="12191999" cy="1325563"/>
              </a:xfrm>
            </p:spPr>
            <p:txBody>
              <a:bodyPr>
                <a:normAutofit/>
              </a:bodyPr>
              <a:lstStyle/>
              <a:p>
                <a:r>
                  <a:rPr lang="es-ES" dirty="0"/>
                  <a:t>Power							                              </a:t>
                </a:r>
                <a:r>
                  <a:rPr lang="en-US" sz="2400" dirty="0">
                    <a:solidFill>
                      <a:schemeClr val="accent3"/>
                    </a:solidFill>
                  </a:rPr>
                  <a:t>8 +</a:t>
                </a:r>
                <a:r>
                  <a:rPr lang="en-US" sz="2400" dirty="0"/>
                  <a:t> 5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sz="2400" dirty="0"/>
                  <a:t>5</a:t>
                </a:r>
                <a:endParaRPr lang="en-US" sz="4267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C3B5A0D-6810-4F7E-888C-087DE7F3708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" y="-150644"/>
                <a:ext cx="12191999" cy="1325563"/>
              </a:xfrm>
              <a:blipFill>
                <a:blip r:embed="rId2"/>
                <a:stretch>
                  <a:fillRect l="-2000" r="-3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6FBDFA0F-90C7-4305-83E9-1E0B2E72FE5A}"/>
              </a:ext>
            </a:extLst>
          </p:cNvPr>
          <p:cNvSpPr/>
          <p:nvPr/>
        </p:nvSpPr>
        <p:spPr>
          <a:xfrm>
            <a:off x="139025" y="1016338"/>
            <a:ext cx="11264622" cy="54476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.type power, @function		# tell linker this will be a function		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power:	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# Prologue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%ebp		# save old base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%esp, %ebp		# make stack pointer the base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subl $4, %esp		# make room for local variables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8(%ebp), %ebx		# put 1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 in %ebx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12(%ebp), %ecx		# put 2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nd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 in %ecx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%ebx, -4(%ebp)		# store current result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power_loop_start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cmpl $1, %ecx		# if the power is 1, end function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je end_power			</a:t>
            </a:r>
          </a:p>
          <a:p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movl -4(%ebp), %eax		# move current result into %eax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imull %ebx, %eax		# multiply base number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by current result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%eax, -4(%ebp)		# store current result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decl %ecx			# decrease the power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jmp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power_loop_start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# run for the next power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end_power: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-4(%ebp), %eax		# return value goes in %eax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 Epilogue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%ebp, %esp		# restore stack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popl %ebp			# restore base pointer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ret			# popl %eip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001A186-D49A-4EE4-915E-B4BD42945EA6}"/>
              </a:ext>
            </a:extLst>
          </p:cNvPr>
          <p:cNvSpPr/>
          <p:nvPr/>
        </p:nvSpPr>
        <p:spPr>
          <a:xfrm>
            <a:off x="8057073" y="1016338"/>
            <a:ext cx="4119380" cy="5841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Table 11">
                <a:extLst>
                  <a:ext uri="{FF2B5EF4-FFF2-40B4-BE49-F238E27FC236}">
                    <a16:creationId xmlns:a16="http://schemas.microsoft.com/office/drawing/2014/main" id="{AF90A0BB-63F1-43D3-9BB6-40706803777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30719105"/>
                  </p:ext>
                </p:extLst>
              </p:nvPr>
            </p:nvGraphicFramePr>
            <p:xfrm>
              <a:off x="7265850" y="1051947"/>
              <a:ext cx="4706353" cy="25958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02895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77403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366124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16(%ebp</a:t>
                          </a:r>
                          <a:r>
                            <a:rPr lang="en-US" dirty="0">
                              <a:ea typeface="Cambria Math" panose="02040503050406030204" pitchFamily="18" charset="0"/>
                            </a:rPr>
                            <a:t>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01703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12(%ebp)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45964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8(%ebp)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435318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4(%ebp)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return address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632989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(%ebp)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old %ebp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238151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rgbClr val="0070C0"/>
                              </a:solidFill>
                              <a:ea typeface="Cambria Math" panose="02040503050406030204" pitchFamily="18" charset="0"/>
                            </a:rPr>
                            <a:t>-4(%</a:t>
                          </a:r>
                          <a:r>
                            <a:rPr lang="en-US" dirty="0" err="1">
                              <a:solidFill>
                                <a:srgbClr val="0070C0"/>
                              </a:solidFill>
                              <a:ea typeface="Cambria Math" panose="02040503050406030204" pitchFamily="18" charset="0"/>
                            </a:rPr>
                            <a:t>ebp</a:t>
                          </a:r>
                          <a:r>
                            <a:rPr lang="en-US" dirty="0">
                              <a:solidFill>
                                <a:srgbClr val="0070C0"/>
                              </a:solidFill>
                              <a:ea typeface="Cambria Math" panose="02040503050406030204" pitchFamily="18" charset="0"/>
                            </a:rPr>
                            <a:t>) 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&amp; (%esp)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70C0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8336644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Table 11">
                <a:extLst>
                  <a:ext uri="{FF2B5EF4-FFF2-40B4-BE49-F238E27FC236}">
                    <a16:creationId xmlns:a16="http://schemas.microsoft.com/office/drawing/2014/main" id="{AF90A0BB-63F1-43D3-9BB6-40706803777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30719105"/>
                  </p:ext>
                </p:extLst>
              </p:nvPr>
            </p:nvGraphicFramePr>
            <p:xfrm>
              <a:off x="7265850" y="1051947"/>
              <a:ext cx="4706353" cy="25958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02895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77403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366124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100000" r="-56137" b="-5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01703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200000" r="-56137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45964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300000" r="-56137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435318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400000" r="-56137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return address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632989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500000" r="-56137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old %ebp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238151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600000" r="-56137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70C0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8336644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2CADC7EB-4E7D-4326-AEF8-39AF68B2E556}"/>
              </a:ext>
            </a:extLst>
          </p:cNvPr>
          <p:cNvSpPr txBox="1"/>
          <p:nvPr/>
        </p:nvSpPr>
        <p:spPr>
          <a:xfrm>
            <a:off x="9686564" y="5288117"/>
            <a:ext cx="2285639" cy="116955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1400" dirty="0"/>
              <a:t>EIP </a:t>
            </a:r>
            <a:r>
              <a:rPr lang="en-US" sz="1400" dirty="0"/>
              <a:t>= start of power function</a:t>
            </a:r>
          </a:p>
          <a:p>
            <a:r>
              <a:rPr lang="es-ES" sz="1400" dirty="0"/>
              <a:t>EBX </a:t>
            </a:r>
            <a:r>
              <a:rPr lang="en-US" sz="1400" dirty="0"/>
              <a:t>= 5</a:t>
            </a:r>
          </a:p>
          <a:p>
            <a:r>
              <a:rPr lang="en-US" sz="1400" dirty="0">
                <a:solidFill>
                  <a:schemeClr val="tx1"/>
                </a:solidFill>
              </a:rPr>
              <a:t>ECX = 2</a:t>
            </a:r>
          </a:p>
          <a:p>
            <a:r>
              <a:rPr lang="en-US" sz="1400" dirty="0">
                <a:solidFill>
                  <a:srgbClr val="0070C0"/>
                </a:solidFill>
              </a:rPr>
              <a:t>EAX = 5</a:t>
            </a:r>
          </a:p>
          <a:p>
            <a:r>
              <a:rPr lang="es-ES" sz="1400" dirty="0"/>
              <a:t>E</a:t>
            </a:r>
            <a:r>
              <a:rPr lang="en-US" sz="1400" dirty="0"/>
              <a:t>BP = old EBP</a:t>
            </a:r>
          </a:p>
        </p:txBody>
      </p:sp>
    </p:spTree>
    <p:extLst>
      <p:ext uri="{BB962C8B-B14F-4D97-AF65-F5344CB8AC3E}">
        <p14:creationId xmlns:p14="http://schemas.microsoft.com/office/powerpoint/2010/main" val="184630896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B5A0D-6810-4F7E-888C-087DE7F37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-150644"/>
            <a:ext cx="12191999" cy="1325563"/>
          </a:xfrm>
        </p:spPr>
        <p:txBody>
          <a:bodyPr>
            <a:normAutofit/>
          </a:bodyPr>
          <a:lstStyle/>
          <a:p>
            <a:r>
              <a:rPr lang="es-ES" dirty="0"/>
              <a:t>Power							                               </a:t>
            </a:r>
            <a:r>
              <a:rPr lang="en-US" sz="2400" dirty="0">
                <a:solidFill>
                  <a:schemeClr val="accent3"/>
                </a:solidFill>
              </a:rPr>
              <a:t>8 +</a:t>
            </a:r>
            <a:r>
              <a:rPr lang="en-US" sz="2400" dirty="0"/>
              <a:t> 25</a:t>
            </a:r>
            <a:endParaRPr lang="en-US" sz="4267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D4F42FB-8AF3-439B-AB2A-EB9D3163D885}"/>
              </a:ext>
            </a:extLst>
          </p:cNvPr>
          <p:cNvSpPr/>
          <p:nvPr/>
        </p:nvSpPr>
        <p:spPr>
          <a:xfrm>
            <a:off x="139025" y="1016338"/>
            <a:ext cx="11264622" cy="54476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.type power, @function		# tell linker this will be a function		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power:	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# Prologue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%ebp		# save old base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%esp, %ebp		# make stack pointer the base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subl $4, %esp		# make room for local variables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8(%ebp), %ebx		# put 1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 in %ebx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12(%ebp), %ecx		# put 2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nd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 in %ecx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%ebx, -4(%ebp)		# store current result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power_loop_start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cmpl $1, %ecx		# if the power is 1, end function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je end_power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-4(%ebp), %eax		# move current result into %eax</a:t>
            </a:r>
          </a:p>
          <a:p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imull %ebx, %eax		# multiply base number </a:t>
            </a:r>
          </a:p>
          <a:p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# by current result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%eax, -4(%ebp)		# store current result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decl %ecx			# decrease the power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jmp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power_loop_start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# run for the next power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end_power: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-4(%ebp), %eax		# return value goes in %eax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 Epilogue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%ebp, %esp		# restore stack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popl %ebp			# restore base pointer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ret			# popl %eip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660676A-6EDD-4F0C-8C6E-68373646D7F1}"/>
              </a:ext>
            </a:extLst>
          </p:cNvPr>
          <p:cNvSpPr/>
          <p:nvPr/>
        </p:nvSpPr>
        <p:spPr>
          <a:xfrm>
            <a:off x="8057073" y="1016338"/>
            <a:ext cx="4119380" cy="5841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Table 11">
                <a:extLst>
                  <a:ext uri="{FF2B5EF4-FFF2-40B4-BE49-F238E27FC236}">
                    <a16:creationId xmlns:a16="http://schemas.microsoft.com/office/drawing/2014/main" id="{A8212804-9615-4D2C-AC1B-CF401B2A11D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79193979"/>
                  </p:ext>
                </p:extLst>
              </p:nvPr>
            </p:nvGraphicFramePr>
            <p:xfrm>
              <a:off x="7265850" y="1051947"/>
              <a:ext cx="4706353" cy="25958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02895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77403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366124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16(%ebp)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01703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12(%ebp)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45964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8(%ebp)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435318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4(%ebp)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return address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632989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(%ebp)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old %ebp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238151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-4(%</a:t>
                          </a:r>
                          <a:r>
                            <a:rPr lang="en-US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ebp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 &amp; (%esp)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8336644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Table 11">
                <a:extLst>
                  <a:ext uri="{FF2B5EF4-FFF2-40B4-BE49-F238E27FC236}">
                    <a16:creationId xmlns:a16="http://schemas.microsoft.com/office/drawing/2014/main" id="{A8212804-9615-4D2C-AC1B-CF401B2A11D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79193979"/>
                  </p:ext>
                </p:extLst>
              </p:nvPr>
            </p:nvGraphicFramePr>
            <p:xfrm>
              <a:off x="7265850" y="1051947"/>
              <a:ext cx="4706353" cy="25958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02895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77403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366124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100000" r="-56137" b="-5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01703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200000" r="-56137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45964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300000" r="-56137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435318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400000" r="-56137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return address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632989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500000" r="-56137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old %ebp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238151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600000" r="-56137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8336644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5F590E9-B51D-426B-8078-0CFA8EFDB6D4}"/>
                  </a:ext>
                </a:extLst>
              </p:cNvPr>
              <p:cNvSpPr txBox="1"/>
              <p:nvPr/>
            </p:nvSpPr>
            <p:spPr>
              <a:xfrm>
                <a:off x="9686564" y="5288117"/>
                <a:ext cx="2285639" cy="116955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s-ES" sz="1400" dirty="0"/>
                  <a:t>EIP </a:t>
                </a:r>
                <a:r>
                  <a:rPr lang="en-US" sz="1400" dirty="0"/>
                  <a:t>= start of power function</a:t>
                </a:r>
              </a:p>
              <a:p>
                <a:r>
                  <a:rPr lang="es-ES" sz="1400" dirty="0"/>
                  <a:t>EBX </a:t>
                </a:r>
                <a:r>
                  <a:rPr lang="en-US" sz="1400" dirty="0"/>
                  <a:t>= 5</a:t>
                </a:r>
              </a:p>
              <a:p>
                <a:r>
                  <a:rPr lang="en-US" sz="1400" dirty="0">
                    <a:solidFill>
                      <a:schemeClr val="tx1"/>
                    </a:solidFill>
                  </a:rPr>
                  <a:t>ECX = 2</a:t>
                </a:r>
              </a:p>
              <a:p>
                <a:r>
                  <a:rPr lang="en-US" sz="1400" dirty="0">
                    <a:solidFill>
                      <a:srgbClr val="0070C0"/>
                    </a:solidFill>
                  </a:rPr>
                  <a:t>EAX = 5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400" dirty="0">
                    <a:solidFill>
                      <a:srgbClr val="0070C0"/>
                    </a:solidFill>
                  </a:rPr>
                  <a:t> EAX = 5*5 = 25</a:t>
                </a:r>
              </a:p>
              <a:p>
                <a:r>
                  <a:rPr lang="es-ES" sz="1400" dirty="0"/>
                  <a:t>E</a:t>
                </a:r>
                <a:r>
                  <a:rPr lang="en-US" sz="1400" dirty="0"/>
                  <a:t>BP = old EBP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5F590E9-B51D-426B-8078-0CFA8EFDB6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6564" y="5288117"/>
                <a:ext cx="2285639" cy="1169551"/>
              </a:xfrm>
              <a:prstGeom prst="rect">
                <a:avLst/>
              </a:prstGeom>
              <a:blipFill>
                <a:blip r:embed="rId3"/>
                <a:stretch>
                  <a:fillRect l="-800" t="-521" b="-46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238288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B5A0D-6810-4F7E-888C-087DE7F37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-150644"/>
            <a:ext cx="12191999" cy="1325563"/>
          </a:xfrm>
        </p:spPr>
        <p:txBody>
          <a:bodyPr>
            <a:normAutofit/>
          </a:bodyPr>
          <a:lstStyle/>
          <a:p>
            <a:r>
              <a:rPr lang="es-ES" dirty="0"/>
              <a:t>Power							                               </a:t>
            </a:r>
            <a:r>
              <a:rPr lang="en-US" sz="2400" dirty="0">
                <a:solidFill>
                  <a:schemeClr val="accent3"/>
                </a:solidFill>
              </a:rPr>
              <a:t>8 + </a:t>
            </a:r>
            <a:r>
              <a:rPr lang="en-US" sz="2400" dirty="0"/>
              <a:t>25</a:t>
            </a:r>
            <a:endParaRPr lang="en-US" sz="4267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52C3E9-6D86-4EFC-822B-53B83172DC94}"/>
              </a:ext>
            </a:extLst>
          </p:cNvPr>
          <p:cNvSpPr/>
          <p:nvPr/>
        </p:nvSpPr>
        <p:spPr>
          <a:xfrm>
            <a:off x="139025" y="1016338"/>
            <a:ext cx="11264622" cy="54476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.type power, @function		# tell linker this will be a function		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power:	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# Prologue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%ebp		# save old base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%esp, %ebp		# make stack pointer the base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subl $4, %esp		# make room for local variables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8(%ebp), %ebx		# put 1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 in %ebx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12(%ebp), %ecx		# put 2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nd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 in %ecx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%ebx, -4(%ebp)		# store current result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power_loop_start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cmpl $1, %ecx		# if the power is 1, end function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je end_power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-4(%ebp), %eax		# move current result into %eax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imull %ebx, %eax		# multiply base number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by current result</a:t>
            </a:r>
          </a:p>
          <a:p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movl %eax, -4(%ebp)		# store current result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decl %ecx			# decrease the power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jmp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power_loop_start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# run for the next power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end_power: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-4(%ebp), %eax		# return value goes in %eax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 Epilogue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%ebp, %esp		# restore stack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popl %ebp			# restore base pointer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ret			# popl %eip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52E8D2-6086-43C9-B7D3-5F6D6C2A9653}"/>
              </a:ext>
            </a:extLst>
          </p:cNvPr>
          <p:cNvSpPr/>
          <p:nvPr/>
        </p:nvSpPr>
        <p:spPr>
          <a:xfrm>
            <a:off x="8057073" y="1016338"/>
            <a:ext cx="4119380" cy="5841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Table 11">
                <a:extLst>
                  <a:ext uri="{FF2B5EF4-FFF2-40B4-BE49-F238E27FC236}">
                    <a16:creationId xmlns:a16="http://schemas.microsoft.com/office/drawing/2014/main" id="{B5EAEBD3-EE8A-4349-89AE-BB4D23C9FC6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91940155"/>
                  </p:ext>
                </p:extLst>
              </p:nvPr>
            </p:nvGraphicFramePr>
            <p:xfrm>
              <a:off x="7265850" y="1051947"/>
              <a:ext cx="4706353" cy="25958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02895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77403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366124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16(%ebp)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01703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12(%ebp)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45964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8(%ebp)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435318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4(%ebp)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return address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632989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(%ebp)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old %ebp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238151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rgbClr val="0070C0"/>
                              </a:solidFill>
                              <a:ea typeface="Cambria Math" panose="02040503050406030204" pitchFamily="18" charset="0"/>
                            </a:rPr>
                            <a:t>-4(%</a:t>
                          </a:r>
                          <a:r>
                            <a:rPr lang="en-US" dirty="0" err="1">
                              <a:solidFill>
                                <a:srgbClr val="0070C0"/>
                              </a:solidFill>
                              <a:ea typeface="Cambria Math" panose="02040503050406030204" pitchFamily="18" charset="0"/>
                            </a:rPr>
                            <a:t>ebp</a:t>
                          </a:r>
                          <a:r>
                            <a:rPr lang="en-US" dirty="0">
                              <a:solidFill>
                                <a:srgbClr val="0070C0"/>
                              </a:solidFill>
                              <a:ea typeface="Cambria Math" panose="02040503050406030204" pitchFamily="18" charset="0"/>
                            </a:rPr>
                            <a:t>) 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&amp; (%esp)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70C0"/>
                              </a:solidFill>
                            </a:rPr>
                            <a:t>25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8336644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Table 11">
                <a:extLst>
                  <a:ext uri="{FF2B5EF4-FFF2-40B4-BE49-F238E27FC236}">
                    <a16:creationId xmlns:a16="http://schemas.microsoft.com/office/drawing/2014/main" id="{B5EAEBD3-EE8A-4349-89AE-BB4D23C9FC6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91940155"/>
                  </p:ext>
                </p:extLst>
              </p:nvPr>
            </p:nvGraphicFramePr>
            <p:xfrm>
              <a:off x="7265850" y="1051947"/>
              <a:ext cx="4706353" cy="25958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02895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77403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366124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100000" r="-56137" b="-5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01703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200000" r="-56137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45964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300000" r="-56137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435318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400000" r="-56137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return address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632989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500000" r="-56137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old %ebp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238151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600000" r="-56137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70C0"/>
                              </a:solidFill>
                            </a:rPr>
                            <a:t>25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8336644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7292BAFA-56C5-4069-B8B2-B02C2947C227}"/>
              </a:ext>
            </a:extLst>
          </p:cNvPr>
          <p:cNvSpPr txBox="1"/>
          <p:nvPr/>
        </p:nvSpPr>
        <p:spPr>
          <a:xfrm>
            <a:off x="9686564" y="5288117"/>
            <a:ext cx="2285639" cy="116955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1400" dirty="0"/>
              <a:t>EIP </a:t>
            </a:r>
            <a:r>
              <a:rPr lang="en-US" sz="1400" dirty="0"/>
              <a:t>= start of power function</a:t>
            </a:r>
          </a:p>
          <a:p>
            <a:r>
              <a:rPr lang="es-ES" sz="1400" dirty="0"/>
              <a:t>EBX </a:t>
            </a:r>
            <a:r>
              <a:rPr lang="en-US" sz="1400" dirty="0"/>
              <a:t>= 5</a:t>
            </a:r>
          </a:p>
          <a:p>
            <a:r>
              <a:rPr lang="en-US" sz="1400" dirty="0">
                <a:solidFill>
                  <a:schemeClr val="tx1"/>
                </a:solidFill>
              </a:rPr>
              <a:t>ECX = 2</a:t>
            </a:r>
          </a:p>
          <a:p>
            <a:r>
              <a:rPr lang="en-US" sz="1400" dirty="0">
                <a:solidFill>
                  <a:srgbClr val="0070C0"/>
                </a:solidFill>
              </a:rPr>
              <a:t>EAX = 25</a:t>
            </a:r>
          </a:p>
          <a:p>
            <a:r>
              <a:rPr lang="es-ES" sz="1400" dirty="0"/>
              <a:t>E</a:t>
            </a:r>
            <a:r>
              <a:rPr lang="en-US" sz="1400" dirty="0"/>
              <a:t>BP = old EBP</a:t>
            </a:r>
          </a:p>
        </p:txBody>
      </p:sp>
    </p:spTree>
    <p:extLst>
      <p:ext uri="{BB962C8B-B14F-4D97-AF65-F5344CB8AC3E}">
        <p14:creationId xmlns:p14="http://schemas.microsoft.com/office/powerpoint/2010/main" val="64912534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C3B5A0D-6810-4F7E-888C-087DE7F37082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" y="-150644"/>
                <a:ext cx="12191999" cy="1325563"/>
              </a:xfrm>
            </p:spPr>
            <p:txBody>
              <a:bodyPr>
                <a:normAutofit/>
              </a:bodyPr>
              <a:lstStyle/>
              <a:p>
                <a:r>
                  <a:rPr lang="es-ES" dirty="0"/>
                  <a:t>Power							                             </a:t>
                </a:r>
                <a:r>
                  <a:rPr lang="en-US" sz="2400" dirty="0">
                    <a:solidFill>
                      <a:schemeClr val="accent3"/>
                    </a:solidFill>
                  </a:rPr>
                  <a:t>8 + </a:t>
                </a:r>
                <a:r>
                  <a:rPr lang="en-US" sz="2400" dirty="0"/>
                  <a:t>5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sz="2400" dirty="0"/>
                  <a:t>5</a:t>
                </a:r>
                <a:r>
                  <a:rPr lang="en-US" sz="2400" baseline="30000" dirty="0">
                    <a:solidFill>
                      <a:srgbClr val="0070C0"/>
                    </a:solidFill>
                  </a:rPr>
                  <a:t>1</a:t>
                </a:r>
                <a:endParaRPr lang="en-US" sz="4267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C3B5A0D-6810-4F7E-888C-087DE7F3708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" y="-150644"/>
                <a:ext cx="12191999" cy="1325563"/>
              </a:xfrm>
              <a:blipFill>
                <a:blip r:embed="rId2"/>
                <a:stretch>
                  <a:fillRect l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416C661A-6C9F-4BCE-8CA2-46BAF799E69E}"/>
              </a:ext>
            </a:extLst>
          </p:cNvPr>
          <p:cNvSpPr/>
          <p:nvPr/>
        </p:nvSpPr>
        <p:spPr>
          <a:xfrm>
            <a:off x="139025" y="1016338"/>
            <a:ext cx="11264622" cy="54476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.type power, @function		# tell linker this will be a function		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power:	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# Prologue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%ebp		# save old base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%esp, %ebp		# make stack pointer the base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subl $4, %esp		# make room for local variables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8(%ebp), %ebx		# put 1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 in %ebx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12(%ebp), %ecx		# put 2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nd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 in %ecx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%ebx, -4(%ebp)		# store current result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power_loop_start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cmpl $1, %ecx		# if the power is 1, end function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je end_power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-4(%ebp), %eax		# move current result into %eax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imull %ebx, %eax		# multiply base number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by current result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%eax, -4(%ebp)		# store current result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decl %ecx			# decrease the power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jmp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power_loop_start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# run for the next power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end_power: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-4(%ebp), %eax		# return value goes in %eax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 Epilogue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%ebp, %esp		# restore stack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popl %ebp			# restore base pointer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ret			# popl %eip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66B23DC-4DC5-4047-AB91-54BD3EDC9CE9}"/>
              </a:ext>
            </a:extLst>
          </p:cNvPr>
          <p:cNvSpPr/>
          <p:nvPr/>
        </p:nvSpPr>
        <p:spPr>
          <a:xfrm>
            <a:off x="8057073" y="1016338"/>
            <a:ext cx="4119380" cy="5841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Table 11">
                <a:extLst>
                  <a:ext uri="{FF2B5EF4-FFF2-40B4-BE49-F238E27FC236}">
                    <a16:creationId xmlns:a16="http://schemas.microsoft.com/office/drawing/2014/main" id="{08838124-31CE-46F5-8C96-E54C2F58CF0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58527984"/>
                  </p:ext>
                </p:extLst>
              </p:nvPr>
            </p:nvGraphicFramePr>
            <p:xfrm>
              <a:off x="7265850" y="1051947"/>
              <a:ext cx="4706353" cy="25958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02895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77403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366124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16(%ebp)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01703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12(%ebp)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45964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8(%ebp)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435318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4(%ebp)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return address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632989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(%ebp)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old %ebp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238151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-4(%</a:t>
                          </a:r>
                          <a:r>
                            <a:rPr lang="en-US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ebp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 &amp; (%esp)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8336644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Table 11">
                <a:extLst>
                  <a:ext uri="{FF2B5EF4-FFF2-40B4-BE49-F238E27FC236}">
                    <a16:creationId xmlns:a16="http://schemas.microsoft.com/office/drawing/2014/main" id="{08838124-31CE-46F5-8C96-E54C2F58CF0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58527984"/>
                  </p:ext>
                </p:extLst>
              </p:nvPr>
            </p:nvGraphicFramePr>
            <p:xfrm>
              <a:off x="7265850" y="1051947"/>
              <a:ext cx="4706353" cy="25958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02895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77403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366124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100000" r="-56137" b="-5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01703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200000" r="-56137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45964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300000" r="-56137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435318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400000" r="-56137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return address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632989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500000" r="-56137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old %ebp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238151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600000" r="-56137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8336644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7FF702F1-37BB-45C0-9CA5-0C69B65DB61F}"/>
              </a:ext>
            </a:extLst>
          </p:cNvPr>
          <p:cNvSpPr txBox="1"/>
          <p:nvPr/>
        </p:nvSpPr>
        <p:spPr>
          <a:xfrm>
            <a:off x="9686564" y="5288117"/>
            <a:ext cx="2285639" cy="116955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1400" dirty="0"/>
              <a:t>EIP </a:t>
            </a:r>
            <a:r>
              <a:rPr lang="en-US" sz="1400" dirty="0"/>
              <a:t>= start of power function</a:t>
            </a:r>
          </a:p>
          <a:p>
            <a:r>
              <a:rPr lang="es-ES" sz="1400" dirty="0"/>
              <a:t>EBX </a:t>
            </a:r>
            <a:r>
              <a:rPr lang="en-US" sz="1400" dirty="0"/>
              <a:t>= 5</a:t>
            </a:r>
          </a:p>
          <a:p>
            <a:r>
              <a:rPr lang="en-US" sz="1400" dirty="0">
                <a:solidFill>
                  <a:srgbClr val="0070C0"/>
                </a:solidFill>
              </a:rPr>
              <a:t>ECX = 1</a:t>
            </a:r>
          </a:p>
          <a:p>
            <a:r>
              <a:rPr lang="en-US" sz="1400" dirty="0"/>
              <a:t>EAX = 25</a:t>
            </a:r>
          </a:p>
          <a:p>
            <a:r>
              <a:rPr lang="es-ES" sz="1400" dirty="0"/>
              <a:t>E</a:t>
            </a:r>
            <a:r>
              <a:rPr lang="en-US" sz="1400" dirty="0"/>
              <a:t>BP = old EBP</a:t>
            </a:r>
          </a:p>
        </p:txBody>
      </p:sp>
    </p:spTree>
    <p:extLst>
      <p:ext uri="{BB962C8B-B14F-4D97-AF65-F5344CB8AC3E}">
        <p14:creationId xmlns:p14="http://schemas.microsoft.com/office/powerpoint/2010/main" val="154644749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B5A0D-6810-4F7E-888C-087DE7F37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-150644"/>
            <a:ext cx="12191999" cy="1325563"/>
          </a:xfrm>
        </p:spPr>
        <p:txBody>
          <a:bodyPr>
            <a:normAutofit/>
          </a:bodyPr>
          <a:lstStyle/>
          <a:p>
            <a:r>
              <a:rPr lang="es-ES" dirty="0"/>
              <a:t>Power							                         </a:t>
            </a:r>
            <a:r>
              <a:rPr lang="en-US" sz="2400" dirty="0"/>
              <a:t>restart loop</a:t>
            </a:r>
            <a:endParaRPr lang="en-US" sz="4267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668388A-1387-49B9-89B3-B1934BAD1626}"/>
              </a:ext>
            </a:extLst>
          </p:cNvPr>
          <p:cNvSpPr/>
          <p:nvPr/>
        </p:nvSpPr>
        <p:spPr>
          <a:xfrm>
            <a:off x="139025" y="1016338"/>
            <a:ext cx="11264622" cy="54476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.type power, @function		# tell linker this will be a function		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power:	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# Prologue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%ebp		# save old base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%esp, %ebp		# make stack pointer the base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subl $4, %esp		# make room for local variables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8(%ebp), %ebx		# put 1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 in %ebx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12(%ebp), %ecx		# put 2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nd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 in %ecx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%ebx, -4(%ebp)		# store current result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power_loop_start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cmpl $1, %ecx		# if the power is 1, end function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je end_power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-4(%ebp), %eax		# move current result into %eax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imull %ebx, %eax		# multiply base number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by current result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%eax, -4(%ebp)		# store current result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decl %ecx			# decrease the power</a:t>
            </a:r>
          </a:p>
          <a:p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jmp</a:t>
            </a:r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power_loop_start</a:t>
            </a:r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# run for the next power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end_power: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-4(%ebp), %eax		# return value goes in %eax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 Epilogue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%ebp, %esp		# restore stack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popl %ebp			# restore base pointer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ret			# popl %eip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C475610-A109-45C9-973C-8E100AC59571}"/>
              </a:ext>
            </a:extLst>
          </p:cNvPr>
          <p:cNvSpPr/>
          <p:nvPr/>
        </p:nvSpPr>
        <p:spPr>
          <a:xfrm>
            <a:off x="8057073" y="1016338"/>
            <a:ext cx="4119380" cy="5841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5" name="Table 14">
                <a:extLst>
                  <a:ext uri="{FF2B5EF4-FFF2-40B4-BE49-F238E27FC236}">
                    <a16:creationId xmlns:a16="http://schemas.microsoft.com/office/drawing/2014/main" id="{B5A144D0-9369-4C89-8484-D488EB3129A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88846216"/>
                  </p:ext>
                </p:extLst>
              </p:nvPr>
            </p:nvGraphicFramePr>
            <p:xfrm>
              <a:off x="7265850" y="1051947"/>
              <a:ext cx="4706353" cy="25958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02895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77403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366124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16(%ebp)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01703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12(%ebp)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45964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8(%ebp)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435318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4(%ebp)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return address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632989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(%ebp)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old %ebp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238151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-4(%</a:t>
                          </a:r>
                          <a:r>
                            <a:rPr lang="en-US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ebp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 &amp; (%esp)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8336644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5" name="Table 14">
                <a:extLst>
                  <a:ext uri="{FF2B5EF4-FFF2-40B4-BE49-F238E27FC236}">
                    <a16:creationId xmlns:a16="http://schemas.microsoft.com/office/drawing/2014/main" id="{B5A144D0-9369-4C89-8484-D488EB3129A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88846216"/>
                  </p:ext>
                </p:extLst>
              </p:nvPr>
            </p:nvGraphicFramePr>
            <p:xfrm>
              <a:off x="7265850" y="1051947"/>
              <a:ext cx="4706353" cy="25958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02895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77403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366124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100000" r="-56137" b="-5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01703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200000" r="-56137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45964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300000" r="-56137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435318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400000" r="-56137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return address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632989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500000" r="-56137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old %ebp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238151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600000" r="-56137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8336644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4119D816-A0CC-49BE-8A54-220D2607BDB5}"/>
              </a:ext>
            </a:extLst>
          </p:cNvPr>
          <p:cNvSpPr txBox="1"/>
          <p:nvPr/>
        </p:nvSpPr>
        <p:spPr>
          <a:xfrm>
            <a:off x="9686564" y="5288117"/>
            <a:ext cx="2285639" cy="116955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1400" dirty="0"/>
              <a:t>EIP </a:t>
            </a:r>
            <a:r>
              <a:rPr lang="en-US" sz="1400" dirty="0"/>
              <a:t>= start of power function</a:t>
            </a:r>
          </a:p>
          <a:p>
            <a:r>
              <a:rPr lang="es-ES" sz="1400" dirty="0"/>
              <a:t>EBX </a:t>
            </a:r>
            <a:r>
              <a:rPr lang="en-US" sz="1400" dirty="0"/>
              <a:t>= 5</a:t>
            </a:r>
          </a:p>
          <a:p>
            <a:r>
              <a:rPr lang="en-US" sz="1400" dirty="0"/>
              <a:t>ECX = 1</a:t>
            </a:r>
          </a:p>
          <a:p>
            <a:r>
              <a:rPr lang="en-US" sz="1400" dirty="0"/>
              <a:t>EAX = 25</a:t>
            </a:r>
          </a:p>
          <a:p>
            <a:r>
              <a:rPr lang="es-ES" sz="1400" dirty="0"/>
              <a:t>E</a:t>
            </a:r>
            <a:r>
              <a:rPr lang="en-US" sz="1400" dirty="0"/>
              <a:t>BP = old EBP</a:t>
            </a:r>
          </a:p>
        </p:txBody>
      </p:sp>
    </p:spTree>
    <p:extLst>
      <p:ext uri="{BB962C8B-B14F-4D97-AF65-F5344CB8AC3E}">
        <p14:creationId xmlns:p14="http://schemas.microsoft.com/office/powerpoint/2010/main" val="52309681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C3B5A0D-6810-4F7E-888C-087DE7F37082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" y="-150644"/>
                <a:ext cx="12191999" cy="1325563"/>
              </a:xfrm>
            </p:spPr>
            <p:txBody>
              <a:bodyPr>
                <a:normAutofit/>
              </a:bodyPr>
              <a:lstStyle/>
              <a:p>
                <a:r>
                  <a:rPr lang="es-ES" dirty="0"/>
                  <a:t>Power							                            </a:t>
                </a:r>
                <a:r>
                  <a:rPr lang="en-US" sz="2400" dirty="0">
                    <a:solidFill>
                      <a:schemeClr val="accent3"/>
                    </a:solidFill>
                  </a:rPr>
                  <a:t>8 +</a:t>
                </a:r>
                <a:r>
                  <a:rPr lang="en-US" sz="2400" dirty="0"/>
                  <a:t> 5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sz="2400" dirty="0"/>
                  <a:t>5</a:t>
                </a:r>
                <a:r>
                  <a:rPr lang="en-US" sz="2400" baseline="30000" dirty="0">
                    <a:solidFill>
                      <a:srgbClr val="0070C0"/>
                    </a:solidFill>
                  </a:rPr>
                  <a:t>1?</a:t>
                </a:r>
                <a:endParaRPr lang="en-US" sz="4267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C3B5A0D-6810-4F7E-888C-087DE7F3708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" y="-150644"/>
                <a:ext cx="12191999" cy="1325563"/>
              </a:xfrm>
              <a:blipFill>
                <a:blip r:embed="rId2"/>
                <a:stretch>
                  <a:fillRect l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9D485E2B-E1EB-4A17-9539-A7C52A8E6153}"/>
              </a:ext>
            </a:extLst>
          </p:cNvPr>
          <p:cNvSpPr/>
          <p:nvPr/>
        </p:nvSpPr>
        <p:spPr>
          <a:xfrm>
            <a:off x="139025" y="1016338"/>
            <a:ext cx="11264622" cy="54476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.type power, @function		# tell linker this will be a function		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power:	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# Prologue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%ebp		# save old base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%esp, %ebp		# make stack pointer the base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subl $4, %esp		# make room for local variables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8(%ebp), %ebx		# put 1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 in %ebx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12(%ebp), %ecx		# put 2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nd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 in %ecx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%ebx, -4(%ebp)		# store current result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power_loop_start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cmpl $1, %ecx		# if the power is 1, end function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je end_power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-4(%ebp), %eax		# move current result into %eax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imull %ebx, %eax		# multiply base number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by current result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%eax, -4(%ebp)		# store current result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decl %ecx			# decrease the power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jmp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power_loop_start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# run for the next power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end_power: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-4(%ebp), %eax		# return value goes in %eax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 Epilogue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%ebp, %esp		# restore stack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popl %ebp			# restore base pointer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ret			# popl %eip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EFA9F86-7D58-4C39-B55A-C05E4C8F5C1B}"/>
              </a:ext>
            </a:extLst>
          </p:cNvPr>
          <p:cNvSpPr/>
          <p:nvPr/>
        </p:nvSpPr>
        <p:spPr>
          <a:xfrm>
            <a:off x="8057073" y="1016338"/>
            <a:ext cx="4119380" cy="5841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Table 11">
                <a:extLst>
                  <a:ext uri="{FF2B5EF4-FFF2-40B4-BE49-F238E27FC236}">
                    <a16:creationId xmlns:a16="http://schemas.microsoft.com/office/drawing/2014/main" id="{B4BAE46A-011D-44E6-A480-7FA9838ADF5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32291044"/>
                  </p:ext>
                </p:extLst>
              </p:nvPr>
            </p:nvGraphicFramePr>
            <p:xfrm>
              <a:off x="7265850" y="1051947"/>
              <a:ext cx="4706353" cy="25958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02895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77403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366124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16(%ebp)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01703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12(%ebp)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45964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8(%ebp)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435318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4(%ebp)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return address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632989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(%ebp)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old %ebp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238151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-4(%</a:t>
                          </a:r>
                          <a:r>
                            <a:rPr lang="en-US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ebp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 &amp; (%esp)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8336644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Table 11">
                <a:extLst>
                  <a:ext uri="{FF2B5EF4-FFF2-40B4-BE49-F238E27FC236}">
                    <a16:creationId xmlns:a16="http://schemas.microsoft.com/office/drawing/2014/main" id="{B4BAE46A-011D-44E6-A480-7FA9838ADF5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32291044"/>
                  </p:ext>
                </p:extLst>
              </p:nvPr>
            </p:nvGraphicFramePr>
            <p:xfrm>
              <a:off x="7265850" y="1051947"/>
              <a:ext cx="4706353" cy="25958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02895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77403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366124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100000" r="-56137" b="-5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01703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200000" r="-56137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45964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300000" r="-56137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435318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400000" r="-56137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return address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632989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500000" r="-56137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old %ebp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238151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600000" r="-56137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8336644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B6918D4-6149-4959-A753-1E992D2E327A}"/>
                  </a:ext>
                </a:extLst>
              </p:cNvPr>
              <p:cNvSpPr txBox="1"/>
              <p:nvPr/>
            </p:nvSpPr>
            <p:spPr>
              <a:xfrm>
                <a:off x="9686564" y="5288117"/>
                <a:ext cx="2285639" cy="116955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s-ES" sz="1400" dirty="0"/>
                  <a:t>EIP </a:t>
                </a:r>
                <a:r>
                  <a:rPr lang="en-US" sz="1400" dirty="0"/>
                  <a:t>= start of power function</a:t>
                </a:r>
              </a:p>
              <a:p>
                <a:r>
                  <a:rPr lang="es-ES" sz="1400" dirty="0"/>
                  <a:t>EBX </a:t>
                </a:r>
                <a:r>
                  <a:rPr lang="en-US" sz="1400" dirty="0"/>
                  <a:t>= 5</a:t>
                </a:r>
              </a:p>
              <a:p>
                <a:r>
                  <a:rPr lang="en-US" sz="1400" dirty="0">
                    <a:solidFill>
                      <a:srgbClr val="0070C0"/>
                    </a:solidFill>
                  </a:rPr>
                  <a:t>ECX = 1 = 1</a:t>
                </a:r>
                <a14:m>
                  <m:oMath xmlns:m="http://schemas.openxmlformats.org/officeDocument/2006/math">
                    <m:r>
                      <a:rPr lang="en-US" sz="140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4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400" dirty="0">
                    <a:solidFill>
                      <a:srgbClr val="0070C0"/>
                    </a:solidFill>
                  </a:rPr>
                  <a:t> true</a:t>
                </a:r>
              </a:p>
              <a:p>
                <a:r>
                  <a:rPr lang="en-US" sz="1400" dirty="0"/>
                  <a:t>EAX = 25</a:t>
                </a:r>
              </a:p>
              <a:p>
                <a:r>
                  <a:rPr lang="es-ES" sz="1400" dirty="0"/>
                  <a:t>E</a:t>
                </a:r>
                <a:r>
                  <a:rPr lang="en-US" sz="1400" dirty="0"/>
                  <a:t>BP = old EBP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B6918D4-6149-4959-A753-1E992D2E32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6564" y="5288117"/>
                <a:ext cx="2285639" cy="1169551"/>
              </a:xfrm>
              <a:prstGeom prst="rect">
                <a:avLst/>
              </a:prstGeom>
              <a:blipFill>
                <a:blip r:embed="rId4"/>
                <a:stretch>
                  <a:fillRect l="-800" t="-521" b="-46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812031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B5A0D-6810-4F7E-888C-087DE7F37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-150644"/>
            <a:ext cx="12191999" cy="1325563"/>
          </a:xfrm>
        </p:spPr>
        <p:txBody>
          <a:bodyPr>
            <a:normAutofit/>
          </a:bodyPr>
          <a:lstStyle/>
          <a:p>
            <a:r>
              <a:rPr lang="es-ES" dirty="0"/>
              <a:t>Power							                                </a:t>
            </a:r>
            <a:r>
              <a:rPr lang="en-US" sz="2400" dirty="0"/>
              <a:t>end!</a:t>
            </a:r>
            <a:endParaRPr lang="en-US" sz="4267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708EF80-2669-426C-A80A-FB0216BE263F}"/>
              </a:ext>
            </a:extLst>
          </p:cNvPr>
          <p:cNvSpPr/>
          <p:nvPr/>
        </p:nvSpPr>
        <p:spPr>
          <a:xfrm>
            <a:off x="139025" y="1016338"/>
            <a:ext cx="11264622" cy="54476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.type power, @function		# tell linker this will be a function		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power:	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# Prologue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%ebp		# save old base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%esp, %ebp		# make stack pointer the base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subl $4, %esp		# make room for local variables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8(%ebp), %ebx		# put 1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 in %ebx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12(%ebp), %ecx		# put 2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nd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 in %ecx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%ebx, -4(%ebp)		# store current result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power_loop_start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cmpl $1, %ecx		# if the power is 1, end function</a:t>
            </a:r>
          </a:p>
          <a:p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je end_power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-4(%ebp), %eax		# move current result into %eax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imull %ebx, %eax		# multiply base number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by current result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%eax, -4(%ebp)		# store current result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decl %ecx			# decrease the power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jmp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power_loop_start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# run for the next power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end_power: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-4(%ebp), %eax		# return value goes in %eax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 Epilogue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%ebp, %esp		# restore stack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popl %ebp			# restore base pointer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ret			# popl %eip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6ADF0EE-7C44-4FF2-B964-8047211B6A01}"/>
              </a:ext>
            </a:extLst>
          </p:cNvPr>
          <p:cNvSpPr/>
          <p:nvPr/>
        </p:nvSpPr>
        <p:spPr>
          <a:xfrm>
            <a:off x="8057073" y="1016338"/>
            <a:ext cx="4119380" cy="5841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Table 11">
                <a:extLst>
                  <a:ext uri="{FF2B5EF4-FFF2-40B4-BE49-F238E27FC236}">
                    <a16:creationId xmlns:a16="http://schemas.microsoft.com/office/drawing/2014/main" id="{6F758832-A51B-46C1-9166-6641FFA66E1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50407118"/>
                  </p:ext>
                </p:extLst>
              </p:nvPr>
            </p:nvGraphicFramePr>
            <p:xfrm>
              <a:off x="7265850" y="1051947"/>
              <a:ext cx="4706353" cy="25958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02895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77403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366124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16(%ebp)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01703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12(%ebp)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45964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8(%ebp)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435318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4(%ebp)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return address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632989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(%ebp)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old %ebp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238151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-4(%</a:t>
                          </a:r>
                          <a:r>
                            <a:rPr lang="en-US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ebp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 &amp; (%esp)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8336644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Table 11">
                <a:extLst>
                  <a:ext uri="{FF2B5EF4-FFF2-40B4-BE49-F238E27FC236}">
                    <a16:creationId xmlns:a16="http://schemas.microsoft.com/office/drawing/2014/main" id="{6F758832-A51B-46C1-9166-6641FFA66E1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50407118"/>
                  </p:ext>
                </p:extLst>
              </p:nvPr>
            </p:nvGraphicFramePr>
            <p:xfrm>
              <a:off x="7265850" y="1051947"/>
              <a:ext cx="4706353" cy="25958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02895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77403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366124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100000" r="-56137" b="-5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01703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200000" r="-56137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45964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300000" r="-56137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435318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400000" r="-56137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return address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632989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500000" r="-56137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old %ebp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238151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600000" r="-56137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8336644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97558D36-1100-481A-B437-F509E59C79BE}"/>
              </a:ext>
            </a:extLst>
          </p:cNvPr>
          <p:cNvSpPr txBox="1"/>
          <p:nvPr/>
        </p:nvSpPr>
        <p:spPr>
          <a:xfrm>
            <a:off x="9686564" y="5288117"/>
            <a:ext cx="2285639" cy="116955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1400" dirty="0"/>
              <a:t>EIP </a:t>
            </a:r>
            <a:r>
              <a:rPr lang="en-US" sz="1400" dirty="0"/>
              <a:t>= start of power function</a:t>
            </a:r>
          </a:p>
          <a:p>
            <a:r>
              <a:rPr lang="es-ES" sz="1400" dirty="0"/>
              <a:t>EBX </a:t>
            </a:r>
            <a:r>
              <a:rPr lang="en-US" sz="1400" dirty="0"/>
              <a:t>= 5</a:t>
            </a:r>
          </a:p>
          <a:p>
            <a:r>
              <a:rPr lang="en-US" sz="1400" dirty="0"/>
              <a:t>ECX = 1</a:t>
            </a:r>
          </a:p>
          <a:p>
            <a:r>
              <a:rPr lang="en-US" sz="1400" dirty="0"/>
              <a:t>EAX = 25</a:t>
            </a:r>
          </a:p>
          <a:p>
            <a:r>
              <a:rPr lang="es-ES" sz="1400" dirty="0"/>
              <a:t>E</a:t>
            </a:r>
            <a:r>
              <a:rPr lang="en-US" sz="1400" dirty="0"/>
              <a:t>BP = old EBP</a:t>
            </a:r>
          </a:p>
        </p:txBody>
      </p:sp>
    </p:spTree>
    <p:extLst>
      <p:ext uri="{BB962C8B-B14F-4D97-AF65-F5344CB8AC3E}">
        <p14:creationId xmlns:p14="http://schemas.microsoft.com/office/powerpoint/2010/main" val="211485381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B5A0D-6810-4F7E-888C-087DE7F37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-150644"/>
            <a:ext cx="12191999" cy="1325563"/>
          </a:xfrm>
        </p:spPr>
        <p:txBody>
          <a:bodyPr>
            <a:normAutofit/>
          </a:bodyPr>
          <a:lstStyle/>
          <a:p>
            <a:r>
              <a:rPr lang="es-ES" dirty="0"/>
              <a:t>Power							                               </a:t>
            </a:r>
            <a:r>
              <a:rPr lang="en-US" sz="2400" dirty="0">
                <a:solidFill>
                  <a:schemeClr val="accent3"/>
                </a:solidFill>
              </a:rPr>
              <a:t>8 +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070C0"/>
                </a:solidFill>
              </a:rPr>
              <a:t>25</a:t>
            </a:r>
            <a:endParaRPr lang="en-US" sz="4267" dirty="0">
              <a:solidFill>
                <a:srgbClr val="0070C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4E4F877-7FDD-4C7E-B4A8-5C4AA25DBCA6}"/>
              </a:ext>
            </a:extLst>
          </p:cNvPr>
          <p:cNvSpPr/>
          <p:nvPr/>
        </p:nvSpPr>
        <p:spPr>
          <a:xfrm>
            <a:off x="139025" y="1016338"/>
            <a:ext cx="11264622" cy="54476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.type power, @function		# tell linker this will be a function		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power:	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# Prologue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%ebp		# save old base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%esp, %ebp		# make stack pointer the base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subl $4, %esp		# make room for local variables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8(%ebp), %ebx		# put 1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 in %ebx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12(%ebp), %ecx		# put 2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nd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 in %ecx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%ebx, -4(%ebp)		# store current result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power_loop_start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cmpl $1, %ecx		# if the power is 1, end function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je end_power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-4(%ebp), %eax		# move current result into %eax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imull %ebx, %eax		# multiply base number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by current result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%eax, -4(%ebp)		# store current result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decl %ecx			# decrease the power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jmp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power_loop_start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# run for the next power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end_power:</a:t>
            </a:r>
          </a:p>
          <a:p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movl -4(%ebp), %eax		# return value goes in %eax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 Epilogue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%ebp, %esp		# restore stack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popl %ebp			# restore base pointer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ret			# popl %eip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CB8002F-767C-4B63-ACC7-D165C8368687}"/>
              </a:ext>
            </a:extLst>
          </p:cNvPr>
          <p:cNvSpPr/>
          <p:nvPr/>
        </p:nvSpPr>
        <p:spPr>
          <a:xfrm>
            <a:off x="8057073" y="1016338"/>
            <a:ext cx="4119380" cy="5841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Table 11">
                <a:extLst>
                  <a:ext uri="{FF2B5EF4-FFF2-40B4-BE49-F238E27FC236}">
                    <a16:creationId xmlns:a16="http://schemas.microsoft.com/office/drawing/2014/main" id="{0AF7CE0A-8153-4361-B7B2-5EB28B112DE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95383930"/>
                  </p:ext>
                </p:extLst>
              </p:nvPr>
            </p:nvGraphicFramePr>
            <p:xfrm>
              <a:off x="7265850" y="1051947"/>
              <a:ext cx="4706353" cy="25958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02895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77403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366124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16(%ebp)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01703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12(%ebp)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45964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8(%ebp)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435318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4(%ebp)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return address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632989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(%ebp)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old %ebp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238151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rgbClr val="0070C0"/>
                              </a:solidFill>
                              <a:ea typeface="Cambria Math" panose="02040503050406030204" pitchFamily="18" charset="0"/>
                            </a:rPr>
                            <a:t>-4(%</a:t>
                          </a:r>
                          <a:r>
                            <a:rPr lang="en-US" dirty="0" err="1">
                              <a:solidFill>
                                <a:srgbClr val="0070C0"/>
                              </a:solidFill>
                              <a:ea typeface="Cambria Math" panose="02040503050406030204" pitchFamily="18" charset="0"/>
                            </a:rPr>
                            <a:t>ebp</a:t>
                          </a:r>
                          <a:r>
                            <a:rPr lang="en-US" dirty="0">
                              <a:solidFill>
                                <a:srgbClr val="0070C0"/>
                              </a:solidFill>
                              <a:ea typeface="Cambria Math" panose="02040503050406030204" pitchFamily="18" charset="0"/>
                            </a:rPr>
                            <a:t>) 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&amp; (%esp)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70C0"/>
                              </a:solidFill>
                            </a:rPr>
                            <a:t>25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8336644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Table 11">
                <a:extLst>
                  <a:ext uri="{FF2B5EF4-FFF2-40B4-BE49-F238E27FC236}">
                    <a16:creationId xmlns:a16="http://schemas.microsoft.com/office/drawing/2014/main" id="{0AF7CE0A-8153-4361-B7B2-5EB28B112DE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95383930"/>
                  </p:ext>
                </p:extLst>
              </p:nvPr>
            </p:nvGraphicFramePr>
            <p:xfrm>
              <a:off x="7265850" y="1051947"/>
              <a:ext cx="4706353" cy="25958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02895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77403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366124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100000" r="-56137" b="-5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01703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200000" r="-56137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45964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300000" r="-56137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435318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400000" r="-56137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return address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632989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500000" r="-56137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old %ebp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238151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600000" r="-56137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70C0"/>
                              </a:solidFill>
                            </a:rPr>
                            <a:t>25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8336644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09D525D5-A256-4C82-B44C-78A756AB2F6C}"/>
              </a:ext>
            </a:extLst>
          </p:cNvPr>
          <p:cNvSpPr txBox="1"/>
          <p:nvPr/>
        </p:nvSpPr>
        <p:spPr>
          <a:xfrm>
            <a:off x="9686564" y="5288117"/>
            <a:ext cx="2285639" cy="116955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1400" dirty="0"/>
              <a:t>EIP </a:t>
            </a:r>
            <a:r>
              <a:rPr lang="en-US" sz="1400" dirty="0"/>
              <a:t>= start of power function</a:t>
            </a:r>
          </a:p>
          <a:p>
            <a:r>
              <a:rPr lang="es-ES" sz="1400" dirty="0"/>
              <a:t>EBX </a:t>
            </a:r>
            <a:r>
              <a:rPr lang="en-US" sz="1400" dirty="0"/>
              <a:t>= 5</a:t>
            </a:r>
          </a:p>
          <a:p>
            <a:r>
              <a:rPr lang="en-US" sz="1400" dirty="0"/>
              <a:t>ECX = 1</a:t>
            </a:r>
          </a:p>
          <a:p>
            <a:r>
              <a:rPr lang="en-US" sz="1400" dirty="0">
                <a:solidFill>
                  <a:srgbClr val="0070C0"/>
                </a:solidFill>
              </a:rPr>
              <a:t>EAX = 25</a:t>
            </a:r>
          </a:p>
          <a:p>
            <a:r>
              <a:rPr lang="es-ES" sz="1400" dirty="0"/>
              <a:t>E</a:t>
            </a:r>
            <a:r>
              <a:rPr lang="en-US" sz="1400" dirty="0"/>
              <a:t>BP = old EBP</a:t>
            </a:r>
          </a:p>
        </p:txBody>
      </p:sp>
    </p:spTree>
    <p:extLst>
      <p:ext uri="{BB962C8B-B14F-4D97-AF65-F5344CB8AC3E}">
        <p14:creationId xmlns:p14="http://schemas.microsoft.com/office/powerpoint/2010/main" val="57038431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344B6D88-0BC7-45AB-BEF9-40434B694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-150644"/>
            <a:ext cx="12191999" cy="1325563"/>
          </a:xfrm>
        </p:spPr>
        <p:txBody>
          <a:bodyPr>
            <a:normAutofit/>
          </a:bodyPr>
          <a:lstStyle/>
          <a:p>
            <a:r>
              <a:rPr lang="es-ES" dirty="0"/>
              <a:t>Power							         </a:t>
            </a:r>
            <a:r>
              <a:rPr lang="en-US" sz="2400" dirty="0"/>
              <a:t>power() #2: restore stack </a:t>
            </a:r>
            <a:r>
              <a:rPr lang="en-US" sz="2400" dirty="0" err="1"/>
              <a:t>ptr</a:t>
            </a:r>
            <a:endParaRPr lang="en-US" sz="4267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AC0F565-9E77-48CB-92A7-4E9D7DCB1A6D}"/>
              </a:ext>
            </a:extLst>
          </p:cNvPr>
          <p:cNvSpPr/>
          <p:nvPr/>
        </p:nvSpPr>
        <p:spPr>
          <a:xfrm>
            <a:off x="139025" y="1016338"/>
            <a:ext cx="11264622" cy="54476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.type power, @function		# tell linker this will be a function		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power:	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# Prologue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%ebp		# save old base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%esp, %ebp		# make stack pointer the base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subl $4, %esp		# make room for local variables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8(%ebp), %ebx		# put 1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 in %ebx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12(%ebp), %ecx		# put 2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nd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 in %ecx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%ebx, -4(%ebp)		# store current result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power_loop_start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cmpl $1, %ecx		# if the power is 1, end function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je end_power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-4(%ebp), %eax		# move current result into %eax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imull %ebx, %eax		# multiply base number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by current result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%eax, -4(%ebp)		# store current result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decl %ecx			# decrease the power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jmp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power_loop_start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# run for the next power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end_power: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-4(%ebp), %eax		# return value goes in %eax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 Epilogue</a:t>
            </a:r>
          </a:p>
          <a:p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movl %ebp, %esp		# restore stack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popl %ebp			# restore base pointer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ret			# popl %eip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EAF0012-5ADB-43AD-9F55-ECBBCE0ED1E0}"/>
              </a:ext>
            </a:extLst>
          </p:cNvPr>
          <p:cNvSpPr/>
          <p:nvPr/>
        </p:nvSpPr>
        <p:spPr>
          <a:xfrm>
            <a:off x="8057073" y="1016338"/>
            <a:ext cx="4119380" cy="5841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Table 11">
                <a:extLst>
                  <a:ext uri="{FF2B5EF4-FFF2-40B4-BE49-F238E27FC236}">
                    <a16:creationId xmlns:a16="http://schemas.microsoft.com/office/drawing/2014/main" id="{5A5480E2-CEDF-478C-9102-4A49DF78075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75433761"/>
                  </p:ext>
                </p:extLst>
              </p:nvPr>
            </p:nvGraphicFramePr>
            <p:xfrm>
              <a:off x="7265850" y="1051947"/>
              <a:ext cx="4706353" cy="22250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02895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77403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366124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16(%ebp)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01703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12(%ebp)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45964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8(%ebp)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435318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4(%ebp)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return address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632989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rgbClr val="0070C0"/>
                              </a:solidFill>
                              <a:ea typeface="Cambria Math" panose="02040503050406030204" pitchFamily="18" charset="0"/>
                            </a:rPr>
                            <a:t>(%esp) &amp; (%ebp)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70C0"/>
                              </a:solidFill>
                            </a:rPr>
                            <a:t>old %ebp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2381518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Table 11">
                <a:extLst>
                  <a:ext uri="{FF2B5EF4-FFF2-40B4-BE49-F238E27FC236}">
                    <a16:creationId xmlns:a16="http://schemas.microsoft.com/office/drawing/2014/main" id="{5A5480E2-CEDF-478C-9102-4A49DF78075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75433761"/>
                  </p:ext>
                </p:extLst>
              </p:nvPr>
            </p:nvGraphicFramePr>
            <p:xfrm>
              <a:off x="7265850" y="1051947"/>
              <a:ext cx="4706353" cy="22250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02895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77403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366124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100000" r="-56137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01703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200000" r="-56137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45964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300000" r="-56137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435318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400000" r="-56137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return address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632989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500000" r="-56137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70C0"/>
                              </a:solidFill>
                            </a:rPr>
                            <a:t>old %ebp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2381518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2178242C-4833-46D4-9A3C-8659D6A1746D}"/>
              </a:ext>
            </a:extLst>
          </p:cNvPr>
          <p:cNvSpPr txBox="1"/>
          <p:nvPr/>
        </p:nvSpPr>
        <p:spPr>
          <a:xfrm>
            <a:off x="9686564" y="5288117"/>
            <a:ext cx="2285639" cy="116955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1400" dirty="0"/>
              <a:t>EIP </a:t>
            </a:r>
            <a:r>
              <a:rPr lang="en-US" sz="1400" dirty="0"/>
              <a:t>= start of power function</a:t>
            </a:r>
          </a:p>
          <a:p>
            <a:r>
              <a:rPr lang="es-ES" sz="1400" dirty="0"/>
              <a:t>EBX </a:t>
            </a:r>
            <a:r>
              <a:rPr lang="en-US" sz="1400" dirty="0"/>
              <a:t>= 5</a:t>
            </a:r>
          </a:p>
          <a:p>
            <a:r>
              <a:rPr lang="en-US" sz="1400" dirty="0"/>
              <a:t>ECX = 1</a:t>
            </a:r>
          </a:p>
          <a:p>
            <a:r>
              <a:rPr lang="en-US" sz="1400" dirty="0"/>
              <a:t>EAX = 25</a:t>
            </a:r>
          </a:p>
          <a:p>
            <a:r>
              <a:rPr lang="es-ES" sz="1400" dirty="0"/>
              <a:t>E</a:t>
            </a:r>
            <a:r>
              <a:rPr lang="en-US" sz="1400" dirty="0"/>
              <a:t>BP = old EBP</a:t>
            </a:r>
          </a:p>
        </p:txBody>
      </p:sp>
    </p:spTree>
    <p:extLst>
      <p:ext uri="{BB962C8B-B14F-4D97-AF65-F5344CB8AC3E}">
        <p14:creationId xmlns:p14="http://schemas.microsoft.com/office/powerpoint/2010/main" val="2880500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A7ED6C7-E799-47BF-A42F-2A59C34C405E}"/>
              </a:ext>
            </a:extLst>
          </p:cNvPr>
          <p:cNvSpPr/>
          <p:nvPr/>
        </p:nvSpPr>
        <p:spPr>
          <a:xfrm>
            <a:off x="139025" y="1014844"/>
            <a:ext cx="7590539" cy="563231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.data			# starting with period means assembler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instructions and not machine code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.text			# where instructions live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_start			# tell program to start at _start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_start: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pushl $3			# push 2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nd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pushl $2			# push 1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 power		# call the function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addl $8, %esp		# move stack pointer back</a:t>
            </a:r>
          </a:p>
          <a:p>
            <a:endParaRPr lang="en-US" sz="1200" dirty="0">
              <a:solidFill>
                <a:schemeClr val="accent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pushl %eax		# save 1</a:t>
            </a:r>
            <a:r>
              <a:rPr lang="en-US" sz="1200" baseline="300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answer before calling</a:t>
            </a:r>
          </a:p>
          <a:p>
            <a:r>
              <a:rPr lang="en-US" sz="12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# the next function</a:t>
            </a:r>
          </a:p>
          <a:p>
            <a:r>
              <a:rPr lang="en-US" sz="12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12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pushl $2			# push 2</a:t>
            </a:r>
            <a:r>
              <a:rPr lang="en-US" sz="1200" baseline="300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nd</a:t>
            </a:r>
            <a:r>
              <a:rPr lang="en-US" sz="12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argument</a:t>
            </a:r>
          </a:p>
          <a:p>
            <a:r>
              <a:rPr lang="en-US" sz="12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pushl $5			# push 1</a:t>
            </a:r>
            <a:r>
              <a:rPr lang="en-US" sz="1200" baseline="300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argument</a:t>
            </a:r>
          </a:p>
          <a:p>
            <a:r>
              <a:rPr lang="en-US" sz="12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call power		# call the function</a:t>
            </a:r>
          </a:p>
          <a:p>
            <a:r>
              <a:rPr lang="en-US" sz="12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addl $8, %esp		# move stack pointer back</a:t>
            </a:r>
          </a:p>
          <a:p>
            <a:endParaRPr lang="en-US" sz="1200" dirty="0">
              <a:solidFill>
                <a:schemeClr val="accent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popl %ebx			# 2</a:t>
            </a:r>
            <a:r>
              <a:rPr lang="en-US" sz="1200" baseline="300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nd</a:t>
            </a:r>
            <a:r>
              <a:rPr lang="en-US" sz="12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answer already in %eax, 1</a:t>
            </a:r>
            <a:r>
              <a:rPr lang="en-US" sz="1200" baseline="300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answer</a:t>
            </a:r>
          </a:p>
          <a:p>
            <a:r>
              <a:rPr lang="en-US" sz="12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# on the stack so pop it into %ebx</a:t>
            </a:r>
          </a:p>
          <a:p>
            <a:r>
              <a:rPr lang="en-US" sz="12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12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addl %eax, %ebx		# add them together</a:t>
            </a:r>
          </a:p>
          <a:p>
            <a:endParaRPr lang="en-US" sz="1200" dirty="0">
              <a:solidFill>
                <a:schemeClr val="accent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movl $1, %eax		# exit code (%ebx is returned)</a:t>
            </a:r>
          </a:p>
          <a:p>
            <a:r>
              <a:rPr lang="en-US" sz="12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int $0x80			# interrupt 16</a:t>
            </a:r>
          </a:p>
          <a:p>
            <a:r>
              <a:rPr lang="en-US" sz="12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6580F46-0751-4393-9275-CEA9A156412C}"/>
              </a:ext>
            </a:extLst>
          </p:cNvPr>
          <p:cNvCxnSpPr>
            <a:cxnSpLocks/>
          </p:cNvCxnSpPr>
          <p:nvPr/>
        </p:nvCxnSpPr>
        <p:spPr>
          <a:xfrm>
            <a:off x="539075" y="2996146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0A4AEADF-48C7-46F1-89C8-39D787A0D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-150644"/>
            <a:ext cx="12191999" cy="1325563"/>
          </a:xfrm>
        </p:spPr>
        <p:txBody>
          <a:bodyPr>
            <a:normAutofit/>
          </a:bodyPr>
          <a:lstStyle/>
          <a:p>
            <a:r>
              <a:rPr lang="es-ES" dirty="0"/>
              <a:t>Power							                          </a:t>
            </a:r>
            <a:r>
              <a:rPr lang="en-US" sz="2400" dirty="0"/>
              <a:t>call 2</a:t>
            </a:r>
            <a:r>
              <a:rPr lang="en-US" sz="2400" baseline="30000" dirty="0"/>
              <a:t>3</a:t>
            </a:r>
            <a:r>
              <a:rPr lang="en-US" sz="2400" dirty="0">
                <a:solidFill>
                  <a:schemeClr val="accent3"/>
                </a:solidFill>
              </a:rPr>
              <a:t> + 5</a:t>
            </a:r>
            <a:r>
              <a:rPr lang="en-US" sz="2400" baseline="30000" dirty="0">
                <a:solidFill>
                  <a:schemeClr val="accent3"/>
                </a:solidFill>
              </a:rPr>
              <a:t>2</a:t>
            </a:r>
            <a:endParaRPr lang="en-US" sz="4267" dirty="0">
              <a:solidFill>
                <a:schemeClr val="accent3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24F0B2A-00B0-46E6-B366-8F0ACC7FB453}"/>
              </a:ext>
            </a:extLst>
          </p:cNvPr>
          <p:cNvSpPr/>
          <p:nvPr/>
        </p:nvSpPr>
        <p:spPr>
          <a:xfrm>
            <a:off x="8057073" y="1016338"/>
            <a:ext cx="4119380" cy="5841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A583527C-7AB1-419A-89C5-598C1C891FA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92716133"/>
                  </p:ext>
                </p:extLst>
              </p:nvPr>
            </p:nvGraphicFramePr>
            <p:xfrm>
              <a:off x="7265850" y="1051947"/>
              <a:ext cx="4706353" cy="14833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02895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77403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9366124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01703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45964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rgbClr val="0070C0"/>
                              </a:solidFill>
                              <a:ea typeface="Cambria Math" panose="02040503050406030204" pitchFamily="18" charset="0"/>
                            </a:rPr>
                            <a:t>(%esp)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70C0"/>
                              </a:solidFill>
                            </a:rPr>
                            <a:t>return address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81743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A583527C-7AB1-419A-89C5-598C1C891FA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92716133"/>
                  </p:ext>
                </p:extLst>
              </p:nvPr>
            </p:nvGraphicFramePr>
            <p:xfrm>
              <a:off x="7265850" y="1051947"/>
              <a:ext cx="4706353" cy="14833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02895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77403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9366124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01703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45964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300000" r="-56137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70C0"/>
                              </a:solidFill>
                            </a:rPr>
                            <a:t>return address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81743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28500683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1710A1C0-7C20-451E-BCF1-1DDB52C22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-150644"/>
            <a:ext cx="12191999" cy="1325563"/>
          </a:xfrm>
        </p:spPr>
        <p:txBody>
          <a:bodyPr>
            <a:normAutofit/>
          </a:bodyPr>
          <a:lstStyle/>
          <a:p>
            <a:r>
              <a:rPr lang="es-ES" dirty="0"/>
              <a:t>Power							         </a:t>
            </a:r>
            <a:r>
              <a:rPr lang="en-US" sz="2400" dirty="0"/>
              <a:t>power() #2: restore base </a:t>
            </a:r>
            <a:r>
              <a:rPr lang="en-US" sz="2400" dirty="0" err="1"/>
              <a:t>ptr</a:t>
            </a:r>
            <a:endParaRPr lang="en-US" sz="4267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7DF8A9A-3354-4DBD-A4A8-84B460C6BE8A}"/>
              </a:ext>
            </a:extLst>
          </p:cNvPr>
          <p:cNvSpPr/>
          <p:nvPr/>
        </p:nvSpPr>
        <p:spPr>
          <a:xfrm>
            <a:off x="139025" y="1016338"/>
            <a:ext cx="11264622" cy="54476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.type power, @function		# tell linker this will be a function		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power:	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# Prologue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%ebp		# save old base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%esp, %ebp		# make stack pointer the base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subl $4, %esp		# make room for local variables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8(%ebp), %ebx		# put 1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 in %ebx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12(%ebp), %ecx		# put 2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nd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 in %ecx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%ebx, -4(%ebp)		# store current result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power_loop_start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cmpl $1, %ecx		# if the power is 1, end function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je end_power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-4(%ebp), %eax		# move current result into %eax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imull %ebx, %eax		# multiply base number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by current result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%eax, -4(%ebp)		# store current result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decl %ecx			# decrease the power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jmp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power_loop_start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# run for the next power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end_power: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-4(%ebp), %eax		# return value goes in %eax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 Epilogue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%ebp, %esp		# restore stack pointer</a:t>
            </a:r>
          </a:p>
          <a:p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popl %ebp			# restore base pointer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ret			# popl %eip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B8BCA1-2588-4A75-BE5F-BC181DB9B169}"/>
              </a:ext>
            </a:extLst>
          </p:cNvPr>
          <p:cNvSpPr/>
          <p:nvPr/>
        </p:nvSpPr>
        <p:spPr>
          <a:xfrm>
            <a:off x="8057073" y="1016338"/>
            <a:ext cx="4119380" cy="5841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Table 12">
                <a:extLst>
                  <a:ext uri="{FF2B5EF4-FFF2-40B4-BE49-F238E27FC236}">
                    <a16:creationId xmlns:a16="http://schemas.microsoft.com/office/drawing/2014/main" id="{EBF91AF7-4095-4976-A34C-86104568979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53664329"/>
                  </p:ext>
                </p:extLst>
              </p:nvPr>
            </p:nvGraphicFramePr>
            <p:xfrm>
              <a:off x="7265850" y="1051947"/>
              <a:ext cx="4706353" cy="185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02895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77403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366124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01703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45964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435318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rgbClr val="0070C0"/>
                              </a:solidFill>
                              <a:ea typeface="Cambria Math" panose="02040503050406030204" pitchFamily="18" charset="0"/>
                            </a:rPr>
                            <a:t>(%esp)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return address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6329894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Table 12">
                <a:extLst>
                  <a:ext uri="{FF2B5EF4-FFF2-40B4-BE49-F238E27FC236}">
                    <a16:creationId xmlns:a16="http://schemas.microsoft.com/office/drawing/2014/main" id="{EBF91AF7-4095-4976-A34C-86104568979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53664329"/>
                  </p:ext>
                </p:extLst>
              </p:nvPr>
            </p:nvGraphicFramePr>
            <p:xfrm>
              <a:off x="7265850" y="1051947"/>
              <a:ext cx="4706353" cy="185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02895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77403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366124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01703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45964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435318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400000" r="-56137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return address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6329894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AF095DF6-2A70-4320-B059-B2A1A5A91CE9}"/>
              </a:ext>
            </a:extLst>
          </p:cNvPr>
          <p:cNvSpPr txBox="1"/>
          <p:nvPr/>
        </p:nvSpPr>
        <p:spPr>
          <a:xfrm>
            <a:off x="9686564" y="5288117"/>
            <a:ext cx="2285639" cy="116955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1400" dirty="0"/>
              <a:t>EIP </a:t>
            </a:r>
            <a:r>
              <a:rPr lang="en-US" sz="1400" dirty="0"/>
              <a:t>= start of power function</a:t>
            </a:r>
          </a:p>
          <a:p>
            <a:r>
              <a:rPr lang="es-ES" sz="1400" dirty="0"/>
              <a:t>EBX </a:t>
            </a:r>
            <a:r>
              <a:rPr lang="en-US" sz="1400" dirty="0"/>
              <a:t>= 5</a:t>
            </a:r>
          </a:p>
          <a:p>
            <a:r>
              <a:rPr lang="en-US" sz="1400" dirty="0"/>
              <a:t>ECX = 1</a:t>
            </a:r>
          </a:p>
          <a:p>
            <a:r>
              <a:rPr lang="en-US" sz="1400" dirty="0"/>
              <a:t>EAX = 25</a:t>
            </a:r>
          </a:p>
          <a:p>
            <a:r>
              <a:rPr lang="es-ES" sz="1400" dirty="0">
                <a:solidFill>
                  <a:srgbClr val="0070C0"/>
                </a:solidFill>
              </a:rPr>
              <a:t>E</a:t>
            </a:r>
            <a:r>
              <a:rPr lang="en-US" sz="1400" dirty="0">
                <a:solidFill>
                  <a:srgbClr val="0070C0"/>
                </a:solidFill>
              </a:rPr>
              <a:t>BP = old EBP</a:t>
            </a:r>
          </a:p>
        </p:txBody>
      </p:sp>
    </p:spTree>
    <p:extLst>
      <p:ext uri="{BB962C8B-B14F-4D97-AF65-F5344CB8AC3E}">
        <p14:creationId xmlns:p14="http://schemas.microsoft.com/office/powerpoint/2010/main" val="215866604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B5A0D-6810-4F7E-888C-087DE7F37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-150644"/>
            <a:ext cx="12191999" cy="1325563"/>
          </a:xfrm>
        </p:spPr>
        <p:txBody>
          <a:bodyPr>
            <a:normAutofit/>
          </a:bodyPr>
          <a:lstStyle/>
          <a:p>
            <a:r>
              <a:rPr lang="es-ES" dirty="0"/>
              <a:t>Power							           </a:t>
            </a:r>
            <a:r>
              <a:rPr lang="en-US" sz="2400" dirty="0"/>
              <a:t>power() #2: return to main</a:t>
            </a:r>
            <a:endParaRPr lang="en-US" sz="4267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6FB3B0E-0929-4B18-9AEA-353BB290863F}"/>
              </a:ext>
            </a:extLst>
          </p:cNvPr>
          <p:cNvSpPr/>
          <p:nvPr/>
        </p:nvSpPr>
        <p:spPr>
          <a:xfrm>
            <a:off x="139025" y="1016338"/>
            <a:ext cx="11264622" cy="54476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.type power, @function		# tell linker this will be a function		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power:	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# Prologue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%ebp		# save old base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%esp, %ebp		# make stack pointer the base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subl $4, %esp		# make room for local variables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8(%ebp), %ebx		# put 1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 in %ebx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12(%ebp), %ecx		# put 2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nd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 in %ecx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%ebx, -4(%ebp)		# store current result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power_loop_start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cmpl $1, %ecx		# if the power is 1, end function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je end_power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-4(%ebp), %eax		# move current result into %eax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imull %ebx, %eax		# multiply base number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by current result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%eax, -4(%ebp)		# store current result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decl %ecx			# decrease the power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jmp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power_loop_start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# run for the next power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end_power: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-4(%ebp), %eax		# return value goes in %eax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 Epilogue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%ebp, %esp		# restore stack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popl %ebp			# restore base pointer </a:t>
            </a:r>
          </a:p>
          <a:p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ret			# popl %eip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A5306D-CFBD-4078-8F4B-619CFFB3E132}"/>
              </a:ext>
            </a:extLst>
          </p:cNvPr>
          <p:cNvSpPr/>
          <p:nvPr/>
        </p:nvSpPr>
        <p:spPr>
          <a:xfrm>
            <a:off x="8057073" y="1016338"/>
            <a:ext cx="4119380" cy="5841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le 10">
                <a:extLst>
                  <a:ext uri="{FF2B5EF4-FFF2-40B4-BE49-F238E27FC236}">
                    <a16:creationId xmlns:a16="http://schemas.microsoft.com/office/drawing/2014/main" id="{584B4A79-E143-4F70-A538-FC2A6F5DEF0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10235574"/>
                  </p:ext>
                </p:extLst>
              </p:nvPr>
            </p:nvGraphicFramePr>
            <p:xfrm>
              <a:off x="7265850" y="1051947"/>
              <a:ext cx="4706353" cy="14833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02895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77403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366124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01703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45964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rgbClr val="0070C0"/>
                              </a:solidFill>
                              <a:ea typeface="Cambria Math" panose="02040503050406030204" pitchFamily="18" charset="0"/>
                            </a:rPr>
                            <a:t>(%esp)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435318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le 10">
                <a:extLst>
                  <a:ext uri="{FF2B5EF4-FFF2-40B4-BE49-F238E27FC236}">
                    <a16:creationId xmlns:a16="http://schemas.microsoft.com/office/drawing/2014/main" id="{584B4A79-E143-4F70-A538-FC2A6F5DEF0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10235574"/>
                  </p:ext>
                </p:extLst>
              </p:nvPr>
            </p:nvGraphicFramePr>
            <p:xfrm>
              <a:off x="7265850" y="1051947"/>
              <a:ext cx="4706353" cy="14833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02895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77403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366124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01703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45964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300000" r="-56137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4353180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3911E225-365D-46DE-8BF1-D47A741DED68}"/>
              </a:ext>
            </a:extLst>
          </p:cNvPr>
          <p:cNvSpPr txBox="1"/>
          <p:nvPr/>
        </p:nvSpPr>
        <p:spPr>
          <a:xfrm>
            <a:off x="9686564" y="5288117"/>
            <a:ext cx="2285639" cy="116955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EIP = return address </a:t>
            </a:r>
          </a:p>
          <a:p>
            <a:r>
              <a:rPr lang="es-ES" sz="1400" dirty="0"/>
              <a:t>EBX </a:t>
            </a:r>
            <a:r>
              <a:rPr lang="en-US" sz="1400" dirty="0"/>
              <a:t>= 5</a:t>
            </a:r>
          </a:p>
          <a:p>
            <a:r>
              <a:rPr lang="en-US" sz="1400" dirty="0"/>
              <a:t>ECX = 1</a:t>
            </a:r>
          </a:p>
          <a:p>
            <a:r>
              <a:rPr lang="en-US" sz="1400" dirty="0"/>
              <a:t>EAX = 25</a:t>
            </a:r>
          </a:p>
          <a:p>
            <a:r>
              <a:rPr lang="es-ES" sz="1400" dirty="0"/>
              <a:t>E</a:t>
            </a:r>
            <a:r>
              <a:rPr lang="en-US" sz="1400" dirty="0"/>
              <a:t>BP = old EBP</a:t>
            </a:r>
          </a:p>
        </p:txBody>
      </p:sp>
    </p:spTree>
    <p:extLst>
      <p:ext uri="{BB962C8B-B14F-4D97-AF65-F5344CB8AC3E}">
        <p14:creationId xmlns:p14="http://schemas.microsoft.com/office/powerpoint/2010/main" val="48569650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AA46716B-4B76-4DD5-94A5-37E848598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-150644"/>
            <a:ext cx="12191999" cy="1325563"/>
          </a:xfrm>
        </p:spPr>
        <p:txBody>
          <a:bodyPr>
            <a:normAutofit/>
          </a:bodyPr>
          <a:lstStyle/>
          <a:p>
            <a:r>
              <a:rPr lang="es-ES" dirty="0"/>
              <a:t>Power							           </a:t>
            </a:r>
            <a:r>
              <a:rPr lang="en-US" sz="2400" dirty="0"/>
              <a:t>power() #2: return to main</a:t>
            </a:r>
            <a:endParaRPr lang="en-US" sz="4267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2C516F5-C683-4C0B-B13C-C05BB46163FE}"/>
              </a:ext>
            </a:extLst>
          </p:cNvPr>
          <p:cNvSpPr/>
          <p:nvPr/>
        </p:nvSpPr>
        <p:spPr>
          <a:xfrm>
            <a:off x="139025" y="1014844"/>
            <a:ext cx="7590539" cy="563231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.data			# starting with period means assembler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instructions and not machine code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.text			# where instructions live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_start			# tell program to start at _start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_start: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pushl $3			# push 2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nd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pushl $2			# push 1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call power		# call the function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addl $8, %esp		# move stack pointer back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pushl %eax		# save 1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answer before calling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the next function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pushl $2			# push 2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nd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pushl $5			# push 1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</a:t>
            </a:r>
          </a:p>
          <a:p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call power		# call the function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addl $8, %esp		# move stack pointer back</a:t>
            </a:r>
          </a:p>
          <a:p>
            <a:endParaRPr lang="en-US" sz="1200" dirty="0">
              <a:solidFill>
                <a:schemeClr val="accent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popl %ebx			# 2</a:t>
            </a:r>
            <a:r>
              <a:rPr lang="en-US" sz="1200" baseline="300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nd</a:t>
            </a:r>
            <a:r>
              <a:rPr lang="en-US" sz="12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answer already in %eax, 1</a:t>
            </a:r>
            <a:r>
              <a:rPr lang="en-US" sz="1200" baseline="300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answer</a:t>
            </a:r>
          </a:p>
          <a:p>
            <a:r>
              <a:rPr lang="en-US" sz="12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# on the stack so pop it into %ebx</a:t>
            </a:r>
          </a:p>
          <a:p>
            <a:r>
              <a:rPr lang="en-US" sz="12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12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addl %eax, %ebx		# add them together</a:t>
            </a:r>
          </a:p>
          <a:p>
            <a:endParaRPr lang="en-US" sz="1200" dirty="0">
              <a:solidFill>
                <a:schemeClr val="accent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movl $1, %eax		# exit code (%ebx is returned)</a:t>
            </a:r>
          </a:p>
          <a:p>
            <a:r>
              <a:rPr lang="en-US" sz="12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int $0x80			# interrupt 16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6CB5265-B286-4CDC-8A5E-2737254039BA}"/>
              </a:ext>
            </a:extLst>
          </p:cNvPr>
          <p:cNvCxnSpPr>
            <a:cxnSpLocks/>
          </p:cNvCxnSpPr>
          <p:nvPr/>
        </p:nvCxnSpPr>
        <p:spPr>
          <a:xfrm>
            <a:off x="539075" y="4443946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790160C-E135-40BB-87CA-4683CFF08474}"/>
              </a:ext>
            </a:extLst>
          </p:cNvPr>
          <p:cNvSpPr/>
          <p:nvPr/>
        </p:nvSpPr>
        <p:spPr>
          <a:xfrm>
            <a:off x="8057073" y="1016338"/>
            <a:ext cx="4119380" cy="5841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7" name="Table 16">
                <a:extLst>
                  <a:ext uri="{FF2B5EF4-FFF2-40B4-BE49-F238E27FC236}">
                    <a16:creationId xmlns:a16="http://schemas.microsoft.com/office/drawing/2014/main" id="{2A900470-72C8-4527-983F-08A46ECEB80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7397337"/>
                  </p:ext>
                </p:extLst>
              </p:nvPr>
            </p:nvGraphicFramePr>
            <p:xfrm>
              <a:off x="7265850" y="1051947"/>
              <a:ext cx="4706353" cy="14833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02895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77403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366124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01703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45964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(%esp)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435318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7" name="Table 16">
                <a:extLst>
                  <a:ext uri="{FF2B5EF4-FFF2-40B4-BE49-F238E27FC236}">
                    <a16:creationId xmlns:a16="http://schemas.microsoft.com/office/drawing/2014/main" id="{2A900470-72C8-4527-983F-08A46ECEB80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7397337"/>
                  </p:ext>
                </p:extLst>
              </p:nvPr>
            </p:nvGraphicFramePr>
            <p:xfrm>
              <a:off x="7265850" y="1051947"/>
              <a:ext cx="4706353" cy="14833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02895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77403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366124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01703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45964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300000" r="-56137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4353180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F10F6713-5A13-44FA-A04C-B7E3142ADFD8}"/>
              </a:ext>
            </a:extLst>
          </p:cNvPr>
          <p:cNvSpPr txBox="1"/>
          <p:nvPr/>
        </p:nvSpPr>
        <p:spPr>
          <a:xfrm>
            <a:off x="9686564" y="5288117"/>
            <a:ext cx="2285639" cy="116955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EIP = return address </a:t>
            </a:r>
          </a:p>
          <a:p>
            <a:r>
              <a:rPr lang="es-ES" sz="1400" dirty="0"/>
              <a:t>EBX </a:t>
            </a:r>
            <a:r>
              <a:rPr lang="en-US" sz="1400" dirty="0"/>
              <a:t>= 5</a:t>
            </a:r>
          </a:p>
          <a:p>
            <a:r>
              <a:rPr lang="en-US" sz="1400" dirty="0"/>
              <a:t>ECX = 1</a:t>
            </a:r>
          </a:p>
          <a:p>
            <a:r>
              <a:rPr lang="en-US" sz="1400" dirty="0"/>
              <a:t>EAX = 25</a:t>
            </a:r>
          </a:p>
          <a:p>
            <a:r>
              <a:rPr lang="es-ES" sz="1400" dirty="0"/>
              <a:t>E</a:t>
            </a:r>
            <a:r>
              <a:rPr lang="en-US" sz="1400" dirty="0"/>
              <a:t>BP = old EBP</a:t>
            </a:r>
          </a:p>
        </p:txBody>
      </p:sp>
    </p:spTree>
    <p:extLst>
      <p:ext uri="{BB962C8B-B14F-4D97-AF65-F5344CB8AC3E}">
        <p14:creationId xmlns:p14="http://schemas.microsoft.com/office/powerpoint/2010/main" val="346283872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B5A0D-6810-4F7E-888C-087DE7F37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-150644"/>
            <a:ext cx="12191999" cy="1325563"/>
          </a:xfrm>
        </p:spPr>
        <p:txBody>
          <a:bodyPr>
            <a:normAutofit/>
          </a:bodyPr>
          <a:lstStyle/>
          <a:p>
            <a:r>
              <a:rPr lang="es-ES" dirty="0"/>
              <a:t>Power							                          </a:t>
            </a:r>
            <a:r>
              <a:rPr lang="en-US" sz="2400" dirty="0"/>
              <a:t>erase stack</a:t>
            </a:r>
            <a:endParaRPr lang="en-US" sz="4267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13400CA-6ED4-4815-8F5C-FBDE3D4357D9}"/>
              </a:ext>
            </a:extLst>
          </p:cNvPr>
          <p:cNvSpPr/>
          <p:nvPr/>
        </p:nvSpPr>
        <p:spPr>
          <a:xfrm>
            <a:off x="139025" y="1014844"/>
            <a:ext cx="7590539" cy="563231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.data			# starting with period means assembler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instructions and not machine code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.text			# where instructions live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_start			# tell program to start at _start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_start: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pushl $3			# push 2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nd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pushl $2			# push 1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call power		# call the function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addl $8, %esp		# move stack pointer back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pushl %eax		# save 1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answer before calling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the next function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pushl $2			# push 2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nd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pushl $5			# push 1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call power		# call the function</a:t>
            </a:r>
          </a:p>
          <a:p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addl $8, %esp		# move stack pointer back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popl %ebx			# 2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nd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answer already in %eax, 1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answer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on the stack so pop it into %ebx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addl %eax, %ebx		# add them together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$1, %eax		# exit code (%ebx is returned)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int $0x80			# interrupt 16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8A6769F-480B-440F-8D82-27CEA5F60270}"/>
              </a:ext>
            </a:extLst>
          </p:cNvPr>
          <p:cNvSpPr/>
          <p:nvPr/>
        </p:nvSpPr>
        <p:spPr>
          <a:xfrm>
            <a:off x="8057073" y="1016338"/>
            <a:ext cx="4119380" cy="5841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Table 12">
                <a:extLst>
                  <a:ext uri="{FF2B5EF4-FFF2-40B4-BE49-F238E27FC236}">
                    <a16:creationId xmlns:a16="http://schemas.microsoft.com/office/drawing/2014/main" id="{24566576-C557-43A5-BC24-88342895046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60382975"/>
                  </p:ext>
                </p:extLst>
              </p:nvPr>
            </p:nvGraphicFramePr>
            <p:xfrm>
              <a:off x="7265850" y="1051947"/>
              <a:ext cx="4706353" cy="14833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02895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77403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366124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rgbClr val="0070C0"/>
                              </a:solidFill>
                              <a:ea typeface="Cambria Math" panose="02040503050406030204" pitchFamily="18" charset="0"/>
                            </a:rPr>
                            <a:t>(%esp)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01703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45964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435318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Table 12">
                <a:extLst>
                  <a:ext uri="{FF2B5EF4-FFF2-40B4-BE49-F238E27FC236}">
                    <a16:creationId xmlns:a16="http://schemas.microsoft.com/office/drawing/2014/main" id="{24566576-C557-43A5-BC24-88342895046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60382975"/>
                  </p:ext>
                </p:extLst>
              </p:nvPr>
            </p:nvGraphicFramePr>
            <p:xfrm>
              <a:off x="7265850" y="1051947"/>
              <a:ext cx="4706353" cy="14833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02895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77403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366124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100000" r="-56137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01703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45964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4353180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F6B44885-6F7A-41AA-B3FD-55F888BD1487}"/>
              </a:ext>
            </a:extLst>
          </p:cNvPr>
          <p:cNvSpPr txBox="1"/>
          <p:nvPr/>
        </p:nvSpPr>
        <p:spPr>
          <a:xfrm>
            <a:off x="9686564" y="5288117"/>
            <a:ext cx="2285639" cy="116955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EIP = return address </a:t>
            </a:r>
          </a:p>
          <a:p>
            <a:r>
              <a:rPr lang="es-ES" sz="1400" dirty="0"/>
              <a:t>EBX </a:t>
            </a:r>
            <a:r>
              <a:rPr lang="en-US" sz="1400" dirty="0"/>
              <a:t>= 5</a:t>
            </a:r>
          </a:p>
          <a:p>
            <a:r>
              <a:rPr lang="en-US" sz="1400" dirty="0"/>
              <a:t>ECX = 1</a:t>
            </a:r>
          </a:p>
          <a:p>
            <a:r>
              <a:rPr lang="en-US" sz="1400" dirty="0"/>
              <a:t>EAX = 25</a:t>
            </a:r>
          </a:p>
          <a:p>
            <a:r>
              <a:rPr lang="es-ES" sz="1400" dirty="0"/>
              <a:t>E</a:t>
            </a:r>
            <a:r>
              <a:rPr lang="en-US" sz="1400" dirty="0"/>
              <a:t>BP = old EBP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57D0989-70F0-44DE-8AAB-53D8815E10BC}"/>
              </a:ext>
            </a:extLst>
          </p:cNvPr>
          <p:cNvCxnSpPr/>
          <p:nvPr/>
        </p:nvCxnSpPr>
        <p:spPr>
          <a:xfrm>
            <a:off x="10293972" y="1794002"/>
            <a:ext cx="1684857" cy="3578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61DFF66-EFBF-4D8B-B013-AD8C47BAE84E}"/>
              </a:ext>
            </a:extLst>
          </p:cNvPr>
          <p:cNvCxnSpPr>
            <a:cxnSpLocks/>
          </p:cNvCxnSpPr>
          <p:nvPr/>
        </p:nvCxnSpPr>
        <p:spPr>
          <a:xfrm flipV="1">
            <a:off x="10293972" y="1794001"/>
            <a:ext cx="1684857" cy="3669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F0A495A-6E67-4953-B8C4-131345981CF1}"/>
              </a:ext>
            </a:extLst>
          </p:cNvPr>
          <p:cNvCxnSpPr/>
          <p:nvPr/>
        </p:nvCxnSpPr>
        <p:spPr>
          <a:xfrm>
            <a:off x="10287346" y="2158434"/>
            <a:ext cx="1684857" cy="3578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378B672-EA04-4AA4-B62E-2304C36EFB09}"/>
              </a:ext>
            </a:extLst>
          </p:cNvPr>
          <p:cNvCxnSpPr>
            <a:cxnSpLocks/>
          </p:cNvCxnSpPr>
          <p:nvPr/>
        </p:nvCxnSpPr>
        <p:spPr>
          <a:xfrm flipV="1">
            <a:off x="10287346" y="2158433"/>
            <a:ext cx="1684857" cy="3669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098059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B5A0D-6810-4F7E-888C-087DE7F37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-150644"/>
            <a:ext cx="12191999" cy="1325563"/>
          </a:xfrm>
        </p:spPr>
        <p:txBody>
          <a:bodyPr>
            <a:normAutofit/>
          </a:bodyPr>
          <a:lstStyle/>
          <a:p>
            <a:r>
              <a:rPr lang="es-ES" dirty="0"/>
              <a:t>Power							                               </a:t>
            </a:r>
            <a:r>
              <a:rPr lang="en-US" sz="2400" dirty="0"/>
              <a:t>8 + 25</a:t>
            </a:r>
            <a:endParaRPr lang="en-US" sz="4267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1BBD4C3-2B7B-457D-908B-A49094362F0E}"/>
              </a:ext>
            </a:extLst>
          </p:cNvPr>
          <p:cNvSpPr/>
          <p:nvPr/>
        </p:nvSpPr>
        <p:spPr>
          <a:xfrm>
            <a:off x="139025" y="1014844"/>
            <a:ext cx="7590539" cy="563231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.data			# starting with period means assembler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instructions and not machine code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.text			# where instructions live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_start			# tell program to start at _start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_start: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pushl $3			# push 2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nd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pushl $2			# push 1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call power		# call the function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addl $8, %esp		# move stack pointer back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pushl %eax		# save 1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answer before calling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the next function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pushl $2			# push 2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nd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pushl $5			# push 1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call power		# call the function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addl $8, %esp		# move stack pointer back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popl %ebx			# 2</a:t>
            </a:r>
            <a:r>
              <a:rPr lang="en-US" sz="1200" baseline="30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nd</a:t>
            </a:r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answer already in %eax, 1</a:t>
            </a:r>
            <a:r>
              <a:rPr lang="en-US" sz="1200" baseline="30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answer</a:t>
            </a:r>
          </a:p>
          <a:p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# on the stack so pop it into %ebx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addl %eax, %ebx		# add them together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$1, %eax		# exit code (%ebx is returned)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int $0x80			# interrupt 16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F1EAB25-191A-47CA-A209-9C61D97A01D1}"/>
              </a:ext>
            </a:extLst>
          </p:cNvPr>
          <p:cNvSpPr/>
          <p:nvPr/>
        </p:nvSpPr>
        <p:spPr>
          <a:xfrm>
            <a:off x="8057073" y="1016338"/>
            <a:ext cx="4119380" cy="5841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A94DFA3C-BD17-4702-BCBC-A5EDC964F7E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72288663"/>
                  </p:ext>
                </p:extLst>
              </p:nvPr>
            </p:nvGraphicFramePr>
            <p:xfrm>
              <a:off x="7265850" y="1051947"/>
              <a:ext cx="4706353" cy="3708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02895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77403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rgbClr val="0070C0"/>
                              </a:solidFill>
                              <a:ea typeface="Cambria Math" panose="02040503050406030204" pitchFamily="18" charset="0"/>
                            </a:rPr>
                            <a:t>(%esp)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3661245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A94DFA3C-BD17-4702-BCBC-A5EDC964F7E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72288663"/>
                  </p:ext>
                </p:extLst>
              </p:nvPr>
            </p:nvGraphicFramePr>
            <p:xfrm>
              <a:off x="7265850" y="1051947"/>
              <a:ext cx="4706353" cy="3708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02895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77403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8065" r="-56137" b="-241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3661245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03134F1B-777B-4E75-BDEB-20CEF88EACE1}"/>
              </a:ext>
            </a:extLst>
          </p:cNvPr>
          <p:cNvSpPr txBox="1"/>
          <p:nvPr/>
        </p:nvSpPr>
        <p:spPr>
          <a:xfrm>
            <a:off x="9686564" y="5288117"/>
            <a:ext cx="2285639" cy="116955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EIP = return address </a:t>
            </a:r>
          </a:p>
          <a:p>
            <a:r>
              <a:rPr lang="es-ES" sz="1400" dirty="0">
                <a:solidFill>
                  <a:srgbClr val="0070C0"/>
                </a:solidFill>
              </a:rPr>
              <a:t>EBX </a:t>
            </a:r>
            <a:r>
              <a:rPr lang="en-US" sz="1400" dirty="0">
                <a:solidFill>
                  <a:srgbClr val="0070C0"/>
                </a:solidFill>
              </a:rPr>
              <a:t>= 8</a:t>
            </a:r>
          </a:p>
          <a:p>
            <a:r>
              <a:rPr lang="en-US" sz="1400" dirty="0"/>
              <a:t>ECX = 1</a:t>
            </a:r>
          </a:p>
          <a:p>
            <a:r>
              <a:rPr lang="en-US" sz="1400" dirty="0"/>
              <a:t>EAX = 25</a:t>
            </a:r>
          </a:p>
          <a:p>
            <a:r>
              <a:rPr lang="es-ES" sz="1400" dirty="0"/>
              <a:t>E</a:t>
            </a:r>
            <a:r>
              <a:rPr lang="en-US" sz="1400" dirty="0"/>
              <a:t>BP = old EBP</a:t>
            </a:r>
          </a:p>
        </p:txBody>
      </p:sp>
    </p:spTree>
    <p:extLst>
      <p:ext uri="{BB962C8B-B14F-4D97-AF65-F5344CB8AC3E}">
        <p14:creationId xmlns:p14="http://schemas.microsoft.com/office/powerpoint/2010/main" val="171507654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B5A0D-6810-4F7E-888C-087DE7F37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-150644"/>
            <a:ext cx="12191999" cy="1325563"/>
          </a:xfrm>
        </p:spPr>
        <p:txBody>
          <a:bodyPr>
            <a:normAutofit/>
          </a:bodyPr>
          <a:lstStyle/>
          <a:p>
            <a:r>
              <a:rPr lang="es-ES" dirty="0"/>
              <a:t>Power							                          </a:t>
            </a:r>
            <a:r>
              <a:rPr lang="en-US" sz="2400" dirty="0"/>
              <a:t>8 + 25 = 33</a:t>
            </a:r>
            <a:endParaRPr lang="en-US" sz="4267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33089DD-8F31-43DE-82FA-C24E64E48C6E}"/>
              </a:ext>
            </a:extLst>
          </p:cNvPr>
          <p:cNvSpPr/>
          <p:nvPr/>
        </p:nvSpPr>
        <p:spPr>
          <a:xfrm>
            <a:off x="139025" y="1014844"/>
            <a:ext cx="7590539" cy="563231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.data			# starting with period means assembler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instructions and not machine code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.text			# where instructions live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_start			# tell program to start at _start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_start: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pushl $3			# push 2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nd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pushl $2			# push 1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call power		# call the function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addl $8, %esp		# move stack pointer back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pushl %eax		# save 1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answer before calling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the next function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pushl $2			# push 2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nd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pushl $5			# push 1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call power		# call the function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addl $8, %esp		# move stack pointer back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popl %ebx			# 2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nd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answer already in %eax, 1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answer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on the stack so pop it into %ebx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addl %eax, %ebx		# add them together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$1, %eax		# exit code (%ebx is returned)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int $0x80			# interrupt 16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9DBE9AA-916D-43CB-8C69-F81125CC0EDD}"/>
              </a:ext>
            </a:extLst>
          </p:cNvPr>
          <p:cNvSpPr/>
          <p:nvPr/>
        </p:nvSpPr>
        <p:spPr>
          <a:xfrm>
            <a:off x="8057073" y="1016338"/>
            <a:ext cx="4119380" cy="5841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3DEE259A-377D-4FC0-8787-A310183BEAA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12124799"/>
                  </p:ext>
                </p:extLst>
              </p:nvPr>
            </p:nvGraphicFramePr>
            <p:xfrm>
              <a:off x="7265850" y="1051947"/>
              <a:ext cx="4706353" cy="3708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02895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77403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(%esp)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3661245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3DEE259A-377D-4FC0-8787-A310183BEAA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12124799"/>
                  </p:ext>
                </p:extLst>
              </p:nvPr>
            </p:nvGraphicFramePr>
            <p:xfrm>
              <a:off x="7265850" y="1051947"/>
              <a:ext cx="4706353" cy="3708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02895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77403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8065" r="-56137" b="-241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3661245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163D21D-CD95-4AD9-873E-95FA5AEC8F15}"/>
                  </a:ext>
                </a:extLst>
              </p:cNvPr>
              <p:cNvSpPr txBox="1"/>
              <p:nvPr/>
            </p:nvSpPr>
            <p:spPr>
              <a:xfrm>
                <a:off x="9686564" y="5288117"/>
                <a:ext cx="2285639" cy="116955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EIP = return address </a:t>
                </a:r>
              </a:p>
              <a:p>
                <a:r>
                  <a:rPr lang="es-ES" sz="1400" dirty="0">
                    <a:solidFill>
                      <a:srgbClr val="0070C0"/>
                    </a:solidFill>
                  </a:rPr>
                  <a:t>EBX </a:t>
                </a:r>
                <a:r>
                  <a:rPr lang="en-US" sz="1400" dirty="0">
                    <a:solidFill>
                      <a:srgbClr val="0070C0"/>
                    </a:solidFill>
                  </a:rPr>
                  <a:t>= 8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400" dirty="0">
                    <a:solidFill>
                      <a:srgbClr val="0070C0"/>
                    </a:solidFill>
                  </a:rPr>
                  <a:t> EBX = 25+8 = 33</a:t>
                </a:r>
              </a:p>
              <a:p>
                <a:r>
                  <a:rPr lang="en-US" sz="1400" dirty="0"/>
                  <a:t>ECX = 1</a:t>
                </a:r>
              </a:p>
              <a:p>
                <a:r>
                  <a:rPr lang="en-US" sz="1400" dirty="0">
                    <a:solidFill>
                      <a:srgbClr val="0070C0"/>
                    </a:solidFill>
                  </a:rPr>
                  <a:t>EAX = 25</a:t>
                </a:r>
              </a:p>
              <a:p>
                <a:r>
                  <a:rPr lang="es-ES" sz="1400" dirty="0"/>
                  <a:t>E</a:t>
                </a:r>
                <a:r>
                  <a:rPr lang="en-US" sz="1400" dirty="0"/>
                  <a:t>BP = old EBP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163D21D-CD95-4AD9-873E-95FA5AEC8F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6564" y="5288117"/>
                <a:ext cx="2285639" cy="1169551"/>
              </a:xfrm>
              <a:prstGeom prst="rect">
                <a:avLst/>
              </a:prstGeom>
              <a:blipFill>
                <a:blip r:embed="rId3"/>
                <a:stretch>
                  <a:fillRect l="-800" t="-521" b="-46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146156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B5A0D-6810-4F7E-888C-087DE7F37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-150644"/>
            <a:ext cx="12191999" cy="1325563"/>
          </a:xfrm>
        </p:spPr>
        <p:txBody>
          <a:bodyPr>
            <a:normAutofit/>
          </a:bodyPr>
          <a:lstStyle/>
          <a:p>
            <a:r>
              <a:rPr lang="es-ES" dirty="0"/>
              <a:t>Power							       </a:t>
            </a:r>
            <a:r>
              <a:rPr lang="en-US" sz="2400" dirty="0"/>
              <a:t>exit code = 1; return value = 33</a:t>
            </a:r>
            <a:endParaRPr lang="en-US" sz="4267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9564446-64EA-4396-9D82-0EB1A982649A}"/>
              </a:ext>
            </a:extLst>
          </p:cNvPr>
          <p:cNvSpPr/>
          <p:nvPr/>
        </p:nvSpPr>
        <p:spPr>
          <a:xfrm>
            <a:off x="139025" y="1014844"/>
            <a:ext cx="7590539" cy="563231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.data			# starting with period means assembler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instructions and not machine code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.text			# where instructions live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_start			# tell program to start at _start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_start: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pushl $3			# push 2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nd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pushl $2			# push 1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call power		# call the function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addl $8, %esp		# move stack pointer back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pushl %eax		# save 1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answer before calling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the next function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pushl $2			# push 2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nd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pushl $5			# push 1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call power		# call the function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addl $8, %esp		# move stack pointer back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popl %ebx			# 2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nd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answer already in %eax, 1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answer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on the stack so pop it into %ebx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addl %eax, %ebx		# add them together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movl $1, %eax		# exit code (%ebx is returned)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int $0x80			# interrupt 16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BF8081D-18DB-4532-99FC-26EE93BE48C6}"/>
              </a:ext>
            </a:extLst>
          </p:cNvPr>
          <p:cNvSpPr/>
          <p:nvPr/>
        </p:nvSpPr>
        <p:spPr>
          <a:xfrm>
            <a:off x="8057073" y="1016338"/>
            <a:ext cx="4119380" cy="5841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32B8445D-4894-4EE3-864D-221FADB13F3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47532415"/>
                  </p:ext>
                </p:extLst>
              </p:nvPr>
            </p:nvGraphicFramePr>
            <p:xfrm>
              <a:off x="7265850" y="1051947"/>
              <a:ext cx="4706353" cy="3708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02895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77403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(%esp)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3661245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32B8445D-4894-4EE3-864D-221FADB13F3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47532415"/>
                  </p:ext>
                </p:extLst>
              </p:nvPr>
            </p:nvGraphicFramePr>
            <p:xfrm>
              <a:off x="7265850" y="1051947"/>
              <a:ext cx="4706353" cy="3708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02895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77403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8065" r="-56137" b="-241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3661245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5BA4BAEA-6570-4FC2-8270-D31DC5E0FEC0}"/>
              </a:ext>
            </a:extLst>
          </p:cNvPr>
          <p:cNvSpPr txBox="1"/>
          <p:nvPr/>
        </p:nvSpPr>
        <p:spPr>
          <a:xfrm>
            <a:off x="9686564" y="5288117"/>
            <a:ext cx="2285639" cy="116955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EIP = return address </a:t>
            </a:r>
          </a:p>
          <a:p>
            <a:r>
              <a:rPr lang="es-ES" sz="1400" dirty="0"/>
              <a:t>EBX </a:t>
            </a:r>
            <a:r>
              <a:rPr lang="en-US" sz="1400" dirty="0"/>
              <a:t>= 33</a:t>
            </a:r>
          </a:p>
          <a:p>
            <a:r>
              <a:rPr lang="en-US" sz="1400" dirty="0"/>
              <a:t>ECX = 1</a:t>
            </a:r>
          </a:p>
          <a:p>
            <a:r>
              <a:rPr lang="en-US" sz="1400" dirty="0">
                <a:solidFill>
                  <a:srgbClr val="0070C0"/>
                </a:solidFill>
              </a:rPr>
              <a:t>EAX = 1</a:t>
            </a:r>
          </a:p>
          <a:p>
            <a:r>
              <a:rPr lang="es-ES" sz="1400" dirty="0"/>
              <a:t>E</a:t>
            </a:r>
            <a:r>
              <a:rPr lang="en-US" sz="1400" dirty="0"/>
              <a:t>BP = old EBP</a:t>
            </a:r>
          </a:p>
        </p:txBody>
      </p:sp>
    </p:spTree>
    <p:extLst>
      <p:ext uri="{BB962C8B-B14F-4D97-AF65-F5344CB8AC3E}">
        <p14:creationId xmlns:p14="http://schemas.microsoft.com/office/powerpoint/2010/main" val="59113394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B5A0D-6810-4F7E-888C-087DE7F37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-150644"/>
            <a:ext cx="12191999" cy="1325563"/>
          </a:xfrm>
        </p:spPr>
        <p:txBody>
          <a:bodyPr>
            <a:normAutofit/>
          </a:bodyPr>
          <a:lstStyle/>
          <a:p>
            <a:r>
              <a:rPr lang="es-ES" dirty="0"/>
              <a:t>Power							                            </a:t>
            </a:r>
            <a:r>
              <a:rPr lang="en-US" sz="2400" dirty="0"/>
              <a:t>interrupt</a:t>
            </a:r>
            <a:endParaRPr lang="en-US" sz="4267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2CBB4F3-3118-4DA9-9C96-7A92E298ADB1}"/>
              </a:ext>
            </a:extLst>
          </p:cNvPr>
          <p:cNvSpPr/>
          <p:nvPr/>
        </p:nvSpPr>
        <p:spPr>
          <a:xfrm>
            <a:off x="139025" y="1014844"/>
            <a:ext cx="7590539" cy="563231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.data			# starting with period means assembler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instructions and not machine code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.text			# where instructions live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_start			# tell program to start at _start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_start: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pushl $3			# push 2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nd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pushl $2			# push 1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call power		# call the function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addl $8, %esp		# move stack pointer back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pushl %eax		# save 1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answer before calling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the next function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pushl $2			# push 2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nd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pushl $5			# push 1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call power		# call the function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addl $8, %esp		# move stack pointer back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popl %ebx			# 2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nd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answer already in %eax, 1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answer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on the stack so pop it into %ebx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addl %eax, %ebx		# add them together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$1, %eax		# exit code (%ebx is returned)</a:t>
            </a:r>
          </a:p>
          <a:p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int $0x80			# interrupt 16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B0C6C7B-BAF9-43F0-811B-80150DECC272}"/>
              </a:ext>
            </a:extLst>
          </p:cNvPr>
          <p:cNvSpPr/>
          <p:nvPr/>
        </p:nvSpPr>
        <p:spPr>
          <a:xfrm>
            <a:off x="8057073" y="1016338"/>
            <a:ext cx="4119380" cy="5841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D8831308-CEB9-455E-9414-89241D4AC8C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36865116"/>
                  </p:ext>
                </p:extLst>
              </p:nvPr>
            </p:nvGraphicFramePr>
            <p:xfrm>
              <a:off x="7265850" y="1051947"/>
              <a:ext cx="4706353" cy="3708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02895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77403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(%esp)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3661245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D8831308-CEB9-455E-9414-89241D4AC8C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36865116"/>
                  </p:ext>
                </p:extLst>
              </p:nvPr>
            </p:nvGraphicFramePr>
            <p:xfrm>
              <a:off x="7265850" y="1051947"/>
              <a:ext cx="4706353" cy="3708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02895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77403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8065" r="-56137" b="-241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3661245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8417585F-4809-46CA-BBA0-CEB454AF3664}"/>
              </a:ext>
            </a:extLst>
          </p:cNvPr>
          <p:cNvSpPr txBox="1"/>
          <p:nvPr/>
        </p:nvSpPr>
        <p:spPr>
          <a:xfrm>
            <a:off x="9686564" y="5288117"/>
            <a:ext cx="2285639" cy="116955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EIP = return address </a:t>
            </a:r>
          </a:p>
          <a:p>
            <a:r>
              <a:rPr lang="es-ES" sz="1400" dirty="0">
                <a:solidFill>
                  <a:srgbClr val="0070C0"/>
                </a:solidFill>
              </a:rPr>
              <a:t>EBX </a:t>
            </a:r>
            <a:r>
              <a:rPr lang="en-US" sz="1400" dirty="0">
                <a:solidFill>
                  <a:srgbClr val="0070C0"/>
                </a:solidFill>
              </a:rPr>
              <a:t>= 33</a:t>
            </a:r>
          </a:p>
          <a:p>
            <a:r>
              <a:rPr lang="en-US" sz="1400" dirty="0"/>
              <a:t>ECX = 1</a:t>
            </a:r>
          </a:p>
          <a:p>
            <a:r>
              <a:rPr lang="en-US" sz="1400" dirty="0">
                <a:solidFill>
                  <a:srgbClr val="0070C0"/>
                </a:solidFill>
              </a:rPr>
              <a:t>EAX = 1</a:t>
            </a:r>
          </a:p>
          <a:p>
            <a:r>
              <a:rPr lang="es-ES" sz="1400" dirty="0"/>
              <a:t>E</a:t>
            </a:r>
            <a:r>
              <a:rPr lang="en-US" sz="1400" dirty="0"/>
              <a:t>BP = old EBP</a:t>
            </a:r>
          </a:p>
        </p:txBody>
      </p:sp>
    </p:spTree>
    <p:extLst>
      <p:ext uri="{BB962C8B-B14F-4D97-AF65-F5344CB8AC3E}">
        <p14:creationId xmlns:p14="http://schemas.microsoft.com/office/powerpoint/2010/main" val="31031076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B5A0D-6810-4F7E-888C-087DE7F37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-150644"/>
            <a:ext cx="12191999" cy="1325563"/>
          </a:xfrm>
        </p:spPr>
        <p:txBody>
          <a:bodyPr>
            <a:normAutofit/>
          </a:bodyPr>
          <a:lstStyle/>
          <a:p>
            <a:r>
              <a:rPr lang="es-ES" dirty="0"/>
              <a:t>Power							                          	</a:t>
            </a:r>
            <a:r>
              <a:rPr lang="en-US" sz="2400" dirty="0"/>
              <a:t>Answer</a:t>
            </a:r>
            <a:endParaRPr lang="en-US" sz="4267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5F251A-6654-437D-AD2E-A9C56F7F9297}"/>
              </a:ext>
            </a:extLst>
          </p:cNvPr>
          <p:cNvSpPr txBox="1"/>
          <p:nvPr/>
        </p:nvSpPr>
        <p:spPr>
          <a:xfrm>
            <a:off x="5203949" y="2790105"/>
            <a:ext cx="32835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</a:t>
            </a:r>
            <a:r>
              <a:rPr lang="en-US" sz="2800" baseline="30000" dirty="0"/>
              <a:t>3</a:t>
            </a:r>
            <a:r>
              <a:rPr lang="en-US" sz="2800" dirty="0"/>
              <a:t> + 5</a:t>
            </a:r>
            <a:r>
              <a:rPr lang="en-US" sz="2800" baseline="30000" dirty="0"/>
              <a:t>2</a:t>
            </a:r>
            <a:r>
              <a:rPr lang="en-US" sz="2800" dirty="0"/>
              <a:t> = 33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515626-B86C-414A-930E-1FF7A01420B9}"/>
              </a:ext>
            </a:extLst>
          </p:cNvPr>
          <p:cNvSpPr txBox="1"/>
          <p:nvPr/>
        </p:nvSpPr>
        <p:spPr>
          <a:xfrm>
            <a:off x="7011875" y="2393428"/>
            <a:ext cx="15149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chemeClr val="bg1"/>
                </a:solidFill>
              </a:rPr>
              <a:t>222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rgbClr val="00B050"/>
                </a:solidFill>
              </a:rPr>
              <a:t>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231B7B-E49D-46EC-B5F3-B86FA30E1628}"/>
              </a:ext>
            </a:extLst>
          </p:cNvPr>
          <p:cNvSpPr txBox="1"/>
          <p:nvPr/>
        </p:nvSpPr>
        <p:spPr>
          <a:xfrm>
            <a:off x="9686564" y="5288117"/>
            <a:ext cx="2285639" cy="116955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EIP = return address </a:t>
            </a:r>
          </a:p>
          <a:p>
            <a:r>
              <a:rPr lang="es-ES" sz="1400" dirty="0">
                <a:solidFill>
                  <a:srgbClr val="0070C0"/>
                </a:solidFill>
              </a:rPr>
              <a:t>EBX </a:t>
            </a:r>
            <a:r>
              <a:rPr lang="en-US" sz="1400" dirty="0">
                <a:solidFill>
                  <a:srgbClr val="0070C0"/>
                </a:solidFill>
              </a:rPr>
              <a:t>= 33</a:t>
            </a:r>
          </a:p>
          <a:p>
            <a:r>
              <a:rPr lang="en-US" sz="1400" dirty="0"/>
              <a:t>ECX = 1</a:t>
            </a:r>
          </a:p>
          <a:p>
            <a:r>
              <a:rPr lang="en-US" sz="1400" dirty="0">
                <a:solidFill>
                  <a:srgbClr val="0070C0"/>
                </a:solidFill>
              </a:rPr>
              <a:t>EAX = 1</a:t>
            </a:r>
          </a:p>
          <a:p>
            <a:r>
              <a:rPr lang="es-ES" sz="1400" dirty="0"/>
              <a:t>E</a:t>
            </a:r>
            <a:r>
              <a:rPr lang="en-US" sz="1400" dirty="0"/>
              <a:t>BP = old EBP</a:t>
            </a:r>
          </a:p>
        </p:txBody>
      </p:sp>
    </p:spTree>
    <p:extLst>
      <p:ext uri="{BB962C8B-B14F-4D97-AF65-F5344CB8AC3E}">
        <p14:creationId xmlns:p14="http://schemas.microsoft.com/office/powerpoint/2010/main" val="50597030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E3362DF-9F04-409D-89AC-A23943B00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-150644"/>
            <a:ext cx="12191999" cy="1325563"/>
          </a:xfrm>
        </p:spPr>
        <p:txBody>
          <a:bodyPr>
            <a:normAutofit/>
          </a:bodyPr>
          <a:lstStyle/>
          <a:p>
            <a:r>
              <a:rPr lang="es-ES" dirty="0"/>
              <a:t>Power							              </a:t>
            </a:r>
            <a:r>
              <a:rPr lang="en-US" sz="2400" dirty="0"/>
              <a:t>Bash: assemble and link</a:t>
            </a:r>
            <a:endParaRPr lang="en-US" sz="4267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80B80F9-9BFB-46CD-8336-6E54F9B330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237" y="1174919"/>
            <a:ext cx="9915525" cy="5181600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6BA57003-22F5-41F5-844B-F0B9D86CC3E0}"/>
              </a:ext>
            </a:extLst>
          </p:cNvPr>
          <p:cNvSpPr/>
          <p:nvPr/>
        </p:nvSpPr>
        <p:spPr>
          <a:xfrm>
            <a:off x="7763933" y="4707467"/>
            <a:ext cx="313267" cy="188383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FBFFCDD-94B3-411B-99B4-4F2CA6579789}"/>
              </a:ext>
            </a:extLst>
          </p:cNvPr>
          <p:cNvSpPr/>
          <p:nvPr/>
        </p:nvSpPr>
        <p:spPr>
          <a:xfrm>
            <a:off x="7611533" y="5050367"/>
            <a:ext cx="726017" cy="188383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8287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54E9888-F415-4972-9CB8-A1C470FA6873}"/>
              </a:ext>
            </a:extLst>
          </p:cNvPr>
          <p:cNvSpPr/>
          <p:nvPr/>
        </p:nvSpPr>
        <p:spPr>
          <a:xfrm>
            <a:off x="8057073" y="1016338"/>
            <a:ext cx="4119380" cy="5841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33093CE-1A1B-480E-9F7C-CA039822D20F}"/>
              </a:ext>
            </a:extLst>
          </p:cNvPr>
          <p:cNvSpPr/>
          <p:nvPr/>
        </p:nvSpPr>
        <p:spPr>
          <a:xfrm>
            <a:off x="139025" y="1014844"/>
            <a:ext cx="7590539" cy="563231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.data			# starting with period means assembler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instructions and not machine code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.text			# where instructions live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_start			# tell program to start at _start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_start: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pushl $3			# push 2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nd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pushl $2			# push 1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 power		# call the function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addl $8, %esp		# move stack pointer back</a:t>
            </a:r>
          </a:p>
          <a:p>
            <a:endParaRPr lang="en-US" sz="1200" dirty="0">
              <a:solidFill>
                <a:schemeClr val="accent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pushl %eax		# save 1</a:t>
            </a:r>
            <a:r>
              <a:rPr lang="en-US" sz="1200" baseline="300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answer before calling</a:t>
            </a:r>
          </a:p>
          <a:p>
            <a:r>
              <a:rPr lang="en-US" sz="12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# the next function</a:t>
            </a:r>
          </a:p>
          <a:p>
            <a:r>
              <a:rPr lang="en-US" sz="12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12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pushl $2			# push 2</a:t>
            </a:r>
            <a:r>
              <a:rPr lang="en-US" sz="1200" baseline="300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nd</a:t>
            </a:r>
            <a:r>
              <a:rPr lang="en-US" sz="12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argument</a:t>
            </a:r>
          </a:p>
          <a:p>
            <a:r>
              <a:rPr lang="en-US" sz="12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pushl $5			# push 1</a:t>
            </a:r>
            <a:r>
              <a:rPr lang="en-US" sz="1200" baseline="300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argument</a:t>
            </a:r>
          </a:p>
          <a:p>
            <a:r>
              <a:rPr lang="en-US" sz="12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call power		# call the function</a:t>
            </a:r>
          </a:p>
          <a:p>
            <a:r>
              <a:rPr lang="en-US" sz="12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addl $8, %esp		# move stack pointer back</a:t>
            </a:r>
          </a:p>
          <a:p>
            <a:endParaRPr lang="en-US" sz="1200" dirty="0">
              <a:solidFill>
                <a:schemeClr val="accent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popl %ebx			# 2</a:t>
            </a:r>
            <a:r>
              <a:rPr lang="en-US" sz="1200" baseline="300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nd</a:t>
            </a:r>
            <a:r>
              <a:rPr lang="en-US" sz="12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answer already in %eax, 1</a:t>
            </a:r>
            <a:r>
              <a:rPr lang="en-US" sz="1200" baseline="300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answer</a:t>
            </a:r>
          </a:p>
          <a:p>
            <a:r>
              <a:rPr lang="en-US" sz="12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# on the stack so pop it into %ebx</a:t>
            </a:r>
          </a:p>
          <a:p>
            <a:r>
              <a:rPr lang="en-US" sz="12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12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addl %eax, %ebx		# add them together</a:t>
            </a:r>
          </a:p>
          <a:p>
            <a:endParaRPr lang="en-US" sz="1200" dirty="0">
              <a:solidFill>
                <a:schemeClr val="accent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movl $1, %eax		# exit code (%ebx is returned)</a:t>
            </a:r>
          </a:p>
          <a:p>
            <a:r>
              <a:rPr lang="en-US" sz="12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int $0x80			# interrupt 16</a:t>
            </a:r>
          </a:p>
          <a:p>
            <a:r>
              <a:rPr lang="en-US" sz="12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3B5A0D-6810-4F7E-888C-087DE7F37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-150644"/>
            <a:ext cx="12191999" cy="1325563"/>
          </a:xfrm>
        </p:spPr>
        <p:txBody>
          <a:bodyPr>
            <a:normAutofit/>
          </a:bodyPr>
          <a:lstStyle/>
          <a:p>
            <a:r>
              <a:rPr lang="es-ES" dirty="0"/>
              <a:t>Power							                       </a:t>
            </a:r>
            <a:r>
              <a:rPr lang="en-US" sz="2400" dirty="0"/>
              <a:t>start of power</a:t>
            </a:r>
            <a:endParaRPr lang="en-US" sz="4267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FB9222C-C68D-4739-B989-583BC96C345D}"/>
              </a:ext>
            </a:extLst>
          </p:cNvPr>
          <p:cNvSpPr/>
          <p:nvPr/>
        </p:nvSpPr>
        <p:spPr>
          <a:xfrm>
            <a:off x="596225" y="3930988"/>
            <a:ext cx="8597225" cy="288239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sz="1333" dirty="0">
                <a:latin typeface="Courier New" panose="02070309020205020404" pitchFamily="49" charset="0"/>
                <a:cs typeface="Courier New" panose="02070309020205020404" pitchFamily="49" charset="0"/>
              </a:rPr>
              <a:t>.type power, @function			# tell linker this will be a function</a:t>
            </a:r>
          </a:p>
          <a:p>
            <a:r>
              <a:rPr lang="en-US" sz="1333" dirty="0">
                <a:latin typeface="Courier New" panose="02070309020205020404" pitchFamily="49" charset="0"/>
                <a:cs typeface="Courier New" panose="02070309020205020404" pitchFamily="49" charset="0"/>
              </a:rPr>
              <a:t>power:				</a:t>
            </a:r>
          </a:p>
          <a:p>
            <a:r>
              <a:rPr lang="en-US" sz="1333" dirty="0">
                <a:latin typeface="Courier New" panose="02070309020205020404" pitchFamily="49" charset="0"/>
                <a:cs typeface="Courier New" panose="02070309020205020404" pitchFamily="49" charset="0"/>
              </a:rPr>
              <a:t>	# Prologue</a:t>
            </a:r>
          </a:p>
          <a:p>
            <a:r>
              <a:rPr lang="en-US" sz="1333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333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1333" dirty="0">
                <a:latin typeface="Courier New" panose="02070309020205020404" pitchFamily="49" charset="0"/>
                <a:cs typeface="Courier New" panose="02070309020205020404" pitchFamily="49" charset="0"/>
              </a:rPr>
              <a:t> %ebp			# save old base pointer</a:t>
            </a:r>
          </a:p>
          <a:p>
            <a:r>
              <a:rPr lang="en-US" sz="1333" dirty="0">
                <a:latin typeface="Courier New" panose="02070309020205020404" pitchFamily="49" charset="0"/>
                <a:cs typeface="Courier New" panose="02070309020205020404" pitchFamily="49" charset="0"/>
              </a:rPr>
              <a:t>	movl %esp, %ebp			# make stack pointer the base pointer</a:t>
            </a:r>
          </a:p>
          <a:p>
            <a:r>
              <a:rPr lang="en-US" sz="1333" dirty="0">
                <a:latin typeface="Courier New" panose="02070309020205020404" pitchFamily="49" charset="0"/>
                <a:cs typeface="Courier New" panose="02070309020205020404" pitchFamily="49" charset="0"/>
              </a:rPr>
              <a:t>	subl $4, %esp			# make room for local variables</a:t>
            </a:r>
          </a:p>
          <a:p>
            <a:endParaRPr lang="es-ES" sz="1333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8(%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), %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# put 1</a:t>
            </a:r>
            <a:r>
              <a:rPr lang="en-US" sz="14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 in %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ebx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12(%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), %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# put 2</a:t>
            </a:r>
            <a:r>
              <a:rPr lang="en-US" sz="14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nd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 in %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ecx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60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333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9450681-E518-4343-A9AF-21852AE62F8E}"/>
              </a:ext>
            </a:extLst>
          </p:cNvPr>
          <p:cNvCxnSpPr>
            <a:cxnSpLocks/>
          </p:cNvCxnSpPr>
          <p:nvPr/>
        </p:nvCxnSpPr>
        <p:spPr>
          <a:xfrm>
            <a:off x="100925" y="4310272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Table 12">
                <a:extLst>
                  <a:ext uri="{FF2B5EF4-FFF2-40B4-BE49-F238E27FC236}">
                    <a16:creationId xmlns:a16="http://schemas.microsoft.com/office/drawing/2014/main" id="{5AD4BCE8-24F2-442D-86AA-93575AEB5A8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93283343"/>
                  </p:ext>
                </p:extLst>
              </p:nvPr>
            </p:nvGraphicFramePr>
            <p:xfrm>
              <a:off x="7265850" y="1051947"/>
              <a:ext cx="4706353" cy="14833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02895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77403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9366124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01703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45964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(%esp)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return address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81743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Table 12">
                <a:extLst>
                  <a:ext uri="{FF2B5EF4-FFF2-40B4-BE49-F238E27FC236}">
                    <a16:creationId xmlns:a16="http://schemas.microsoft.com/office/drawing/2014/main" id="{5AD4BCE8-24F2-442D-86AA-93575AEB5A8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93283343"/>
                  </p:ext>
                </p:extLst>
              </p:nvPr>
            </p:nvGraphicFramePr>
            <p:xfrm>
              <a:off x="7265850" y="1051947"/>
              <a:ext cx="4706353" cy="14833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02895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77403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9366124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01703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45964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300000" r="-56137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return address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81743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2FAE897A-055A-4E80-BFDE-259499D6B812}"/>
              </a:ext>
            </a:extLst>
          </p:cNvPr>
          <p:cNvSpPr txBox="1"/>
          <p:nvPr/>
        </p:nvSpPr>
        <p:spPr>
          <a:xfrm>
            <a:off x="9686564" y="5288117"/>
            <a:ext cx="2285639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1400" dirty="0">
                <a:solidFill>
                  <a:srgbClr val="0070C0"/>
                </a:solidFill>
              </a:rPr>
              <a:t>EIP </a:t>
            </a:r>
            <a:r>
              <a:rPr lang="en-US" sz="1400" dirty="0">
                <a:solidFill>
                  <a:srgbClr val="0070C0"/>
                </a:solidFill>
              </a:rPr>
              <a:t>=</a:t>
            </a:r>
            <a:r>
              <a:rPr lang="es-ES" sz="1400" dirty="0">
                <a:solidFill>
                  <a:srgbClr val="0070C0"/>
                </a:solidFill>
              </a:rPr>
              <a:t> </a:t>
            </a:r>
            <a:r>
              <a:rPr lang="es-ES" sz="1400" dirty="0" err="1">
                <a:solidFill>
                  <a:srgbClr val="0070C0"/>
                </a:solidFill>
              </a:rPr>
              <a:t>start</a:t>
            </a:r>
            <a:r>
              <a:rPr lang="es-ES" sz="1400" dirty="0">
                <a:solidFill>
                  <a:srgbClr val="0070C0"/>
                </a:solidFill>
              </a:rPr>
              <a:t> </a:t>
            </a:r>
            <a:r>
              <a:rPr lang="es-ES" sz="1400" dirty="0" err="1">
                <a:solidFill>
                  <a:srgbClr val="0070C0"/>
                </a:solidFill>
              </a:rPr>
              <a:t>of</a:t>
            </a:r>
            <a:r>
              <a:rPr lang="es-ES" sz="1400" dirty="0">
                <a:solidFill>
                  <a:srgbClr val="0070C0"/>
                </a:solidFill>
              </a:rPr>
              <a:t> </a:t>
            </a:r>
            <a:r>
              <a:rPr lang="es-ES" sz="1400" dirty="0" err="1">
                <a:solidFill>
                  <a:srgbClr val="0070C0"/>
                </a:solidFill>
              </a:rPr>
              <a:t>power</a:t>
            </a:r>
            <a:r>
              <a:rPr lang="es-ES" sz="1400" dirty="0">
                <a:solidFill>
                  <a:srgbClr val="0070C0"/>
                </a:solidFill>
              </a:rPr>
              <a:t> </a:t>
            </a:r>
            <a:r>
              <a:rPr lang="es-ES" sz="1400" dirty="0" err="1">
                <a:solidFill>
                  <a:srgbClr val="0070C0"/>
                </a:solidFill>
              </a:rPr>
              <a:t>function</a:t>
            </a:r>
            <a:endParaRPr lang="es-ES" sz="1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382167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E3362DF-9F04-409D-89AC-A23943B00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-150644"/>
            <a:ext cx="12191999" cy="1325563"/>
          </a:xfrm>
        </p:spPr>
        <p:txBody>
          <a:bodyPr>
            <a:normAutofit/>
          </a:bodyPr>
          <a:lstStyle/>
          <a:p>
            <a:r>
              <a:rPr lang="es-ES" dirty="0"/>
              <a:t>Power							              </a:t>
            </a:r>
            <a:r>
              <a:rPr lang="en-US" sz="2400" dirty="0"/>
              <a:t>Bash: assemble and link</a:t>
            </a:r>
            <a:endParaRPr lang="en-US" sz="4267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BA57003-22F5-41F5-844B-F0B9D86CC3E0}"/>
              </a:ext>
            </a:extLst>
          </p:cNvPr>
          <p:cNvSpPr/>
          <p:nvPr/>
        </p:nvSpPr>
        <p:spPr>
          <a:xfrm>
            <a:off x="7763933" y="4707467"/>
            <a:ext cx="313267" cy="188383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FBFFCDD-94B3-411B-99B4-4F2CA6579789}"/>
              </a:ext>
            </a:extLst>
          </p:cNvPr>
          <p:cNvSpPr/>
          <p:nvPr/>
        </p:nvSpPr>
        <p:spPr>
          <a:xfrm>
            <a:off x="7611533" y="5050367"/>
            <a:ext cx="726017" cy="188383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FBF35F1-C3CA-467C-ADEE-751CBA0AE8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2068" y="1174919"/>
            <a:ext cx="9427863" cy="5242399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731331C8-66C5-4AD2-B137-45180B6D0E05}"/>
              </a:ext>
            </a:extLst>
          </p:cNvPr>
          <p:cNvSpPr/>
          <p:nvPr/>
        </p:nvSpPr>
        <p:spPr>
          <a:xfrm>
            <a:off x="8337550" y="1744134"/>
            <a:ext cx="848783" cy="296333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Connector: Curved 8">
            <a:extLst>
              <a:ext uri="{FF2B5EF4-FFF2-40B4-BE49-F238E27FC236}">
                <a16:creationId xmlns:a16="http://schemas.microsoft.com/office/drawing/2014/main" id="{69C28684-9B83-49B1-8A47-C5CB2C92A5BF}"/>
              </a:ext>
            </a:extLst>
          </p:cNvPr>
          <p:cNvCxnSpPr>
            <a:cxnSpLocks/>
            <a:stCxn id="3" idx="2"/>
          </p:cNvCxnSpPr>
          <p:nvPr/>
        </p:nvCxnSpPr>
        <p:spPr>
          <a:xfrm rot="10800000" flipV="1">
            <a:off x="6214534" y="1892300"/>
            <a:ext cx="2123017" cy="389022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36376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B5A0D-6810-4F7E-888C-087DE7F37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-150644"/>
            <a:ext cx="12191999" cy="1325563"/>
          </a:xfrm>
        </p:spPr>
        <p:txBody>
          <a:bodyPr>
            <a:normAutofit/>
          </a:bodyPr>
          <a:lstStyle/>
          <a:p>
            <a:r>
              <a:rPr lang="es-ES" dirty="0"/>
              <a:t>Power							                          </a:t>
            </a:r>
            <a:r>
              <a:rPr lang="en-US" sz="2400" dirty="0"/>
              <a:t>@function</a:t>
            </a:r>
            <a:endParaRPr lang="en-US" sz="4267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FB9222C-C68D-4739-B989-583BC96C345D}"/>
              </a:ext>
            </a:extLst>
          </p:cNvPr>
          <p:cNvSpPr/>
          <p:nvPr/>
        </p:nvSpPr>
        <p:spPr>
          <a:xfrm>
            <a:off x="139025" y="1016338"/>
            <a:ext cx="11264622" cy="54476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.type power, @function		# tell linker this will be a function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power:	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# Prologue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%ebp		# save old base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%esp, %ebp		# make stack pointer the base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subl $4, %esp		# make room for local variables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8(%ebp), %ebx		# put 1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 in %ebx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12(%ebp), %ecx		# put 2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nd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 in %ecx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%ebx, -4(%ebp)		# store current result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power_loop_start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cmpl $1, %ecx		# if the power is 1, end function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je end_power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-4(%ebp), %eax		# move current result into %eax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imull %ebx, %eax		# multiply base number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by current result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%eax, -4(%ebp)		# store current result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decl %ecx			# decrease the power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jmp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power_loop_start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# run for the next power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end_power: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-4(%ebp), %eax		# return value goes in %eax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 Epilogue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%ebp, %esp		# restore stack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popl %ebp			# restore base pointer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ret			# popl %eip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41290C5-DC57-4551-BA31-573BD4B64D93}"/>
              </a:ext>
            </a:extLst>
          </p:cNvPr>
          <p:cNvSpPr/>
          <p:nvPr/>
        </p:nvSpPr>
        <p:spPr>
          <a:xfrm>
            <a:off x="8057073" y="1016338"/>
            <a:ext cx="4119380" cy="5841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Table 13">
                <a:extLst>
                  <a:ext uri="{FF2B5EF4-FFF2-40B4-BE49-F238E27FC236}">
                    <a16:creationId xmlns:a16="http://schemas.microsoft.com/office/drawing/2014/main" id="{F4C29879-23ED-4E44-AE50-F3FF2F0F970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70917681"/>
                  </p:ext>
                </p:extLst>
              </p:nvPr>
            </p:nvGraphicFramePr>
            <p:xfrm>
              <a:off x="7265850" y="1051947"/>
              <a:ext cx="4706353" cy="14833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02895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77403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9366124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01703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45964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(%esp)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return address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81743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Table 13">
                <a:extLst>
                  <a:ext uri="{FF2B5EF4-FFF2-40B4-BE49-F238E27FC236}">
                    <a16:creationId xmlns:a16="http://schemas.microsoft.com/office/drawing/2014/main" id="{F4C29879-23ED-4E44-AE50-F3FF2F0F970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70917681"/>
                  </p:ext>
                </p:extLst>
              </p:nvPr>
            </p:nvGraphicFramePr>
            <p:xfrm>
              <a:off x="7265850" y="1051947"/>
              <a:ext cx="4706353" cy="14833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02895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77403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9366124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01703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45964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300000" r="-56137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return address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81743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AF99CF2F-8CC0-42F2-BFED-4CF4822E881B}"/>
              </a:ext>
            </a:extLst>
          </p:cNvPr>
          <p:cNvSpPr txBox="1"/>
          <p:nvPr/>
        </p:nvSpPr>
        <p:spPr>
          <a:xfrm>
            <a:off x="9686564" y="5288117"/>
            <a:ext cx="2285639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1400" dirty="0"/>
              <a:t>EIP </a:t>
            </a:r>
            <a:r>
              <a:rPr lang="en-US" sz="1400" dirty="0"/>
              <a:t>=</a:t>
            </a:r>
            <a:r>
              <a:rPr lang="es-ES" sz="1400" dirty="0"/>
              <a:t> </a:t>
            </a:r>
            <a:r>
              <a:rPr lang="es-ES" sz="1400" dirty="0" err="1"/>
              <a:t>start</a:t>
            </a:r>
            <a:r>
              <a:rPr lang="es-ES" sz="1400" dirty="0"/>
              <a:t> </a:t>
            </a:r>
            <a:r>
              <a:rPr lang="es-ES" sz="1400" dirty="0" err="1"/>
              <a:t>of</a:t>
            </a:r>
            <a:r>
              <a:rPr lang="es-ES" sz="1400" dirty="0"/>
              <a:t> </a:t>
            </a:r>
            <a:r>
              <a:rPr lang="es-ES" sz="1400" dirty="0" err="1"/>
              <a:t>power</a:t>
            </a:r>
            <a:r>
              <a:rPr lang="es-ES" sz="1400" dirty="0"/>
              <a:t> </a:t>
            </a:r>
            <a:r>
              <a:rPr lang="es-ES" sz="1400" dirty="0" err="1"/>
              <a:t>function</a:t>
            </a:r>
            <a:endParaRPr lang="es-ES" sz="1400" dirty="0"/>
          </a:p>
        </p:txBody>
      </p:sp>
    </p:spTree>
    <p:extLst>
      <p:ext uri="{BB962C8B-B14F-4D97-AF65-F5344CB8AC3E}">
        <p14:creationId xmlns:p14="http://schemas.microsoft.com/office/powerpoint/2010/main" val="33594240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B5A0D-6810-4F7E-888C-087DE7F37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-150644"/>
            <a:ext cx="12191999" cy="1325563"/>
          </a:xfrm>
        </p:spPr>
        <p:txBody>
          <a:bodyPr>
            <a:normAutofit/>
          </a:bodyPr>
          <a:lstStyle/>
          <a:p>
            <a:r>
              <a:rPr lang="es-ES" dirty="0"/>
              <a:t>Power							                          </a:t>
            </a:r>
            <a:r>
              <a:rPr lang="en-US" sz="2400" dirty="0"/>
              <a:t>@function</a:t>
            </a:r>
            <a:endParaRPr lang="en-US" sz="4267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FB9222C-C68D-4739-B989-583BC96C345D}"/>
              </a:ext>
            </a:extLst>
          </p:cNvPr>
          <p:cNvSpPr/>
          <p:nvPr/>
        </p:nvSpPr>
        <p:spPr>
          <a:xfrm>
            <a:off x="139025" y="1016338"/>
            <a:ext cx="11264622" cy="54476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.type power, @function		# tell linker this will be a function		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power:	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Prologue</a:t>
            </a:r>
          </a:p>
          <a:p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%ebp		# save old base pointer</a:t>
            </a:r>
          </a:p>
          <a:p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movl %esp, %ebp		# make stack pointer the base pointer</a:t>
            </a:r>
          </a:p>
          <a:p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subl $4, %esp		# make room for local variables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8(%ebp), %ebx		# put 1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 in %ebx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12(%ebp), %ecx		# put 2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nd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 in %ecx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%ebx, -4(%ebp)		# store current result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power_loop_start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cmpl $1, %ecx		# if the power is 1, end function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je end_power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-4(%ebp), %eax		# move current result into %eax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imull %ebx, %eax		# multiply base number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by current result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%eax, -4(%ebp)		# store current result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decl %ecx			# decrease the power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jmp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power_loop_start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# run for the next power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end_power: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-4(%ebp), %eax		# return value goes in %eax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 Epilogue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%ebp, %esp		# restore stack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popl %ebp			# restore base pointer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ret			# popl %eip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41290C5-DC57-4551-BA31-573BD4B64D93}"/>
              </a:ext>
            </a:extLst>
          </p:cNvPr>
          <p:cNvSpPr/>
          <p:nvPr/>
        </p:nvSpPr>
        <p:spPr>
          <a:xfrm>
            <a:off x="8057073" y="1016338"/>
            <a:ext cx="4119380" cy="5841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Table 13">
                <a:extLst>
                  <a:ext uri="{FF2B5EF4-FFF2-40B4-BE49-F238E27FC236}">
                    <a16:creationId xmlns:a16="http://schemas.microsoft.com/office/drawing/2014/main" id="{F4C29879-23ED-4E44-AE50-F3FF2F0F9700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7265850" y="1051947"/>
              <a:ext cx="4706353" cy="14833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02895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77403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9366124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01703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45964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(%esp)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return address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81743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Table 13">
                <a:extLst>
                  <a:ext uri="{FF2B5EF4-FFF2-40B4-BE49-F238E27FC236}">
                    <a16:creationId xmlns:a16="http://schemas.microsoft.com/office/drawing/2014/main" id="{F4C29879-23ED-4E44-AE50-F3FF2F0F9700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7265850" y="1051947"/>
              <a:ext cx="4706353" cy="14833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02895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77403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9366124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01703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45964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300000" r="-56137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return address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81743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AF99CF2F-8CC0-42F2-BFED-4CF4822E881B}"/>
              </a:ext>
            </a:extLst>
          </p:cNvPr>
          <p:cNvSpPr txBox="1"/>
          <p:nvPr/>
        </p:nvSpPr>
        <p:spPr>
          <a:xfrm>
            <a:off x="9686564" y="5288117"/>
            <a:ext cx="2285639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1400" dirty="0"/>
              <a:t>EIP </a:t>
            </a:r>
            <a:r>
              <a:rPr lang="en-US" sz="1400" dirty="0"/>
              <a:t>=</a:t>
            </a:r>
            <a:r>
              <a:rPr lang="es-ES" sz="1400" dirty="0"/>
              <a:t> </a:t>
            </a:r>
            <a:r>
              <a:rPr lang="es-ES" sz="1400" dirty="0" err="1"/>
              <a:t>start</a:t>
            </a:r>
            <a:r>
              <a:rPr lang="es-ES" sz="1400" dirty="0"/>
              <a:t> </a:t>
            </a:r>
            <a:r>
              <a:rPr lang="es-ES" sz="1400" dirty="0" err="1"/>
              <a:t>of</a:t>
            </a:r>
            <a:r>
              <a:rPr lang="es-ES" sz="1400" dirty="0"/>
              <a:t> </a:t>
            </a:r>
            <a:r>
              <a:rPr lang="es-ES" sz="1400" dirty="0" err="1"/>
              <a:t>power</a:t>
            </a:r>
            <a:r>
              <a:rPr lang="es-ES" sz="1400" dirty="0"/>
              <a:t> </a:t>
            </a:r>
            <a:r>
              <a:rPr lang="es-ES" sz="1400" dirty="0" err="1"/>
              <a:t>function</a:t>
            </a:r>
            <a:endParaRPr lang="es-ES" sz="1400" dirty="0"/>
          </a:p>
        </p:txBody>
      </p:sp>
    </p:spTree>
    <p:extLst>
      <p:ext uri="{BB962C8B-B14F-4D97-AF65-F5344CB8AC3E}">
        <p14:creationId xmlns:p14="http://schemas.microsoft.com/office/powerpoint/2010/main" val="22273474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7629</TotalTime>
  <Words>3070</Words>
  <Application>Microsoft Office PowerPoint</Application>
  <PresentationFormat>Widescreen</PresentationFormat>
  <Paragraphs>2715</Paragraphs>
  <Slides>70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70</vt:i4>
      </vt:variant>
    </vt:vector>
  </HeadingPairs>
  <TitlesOfParts>
    <vt:vector size="77" baseType="lpstr">
      <vt:lpstr>Arial</vt:lpstr>
      <vt:lpstr>Calibri</vt:lpstr>
      <vt:lpstr>Calibri Light</vt:lpstr>
      <vt:lpstr>Cambria Math</vt:lpstr>
      <vt:lpstr>Courier New</vt:lpstr>
      <vt:lpstr>Wingdings</vt:lpstr>
      <vt:lpstr>Office Theme</vt:lpstr>
      <vt:lpstr>Power</vt:lpstr>
      <vt:lpstr>Power                                   23 + 52</vt:lpstr>
      <vt:lpstr>Power                                   23 + 52</vt:lpstr>
      <vt:lpstr>Power                                     23 + 52</vt:lpstr>
      <vt:lpstr>Power                                     23 + 52</vt:lpstr>
      <vt:lpstr>Power                                 call 23 + 52</vt:lpstr>
      <vt:lpstr>Power                              start of power</vt:lpstr>
      <vt:lpstr>Power                                 @function</vt:lpstr>
      <vt:lpstr>Power                                 @function</vt:lpstr>
      <vt:lpstr>Power                                 @function</vt:lpstr>
      <vt:lpstr>Power                   power() #1: save base ptr</vt:lpstr>
      <vt:lpstr>PowerPoint Presentation</vt:lpstr>
      <vt:lpstr>Power                        power() #1: local var</vt:lpstr>
      <vt:lpstr>Power                    power() #1: base offsets</vt:lpstr>
      <vt:lpstr>Power                                     23 + 52</vt:lpstr>
      <vt:lpstr>Power                                     23 + 52</vt:lpstr>
      <vt:lpstr>Power                                     23 + 52</vt:lpstr>
      <vt:lpstr>Power                                    23? + 52</vt:lpstr>
      <vt:lpstr>Power                                  2∙2∙2 + 52</vt:lpstr>
      <vt:lpstr>Power                                    4∙2 + 52</vt:lpstr>
      <vt:lpstr>Power                                    4∙2 + 52</vt:lpstr>
      <vt:lpstr>Power                                   22 ∙2 + 52</vt:lpstr>
      <vt:lpstr>Power                                restart loop</vt:lpstr>
      <vt:lpstr>Power                                  22? ∙2 + 52</vt:lpstr>
      <vt:lpstr>Power                                    4∙2 + 52</vt:lpstr>
      <vt:lpstr>Power                                      8 + 52</vt:lpstr>
      <vt:lpstr>Power                                      8 + 52</vt:lpstr>
      <vt:lpstr>Power                                   21∙4 + 52</vt:lpstr>
      <vt:lpstr>Power                                restart loop</vt:lpstr>
      <vt:lpstr>Power                                  21? ∙4 + 52</vt:lpstr>
      <vt:lpstr>Power                                       end!</vt:lpstr>
      <vt:lpstr>Power                                    8 + 52</vt:lpstr>
      <vt:lpstr>Power                power() #1: restore stack ptr</vt:lpstr>
      <vt:lpstr>Power                power() #1: restore base ptr</vt:lpstr>
      <vt:lpstr>Power                  power() #1: return to main</vt:lpstr>
      <vt:lpstr>Power                  power() #1: return to main</vt:lpstr>
      <vt:lpstr>Power                               erase stack</vt:lpstr>
      <vt:lpstr>Power                                      8 + 52</vt:lpstr>
      <vt:lpstr>Power                                     23 + 52</vt:lpstr>
      <vt:lpstr>Power                                     23 + 52</vt:lpstr>
      <vt:lpstr>Power                                 call 23 + 52</vt:lpstr>
      <vt:lpstr>Power                              start of power</vt:lpstr>
      <vt:lpstr>PowerPoint Presentation</vt:lpstr>
      <vt:lpstr>PowerPoint Presentation</vt:lpstr>
      <vt:lpstr>PowerPoint Presentation</vt:lpstr>
      <vt:lpstr>Power                    power() #2: base offsets</vt:lpstr>
      <vt:lpstr>Power                                      8 + 52</vt:lpstr>
      <vt:lpstr>Power                                      8 + 52</vt:lpstr>
      <vt:lpstr>Power                                      8 + 52</vt:lpstr>
      <vt:lpstr>Power                                     8 + 52?</vt:lpstr>
      <vt:lpstr>Power                                     8 + 5∙5</vt:lpstr>
      <vt:lpstr>Power                                      8 + 25</vt:lpstr>
      <vt:lpstr>Power                                      8 + 25</vt:lpstr>
      <vt:lpstr>Power                                    8 + 5∙51</vt:lpstr>
      <vt:lpstr>Power                                restart loop</vt:lpstr>
      <vt:lpstr>Power                                   8 + 5∙51?</vt:lpstr>
      <vt:lpstr>Power                                       end!</vt:lpstr>
      <vt:lpstr>Power                                      8 + 25</vt:lpstr>
      <vt:lpstr>Power                power() #2: restore stack ptr</vt:lpstr>
      <vt:lpstr>Power                power() #2: restore base ptr</vt:lpstr>
      <vt:lpstr>Power                  power() #2: return to main</vt:lpstr>
      <vt:lpstr>Power                  power() #2: return to main</vt:lpstr>
      <vt:lpstr>Power                                 erase stack</vt:lpstr>
      <vt:lpstr>Power                                      8 + 25</vt:lpstr>
      <vt:lpstr>Power                                 8 + 25 = 33</vt:lpstr>
      <vt:lpstr>Power              exit code = 1; return value = 33</vt:lpstr>
      <vt:lpstr>Power                                   interrupt</vt:lpstr>
      <vt:lpstr>Power                                  Answer</vt:lpstr>
      <vt:lpstr>Power                     Bash: assemble and link</vt:lpstr>
      <vt:lpstr>Power                     Bash: assemble and link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</dc:title>
  <dc:creator>Jaime Salazar</dc:creator>
  <cp:lastModifiedBy>Jaime Salazar</cp:lastModifiedBy>
  <cp:revision>99</cp:revision>
  <dcterms:created xsi:type="dcterms:W3CDTF">2017-08-13T17:27:26Z</dcterms:created>
  <dcterms:modified xsi:type="dcterms:W3CDTF">2017-11-17T18:56:36Z</dcterms:modified>
</cp:coreProperties>
</file>