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7" r:id="rId2"/>
    <p:sldId id="688" r:id="rId3"/>
    <p:sldId id="733" r:id="rId4"/>
    <p:sldId id="744" r:id="rId5"/>
    <p:sldId id="732" r:id="rId6"/>
    <p:sldId id="734" r:id="rId7"/>
    <p:sldId id="736" r:id="rId8"/>
    <p:sldId id="735" r:id="rId9"/>
    <p:sldId id="737" r:id="rId10"/>
    <p:sldId id="738" r:id="rId11"/>
    <p:sldId id="739" r:id="rId12"/>
    <p:sldId id="740" r:id="rId13"/>
    <p:sldId id="741" r:id="rId14"/>
    <p:sldId id="743" r:id="rId15"/>
    <p:sldId id="742" r:id="rId16"/>
    <p:sldId id="746" r:id="rId17"/>
    <p:sldId id="745" r:id="rId18"/>
    <p:sldId id="747" r:id="rId19"/>
    <p:sldId id="748" r:id="rId20"/>
    <p:sldId id="755" r:id="rId21"/>
    <p:sldId id="756" r:id="rId22"/>
    <p:sldId id="757" r:id="rId23"/>
    <p:sldId id="758" r:id="rId24"/>
    <p:sldId id="760" r:id="rId25"/>
    <p:sldId id="761" r:id="rId26"/>
    <p:sldId id="753" r:id="rId27"/>
    <p:sldId id="749" r:id="rId28"/>
    <p:sldId id="751" r:id="rId29"/>
    <p:sldId id="754" r:id="rId30"/>
    <p:sldId id="750" r:id="rId31"/>
    <p:sldId id="752" r:id="rId32"/>
    <p:sldId id="762" r:id="rId33"/>
    <p:sldId id="763" r:id="rId34"/>
    <p:sldId id="764" r:id="rId35"/>
    <p:sldId id="765" r:id="rId36"/>
    <p:sldId id="786" r:id="rId37"/>
    <p:sldId id="766" r:id="rId38"/>
    <p:sldId id="787" r:id="rId39"/>
    <p:sldId id="767" r:id="rId40"/>
    <p:sldId id="768" r:id="rId41"/>
    <p:sldId id="769" r:id="rId42"/>
    <p:sldId id="770" r:id="rId43"/>
    <p:sldId id="771" r:id="rId44"/>
    <p:sldId id="772" r:id="rId45"/>
    <p:sldId id="775" r:id="rId46"/>
    <p:sldId id="788" r:id="rId47"/>
    <p:sldId id="777" r:id="rId48"/>
    <p:sldId id="778" r:id="rId49"/>
    <p:sldId id="779" r:id="rId50"/>
    <p:sldId id="780" r:id="rId51"/>
    <p:sldId id="776" r:id="rId52"/>
    <p:sldId id="781" r:id="rId53"/>
    <p:sldId id="782" r:id="rId54"/>
    <p:sldId id="783" r:id="rId55"/>
    <p:sldId id="784" r:id="rId56"/>
    <p:sldId id="789" r:id="rId57"/>
    <p:sldId id="790" r:id="rId58"/>
    <p:sldId id="791" r:id="rId59"/>
    <p:sldId id="798" r:id="rId60"/>
    <p:sldId id="792" r:id="rId61"/>
    <p:sldId id="799" r:id="rId62"/>
    <p:sldId id="793" r:id="rId63"/>
    <p:sldId id="794" r:id="rId64"/>
    <p:sldId id="800" r:id="rId65"/>
    <p:sldId id="795" r:id="rId66"/>
    <p:sldId id="801" r:id="rId67"/>
    <p:sldId id="806" r:id="rId68"/>
    <p:sldId id="796" r:id="rId69"/>
    <p:sldId id="804" r:id="rId70"/>
    <p:sldId id="808" r:id="rId71"/>
    <p:sldId id="797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41" autoAdjust="0"/>
    <p:restoredTop sz="94259" autoAdjust="0"/>
  </p:normalViewPr>
  <p:slideViewPr>
    <p:cSldViewPr snapToGrid="0">
      <p:cViewPr varScale="1">
        <p:scale>
          <a:sx n="72" d="100"/>
          <a:sy n="72" d="100"/>
        </p:scale>
        <p:origin x="9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4D460-AA5A-4385-AFFC-5BDBE016B1A7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76483-2515-4539-B1FB-8CACD6EA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1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5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78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03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950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78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52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53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71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75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00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48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49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24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60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37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856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175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6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01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034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272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94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49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966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332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749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642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554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600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34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66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696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900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318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55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41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732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212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30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696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975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673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42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372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259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768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987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481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5198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951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2550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9776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673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97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024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6573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468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0715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165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4737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8360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711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4186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77894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13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0935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47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08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4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1F15-83B3-4DD6-BA66-496B9FACD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3C0AF-3914-4232-9496-0143E76A2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39321-5872-40D1-9A52-D9CB5AC8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EAB4D-A25C-4892-A1AD-D2F6D759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F613-1F24-4681-A986-AB7DFF47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8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2814-AA8B-4D2F-AB2F-319C7844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49B16-2A26-4323-B0DB-688F823DF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BE96-2DFD-4A2A-B834-D53F1796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936C5-D2E9-4D59-A92A-F4EED7E9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EF6BC-7ADF-467A-BFA4-21192103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9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08F91-C6BC-48D7-86A5-9635EA776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B2AB4-D114-4755-B98A-B0AD430E0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71933-9D26-4381-93BB-FC1DA420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08007-D981-4B66-9274-0E9F0A05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D8373-71CF-49DE-8612-DCA5F48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7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BBFF-805A-43FC-9797-2F299334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16D8-ABFD-4BE1-8D83-2BD09C5B8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9D689-F46F-4654-ADDF-EB1F370F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877AA-0038-4937-80E9-7A30E4A0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CA0F2-F6E2-46F6-A5A2-3D0A1D99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9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5D07-A8D1-492B-9EC5-6071D6EBC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AE39D-4663-49AE-8AE7-98A14C34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30E8D-B494-42A4-AF68-80ACD781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A156D-8AFA-4C27-8758-59E2DCE69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5BAD-E5F8-4BC8-BFE5-8C379777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8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F319-6DD2-40B2-8C1A-02AAC866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38301-0CEA-4C38-816A-16C153235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6141F-5DBB-4F3A-BB1F-9DAF58DCA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C0AA5-7E20-40E7-8947-65DE6ED2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50BA9-1A89-4009-9061-5CFA1984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E4B01-9B1A-4CE8-982C-100A5030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8580-71B3-46CE-90E8-1716E073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6CEB-0A0C-4885-B108-190502B97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57607-DD3A-4F72-983F-3D24CD50C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43206-A605-4950-BE82-01AA484C8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40111-3026-42DD-B1A5-23F478C63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76ED7-52C6-482F-A79C-D23C6CB3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05584-D273-4EEF-A3D7-E74AD442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5763C-6C73-4D75-836F-E09132EB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2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DBD3-29BE-4C1D-8C53-53B94F06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C5634F-9605-4E3A-A141-881C9C5E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A2B68-5373-4881-A8B7-FE009658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024DC-ECC6-4042-B0F2-C7EA9919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3EF50-E709-4DE6-9B70-BCAB41E9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7AE9D-FC6F-4BC6-807C-A9A81185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34284-D9C5-43C6-BF77-CB9F8EDE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9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80AB2-0597-48A1-86C5-60FFB86D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8BFC2-43B6-4EAC-A31F-9BD45B77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4CDE5-A613-46A2-AE89-B581F1BB6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93D64-A8CB-4523-AE85-8D067C0A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74815-4E15-4BEB-8F73-F90EDFDC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153E7-8BB2-4EBD-AEF4-1AD557A7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9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83F9-16DC-499B-9FC8-8E165896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914A7-EDE8-4260-ACA7-9EDB36978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ED649-7924-49E6-B0AB-EF0D62389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E82CE-4362-4ED1-82B5-C01E5C3F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1040C-B68D-4D32-9F4E-AD0BA4B1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7A969-48CE-49BA-8CE9-6D80D663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4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2B5395-C32A-4372-97B4-1229D1CE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1D289-2A17-449F-A511-E8BF66F3F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0241-A5CC-495C-8771-B6D96183A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C2B52-1CBE-4BE4-8309-38CAE4B259CC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380D6-8467-4B13-B489-AF08AD56F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0F90-0161-4613-9565-EE02B4368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8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4F6D-36BF-40D4-90D1-0958B1A21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0C30F-4498-45ED-80F4-E08E8EBB2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4073881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world\n"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DB32D92-4CBC-4774-92BE-A353AAD78EBA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Sharing  										</a:t>
            </a:r>
            <a:r>
              <a:rPr lang="en-US" sz="2400"/>
              <a:t>simplify</a:t>
            </a:r>
            <a:endParaRPr lang="en-US" sz="4267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871B8-4B6C-4884-AF0C-26AB22170441}"/>
              </a:ext>
            </a:extLst>
          </p:cNvPr>
          <p:cNvSpPr/>
          <p:nvPr/>
        </p:nvSpPr>
        <p:spPr>
          <a:xfrm>
            <a:off x="4948665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2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2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2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539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world\n"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5BECB42-D4E1-4F3E-8064-E652C8F4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		</a:t>
            </a:r>
            <a:r>
              <a:rPr lang="en-US" sz="2400" dirty="0"/>
              <a:t>simplify</a:t>
            </a:r>
            <a:endParaRPr lang="en-US" sz="4267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21D98A-D4C9-4967-8EEB-BAA88A8BE35A}"/>
              </a:ext>
            </a:extLst>
          </p:cNvPr>
          <p:cNvSpPr/>
          <p:nvPr/>
        </p:nvSpPr>
        <p:spPr>
          <a:xfrm>
            <a:off x="4948665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2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2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2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2"/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72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world\n"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DF696CF-63C1-4AF8-8A08-C196CF4E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		</a:t>
            </a:r>
            <a:r>
              <a:rPr lang="en-US" sz="2400" dirty="0"/>
              <a:t>simplify</a:t>
            </a:r>
            <a:endParaRPr lang="en-US" sz="4267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35CC8-1470-4EF1-80BC-8EC43EF1683C}"/>
              </a:ext>
            </a:extLst>
          </p:cNvPr>
          <p:cNvSpPr/>
          <p:nvPr/>
        </p:nvSpPr>
        <p:spPr>
          <a:xfrm>
            <a:off x="4948665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2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2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2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2"/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3879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world\n"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F08A6D-64BF-419E-B216-976147C3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		</a:t>
            </a:r>
            <a:r>
              <a:rPr lang="en-US" sz="2400" dirty="0"/>
              <a:t>simplify</a:t>
            </a:r>
            <a:endParaRPr lang="en-US" sz="4267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90CD29-CC56-4F3B-A388-395819F71180}"/>
              </a:ext>
            </a:extLst>
          </p:cNvPr>
          <p:cNvSpPr/>
          <p:nvPr/>
        </p:nvSpPr>
        <p:spPr>
          <a:xfrm>
            <a:off x="4948665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2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2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2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5082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helloworld_end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helloworld_len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helloworld_end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$STDOUT,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helloworld_len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45790B-BE18-48CD-AB71-F7AD2782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</a:t>
            </a:r>
            <a:r>
              <a:rPr lang="en-US" sz="2400" dirty="0" err="1"/>
              <a:t>helloworld-nolib.s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4191683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 </a:t>
            </a:r>
            <a:r>
              <a:rPr lang="en-US" sz="2400" dirty="0" err="1"/>
              <a:t>helloworld-lib.s</a:t>
            </a:r>
            <a:endParaRPr lang="en-US" sz="4267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150D3F-0F40-4363-92E9-844221AB313B}"/>
              </a:ext>
            </a:extLst>
          </p:cNvPr>
          <p:cNvSpPr/>
          <p:nvPr/>
        </p:nvSpPr>
        <p:spPr>
          <a:xfrm>
            <a:off x="4618381" y="1035597"/>
            <a:ext cx="2040835" cy="269776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libc.so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(C Standard Library)</a:t>
            </a:r>
            <a:endParaRPr lang="en-US" sz="1200" dirty="0">
              <a:solidFill>
                <a:schemeClr val="tx1"/>
              </a:solidFill>
            </a:endParaRPr>
          </a:p>
          <a:p>
            <a:endParaRPr lang="es-ES" sz="1200" dirty="0">
              <a:solidFill>
                <a:schemeClr val="tx1"/>
              </a:solidFill>
            </a:endParaRPr>
          </a:p>
          <a:p>
            <a:endParaRPr lang="es-ES" sz="1200" dirty="0">
              <a:solidFill>
                <a:schemeClr val="tx1"/>
              </a:solidFill>
            </a:endParaRPr>
          </a:p>
          <a:p>
            <a:r>
              <a:rPr lang="es-ES" sz="1200" dirty="0" err="1">
                <a:solidFill>
                  <a:schemeClr val="tx1"/>
                </a:solidFill>
              </a:rPr>
              <a:t>printf</a:t>
            </a:r>
            <a:r>
              <a:rPr lang="es-ES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</a:rPr>
              <a:t>}</a:t>
            </a:r>
            <a:br>
              <a:rPr lang="es-ES" sz="1200" dirty="0">
                <a:solidFill>
                  <a:schemeClr val="tx1"/>
                </a:solidFill>
              </a:rPr>
            </a:br>
            <a:br>
              <a:rPr lang="es-ES" sz="1200" dirty="0">
                <a:solidFill>
                  <a:schemeClr val="tx1"/>
                </a:solidFill>
              </a:rPr>
            </a:br>
            <a:r>
              <a:rPr lang="es-ES" sz="1200" dirty="0" err="1">
                <a:solidFill>
                  <a:schemeClr val="tx1"/>
                </a:solidFill>
              </a:rPr>
              <a:t>exit</a:t>
            </a:r>
            <a:r>
              <a:rPr lang="es-ES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</a:rPr>
              <a:t>}</a:t>
            </a:r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720C90-F3CE-4DE3-B00B-8D2CEBEC16F8}"/>
              </a:ext>
            </a:extLst>
          </p:cNvPr>
          <p:cNvCxnSpPr/>
          <p:nvPr/>
        </p:nvCxnSpPr>
        <p:spPr>
          <a:xfrm>
            <a:off x="1603513" y="2305878"/>
            <a:ext cx="286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893D5B-B084-40A3-B642-B63ED85208C4}"/>
              </a:ext>
            </a:extLst>
          </p:cNvPr>
          <p:cNvCxnSpPr/>
          <p:nvPr/>
        </p:nvCxnSpPr>
        <p:spPr>
          <a:xfrm>
            <a:off x="1603513" y="2710069"/>
            <a:ext cx="286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171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B45790B-BE18-48CD-AB71-F7AD2782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</a:t>
            </a:r>
            <a:r>
              <a:rPr lang="en-US" sz="2400" dirty="0" err="1"/>
              <a:t>helloworld-nolib.s</a:t>
            </a:r>
            <a:endParaRPr lang="en-US" sz="4267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3333D-0D07-42D5-BA6F-1D3FEA9DD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8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 </a:t>
            </a:r>
            <a:r>
              <a:rPr lang="en-US" sz="2400" dirty="0" err="1"/>
              <a:t>helloworld-lib.s</a:t>
            </a:r>
            <a:endParaRPr lang="en-US" sz="4267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A1C607-3F9D-4373-81F4-9A780996E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76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 </a:t>
            </a:r>
            <a:r>
              <a:rPr lang="en-US" sz="2400" dirty="0" err="1"/>
              <a:t>helloworld-lib.s</a:t>
            </a:r>
            <a:endParaRPr lang="en-US" sz="4267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20BD5-8642-41B0-9E44-C0ED31057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98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 </a:t>
            </a:r>
            <a:r>
              <a:rPr lang="en-US" sz="2400" dirty="0" err="1"/>
              <a:t>helloworld-lib.s</a:t>
            </a:r>
            <a:endParaRPr lang="en-US" sz="42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042EDC-7D75-44EB-A1F8-08AE112B9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1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		</a:t>
            </a:r>
            <a:r>
              <a:rPr lang="en-US" sz="2400" dirty="0"/>
              <a:t>simplify</a:t>
            </a:r>
            <a:endParaRPr lang="en-US" sz="4267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helloworld_end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helloworld_len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helloworld_end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$STDOUT,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helloworld_len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2809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 </a:t>
            </a:r>
            <a:r>
              <a:rPr lang="en-US" sz="2400" dirty="0" err="1"/>
              <a:t>helloworld-lib.s</a:t>
            </a:r>
            <a:endParaRPr lang="en-US" sz="42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8058642"/>
                  </p:ext>
                </p:extLst>
              </p:nvPr>
            </p:nvGraphicFramePr>
            <p:xfrm>
              <a:off x="8351647" y="1248419"/>
              <a:ext cx="3964279" cy="5643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8058642"/>
                  </p:ext>
                </p:extLst>
              </p:nvPr>
            </p:nvGraphicFramePr>
            <p:xfrm>
              <a:off x="8351647" y="1248419"/>
              <a:ext cx="3964279" cy="5643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1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6522" r="-152326" b="-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235453A-9048-433E-AA70-57C4B9B4D957}"/>
              </a:ext>
            </a:extLst>
          </p:cNvPr>
          <p:cNvSpPr txBox="1"/>
          <p:nvPr/>
        </p:nvSpPr>
        <p:spPr>
          <a:xfrm>
            <a:off x="5082169" y="3555691"/>
            <a:ext cx="1968335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Terminal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6408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 </a:t>
            </a:r>
            <a:r>
              <a:rPr lang="en-US" sz="2400" dirty="0" err="1"/>
              <a:t>helloworld-lib.s</a:t>
            </a:r>
            <a:endParaRPr lang="en-US" sz="42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5643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5643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1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6522" r="-152326" b="-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B963138-F58C-4200-90AC-0E156C820C7B}"/>
              </a:ext>
            </a:extLst>
          </p:cNvPr>
          <p:cNvSpPr txBox="1"/>
          <p:nvPr/>
        </p:nvSpPr>
        <p:spPr>
          <a:xfrm>
            <a:off x="5082169" y="3555691"/>
            <a:ext cx="1968335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Terminal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2485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 </a:t>
            </a:r>
            <a:r>
              <a:rPr lang="en-US" sz="2400" dirty="0" err="1"/>
              <a:t>helloworld-lib.s</a:t>
            </a:r>
            <a:endParaRPr lang="en-US" sz="42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83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“hello world\n\0”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12226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83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6522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“hello world\n\0”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12226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BCBA84A-1760-4D97-981E-1924BBB1D584}"/>
              </a:ext>
            </a:extLst>
          </p:cNvPr>
          <p:cNvSpPr txBox="1"/>
          <p:nvPr/>
        </p:nvSpPr>
        <p:spPr>
          <a:xfrm>
            <a:off x="5082169" y="3555691"/>
            <a:ext cx="1968335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Terminal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80349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 </a:t>
            </a:r>
            <a:r>
              <a:rPr lang="en-US" sz="2400" dirty="0" err="1"/>
              <a:t>helloworld-lib.s</a:t>
            </a:r>
            <a:endParaRPr lang="en-US" sz="42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83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“hello world\n\0”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12226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83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6522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“hello world\n\0”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12226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995D070-83DD-4BF5-A51E-45960E26A812}"/>
              </a:ext>
            </a:extLst>
          </p:cNvPr>
          <p:cNvSpPr txBox="1"/>
          <p:nvPr/>
        </p:nvSpPr>
        <p:spPr>
          <a:xfrm>
            <a:off x="5082169" y="3555691"/>
            <a:ext cx="1968335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Terminal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/>
                </a:solidFill>
              </a:rPr>
              <a:t>hello world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77343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 </a:t>
            </a:r>
            <a:r>
              <a:rPr lang="en-US" sz="2400" dirty="0" err="1"/>
              <a:t>helloworld-lib.s</a:t>
            </a:r>
            <a:endParaRPr lang="en-US" sz="42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142569"/>
                  </p:ext>
                </p:extLst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“hello world\n\0”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12226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55753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142569"/>
                  </p:ext>
                </p:extLst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2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4348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“hello world\n\0”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12226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55753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995D070-83DD-4BF5-A51E-45960E26A812}"/>
              </a:ext>
            </a:extLst>
          </p:cNvPr>
          <p:cNvSpPr txBox="1"/>
          <p:nvPr/>
        </p:nvSpPr>
        <p:spPr>
          <a:xfrm>
            <a:off x="5082169" y="3555691"/>
            <a:ext cx="1968335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Terminal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/>
                </a:solidFill>
              </a:rPr>
              <a:t>hello world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5469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 </a:t>
            </a:r>
            <a:r>
              <a:rPr lang="en-US" sz="2400" dirty="0" err="1"/>
              <a:t>helloworld-lib.s</a:t>
            </a:r>
            <a:endParaRPr lang="en-US" sz="42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“hello world\n\0”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12226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55753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2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4348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“hello world\n\0”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12226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55753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995D070-83DD-4BF5-A51E-45960E26A812}"/>
              </a:ext>
            </a:extLst>
          </p:cNvPr>
          <p:cNvSpPr txBox="1"/>
          <p:nvPr/>
        </p:nvSpPr>
        <p:spPr>
          <a:xfrm>
            <a:off x="5082169" y="3555691"/>
            <a:ext cx="1968335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Terminal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/>
                </a:solidFill>
              </a:rPr>
              <a:t>hello world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86631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 </a:t>
            </a:r>
            <a:r>
              <a:rPr lang="en-US" sz="2400" dirty="0" err="1"/>
              <a:t>helloworld-lib.s</a:t>
            </a:r>
            <a:endParaRPr lang="en-US" sz="42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4CA15F-4637-45C1-B711-C12D58621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79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 </a:t>
            </a:r>
            <a:r>
              <a:rPr lang="en-US" sz="2400" dirty="0" err="1"/>
              <a:t>helloworld-lib.s</a:t>
            </a:r>
            <a:endParaRPr lang="en-US" sz="42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4CA15F-4637-45C1-B711-C12D58621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D60ADC-430B-43A2-909B-229195036435}"/>
              </a:ext>
            </a:extLst>
          </p:cNvPr>
          <p:cNvSpPr/>
          <p:nvPr/>
        </p:nvSpPr>
        <p:spPr>
          <a:xfrm>
            <a:off x="2527300" y="2202240"/>
            <a:ext cx="6870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</a:rPr>
              <a:t>The program </a:t>
            </a:r>
            <a:r>
              <a:rPr lang="en-US" sz="1200" dirty="0" err="1">
                <a:solidFill>
                  <a:srgbClr val="0070C0"/>
                </a:solidFill>
                <a:latin typeface="Courier"/>
              </a:rPr>
              <a:t>helloworld</a:t>
            </a:r>
            <a:r>
              <a:rPr lang="en-US" sz="1200" dirty="0">
                <a:solidFill>
                  <a:srgbClr val="0070C0"/>
                </a:solidFill>
                <a:latin typeface="Courier"/>
              </a:rPr>
              <a:t> </a:t>
            </a:r>
            <a:r>
              <a:rPr lang="en-US" sz="1400" dirty="0">
                <a:latin typeface="Times New Roman" panose="02020603050405020304" pitchFamily="18" charset="0"/>
              </a:rPr>
              <a:t>is linked to </a:t>
            </a:r>
            <a:r>
              <a:rPr lang="en-US" sz="1200" dirty="0">
                <a:latin typeface="Courier"/>
              </a:rPr>
              <a:t>libc.so.6 </a:t>
            </a:r>
            <a:r>
              <a:rPr lang="en-US" sz="1400" dirty="0">
                <a:latin typeface="Times New Roman" panose="02020603050405020304" pitchFamily="18" charset="0"/>
              </a:rPr>
              <a:t>(</a:t>
            </a:r>
            <a:r>
              <a:rPr lang="en-US" sz="1200" dirty="0">
                <a:latin typeface="Times New Roman" panose="02020603050405020304" pitchFamily="18" charset="0"/>
              </a:rPr>
              <a:t>shared object </a:t>
            </a:r>
            <a:r>
              <a:rPr lang="en-US" sz="1200" dirty="0" err="1">
                <a:latin typeface="Courier"/>
              </a:rPr>
              <a:t>libc</a:t>
            </a:r>
            <a:r>
              <a:rPr lang="en-US" sz="1200" dirty="0">
                <a:latin typeface="Courier"/>
              </a:rPr>
              <a:t> </a:t>
            </a:r>
            <a:r>
              <a:rPr lang="en-US" sz="1400" dirty="0">
                <a:latin typeface="Times New Roman" panose="02020603050405020304" pitchFamily="18" charset="0"/>
              </a:rPr>
              <a:t>version </a:t>
            </a:r>
            <a:r>
              <a:rPr lang="en-US" sz="1400" dirty="0">
                <a:latin typeface="Courier"/>
              </a:rPr>
              <a:t>6</a:t>
            </a:r>
            <a:r>
              <a:rPr lang="en-US" sz="14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C42C9E-B3F2-48E1-969D-CD4FD6A91C1B}"/>
              </a:ext>
            </a:extLst>
          </p:cNvPr>
          <p:cNvSpPr/>
          <p:nvPr/>
        </p:nvSpPr>
        <p:spPr>
          <a:xfrm>
            <a:off x="7681913" y="4813301"/>
            <a:ext cx="878682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69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 </a:t>
            </a:r>
            <a:r>
              <a:rPr lang="en-US" sz="2400" dirty="0" err="1"/>
              <a:t>helloworld-lib.s</a:t>
            </a:r>
            <a:endParaRPr lang="en-US" sz="42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4CA15F-4637-45C1-B711-C12D58621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D60ADC-430B-43A2-909B-229195036435}"/>
              </a:ext>
            </a:extLst>
          </p:cNvPr>
          <p:cNvSpPr/>
          <p:nvPr/>
        </p:nvSpPr>
        <p:spPr>
          <a:xfrm>
            <a:off x="2527300" y="2202240"/>
            <a:ext cx="6870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</a:rPr>
              <a:t>The program </a:t>
            </a:r>
            <a:r>
              <a:rPr lang="en-US" sz="1200" dirty="0" err="1">
                <a:latin typeface="Courier"/>
              </a:rPr>
              <a:t>helloworld</a:t>
            </a:r>
            <a:r>
              <a:rPr lang="en-US" sz="1200" dirty="0">
                <a:latin typeface="Courier"/>
              </a:rPr>
              <a:t> </a:t>
            </a:r>
            <a:r>
              <a:rPr lang="en-US" sz="1400" dirty="0">
                <a:latin typeface="Times New Roman" panose="02020603050405020304" pitchFamily="18" charset="0"/>
              </a:rPr>
              <a:t>is 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</a:rPr>
              <a:t>linked</a:t>
            </a:r>
            <a:r>
              <a:rPr lang="en-US" sz="1400" dirty="0">
                <a:latin typeface="Times New Roman" panose="02020603050405020304" pitchFamily="18" charset="0"/>
              </a:rPr>
              <a:t> to </a:t>
            </a:r>
            <a:r>
              <a:rPr lang="en-US" sz="1200" dirty="0">
                <a:latin typeface="Courier"/>
              </a:rPr>
              <a:t>libc.so.6 </a:t>
            </a:r>
            <a:r>
              <a:rPr lang="en-US" sz="1400" dirty="0">
                <a:latin typeface="Times New Roman" panose="02020603050405020304" pitchFamily="18" charset="0"/>
              </a:rPr>
              <a:t>(</a:t>
            </a:r>
            <a:r>
              <a:rPr lang="en-US" sz="1200" dirty="0">
                <a:latin typeface="Times New Roman" panose="02020603050405020304" pitchFamily="18" charset="0"/>
              </a:rPr>
              <a:t>shared object </a:t>
            </a:r>
            <a:r>
              <a:rPr lang="en-US" sz="1200" dirty="0" err="1">
                <a:latin typeface="Courier"/>
              </a:rPr>
              <a:t>libc</a:t>
            </a:r>
            <a:r>
              <a:rPr lang="en-US" sz="1200" dirty="0">
                <a:latin typeface="Courier"/>
              </a:rPr>
              <a:t> </a:t>
            </a:r>
            <a:r>
              <a:rPr lang="en-US" sz="1400" dirty="0">
                <a:latin typeface="Times New Roman" panose="02020603050405020304" pitchFamily="18" charset="0"/>
              </a:rPr>
              <a:t>version </a:t>
            </a:r>
            <a:r>
              <a:rPr lang="en-US" sz="1400" dirty="0">
                <a:latin typeface="Courier"/>
              </a:rPr>
              <a:t>6</a:t>
            </a:r>
            <a:r>
              <a:rPr lang="en-US" sz="14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C42C9E-B3F2-48E1-969D-CD4FD6A91C1B}"/>
              </a:ext>
            </a:extLst>
          </p:cNvPr>
          <p:cNvSpPr/>
          <p:nvPr/>
        </p:nvSpPr>
        <p:spPr>
          <a:xfrm>
            <a:off x="9523413" y="4813301"/>
            <a:ext cx="220662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17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 </a:t>
            </a:r>
            <a:r>
              <a:rPr lang="en-US" sz="2400" dirty="0" err="1"/>
              <a:t>helloworld-lib.s</a:t>
            </a:r>
            <a:endParaRPr lang="en-US" sz="42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4CA15F-4637-45C1-B711-C12D58621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D60ADC-430B-43A2-909B-229195036435}"/>
              </a:ext>
            </a:extLst>
          </p:cNvPr>
          <p:cNvSpPr/>
          <p:nvPr/>
        </p:nvSpPr>
        <p:spPr>
          <a:xfrm>
            <a:off x="2527300" y="2202240"/>
            <a:ext cx="6870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</a:rPr>
              <a:t>The program </a:t>
            </a:r>
            <a:r>
              <a:rPr lang="en-US" sz="1200" dirty="0" err="1">
                <a:latin typeface="Courier"/>
              </a:rPr>
              <a:t>helloworld</a:t>
            </a:r>
            <a:r>
              <a:rPr lang="en-US" sz="1200" dirty="0">
                <a:latin typeface="Courier"/>
              </a:rPr>
              <a:t> </a:t>
            </a:r>
            <a:r>
              <a:rPr lang="en-US" sz="1400" dirty="0">
                <a:latin typeface="Times New Roman" panose="02020603050405020304" pitchFamily="18" charset="0"/>
              </a:rPr>
              <a:t>is 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</a:rPr>
              <a:t>linked</a:t>
            </a:r>
            <a:r>
              <a:rPr lang="en-US" sz="1400" dirty="0">
                <a:latin typeface="Times New Roman" panose="02020603050405020304" pitchFamily="18" charset="0"/>
              </a:rPr>
              <a:t> to </a:t>
            </a:r>
            <a:r>
              <a:rPr lang="en-US" sz="1200" dirty="0">
                <a:solidFill>
                  <a:srgbClr val="0070C0"/>
                </a:solidFill>
                <a:latin typeface="Courier"/>
              </a:rPr>
              <a:t>libc</a:t>
            </a:r>
            <a:r>
              <a:rPr lang="en-US" sz="1200" dirty="0">
                <a:latin typeface="Courier"/>
              </a:rPr>
              <a:t>.so.6 </a:t>
            </a:r>
            <a:r>
              <a:rPr lang="en-US" sz="1400" dirty="0">
                <a:latin typeface="Times New Roman" panose="02020603050405020304" pitchFamily="18" charset="0"/>
              </a:rPr>
              <a:t>(</a:t>
            </a:r>
            <a:r>
              <a:rPr lang="en-US" sz="1200" dirty="0">
                <a:latin typeface="Times New Roman" panose="02020603050405020304" pitchFamily="18" charset="0"/>
              </a:rPr>
              <a:t>shared object </a:t>
            </a:r>
            <a:r>
              <a:rPr lang="en-US" sz="1200" dirty="0" err="1">
                <a:latin typeface="Courier"/>
              </a:rPr>
              <a:t>libc</a:t>
            </a:r>
            <a:r>
              <a:rPr lang="en-US" sz="1200" dirty="0">
                <a:latin typeface="Courier"/>
              </a:rPr>
              <a:t> </a:t>
            </a:r>
            <a:r>
              <a:rPr lang="en-US" sz="1400" dirty="0">
                <a:latin typeface="Times New Roman" panose="02020603050405020304" pitchFamily="18" charset="0"/>
              </a:rPr>
              <a:t>version </a:t>
            </a:r>
            <a:r>
              <a:rPr lang="en-US" sz="1400" dirty="0">
                <a:latin typeface="Courier"/>
              </a:rPr>
              <a:t>6</a:t>
            </a:r>
            <a:r>
              <a:rPr lang="en-US" sz="14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DB9F20-9A46-4F9E-B1A7-8012618509DA}"/>
              </a:ext>
            </a:extLst>
          </p:cNvPr>
          <p:cNvSpPr/>
          <p:nvPr/>
        </p:nvSpPr>
        <p:spPr>
          <a:xfrm>
            <a:off x="2092326" y="5346701"/>
            <a:ext cx="562768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4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helloworld_end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helloworld_len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helloworld_end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$STDOUT,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helloworld_len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121E7D-0DF7-48BC-AF97-9ABF6B1A254A}"/>
              </a:ext>
            </a:extLst>
          </p:cNvPr>
          <p:cNvSpPr/>
          <p:nvPr/>
        </p:nvSpPr>
        <p:spPr>
          <a:xfrm>
            <a:off x="4948665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2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2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2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Equals 2">
            <a:extLst>
              <a:ext uri="{FF2B5EF4-FFF2-40B4-BE49-F238E27FC236}">
                <a16:creationId xmlns:a16="http://schemas.microsoft.com/office/drawing/2014/main" id="{10839C58-0CF8-4B1D-92DA-FEDADDF6830B}"/>
              </a:ext>
            </a:extLst>
          </p:cNvPr>
          <p:cNvSpPr/>
          <p:nvPr/>
        </p:nvSpPr>
        <p:spPr>
          <a:xfrm>
            <a:off x="4368883" y="1776366"/>
            <a:ext cx="676882" cy="623933"/>
          </a:xfrm>
          <a:prstGeom prst="mathEqual">
            <a:avLst>
              <a:gd name="adj1" fmla="val 12339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D5AB278-23E7-479A-B0F5-5691A43E28EB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Sharing  										</a:t>
            </a:r>
            <a:r>
              <a:rPr lang="en-US" sz="2400"/>
              <a:t>simplify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1407757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 </a:t>
            </a:r>
            <a:r>
              <a:rPr lang="en-US" sz="2400" dirty="0" err="1"/>
              <a:t>helloworld-lib.s</a:t>
            </a:r>
            <a:endParaRPr lang="en-US" sz="42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4CA15F-4637-45C1-B711-C12D58621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D60ADC-430B-43A2-909B-229195036435}"/>
              </a:ext>
            </a:extLst>
          </p:cNvPr>
          <p:cNvSpPr/>
          <p:nvPr/>
        </p:nvSpPr>
        <p:spPr>
          <a:xfrm>
            <a:off x="2527300" y="2202240"/>
            <a:ext cx="11328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</a:rPr>
              <a:t>The program </a:t>
            </a:r>
            <a:r>
              <a:rPr lang="en-US" sz="1200" dirty="0" err="1">
                <a:latin typeface="Courier"/>
              </a:rPr>
              <a:t>helloworld</a:t>
            </a:r>
            <a:r>
              <a:rPr lang="en-US" sz="1200" dirty="0">
                <a:latin typeface="Courier"/>
              </a:rPr>
              <a:t> </a:t>
            </a:r>
            <a:r>
              <a:rPr lang="en-US" sz="1400" dirty="0">
                <a:latin typeface="Times New Roman" panose="02020603050405020304" pitchFamily="18" charset="0"/>
              </a:rPr>
              <a:t>is linked to </a:t>
            </a:r>
            <a:r>
              <a:rPr lang="en-US" sz="1200" dirty="0">
                <a:latin typeface="Courier"/>
              </a:rPr>
              <a:t>libc.so.6 </a:t>
            </a:r>
            <a:r>
              <a:rPr lang="en-US" sz="1400" dirty="0">
                <a:latin typeface="Times New Roman" panose="02020603050405020304" pitchFamily="18" charset="0"/>
              </a:rPr>
              <a:t>(</a:t>
            </a:r>
            <a:r>
              <a:rPr lang="en-US" sz="1200" dirty="0">
                <a:latin typeface="Times New Roman" panose="02020603050405020304" pitchFamily="18" charset="0"/>
              </a:rPr>
              <a:t>shared object </a:t>
            </a:r>
            <a:r>
              <a:rPr lang="en-US" sz="1200" dirty="0" err="1">
                <a:latin typeface="Courier"/>
              </a:rPr>
              <a:t>libc</a:t>
            </a:r>
            <a:r>
              <a:rPr lang="en-US" sz="1200" dirty="0">
                <a:latin typeface="Courier"/>
              </a:rPr>
              <a:t> </a:t>
            </a:r>
            <a:r>
              <a:rPr lang="en-US" sz="1400" dirty="0">
                <a:latin typeface="Times New Roman" panose="02020603050405020304" pitchFamily="18" charset="0"/>
              </a:rPr>
              <a:t>version </a:t>
            </a:r>
            <a:r>
              <a:rPr lang="en-US" sz="1400" dirty="0">
                <a:latin typeface="Courier"/>
              </a:rPr>
              <a:t>6</a:t>
            </a:r>
            <a:r>
              <a:rPr lang="en-US" sz="1400" dirty="0">
                <a:latin typeface="Times New Roman" panose="02020603050405020304" pitchFamily="18" charset="0"/>
              </a:rPr>
              <a:t>)</a:t>
            </a:r>
          </a:p>
          <a:p>
            <a:endParaRPr lang="en-US" sz="1400" dirty="0">
              <a:latin typeface="Times New Roman" panose="02020603050405020304" pitchFamily="18" charset="0"/>
            </a:endParaRPr>
          </a:p>
          <a:p>
            <a:r>
              <a:rPr lang="en-US" sz="1400" dirty="0">
                <a:latin typeface="Courier"/>
              </a:rPr>
              <a:t>			 </a:t>
            </a:r>
            <a:r>
              <a:rPr lang="en-US" sz="1200" dirty="0">
                <a:latin typeface="Courier"/>
              </a:rPr>
              <a:t>libc.so.6 </a:t>
            </a:r>
            <a:r>
              <a:rPr lang="en-US" sz="1400" dirty="0">
                <a:latin typeface="Times New Roman" panose="02020603050405020304" pitchFamily="18" charset="0"/>
              </a:rPr>
              <a:t>is found at </a:t>
            </a:r>
            <a:r>
              <a:rPr lang="en-US" sz="1200" dirty="0">
                <a:solidFill>
                  <a:srgbClr val="0070C0"/>
                </a:solidFill>
                <a:latin typeface="Courier"/>
              </a:rPr>
              <a:t>/lib/i386-linux-gnu/libc.so.6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B0C37-EECD-48F7-8CFD-70855058452B}"/>
              </a:ext>
            </a:extLst>
          </p:cNvPr>
          <p:cNvSpPr/>
          <p:nvPr/>
        </p:nvSpPr>
        <p:spPr>
          <a:xfrm>
            <a:off x="2828926" y="5346701"/>
            <a:ext cx="1697830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03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 </a:t>
            </a:r>
            <a:r>
              <a:rPr lang="en-US" sz="2400" dirty="0" err="1"/>
              <a:t>helloworld-lib.s</a:t>
            </a:r>
            <a:endParaRPr lang="en-US" sz="42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4CA15F-4637-45C1-B711-C12D58621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D60ADC-430B-43A2-909B-229195036435}"/>
              </a:ext>
            </a:extLst>
          </p:cNvPr>
          <p:cNvSpPr/>
          <p:nvPr/>
        </p:nvSpPr>
        <p:spPr>
          <a:xfrm>
            <a:off x="2527300" y="2202240"/>
            <a:ext cx="11328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</a:rPr>
              <a:t>The program </a:t>
            </a:r>
            <a:r>
              <a:rPr lang="en-US" sz="1200" dirty="0" err="1">
                <a:latin typeface="Courier"/>
              </a:rPr>
              <a:t>helloworld</a:t>
            </a:r>
            <a:r>
              <a:rPr lang="en-US" sz="1200" dirty="0">
                <a:latin typeface="Courier"/>
              </a:rPr>
              <a:t> </a:t>
            </a:r>
            <a:r>
              <a:rPr lang="en-US" sz="1400" dirty="0">
                <a:latin typeface="Times New Roman" panose="02020603050405020304" pitchFamily="18" charset="0"/>
              </a:rPr>
              <a:t>is linked to </a:t>
            </a:r>
            <a:r>
              <a:rPr lang="en-US" sz="1200" dirty="0">
                <a:latin typeface="Courier"/>
              </a:rPr>
              <a:t>libc.so.6 </a:t>
            </a:r>
            <a:r>
              <a:rPr lang="en-US" sz="1400" dirty="0">
                <a:latin typeface="Times New Roman" panose="02020603050405020304" pitchFamily="18" charset="0"/>
              </a:rPr>
              <a:t>(</a:t>
            </a:r>
            <a:r>
              <a:rPr lang="en-US" sz="1200" dirty="0">
                <a:latin typeface="Times New Roman" panose="02020603050405020304" pitchFamily="18" charset="0"/>
              </a:rPr>
              <a:t>shared object </a:t>
            </a:r>
            <a:r>
              <a:rPr lang="en-US" sz="1200" dirty="0" err="1">
                <a:latin typeface="Courier"/>
              </a:rPr>
              <a:t>libc</a:t>
            </a:r>
            <a:r>
              <a:rPr lang="en-US" sz="1200" dirty="0">
                <a:latin typeface="Courier"/>
              </a:rPr>
              <a:t> </a:t>
            </a:r>
            <a:r>
              <a:rPr lang="en-US" sz="1400" dirty="0">
                <a:latin typeface="Times New Roman" panose="02020603050405020304" pitchFamily="18" charset="0"/>
              </a:rPr>
              <a:t>version </a:t>
            </a:r>
            <a:r>
              <a:rPr lang="en-US" sz="1400" dirty="0">
                <a:latin typeface="Courier"/>
              </a:rPr>
              <a:t>6</a:t>
            </a:r>
            <a:r>
              <a:rPr lang="en-US" sz="1400" dirty="0">
                <a:latin typeface="Times New Roman" panose="02020603050405020304" pitchFamily="18" charset="0"/>
              </a:rPr>
              <a:t>)</a:t>
            </a:r>
          </a:p>
          <a:p>
            <a:endParaRPr lang="en-US" sz="1400" dirty="0">
              <a:latin typeface="Times New Roman" panose="02020603050405020304" pitchFamily="18" charset="0"/>
            </a:endParaRPr>
          </a:p>
          <a:p>
            <a:r>
              <a:rPr lang="en-US" sz="1400" dirty="0">
                <a:latin typeface="Courier"/>
              </a:rPr>
              <a:t>			 </a:t>
            </a:r>
            <a:r>
              <a:rPr lang="en-US" sz="1200" dirty="0">
                <a:latin typeface="Courier"/>
              </a:rPr>
              <a:t>libc.so.6 </a:t>
            </a:r>
            <a:r>
              <a:rPr lang="en-US" sz="1400" dirty="0">
                <a:latin typeface="Times New Roman" panose="02020603050405020304" pitchFamily="18" charset="0"/>
              </a:rPr>
              <a:t>is found at </a:t>
            </a:r>
            <a:r>
              <a:rPr lang="en-US" sz="1200" dirty="0">
                <a:latin typeface="Courier"/>
              </a:rPr>
              <a:t>/lib/i386-linux-gnu/libc.so.6</a:t>
            </a:r>
          </a:p>
          <a:p>
            <a:endParaRPr lang="en-US" sz="1200" dirty="0">
              <a:solidFill>
                <a:srgbClr val="0070C0"/>
              </a:solidFill>
              <a:latin typeface="Courier"/>
            </a:endParaRPr>
          </a:p>
          <a:p>
            <a:r>
              <a:rPr lang="en-US" sz="1200" dirty="0">
                <a:latin typeface="Courier"/>
              </a:rPr>
              <a:t>			 /lib/ld-linux.so.2 </a:t>
            </a:r>
            <a:r>
              <a:rPr lang="en-US" sz="1400" dirty="0">
                <a:latin typeface="Times New Roman" panose="02020603050405020304" pitchFamily="18" charset="0"/>
              </a:rPr>
              <a:t>is found at </a:t>
            </a:r>
            <a:r>
              <a:rPr lang="en-US" sz="1200" dirty="0">
                <a:latin typeface="Courier"/>
              </a:rPr>
              <a:t>/lib/ld-linux.so.2</a:t>
            </a:r>
            <a:r>
              <a:rPr lang="en-US" sz="1400" dirty="0">
                <a:latin typeface="Times New Roman" panose="02020603050405020304" pitchFamily="18" charset="0"/>
              </a:rPr>
              <a:t>.</a:t>
            </a:r>
            <a:endParaRPr lang="en-US" sz="1200" dirty="0"/>
          </a:p>
          <a:p>
            <a:endParaRPr lang="en-US" sz="1200" dirty="0">
              <a:solidFill>
                <a:srgbClr val="0070C0"/>
              </a:solidFill>
              <a:latin typeface="Courie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B0C37-EECD-48F7-8CFD-70855058452B}"/>
              </a:ext>
            </a:extLst>
          </p:cNvPr>
          <p:cNvSpPr/>
          <p:nvPr/>
        </p:nvSpPr>
        <p:spPr>
          <a:xfrm>
            <a:off x="2092326" y="5461001"/>
            <a:ext cx="1082674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9C779B-24EE-4DB6-BA35-6B12428CEBF4}"/>
              </a:ext>
            </a:extLst>
          </p:cNvPr>
          <p:cNvSpPr/>
          <p:nvPr/>
        </p:nvSpPr>
        <p:spPr>
          <a:xfrm>
            <a:off x="6448589" y="4813301"/>
            <a:ext cx="1078541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57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 </a:t>
            </a:r>
            <a:r>
              <a:rPr lang="en-US" sz="2400" dirty="0" err="1"/>
              <a:t>helloworld-lib.s</a:t>
            </a:r>
            <a:endParaRPr lang="en-US" sz="42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83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“hello world\n\0”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12226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83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6522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“hello world\n\0”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12226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995D070-83DD-4BF5-A51E-45960E26A812}"/>
              </a:ext>
            </a:extLst>
          </p:cNvPr>
          <p:cNvSpPr txBox="1"/>
          <p:nvPr/>
        </p:nvSpPr>
        <p:spPr>
          <a:xfrm>
            <a:off x="5082169" y="3555691"/>
            <a:ext cx="1968335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Terminal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/>
                </a:solidFill>
              </a:rPr>
              <a:t>hello world</a:t>
            </a:r>
          </a:p>
          <a:p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0D1F5B-CF12-4340-8E33-108B98782B4D}"/>
              </a:ext>
            </a:extLst>
          </p:cNvPr>
          <p:cNvSpPr/>
          <p:nvPr/>
        </p:nvSpPr>
        <p:spPr>
          <a:xfrm>
            <a:off x="2628757" y="942838"/>
            <a:ext cx="43135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world\n"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$STDOUT,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helloworld_len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B61187-D943-4BDD-BD32-3809CF2C4EAA}"/>
              </a:ext>
            </a:extLst>
          </p:cNvPr>
          <p:cNvSpPr/>
          <p:nvPr/>
        </p:nvSpPr>
        <p:spPr>
          <a:xfrm>
            <a:off x="1298713" y="50552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You might notice that we didn’t push the length of the string. </a:t>
            </a:r>
            <a:r>
              <a:rPr lang="en-US" sz="1600" dirty="0" err="1">
                <a:latin typeface="Courier"/>
              </a:rPr>
              <a:t>printf</a:t>
            </a:r>
            <a:r>
              <a:rPr lang="en-US" sz="1600" dirty="0">
                <a:latin typeface="Courier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looks for null character (</a:t>
            </a:r>
            <a:r>
              <a:rPr lang="en-US" sz="1600" dirty="0">
                <a:latin typeface="Courier"/>
              </a:rPr>
              <a:t>\0</a:t>
            </a:r>
            <a:r>
              <a:rPr lang="en-US" dirty="0">
                <a:latin typeface="Times New Roman" panose="02020603050405020304" pitchFamily="18" charset="0"/>
              </a:rPr>
              <a:t>) to know end of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44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 </a:t>
            </a:r>
            <a:r>
              <a:rPr lang="en-US" sz="2400" dirty="0" err="1"/>
              <a:t>helloworld-lib.s</a:t>
            </a:r>
            <a:endParaRPr lang="en-US" sz="42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83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“hello world\n\0”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12226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83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6522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“hello world\n\0”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12226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995D070-83DD-4BF5-A51E-45960E26A812}"/>
              </a:ext>
            </a:extLst>
          </p:cNvPr>
          <p:cNvSpPr txBox="1"/>
          <p:nvPr/>
        </p:nvSpPr>
        <p:spPr>
          <a:xfrm>
            <a:off x="5082169" y="3555691"/>
            <a:ext cx="1968335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Terminal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/>
                </a:solidFill>
              </a:rPr>
              <a:t>hello world</a:t>
            </a:r>
          </a:p>
          <a:p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0D1F5B-CF12-4340-8E33-108B98782B4D}"/>
              </a:ext>
            </a:extLst>
          </p:cNvPr>
          <p:cNvSpPr/>
          <p:nvPr/>
        </p:nvSpPr>
        <p:spPr>
          <a:xfrm>
            <a:off x="2628757" y="942838"/>
            <a:ext cx="43135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world\n"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$STDOUT,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helloworld_len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B61187-D943-4BDD-BD32-3809CF2C4EAA}"/>
              </a:ext>
            </a:extLst>
          </p:cNvPr>
          <p:cNvSpPr/>
          <p:nvPr/>
        </p:nvSpPr>
        <p:spPr>
          <a:xfrm>
            <a:off x="1298713" y="50552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You might notice that we didn’t push the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length of the string</a:t>
            </a:r>
            <a:r>
              <a:rPr lang="en-US" dirty="0">
                <a:latin typeface="Times New Roman" panose="02020603050405020304" pitchFamily="18" charset="0"/>
              </a:rPr>
              <a:t>. </a:t>
            </a:r>
            <a:r>
              <a:rPr lang="en-US" sz="1600" dirty="0" err="1">
                <a:latin typeface="Courier"/>
              </a:rPr>
              <a:t>printf</a:t>
            </a:r>
            <a:r>
              <a:rPr lang="en-US" sz="1600" dirty="0">
                <a:latin typeface="Courier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looks for null character (</a:t>
            </a:r>
            <a:r>
              <a:rPr lang="en-US" sz="1600" dirty="0">
                <a:latin typeface="Courier"/>
              </a:rPr>
              <a:t>\0</a:t>
            </a:r>
            <a:r>
              <a:rPr lang="en-US" dirty="0">
                <a:latin typeface="Times New Roman" panose="02020603050405020304" pitchFamily="18" charset="0"/>
              </a:rPr>
              <a:t>) to know end of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64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 </a:t>
            </a:r>
            <a:r>
              <a:rPr lang="en-US" sz="2400" dirty="0" err="1"/>
              <a:t>helloworld-lib.s</a:t>
            </a:r>
            <a:endParaRPr lang="en-US" sz="42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7733269"/>
                  </p:ext>
                </p:extLst>
              </p:nvPr>
            </p:nvGraphicFramePr>
            <p:xfrm>
              <a:off x="8351647" y="1248419"/>
              <a:ext cx="3964279" cy="83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“hello world\n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\0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12226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7733269"/>
                  </p:ext>
                </p:extLst>
              </p:nvPr>
            </p:nvGraphicFramePr>
            <p:xfrm>
              <a:off x="8351647" y="1248419"/>
              <a:ext cx="3964279" cy="83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6522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“hello world\n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\0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12226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995D070-83DD-4BF5-A51E-45960E26A812}"/>
              </a:ext>
            </a:extLst>
          </p:cNvPr>
          <p:cNvSpPr txBox="1"/>
          <p:nvPr/>
        </p:nvSpPr>
        <p:spPr>
          <a:xfrm>
            <a:off x="5082169" y="3555691"/>
            <a:ext cx="1968335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Terminal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/>
                </a:solidFill>
              </a:rPr>
              <a:t>hello world</a:t>
            </a:r>
          </a:p>
          <a:p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0D1F5B-CF12-4340-8E33-108B98782B4D}"/>
              </a:ext>
            </a:extLst>
          </p:cNvPr>
          <p:cNvSpPr/>
          <p:nvPr/>
        </p:nvSpPr>
        <p:spPr>
          <a:xfrm>
            <a:off x="2628757" y="942838"/>
            <a:ext cx="43135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world\n"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$STDOUT,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helloworld_len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B61187-D943-4BDD-BD32-3809CF2C4EAA}"/>
              </a:ext>
            </a:extLst>
          </p:cNvPr>
          <p:cNvSpPr/>
          <p:nvPr/>
        </p:nvSpPr>
        <p:spPr>
          <a:xfrm>
            <a:off x="1298713" y="50552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You might notice that we didn’t push the length of the string. </a:t>
            </a:r>
            <a:r>
              <a:rPr lang="en-US" sz="1600" dirty="0" err="1">
                <a:solidFill>
                  <a:srgbClr val="0070C0"/>
                </a:solidFill>
                <a:latin typeface="Courier"/>
              </a:rPr>
              <a:t>printf</a:t>
            </a:r>
            <a:r>
              <a:rPr lang="en-US" sz="1600" dirty="0">
                <a:latin typeface="Courier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looks for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null character 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sz="1600" dirty="0">
                <a:latin typeface="Courier"/>
              </a:rPr>
              <a:t>\0</a:t>
            </a:r>
            <a:r>
              <a:rPr lang="en-US" dirty="0">
                <a:latin typeface="Times New Roman" panose="02020603050405020304" pitchFamily="18" charset="0"/>
              </a:rPr>
              <a:t>) to know end of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77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 </a:t>
            </a:r>
            <a:r>
              <a:rPr lang="en-US" sz="2400" dirty="0" err="1"/>
              <a:t>helloworld-lib.s</a:t>
            </a:r>
            <a:endParaRPr lang="en-US" sz="42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7757866"/>
                  </p:ext>
                </p:extLst>
              </p:nvPr>
            </p:nvGraphicFramePr>
            <p:xfrm>
              <a:off x="8351647" y="1248419"/>
              <a:ext cx="3964279" cy="83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“hello world\n\0”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12226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7757866"/>
                  </p:ext>
                </p:extLst>
              </p:nvPr>
            </p:nvGraphicFramePr>
            <p:xfrm>
              <a:off x="8351647" y="1248419"/>
              <a:ext cx="3964279" cy="83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6522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“hello world\n\0”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12226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B61187-D943-4BDD-BD32-3809CF2C4EAA}"/>
              </a:ext>
            </a:extLst>
          </p:cNvPr>
          <p:cNvSpPr/>
          <p:nvPr/>
        </p:nvSpPr>
        <p:spPr>
          <a:xfrm>
            <a:off x="1641613" y="326878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latin typeface="Courier"/>
              </a:rPr>
              <a:t>printf</a:t>
            </a:r>
            <a:r>
              <a:rPr lang="en-US" sz="1600" dirty="0">
                <a:latin typeface="Courier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can take an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indefinite number of parameters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991A51-ECCC-4303-AA74-77EE21D515CF}"/>
              </a:ext>
            </a:extLst>
          </p:cNvPr>
          <p:cNvSpPr txBox="1"/>
          <p:nvPr/>
        </p:nvSpPr>
        <p:spPr>
          <a:xfrm>
            <a:off x="152398" y="47456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prototype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242ECD-379B-45B2-8250-5465FFE54873}"/>
              </a:ext>
            </a:extLst>
          </p:cNvPr>
          <p:cNvSpPr txBox="1"/>
          <p:nvPr/>
        </p:nvSpPr>
        <p:spPr>
          <a:xfrm>
            <a:off x="152398" y="50402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(char *string, </a:t>
            </a:r>
            <a:r>
              <a:rPr lang="en-US" dirty="0">
                <a:solidFill>
                  <a:srgbClr val="0070C0"/>
                </a:solidFill>
              </a:rPr>
              <a:t>...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40310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 </a:t>
            </a:r>
            <a:r>
              <a:rPr lang="en-US" sz="2400" dirty="0" err="1"/>
              <a:t>helloworld-lib.s</a:t>
            </a:r>
            <a:endParaRPr lang="en-US" sz="42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364552"/>
                  </p:ext>
                </p:extLst>
              </p:nvPr>
            </p:nvGraphicFramePr>
            <p:xfrm>
              <a:off x="8351647" y="1248419"/>
              <a:ext cx="3964279" cy="83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“hello world\n\0”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12226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364552"/>
                  </p:ext>
                </p:extLst>
              </p:nvPr>
            </p:nvGraphicFramePr>
            <p:xfrm>
              <a:off x="8351647" y="1248419"/>
              <a:ext cx="3964279" cy="83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6522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“hello world\n\0”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12226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B61187-D943-4BDD-BD32-3809CF2C4EAA}"/>
              </a:ext>
            </a:extLst>
          </p:cNvPr>
          <p:cNvSpPr/>
          <p:nvPr/>
        </p:nvSpPr>
        <p:spPr>
          <a:xfrm>
            <a:off x="1641613" y="32687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latin typeface="Courier"/>
              </a:rPr>
              <a:t>printf</a:t>
            </a:r>
            <a:r>
              <a:rPr lang="en-US" sz="1600" dirty="0">
                <a:latin typeface="Courier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can take an indefinite number of parameters,</a:t>
            </a:r>
          </a:p>
          <a:p>
            <a:r>
              <a:rPr lang="en-US" dirty="0">
                <a:latin typeface="Times New Roman" panose="02020603050405020304" pitchFamily="18" charset="0"/>
              </a:rPr>
              <a:t>here we only have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one parameter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991A51-ECCC-4303-AA74-77EE21D515CF}"/>
              </a:ext>
            </a:extLst>
          </p:cNvPr>
          <p:cNvSpPr txBox="1"/>
          <p:nvPr/>
        </p:nvSpPr>
        <p:spPr>
          <a:xfrm>
            <a:off x="152398" y="47456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prototype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242ECD-379B-45B2-8250-5465FFE54873}"/>
              </a:ext>
            </a:extLst>
          </p:cNvPr>
          <p:cNvSpPr txBox="1"/>
          <p:nvPr/>
        </p:nvSpPr>
        <p:spPr>
          <a:xfrm>
            <a:off x="152398" y="50402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(char *string, ...);</a:t>
            </a:r>
          </a:p>
        </p:txBody>
      </p:sp>
    </p:spTree>
    <p:extLst>
      <p:ext uri="{BB962C8B-B14F-4D97-AF65-F5344CB8AC3E}">
        <p14:creationId xmlns:p14="http://schemas.microsoft.com/office/powerpoint/2010/main" val="1561036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reverse order than listed in the function’s prototype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second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$name 		# this is the first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ABB1F-2520-4D37-A899-2322D8FF795D}"/>
              </a:ext>
            </a:extLst>
          </p:cNvPr>
          <p:cNvSpPr/>
          <p:nvPr/>
        </p:nvSpPr>
        <p:spPr>
          <a:xfrm>
            <a:off x="562113" y="48181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but you can take, for example, four parameters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62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reverse order than listed in the function’s prototype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# this is the second %s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$name 		# this is the first %s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ABB1F-2520-4D37-A899-2322D8FF795D}"/>
              </a:ext>
            </a:extLst>
          </p:cNvPr>
          <p:cNvSpPr/>
          <p:nvPr/>
        </p:nvSpPr>
        <p:spPr>
          <a:xfrm>
            <a:off x="562113" y="48181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but you can take, for example,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four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994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reverse order than listed in the function’s prototype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second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$name 		# this is the first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7999235"/>
                  </p:ext>
                </p:extLst>
              </p:nvPr>
            </p:nvGraphicFramePr>
            <p:xfrm>
              <a:off x="8351647" y="1248419"/>
              <a:ext cx="3964279" cy="5643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7999235"/>
                  </p:ext>
                </p:extLst>
              </p:nvPr>
            </p:nvGraphicFramePr>
            <p:xfrm>
              <a:off x="8351647" y="1248419"/>
              <a:ext cx="3964279" cy="5643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1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6522" r="-152326" b="-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4883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world\n"</a:t>
            </a:r>
          </a:p>
          <a:p>
            <a:r>
              <a:rPr lang="en-US" sz="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helloworld_end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endParaRPr lang="en-US" sz="9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helloworld_len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helloworld_end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$STDOUT, %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helloworld_len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1275F7E-A380-4A55-B49E-1BCE15C6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		</a:t>
            </a:r>
            <a:r>
              <a:rPr lang="en-US" sz="2400" dirty="0"/>
              <a:t>simplify</a:t>
            </a:r>
            <a:endParaRPr lang="en-US" sz="4267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D1653D-6F36-421C-B61B-19599E93C43B}"/>
              </a:ext>
            </a:extLst>
          </p:cNvPr>
          <p:cNvSpPr/>
          <p:nvPr/>
        </p:nvSpPr>
        <p:spPr>
          <a:xfrm>
            <a:off x="4948665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2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2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2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A25BD7-E7D0-4541-AE8D-B914C8745C36}"/>
              </a:ext>
            </a:extLst>
          </p:cNvPr>
          <p:cNvSpPr txBox="1"/>
          <p:nvPr/>
        </p:nvSpPr>
        <p:spPr>
          <a:xfrm>
            <a:off x="3067880" y="3244334"/>
            <a:ext cx="138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rgbClr val="00B050"/>
                </a:solidFill>
              </a:rPr>
              <a:t>outsource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787721-0F76-4834-8BB6-522D6ACA6B4C}"/>
              </a:ext>
            </a:extLst>
          </p:cNvPr>
          <p:cNvSpPr txBox="1"/>
          <p:nvPr/>
        </p:nvSpPr>
        <p:spPr>
          <a:xfrm>
            <a:off x="3233530" y="1368544"/>
            <a:ext cx="104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rgbClr val="FF0000"/>
                </a:solidFill>
              </a:rPr>
              <a:t>delete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9363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reverse order than listed in the function’s prototype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second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$name 		# this is the first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4374661"/>
                  </p:ext>
                </p:extLst>
              </p:nvPr>
            </p:nvGraphicFramePr>
            <p:xfrm>
              <a:off x="8351647" y="1248419"/>
              <a:ext cx="3964279" cy="83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4374661"/>
                  </p:ext>
                </p:extLst>
              </p:nvPr>
            </p:nvGraphicFramePr>
            <p:xfrm>
              <a:off x="8351647" y="1248419"/>
              <a:ext cx="3964279" cy="83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6522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743162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reverse order than listed in the function’s prototype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# this is the second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$name 		# this is the first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0425951"/>
                  </p:ext>
                </p:extLst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0425951"/>
                  </p:ext>
                </p:extLst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2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4348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55565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reverse order than listed in the function’s prototype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second %s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$name 		# this is the first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6159650"/>
                  </p:ext>
                </p:extLst>
              </p:nvPr>
            </p:nvGraphicFramePr>
            <p:xfrm>
              <a:off x="8351647" y="1248419"/>
              <a:ext cx="3964279" cy="13872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6159650"/>
                  </p:ext>
                </p:extLst>
              </p:nvPr>
            </p:nvGraphicFramePr>
            <p:xfrm>
              <a:off x="8351647" y="1248419"/>
              <a:ext cx="3964279" cy="13872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3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889" r="-152326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2174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052740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reverse order than listed in the function’s prototype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second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$name 		# this is the first %s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740607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"Hello! %s is a %s who loves the number %d\n\0"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740607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5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889" r="-152326" b="-4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8889" r="-152326" b="-3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152326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9048" r="-15232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"Hello! %s is a %s who loves the number %d\n\0"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334894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reverse order than listed in the function’s prototype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second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$name 		# this is the first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"Hello! %s is a %s who loves the number %d\n\0"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5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889" r="-152326" b="-4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8889" r="-152326" b="-3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152326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9048" r="-15232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"Hello! %s is a %s who loves the number %d\n\0"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311695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reverse order than listed in the function’s prototype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second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$name 		# this is the first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"Hello! %s is a %s who loves the number %d\n\0"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5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889" r="-152326" b="-4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8889" r="-152326" b="-3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152326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9048" r="-15232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"Hello! %s is a %s who loves the number %d\n\0"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81AC2AF-1DF2-44FE-8DC5-BD79EA750F76}"/>
              </a:ext>
            </a:extLst>
          </p:cNvPr>
          <p:cNvSpPr txBox="1"/>
          <p:nvPr/>
        </p:nvSpPr>
        <p:spPr>
          <a:xfrm>
            <a:off x="152398" y="47456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prototype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DE64E0-0E58-4CB9-9AC9-E9D8CFE70C8E}"/>
              </a:ext>
            </a:extLst>
          </p:cNvPr>
          <p:cNvSpPr txBox="1"/>
          <p:nvPr/>
        </p:nvSpPr>
        <p:spPr>
          <a:xfrm>
            <a:off x="152398" y="52688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(char *string, ...);</a:t>
            </a:r>
          </a:p>
        </p:txBody>
      </p:sp>
    </p:spTree>
    <p:extLst>
      <p:ext uri="{BB962C8B-B14F-4D97-AF65-F5344CB8AC3E}">
        <p14:creationId xmlns:p14="http://schemas.microsoft.com/office/powerpoint/2010/main" val="15448244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“Hello!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reverse order than listed in the function’s prototype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second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$name 		# this is the first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1322410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"Hello! %s is a %s who loves the number %d\n\0"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1322410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5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889" r="-152326" b="-4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8889" r="-152326" b="-3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152326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9048" r="-15232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"Hello! %s is a %s who loves the number %d\n\0"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81AC2AF-1DF2-44FE-8DC5-BD79EA750F76}"/>
              </a:ext>
            </a:extLst>
          </p:cNvPr>
          <p:cNvSpPr txBox="1"/>
          <p:nvPr/>
        </p:nvSpPr>
        <p:spPr>
          <a:xfrm>
            <a:off x="152398" y="47456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prototype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DE64E0-0E58-4CB9-9AC9-E9D8CFE70C8E}"/>
              </a:ext>
            </a:extLst>
          </p:cNvPr>
          <p:cNvSpPr txBox="1"/>
          <p:nvPr/>
        </p:nvSpPr>
        <p:spPr>
          <a:xfrm>
            <a:off x="152398" y="52688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(char *string, ...);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525A8A-025F-4E46-A404-423B781FDB05}"/>
              </a:ext>
            </a:extLst>
          </p:cNvPr>
          <p:cNvSpPr/>
          <p:nvPr/>
        </p:nvSpPr>
        <p:spPr>
          <a:xfrm>
            <a:off x="673100" y="588866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</a:rPr>
              <a:t>type of value the function will return in </a:t>
            </a:r>
            <a:r>
              <a:rPr lang="en-US" sz="1200" dirty="0">
                <a:solidFill>
                  <a:srgbClr val="0070C0"/>
                </a:solidFill>
                <a:latin typeface="Courier"/>
              </a:rPr>
              <a:t>%</a:t>
            </a:r>
            <a:r>
              <a:rPr lang="en-US" sz="1200" dirty="0" err="1">
                <a:solidFill>
                  <a:srgbClr val="0070C0"/>
                </a:solidFill>
                <a:latin typeface="Courier"/>
              </a:rPr>
              <a:t>eax</a:t>
            </a:r>
            <a:r>
              <a:rPr lang="en-US" sz="1200" dirty="0">
                <a:latin typeface="Courier"/>
              </a:rPr>
              <a:t> </a:t>
            </a:r>
            <a:r>
              <a:rPr lang="en-US" sz="1400" dirty="0">
                <a:latin typeface="Times New Roman" panose="02020603050405020304" pitchFamily="18" charset="0"/>
              </a:rPr>
              <a:t>when it returns.</a:t>
            </a:r>
            <a:endParaRPr lang="en-US" sz="1400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B7987E66-D3A3-4FF7-9F19-4359657C7234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>
            <a:off x="342900" y="5638163"/>
            <a:ext cx="330200" cy="4043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5560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reverse order than listed in the function’s prototype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second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$name 		# this is the first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"Hello! %s is a %s who loves the number %d\n\0"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5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889" r="-152326" b="-4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8889" r="-152326" b="-3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152326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9048" r="-15232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"Hello! %s is a %s who loves the number %d\n\0"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81AC2AF-1DF2-44FE-8DC5-BD79EA750F76}"/>
              </a:ext>
            </a:extLst>
          </p:cNvPr>
          <p:cNvSpPr txBox="1"/>
          <p:nvPr/>
        </p:nvSpPr>
        <p:spPr>
          <a:xfrm>
            <a:off x="152398" y="47456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DE64E0-0E58-4CB9-9AC9-E9D8CFE70C8E}"/>
              </a:ext>
            </a:extLst>
          </p:cNvPr>
          <p:cNvSpPr txBox="1"/>
          <p:nvPr/>
        </p:nvSpPr>
        <p:spPr>
          <a:xfrm>
            <a:off x="152398" y="52688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printf</a:t>
            </a:r>
            <a:r>
              <a:rPr lang="en-US" dirty="0"/>
              <a:t>(char *string, ...);</a:t>
            </a:r>
          </a:p>
        </p:txBody>
      </p:sp>
    </p:spTree>
    <p:extLst>
      <p:ext uri="{BB962C8B-B14F-4D97-AF65-F5344CB8AC3E}">
        <p14:creationId xmlns:p14="http://schemas.microsoft.com/office/powerpoint/2010/main" val="21268652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reverse order than listed in the function’s prototype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second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$name 		# this is the first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4968888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"Hello! %s is a %s who loves the number %d\n\0"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4968888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5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889" r="-152326" b="-4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8889" r="-152326" b="-3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152326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9048" r="-15232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"Hello! %s is a %s who loves the number %d\n\0"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81AC2AF-1DF2-44FE-8DC5-BD79EA750F76}"/>
              </a:ext>
            </a:extLst>
          </p:cNvPr>
          <p:cNvSpPr txBox="1"/>
          <p:nvPr/>
        </p:nvSpPr>
        <p:spPr>
          <a:xfrm>
            <a:off x="152398" y="47456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DE64E0-0E58-4CB9-9AC9-E9D8CFE70C8E}"/>
              </a:ext>
            </a:extLst>
          </p:cNvPr>
          <p:cNvSpPr txBox="1"/>
          <p:nvPr/>
        </p:nvSpPr>
        <p:spPr>
          <a:xfrm>
            <a:off x="152398" y="52688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"Hello! %s is a %s who loves the number %d\n\0"</a:t>
            </a:r>
            <a:r>
              <a:rPr lang="en-US" dirty="0"/>
              <a:t>, ...);</a:t>
            </a:r>
          </a:p>
        </p:txBody>
      </p:sp>
    </p:spTree>
    <p:extLst>
      <p:ext uri="{BB962C8B-B14F-4D97-AF65-F5344CB8AC3E}">
        <p14:creationId xmlns:p14="http://schemas.microsoft.com/office/powerpoint/2010/main" val="26903360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reverse order than listed in the function’s prototype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second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$name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this is the first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225793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"Hello! %s is a %s who loves the number %d\n\0"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225793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5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889" r="-152326" b="-4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8889" r="-152326" b="-3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152326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9048" r="-15232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"Hello! %s is a %s who loves the number %d\n\0"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81AC2AF-1DF2-44FE-8DC5-BD79EA750F76}"/>
              </a:ext>
            </a:extLst>
          </p:cNvPr>
          <p:cNvSpPr txBox="1"/>
          <p:nvPr/>
        </p:nvSpPr>
        <p:spPr>
          <a:xfrm>
            <a:off x="152398" y="47456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DE64E0-0E58-4CB9-9AC9-E9D8CFE70C8E}"/>
              </a:ext>
            </a:extLst>
          </p:cNvPr>
          <p:cNvSpPr txBox="1"/>
          <p:nvPr/>
        </p:nvSpPr>
        <p:spPr>
          <a:xfrm>
            <a:off x="152398" y="52688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printf</a:t>
            </a:r>
            <a:r>
              <a:rPr lang="en-US" dirty="0"/>
              <a:t>("Hello! %s is a %s who loves the number %d\n\0", </a:t>
            </a:r>
            <a:r>
              <a:rPr lang="en-US" dirty="0">
                <a:solidFill>
                  <a:srgbClr val="0070C0"/>
                </a:solidFill>
              </a:rPr>
              <a:t>“Jonathan”</a:t>
            </a:r>
            <a:r>
              <a:rPr lang="en-US" dirty="0"/>
              <a:t>, ...);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FAEE25-C5BA-4984-98CD-B95E15427DA2}"/>
              </a:ext>
            </a:extLst>
          </p:cNvPr>
          <p:cNvCxnSpPr/>
          <p:nvPr/>
        </p:nvCxnSpPr>
        <p:spPr>
          <a:xfrm flipV="1">
            <a:off x="10620375" y="2555875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67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helloworld_end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helloworld_len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helloworld_end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$STDOUT,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helloworld_len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4721135-758D-4F5F-998D-858657AC57FD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Sharing  										</a:t>
            </a:r>
            <a:r>
              <a:rPr lang="en-US" sz="2400"/>
              <a:t>simplify</a:t>
            </a:r>
            <a:endParaRPr lang="en-US" sz="4267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DAE95-DBC1-4437-844B-51A7585FB580}"/>
              </a:ext>
            </a:extLst>
          </p:cNvPr>
          <p:cNvSpPr/>
          <p:nvPr/>
        </p:nvSpPr>
        <p:spPr>
          <a:xfrm>
            <a:off x="4948665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2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2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2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78237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reverse order than listed in the function’s prototype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# this is the second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$name 		# this is the first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2934154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"Hello! %s is a %s who loves the number %d\n\0"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2934154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5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889" r="-152326" b="-4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8889" r="-152326" b="-3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152326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9048" r="-15232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"Hello! %s is a %s who loves the number %d\n\0"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81AC2AF-1DF2-44FE-8DC5-BD79EA750F76}"/>
              </a:ext>
            </a:extLst>
          </p:cNvPr>
          <p:cNvSpPr txBox="1"/>
          <p:nvPr/>
        </p:nvSpPr>
        <p:spPr>
          <a:xfrm>
            <a:off x="152398" y="47456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DE64E0-0E58-4CB9-9AC9-E9D8CFE70C8E}"/>
              </a:ext>
            </a:extLst>
          </p:cNvPr>
          <p:cNvSpPr txBox="1"/>
          <p:nvPr/>
        </p:nvSpPr>
        <p:spPr>
          <a:xfrm>
            <a:off x="152398" y="52688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printf</a:t>
            </a:r>
            <a:r>
              <a:rPr lang="en-US" dirty="0"/>
              <a:t>("Hello! %s is a %s who loves the number %d\n\0", “Jonathan”, </a:t>
            </a:r>
            <a:r>
              <a:rPr lang="en-US" dirty="0">
                <a:solidFill>
                  <a:srgbClr val="0070C0"/>
                </a:solidFill>
              </a:rPr>
              <a:t>“person”</a:t>
            </a:r>
            <a:r>
              <a:rPr lang="en-US" dirty="0"/>
              <a:t>, ...);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EDDF42-8F29-45B4-9E99-09160D7A39DC}"/>
              </a:ext>
            </a:extLst>
          </p:cNvPr>
          <p:cNvCxnSpPr/>
          <p:nvPr/>
        </p:nvCxnSpPr>
        <p:spPr>
          <a:xfrm flipV="1">
            <a:off x="10620375" y="2555875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30F97D3-FAB9-4FAD-B16F-AB4EC0D913E1}"/>
              </a:ext>
            </a:extLst>
          </p:cNvPr>
          <p:cNvCxnSpPr>
            <a:cxnSpLocks/>
          </p:cNvCxnSpPr>
          <p:nvPr/>
        </p:nvCxnSpPr>
        <p:spPr>
          <a:xfrm rot="10800000">
            <a:off x="11061699" y="2265283"/>
            <a:ext cx="225426" cy="157244"/>
          </a:xfrm>
          <a:prstGeom prst="curvedConnector3">
            <a:avLst>
              <a:gd name="adj1" fmla="val -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F3F91E5D-CDC3-4296-B8FE-089A16B3381A}"/>
              </a:ext>
            </a:extLst>
          </p:cNvPr>
          <p:cNvCxnSpPr/>
          <p:nvPr/>
        </p:nvCxnSpPr>
        <p:spPr>
          <a:xfrm rot="5400000" flipH="1" flipV="1">
            <a:off x="11019472" y="2461578"/>
            <a:ext cx="309880" cy="22542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0036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reverse order than listed in the function’s prototype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second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$name 		# this is the first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2072690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"Hello! %s is a %s who loves the number %d\n\0"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2072690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5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889" r="-152326" b="-4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8889" r="-152326" b="-3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152326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9048" r="-15232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"Hello! %s is a %s who loves the number %d\n\0"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967236BC-AAA4-44F5-A076-56AE449B2689}"/>
              </a:ext>
            </a:extLst>
          </p:cNvPr>
          <p:cNvSpPr txBox="1"/>
          <p:nvPr/>
        </p:nvSpPr>
        <p:spPr>
          <a:xfrm>
            <a:off x="152398" y="52688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printf</a:t>
            </a:r>
            <a:r>
              <a:rPr lang="en-US" dirty="0"/>
              <a:t>("Hello! %s is a %s who loves the number %d\n\0", “Jonathan”, “person”, 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1BC316-C459-44F8-9F7A-6DEEC50812AA}"/>
              </a:ext>
            </a:extLst>
          </p:cNvPr>
          <p:cNvSpPr txBox="1"/>
          <p:nvPr/>
        </p:nvSpPr>
        <p:spPr>
          <a:xfrm>
            <a:off x="152398" y="47456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C95927-19EE-481E-B78F-6ABC05E0AB26}"/>
              </a:ext>
            </a:extLst>
          </p:cNvPr>
          <p:cNvCxnSpPr/>
          <p:nvPr/>
        </p:nvCxnSpPr>
        <p:spPr>
          <a:xfrm flipV="1">
            <a:off x="10620375" y="2555875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61FE4F4-C0BE-4F94-8306-3F1A80E6E19E}"/>
              </a:ext>
            </a:extLst>
          </p:cNvPr>
          <p:cNvCxnSpPr>
            <a:cxnSpLocks/>
          </p:cNvCxnSpPr>
          <p:nvPr/>
        </p:nvCxnSpPr>
        <p:spPr>
          <a:xfrm rot="10800000">
            <a:off x="11061699" y="2265283"/>
            <a:ext cx="225426" cy="157244"/>
          </a:xfrm>
          <a:prstGeom prst="curvedConnector3">
            <a:avLst>
              <a:gd name="adj1" fmla="val -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9F9138D8-7F3B-4158-A2A5-C73DB840DFFB}"/>
              </a:ext>
            </a:extLst>
          </p:cNvPr>
          <p:cNvCxnSpPr/>
          <p:nvPr/>
        </p:nvCxnSpPr>
        <p:spPr>
          <a:xfrm rot="5400000" flipH="1" flipV="1">
            <a:off x="11019472" y="2461578"/>
            <a:ext cx="309880" cy="22542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7F054525-3A28-47FB-90CC-861CD769E672}"/>
              </a:ext>
            </a:extLst>
          </p:cNvPr>
          <p:cNvCxnSpPr>
            <a:cxnSpLocks/>
          </p:cNvCxnSpPr>
          <p:nvPr/>
        </p:nvCxnSpPr>
        <p:spPr>
          <a:xfrm flipV="1">
            <a:off x="10095706" y="1950244"/>
            <a:ext cx="532438" cy="211137"/>
          </a:xfrm>
          <a:prstGeom prst="curvedConnector3">
            <a:avLst>
              <a:gd name="adj1" fmla="val -5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024F2F3-C183-4226-9775-5CE23E3CB46F}"/>
              </a:ext>
            </a:extLst>
          </p:cNvPr>
          <p:cNvCxnSpPr>
            <a:cxnSpLocks/>
          </p:cNvCxnSpPr>
          <p:nvPr/>
        </p:nvCxnSpPr>
        <p:spPr>
          <a:xfrm rot="16200000" flipV="1">
            <a:off x="9878164" y="2377336"/>
            <a:ext cx="917576" cy="48090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7488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reverse order than listed in the function’s prototype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second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$name 		# this is the first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008F7-CE53-46F1-B4AD-835230159520}"/>
              </a:ext>
            </a:extLst>
          </p:cNvPr>
          <p:cNvSpPr txBox="1"/>
          <p:nvPr/>
        </p:nvSpPr>
        <p:spPr>
          <a:xfrm>
            <a:off x="152398" y="47456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prototype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43DE3E-AD78-4E2E-8A20-398A479DFDC9}"/>
              </a:ext>
            </a:extLst>
          </p:cNvPr>
          <p:cNvSpPr txBox="1"/>
          <p:nvPr/>
        </p:nvSpPr>
        <p:spPr>
          <a:xfrm>
            <a:off x="152398" y="50402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(char *string, ...);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558A0-D6B7-4B83-BB39-36CF0F18AEA2}"/>
              </a:ext>
            </a:extLst>
          </p:cNvPr>
          <p:cNvSpPr txBox="1"/>
          <p:nvPr/>
        </p:nvSpPr>
        <p:spPr>
          <a:xfrm>
            <a:off x="152398" y="55330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D8A831-3AD5-4232-8C31-4E651DD78CC1}"/>
              </a:ext>
            </a:extLst>
          </p:cNvPr>
          <p:cNvSpPr txBox="1"/>
          <p:nvPr/>
        </p:nvSpPr>
        <p:spPr>
          <a:xfrm>
            <a:off x="152398" y="57895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printf</a:t>
            </a:r>
            <a:r>
              <a:rPr lang="en-US" dirty="0"/>
              <a:t>("Hello! %s is a %s who loves the number %d\n\0", “Jonathan”, “person”, 3);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7608B6EE-CCE8-41BC-8207-0A0E9556F2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7991127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"Hello! %s is a %s who loves the number %d\n\0"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7608B6EE-CCE8-41BC-8207-0A0E9556F2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7991127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5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889" r="-152326" b="-4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8889" r="-152326" b="-3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152326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9048" r="-15232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"Hello! %s is a %s who loves the number %d\n\0"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53024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 order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than listed in the function’s prototype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second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$name 		# this is the first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008F7-CE53-46F1-B4AD-835230159520}"/>
              </a:ext>
            </a:extLst>
          </p:cNvPr>
          <p:cNvSpPr txBox="1"/>
          <p:nvPr/>
        </p:nvSpPr>
        <p:spPr>
          <a:xfrm>
            <a:off x="152398" y="47456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prototype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43DE3E-AD78-4E2E-8A20-398A479DFDC9}"/>
              </a:ext>
            </a:extLst>
          </p:cNvPr>
          <p:cNvSpPr txBox="1"/>
          <p:nvPr/>
        </p:nvSpPr>
        <p:spPr>
          <a:xfrm>
            <a:off x="152398" y="50402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(char *string, ...);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558A0-D6B7-4B83-BB39-36CF0F18AEA2}"/>
              </a:ext>
            </a:extLst>
          </p:cNvPr>
          <p:cNvSpPr txBox="1"/>
          <p:nvPr/>
        </p:nvSpPr>
        <p:spPr>
          <a:xfrm>
            <a:off x="152398" y="55330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D8A831-3AD5-4232-8C31-4E651DD78CC1}"/>
              </a:ext>
            </a:extLst>
          </p:cNvPr>
          <p:cNvSpPr txBox="1"/>
          <p:nvPr/>
        </p:nvSpPr>
        <p:spPr>
          <a:xfrm>
            <a:off x="152398" y="57895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printf</a:t>
            </a:r>
            <a:r>
              <a:rPr lang="en-US" dirty="0"/>
              <a:t>("Hello! %s is a %s who loves the number %d\n\0", “Jonathan”, “person”, 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);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87B966FB-5949-48BE-B579-81D9625063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9351757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"Hello! %s is a %s who loves the number %d\n\0"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87B966FB-5949-48BE-B579-81D9625063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9351757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5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889" r="-152326" b="-4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8889" r="-152326" b="-3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152326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9048" r="-15232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"Hello! %s is a %s who loves the number %d\n\0"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88114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 order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than listed in the function’s prototype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# this is the second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$name 		# this is the first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008F7-CE53-46F1-B4AD-835230159520}"/>
              </a:ext>
            </a:extLst>
          </p:cNvPr>
          <p:cNvSpPr txBox="1"/>
          <p:nvPr/>
        </p:nvSpPr>
        <p:spPr>
          <a:xfrm>
            <a:off x="152398" y="47456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prototype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43DE3E-AD78-4E2E-8A20-398A479DFDC9}"/>
              </a:ext>
            </a:extLst>
          </p:cNvPr>
          <p:cNvSpPr txBox="1"/>
          <p:nvPr/>
        </p:nvSpPr>
        <p:spPr>
          <a:xfrm>
            <a:off x="152398" y="50402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(char *string, ...);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558A0-D6B7-4B83-BB39-36CF0F18AEA2}"/>
              </a:ext>
            </a:extLst>
          </p:cNvPr>
          <p:cNvSpPr txBox="1"/>
          <p:nvPr/>
        </p:nvSpPr>
        <p:spPr>
          <a:xfrm>
            <a:off x="152398" y="55330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D8A831-3AD5-4232-8C31-4E651DD78CC1}"/>
              </a:ext>
            </a:extLst>
          </p:cNvPr>
          <p:cNvSpPr txBox="1"/>
          <p:nvPr/>
        </p:nvSpPr>
        <p:spPr>
          <a:xfrm>
            <a:off x="152398" y="57895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printf</a:t>
            </a:r>
            <a:r>
              <a:rPr lang="en-US" dirty="0"/>
              <a:t>("Hello! %s is a %s who loves the number %d\n\0", “Jonathan”, </a:t>
            </a:r>
            <a:r>
              <a:rPr lang="en-US" dirty="0">
                <a:solidFill>
                  <a:srgbClr val="0070C0"/>
                </a:solidFill>
              </a:rPr>
              <a:t>“person”, </a:t>
            </a:r>
            <a:r>
              <a:rPr lang="en-US" dirty="0"/>
              <a:t>3);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79ECEED1-8CF7-4C44-8DDA-EA2B845F20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216728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"Hello! %s is a %s who loves the number %d\n\0"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79ECEED1-8CF7-4C44-8DDA-EA2B845F20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216728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5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889" r="-152326" b="-4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8889" r="-152326" b="-3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152326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9048" r="-15232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"Hello! %s is a %s who loves the number %d\n\0"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67520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 order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than listed in the function’s prototype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second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$name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this is the first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008F7-CE53-46F1-B4AD-835230159520}"/>
              </a:ext>
            </a:extLst>
          </p:cNvPr>
          <p:cNvSpPr txBox="1"/>
          <p:nvPr/>
        </p:nvSpPr>
        <p:spPr>
          <a:xfrm>
            <a:off x="152398" y="47456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prototype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43DE3E-AD78-4E2E-8A20-398A479DFDC9}"/>
              </a:ext>
            </a:extLst>
          </p:cNvPr>
          <p:cNvSpPr txBox="1"/>
          <p:nvPr/>
        </p:nvSpPr>
        <p:spPr>
          <a:xfrm>
            <a:off x="152398" y="50402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(char *string, ...);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558A0-D6B7-4B83-BB39-36CF0F18AEA2}"/>
              </a:ext>
            </a:extLst>
          </p:cNvPr>
          <p:cNvSpPr txBox="1"/>
          <p:nvPr/>
        </p:nvSpPr>
        <p:spPr>
          <a:xfrm>
            <a:off x="152398" y="55330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D8A831-3AD5-4232-8C31-4E651DD78CC1}"/>
              </a:ext>
            </a:extLst>
          </p:cNvPr>
          <p:cNvSpPr txBox="1"/>
          <p:nvPr/>
        </p:nvSpPr>
        <p:spPr>
          <a:xfrm>
            <a:off x="152398" y="57895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printf</a:t>
            </a:r>
            <a:r>
              <a:rPr lang="en-US" dirty="0"/>
              <a:t>("Hello! %s is a %s who loves the number %d\n\0", </a:t>
            </a:r>
            <a:r>
              <a:rPr lang="en-US" dirty="0">
                <a:solidFill>
                  <a:srgbClr val="0070C0"/>
                </a:solidFill>
              </a:rPr>
              <a:t>“Jonathan”</a:t>
            </a:r>
            <a:r>
              <a:rPr lang="en-US" dirty="0"/>
              <a:t>, “person”, 3);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5F3A00A8-32EA-4A7B-BB5B-AA7111433B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1866669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"Hello! %s is a %s who loves the number %d\n\0"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5F3A00A8-32EA-4A7B-BB5B-AA7111433B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1866669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5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889" r="-152326" b="-4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8889" r="-152326" b="-3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152326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9048" r="-15232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"Hello! %s is a %s who loves the number %d\n\0"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429993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 order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than listed in the function’s prototype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second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$name 		# this is the first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008F7-CE53-46F1-B4AD-835230159520}"/>
              </a:ext>
            </a:extLst>
          </p:cNvPr>
          <p:cNvSpPr txBox="1"/>
          <p:nvPr/>
        </p:nvSpPr>
        <p:spPr>
          <a:xfrm>
            <a:off x="152398" y="47456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prototype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43DE3E-AD78-4E2E-8A20-398A479DFDC9}"/>
              </a:ext>
            </a:extLst>
          </p:cNvPr>
          <p:cNvSpPr txBox="1"/>
          <p:nvPr/>
        </p:nvSpPr>
        <p:spPr>
          <a:xfrm>
            <a:off x="152398" y="50402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(char *string, ...);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558A0-D6B7-4B83-BB39-36CF0F18AEA2}"/>
              </a:ext>
            </a:extLst>
          </p:cNvPr>
          <p:cNvSpPr txBox="1"/>
          <p:nvPr/>
        </p:nvSpPr>
        <p:spPr>
          <a:xfrm>
            <a:off x="152398" y="55330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D8A831-3AD5-4232-8C31-4E651DD78CC1}"/>
              </a:ext>
            </a:extLst>
          </p:cNvPr>
          <p:cNvSpPr txBox="1"/>
          <p:nvPr/>
        </p:nvSpPr>
        <p:spPr>
          <a:xfrm>
            <a:off x="152398" y="57895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"Hello! %s is a %s who loves the number %d\n\0"</a:t>
            </a:r>
            <a:r>
              <a:rPr lang="en-US" dirty="0"/>
              <a:t>, “Jonathan”, “person”, 3);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6FB74EB1-B47D-46C8-8139-34FF204C111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"Hello! %s is a %s who loves the number %d\n\0"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6FB74EB1-B47D-46C8-8139-34FF204C111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5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889" r="-152326" b="-4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8889" r="-152326" b="-3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152326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9048" r="-15232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"Hello! %s is a %s who loves the number %d\n\0"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479565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order than listed in the function’s prototype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second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$name 		# this is the first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008F7-CE53-46F1-B4AD-835230159520}"/>
              </a:ext>
            </a:extLst>
          </p:cNvPr>
          <p:cNvSpPr txBox="1"/>
          <p:nvPr/>
        </p:nvSpPr>
        <p:spPr>
          <a:xfrm>
            <a:off x="152398" y="47456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prototype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43DE3E-AD78-4E2E-8A20-398A479DFDC9}"/>
              </a:ext>
            </a:extLst>
          </p:cNvPr>
          <p:cNvSpPr txBox="1"/>
          <p:nvPr/>
        </p:nvSpPr>
        <p:spPr>
          <a:xfrm>
            <a:off x="152398" y="50402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(char *string, ...);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558A0-D6B7-4B83-BB39-36CF0F18AEA2}"/>
              </a:ext>
            </a:extLst>
          </p:cNvPr>
          <p:cNvSpPr txBox="1"/>
          <p:nvPr/>
        </p:nvSpPr>
        <p:spPr>
          <a:xfrm>
            <a:off x="152398" y="55330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D8A831-3AD5-4232-8C31-4E651DD78CC1}"/>
              </a:ext>
            </a:extLst>
          </p:cNvPr>
          <p:cNvSpPr txBox="1"/>
          <p:nvPr/>
        </p:nvSpPr>
        <p:spPr>
          <a:xfrm>
            <a:off x="152398" y="57895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printf</a:t>
            </a:r>
            <a:r>
              <a:rPr lang="en-US" dirty="0"/>
              <a:t>("Hello! </a:t>
            </a:r>
            <a:r>
              <a:rPr lang="en-US" dirty="0">
                <a:solidFill>
                  <a:srgbClr val="0070C0"/>
                </a:solidFill>
              </a:rPr>
              <a:t>%s </a:t>
            </a:r>
            <a:r>
              <a:rPr lang="en-US" dirty="0"/>
              <a:t>is a</a:t>
            </a:r>
            <a:r>
              <a:rPr lang="en-US" dirty="0">
                <a:solidFill>
                  <a:srgbClr val="0070C0"/>
                </a:solidFill>
              </a:rPr>
              <a:t> %s </a:t>
            </a:r>
            <a:r>
              <a:rPr lang="en-US" dirty="0"/>
              <a:t>who loves the number</a:t>
            </a:r>
            <a:r>
              <a:rPr lang="en-US" dirty="0">
                <a:solidFill>
                  <a:srgbClr val="0070C0"/>
                </a:solidFill>
              </a:rPr>
              <a:t> %d</a:t>
            </a:r>
            <a:r>
              <a:rPr lang="en-US" dirty="0"/>
              <a:t>\n\0", “Jonathan”, “person”, 3);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6FB74EB1-B47D-46C8-8139-34FF204C11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0706820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"Hello! 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%s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is a 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%s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who loves the number 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%d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\n\0"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6FB74EB1-B47D-46C8-8139-34FF204C11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0706820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5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889" r="-152326" b="-4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8889" r="-152326" b="-3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152326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9048" r="-15232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"Hello! 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%s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is a 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%s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who loves the number 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%d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\n\0"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F1007A2-6200-4202-B9C2-C66D04295D1A}"/>
              </a:ext>
            </a:extLst>
          </p:cNvPr>
          <p:cNvSpPr/>
          <p:nvPr/>
        </p:nvSpPr>
        <p:spPr>
          <a:xfrm>
            <a:off x="2946400" y="3906945"/>
            <a:ext cx="11341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The parameters pushed in last will be in a known position relative to the top of the stack. 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The program can then use these parameters to determine where on the stack the additional 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arguments are, and what type they are. </a:t>
            </a:r>
          </a:p>
          <a:p>
            <a:endParaRPr lang="en-US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If we pushed the known arguments first, you wouldn’t be able to tell where they were on the stack.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A8D0DC35-F8D8-4BF5-9BAE-D4C0378BC64E}"/>
              </a:ext>
            </a:extLst>
          </p:cNvPr>
          <p:cNvSpPr/>
          <p:nvPr/>
        </p:nvSpPr>
        <p:spPr>
          <a:xfrm>
            <a:off x="11645900" y="1817769"/>
            <a:ext cx="139700" cy="7984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654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4C4AF6-C39F-4C2A-A306-7796A331A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      </a:t>
            </a:r>
            <a:r>
              <a:rPr lang="en-US" sz="2400" dirty="0"/>
              <a:t>building a shared library</a:t>
            </a:r>
            <a:endParaRPr lang="en-US" sz="4267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99F84D-C341-49AC-BBAC-720924332D04}"/>
              </a:ext>
            </a:extLst>
          </p:cNvPr>
          <p:cNvSpPr/>
          <p:nvPr/>
        </p:nvSpPr>
        <p:spPr>
          <a:xfrm>
            <a:off x="649357" y="901148"/>
            <a:ext cx="1877943" cy="6520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29BC8-02C1-448F-A985-0F50D100BB61}"/>
              </a:ext>
            </a:extLst>
          </p:cNvPr>
          <p:cNvSpPr/>
          <p:nvPr/>
        </p:nvSpPr>
        <p:spPr>
          <a:xfrm>
            <a:off x="801757" y="3551366"/>
            <a:ext cx="10833652" cy="4022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C8AEB3-A347-40E6-BD1A-72D90B70DDE5}"/>
              </a:ext>
            </a:extLst>
          </p:cNvPr>
          <p:cNvSpPr/>
          <p:nvPr/>
        </p:nvSpPr>
        <p:spPr>
          <a:xfrm flipV="1">
            <a:off x="2199861" y="586470"/>
            <a:ext cx="4068417" cy="1989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A8AE8B-6C06-4976-8E10-0104DA71A873}"/>
              </a:ext>
            </a:extLst>
          </p:cNvPr>
          <p:cNvSpPr/>
          <p:nvPr/>
        </p:nvSpPr>
        <p:spPr>
          <a:xfrm flipV="1">
            <a:off x="7282485" y="734608"/>
            <a:ext cx="942836" cy="1963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BE479F-8DF6-4DA5-8B65-C0A10996A47C}"/>
              </a:ext>
            </a:extLst>
          </p:cNvPr>
          <p:cNvSpPr/>
          <p:nvPr/>
        </p:nvSpPr>
        <p:spPr>
          <a:xfrm flipV="1">
            <a:off x="9265824" y="1034145"/>
            <a:ext cx="942836" cy="1805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5F32DC-6A23-4EA6-85CB-EDC292AB0328}"/>
              </a:ext>
            </a:extLst>
          </p:cNvPr>
          <p:cNvSpPr/>
          <p:nvPr/>
        </p:nvSpPr>
        <p:spPr>
          <a:xfrm flipV="1">
            <a:off x="5447109" y="944382"/>
            <a:ext cx="6042058" cy="1115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C1D5B1-BA68-4291-B099-A5CF0F56418A}"/>
              </a:ext>
            </a:extLst>
          </p:cNvPr>
          <p:cNvSpPr/>
          <p:nvPr/>
        </p:nvSpPr>
        <p:spPr>
          <a:xfrm>
            <a:off x="4546600" y="268913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We can build our code from Chapter 6 into a shared library to use in our programs.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747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      </a:t>
            </a:r>
            <a:r>
              <a:rPr lang="en-US" sz="2400" dirty="0"/>
              <a:t>building a shared library</a:t>
            </a:r>
            <a:endParaRPr lang="en-US" sz="42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EA45C-15C0-455D-BCFA-DC6D0846D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0A1BCF-2B0D-4573-B4B0-7402AB8575A0}"/>
              </a:ext>
            </a:extLst>
          </p:cNvPr>
          <p:cNvSpPr/>
          <p:nvPr/>
        </p:nvSpPr>
        <p:spPr>
          <a:xfrm>
            <a:off x="4546600" y="26891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We can build our code from Chapter 6 into a shared library to use in our programs.  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The first thing we would do is assemble them like normal.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7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world\n"</a:t>
            </a:r>
          </a:p>
          <a:p>
            <a:r>
              <a:rPr lang="en-US" sz="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helloworld_end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endParaRPr lang="en-US" sz="9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helloworld_len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helloworld_end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$STDOUT,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helloworld_len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C9E0F4-A873-49EE-84E7-EDBEA1AD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		</a:t>
            </a:r>
            <a:r>
              <a:rPr lang="en-US" sz="2400" dirty="0"/>
              <a:t>simplify</a:t>
            </a:r>
            <a:endParaRPr lang="en-US" sz="4267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2EAA7E-37D7-46D9-9BD5-7BBB4D8D04A6}"/>
              </a:ext>
            </a:extLst>
          </p:cNvPr>
          <p:cNvSpPr/>
          <p:nvPr/>
        </p:nvSpPr>
        <p:spPr>
          <a:xfrm>
            <a:off x="4948665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2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2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2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65213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      </a:t>
            </a:r>
            <a:r>
              <a:rPr lang="en-US" sz="2400" dirty="0"/>
              <a:t>building a shared library</a:t>
            </a:r>
            <a:endParaRPr lang="en-US" sz="4267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5F913-EA3A-48F0-A6D2-D03E04399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608F2D-8044-469A-9DDB-655CBC4832B0}"/>
              </a:ext>
            </a:extLst>
          </p:cNvPr>
          <p:cNvSpPr/>
          <p:nvPr/>
        </p:nvSpPr>
        <p:spPr>
          <a:xfrm>
            <a:off x="4546600" y="26891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Instead of linking them into a program, we link them into a shared library (.so: shared object).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861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      </a:t>
            </a:r>
            <a:r>
              <a:rPr lang="en-US" sz="2400" dirty="0"/>
              <a:t>building a shared library</a:t>
            </a:r>
            <a:endParaRPr lang="en-US" sz="4267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5F913-EA3A-48F0-A6D2-D03E04399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608F2D-8044-469A-9DDB-655CBC4832B0}"/>
              </a:ext>
            </a:extLst>
          </p:cNvPr>
          <p:cNvSpPr/>
          <p:nvPr/>
        </p:nvSpPr>
        <p:spPr>
          <a:xfrm>
            <a:off x="4546600" y="268913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The .so file can be used for multiple programs. 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If we update its functions, we just update this one file and not have to worry about which programs use it.</a:t>
            </a:r>
            <a:endParaRPr lang="en-US" dirty="0"/>
          </a:p>
          <a:p>
            <a:endParaRPr lang="es-ES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532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      </a:t>
            </a:r>
            <a:r>
              <a:rPr lang="en-US" sz="2400" dirty="0"/>
              <a:t>building a shared library</a:t>
            </a:r>
            <a:endParaRPr lang="en-US" sz="42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BCE089-D820-4A98-9245-26927329D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B0C5C9-AAC2-4089-8CB7-C3B20EA6A996}"/>
              </a:ext>
            </a:extLst>
          </p:cNvPr>
          <p:cNvSpPr/>
          <p:nvPr/>
        </p:nvSpPr>
        <p:spPr>
          <a:xfrm>
            <a:off x="5217367" y="2584704"/>
            <a:ext cx="8148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To link the </a:t>
            </a:r>
            <a:r>
              <a:rPr lang="en-US" sz="1600" dirty="0">
                <a:latin typeface="Courier"/>
              </a:rPr>
              <a:t>write-records </a:t>
            </a:r>
            <a:r>
              <a:rPr lang="en-US" dirty="0">
                <a:latin typeface="Times New Roman" panose="02020603050405020304" pitchFamily="18" charset="0"/>
              </a:rPr>
              <a:t>program, we assemble it</a:t>
            </a:r>
          </a:p>
        </p:txBody>
      </p:sp>
    </p:spTree>
    <p:extLst>
      <p:ext uri="{BB962C8B-B14F-4D97-AF65-F5344CB8AC3E}">
        <p14:creationId xmlns:p14="http://schemas.microsoft.com/office/powerpoint/2010/main" val="4204044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      </a:t>
            </a:r>
            <a:r>
              <a:rPr lang="en-US" sz="2400" dirty="0"/>
              <a:t>building a shared library</a:t>
            </a:r>
            <a:endParaRPr lang="en-US" sz="42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AADC4B-9B2D-4221-A196-9619255AB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78203F8-EA1F-4B81-A2A6-F530F17400CD}"/>
              </a:ext>
            </a:extLst>
          </p:cNvPr>
          <p:cNvSpPr/>
          <p:nvPr/>
        </p:nvSpPr>
        <p:spPr>
          <a:xfrm>
            <a:off x="5217367" y="2584704"/>
            <a:ext cx="8148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To link the </a:t>
            </a:r>
            <a:r>
              <a:rPr lang="en-US" sz="1600" dirty="0">
                <a:latin typeface="Courier"/>
              </a:rPr>
              <a:t>write-records </a:t>
            </a:r>
            <a:r>
              <a:rPr lang="en-US" dirty="0">
                <a:latin typeface="Times New Roman" panose="02020603050405020304" pitchFamily="18" charset="0"/>
              </a:rPr>
              <a:t>program, we assemble it and link it.</a:t>
            </a:r>
          </a:p>
        </p:txBody>
      </p:sp>
    </p:spTree>
    <p:extLst>
      <p:ext uri="{BB962C8B-B14F-4D97-AF65-F5344CB8AC3E}">
        <p14:creationId xmlns:p14="http://schemas.microsoft.com/office/powerpoint/2010/main" val="36902023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      </a:t>
            </a:r>
            <a:r>
              <a:rPr lang="en-US" sz="2400" dirty="0"/>
              <a:t>building a shared library</a:t>
            </a:r>
            <a:endParaRPr lang="en-US" sz="42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AADC4B-9B2D-4221-A196-9619255AB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3C11974-A782-40B9-A396-CB51F704B703}"/>
              </a:ext>
            </a:extLst>
          </p:cNvPr>
          <p:cNvSpPr/>
          <p:nvPr/>
        </p:nvSpPr>
        <p:spPr>
          <a:xfrm>
            <a:off x="5217367" y="2584704"/>
            <a:ext cx="81489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To link the </a:t>
            </a:r>
            <a:r>
              <a:rPr lang="en-US" sz="1600" dirty="0">
                <a:latin typeface="Courier"/>
              </a:rPr>
              <a:t>write-records </a:t>
            </a:r>
            <a:r>
              <a:rPr lang="en-US" dirty="0">
                <a:latin typeface="Times New Roman" panose="02020603050405020304" pitchFamily="18" charset="0"/>
              </a:rPr>
              <a:t>program, we assemble it and link it.</a:t>
            </a:r>
          </a:p>
          <a:p>
            <a:endParaRPr lang="es-E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The </a:t>
            </a:r>
            <a:r>
              <a:rPr lang="en-US" sz="1600" dirty="0">
                <a:latin typeface="Courier"/>
              </a:rPr>
              <a:t>-L . </a:t>
            </a:r>
            <a:r>
              <a:rPr lang="en-US" sz="1600" dirty="0">
                <a:latin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</a:rPr>
              <a:t>ells linker to find the library in the current directory</a:t>
            </a:r>
          </a:p>
          <a:p>
            <a:r>
              <a:rPr lang="en-US" dirty="0">
                <a:latin typeface="Times New Roman" panose="02020603050405020304" pitchFamily="18" charset="0"/>
              </a:rPr>
              <a:t>(it usually only searches </a:t>
            </a:r>
            <a:r>
              <a:rPr lang="en-US" sz="1600" dirty="0">
                <a:latin typeface="Courier"/>
              </a:rPr>
              <a:t>/lib</a:t>
            </a:r>
            <a:r>
              <a:rPr lang="en-US" dirty="0">
                <a:latin typeface="Times New Roman" panose="02020603050405020304" pitchFamily="18" charset="0"/>
              </a:rPr>
              <a:t>, </a:t>
            </a:r>
            <a:r>
              <a:rPr lang="en-US" sz="1600" dirty="0">
                <a:latin typeface="Courier"/>
              </a:rPr>
              <a:t>/</a:t>
            </a:r>
            <a:r>
              <a:rPr lang="en-US" sz="1600" dirty="0" err="1">
                <a:latin typeface="Courier"/>
              </a:rPr>
              <a:t>usr</a:t>
            </a:r>
            <a:r>
              <a:rPr lang="en-US" sz="1600" dirty="0">
                <a:latin typeface="Courier"/>
              </a:rPr>
              <a:t>/lib</a:t>
            </a:r>
            <a:r>
              <a:rPr lang="en-US" dirty="0">
                <a:latin typeface="Times New Roman" panose="02020603050405020304" pitchFamily="18" charset="0"/>
              </a:rPr>
              <a:t>, and a few others</a:t>
            </a:r>
            <a:r>
              <a:rPr lang="es-ES" dirty="0">
                <a:latin typeface="Times New Roman" panose="02020603050405020304" pitchFamily="18" charset="0"/>
              </a:rPr>
              <a:t>).</a:t>
            </a:r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772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      </a:t>
            </a:r>
            <a:r>
              <a:rPr lang="en-US" sz="2400" dirty="0"/>
              <a:t>building a shared library</a:t>
            </a:r>
            <a:endParaRPr lang="en-US" sz="42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594A3E-0AF4-469D-ADBB-2DA298697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52E3A0-E7EB-4B09-B38B-1D9DABA65CD8}"/>
              </a:ext>
            </a:extLst>
          </p:cNvPr>
          <p:cNvSpPr/>
          <p:nvPr/>
        </p:nvSpPr>
        <p:spPr>
          <a:xfrm>
            <a:off x="5217367" y="2690720"/>
            <a:ext cx="8148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The </a:t>
            </a:r>
            <a:r>
              <a:rPr lang="en-US" sz="1600" dirty="0">
                <a:latin typeface="Courier"/>
              </a:rPr>
              <a:t>write-records </a:t>
            </a:r>
            <a:r>
              <a:rPr lang="en-US" dirty="0">
                <a:latin typeface="Times New Roman" panose="02020603050405020304" pitchFamily="18" charset="0"/>
              </a:rPr>
              <a:t>program is built, but will not run. </a:t>
            </a:r>
          </a:p>
        </p:txBody>
      </p:sp>
    </p:spTree>
    <p:extLst>
      <p:ext uri="{BB962C8B-B14F-4D97-AF65-F5344CB8AC3E}">
        <p14:creationId xmlns:p14="http://schemas.microsoft.com/office/powerpoint/2010/main" val="12832051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      </a:t>
            </a:r>
            <a:r>
              <a:rPr lang="en-US" sz="2400" dirty="0"/>
              <a:t>building a shared library</a:t>
            </a:r>
            <a:endParaRPr lang="en-US" sz="42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594A3E-0AF4-469D-ADBB-2DA298697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1356E0-98C5-49C9-A4D5-0152643BF48E}"/>
              </a:ext>
            </a:extLst>
          </p:cNvPr>
          <p:cNvSpPr/>
          <p:nvPr/>
        </p:nvSpPr>
        <p:spPr>
          <a:xfrm>
            <a:off x="5217367" y="2690720"/>
            <a:ext cx="8148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The </a:t>
            </a:r>
            <a:r>
              <a:rPr lang="en-US" sz="1600" dirty="0">
                <a:latin typeface="Courier"/>
              </a:rPr>
              <a:t>write-records </a:t>
            </a:r>
            <a:r>
              <a:rPr lang="en-US" dirty="0">
                <a:latin typeface="Times New Roman" panose="02020603050405020304" pitchFamily="18" charset="0"/>
              </a:rPr>
              <a:t>program is built, but will not run</a:t>
            </a:r>
          </a:p>
          <a:p>
            <a:r>
              <a:rPr lang="en-US" dirty="0">
                <a:latin typeface="Times New Roman" panose="02020603050405020304" pitchFamily="18" charset="0"/>
              </a:rPr>
              <a:t>because, by default, the dynamic linker only searches </a:t>
            </a:r>
            <a:r>
              <a:rPr lang="en-US" sz="1600" dirty="0">
                <a:latin typeface="Courier"/>
              </a:rPr>
              <a:t>/lib</a:t>
            </a:r>
            <a:r>
              <a:rPr lang="en-US" dirty="0">
                <a:latin typeface="Times New Roman" panose="02020603050405020304" pitchFamily="18" charset="0"/>
              </a:rPr>
              <a:t>, </a:t>
            </a:r>
            <a:r>
              <a:rPr lang="en-US" sz="1600" dirty="0">
                <a:latin typeface="Courier"/>
              </a:rPr>
              <a:t>/</a:t>
            </a:r>
            <a:r>
              <a:rPr lang="en-US" sz="1600" dirty="0" err="1">
                <a:latin typeface="Courier"/>
              </a:rPr>
              <a:t>usr</a:t>
            </a:r>
            <a:r>
              <a:rPr lang="en-US" sz="1600" dirty="0">
                <a:latin typeface="Courier"/>
              </a:rPr>
              <a:t>/lib</a:t>
            </a:r>
            <a:r>
              <a:rPr lang="en-US" dirty="0">
                <a:latin typeface="Times New Roman" panose="02020603050405020304" pitchFamily="18" charset="0"/>
              </a:rPr>
              <a:t>,</a:t>
            </a:r>
          </a:p>
          <a:p>
            <a:r>
              <a:rPr lang="en-US" dirty="0">
                <a:latin typeface="Times New Roman" panose="02020603050405020304" pitchFamily="18" charset="0"/>
              </a:rPr>
              <a:t>and whatever directories are listed in </a:t>
            </a:r>
            <a:r>
              <a:rPr lang="en-US" sz="1600" dirty="0">
                <a:latin typeface="Courier"/>
              </a:rPr>
              <a:t>/</a:t>
            </a:r>
            <a:r>
              <a:rPr lang="en-US" sz="1600" dirty="0" err="1">
                <a:latin typeface="Courier"/>
              </a:rPr>
              <a:t>etc</a:t>
            </a:r>
            <a:r>
              <a:rPr lang="en-US" sz="1600" dirty="0">
                <a:latin typeface="Courier"/>
              </a:rPr>
              <a:t>/</a:t>
            </a:r>
            <a:r>
              <a:rPr lang="en-US" sz="1600" dirty="0" err="1">
                <a:latin typeface="Courier"/>
              </a:rPr>
              <a:t>ld.so.conf</a:t>
            </a:r>
            <a:r>
              <a:rPr lang="en-US" sz="1600" dirty="0">
                <a:latin typeface="Courier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for libraries.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51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      </a:t>
            </a:r>
            <a:r>
              <a:rPr lang="en-US" sz="2400" dirty="0"/>
              <a:t>building a shared library</a:t>
            </a:r>
            <a:endParaRPr lang="en-US" sz="42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594A3E-0AF4-469D-ADBB-2DA298697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4C697C-BCD1-4E2D-917E-9EDCF2656E4B}"/>
              </a:ext>
            </a:extLst>
          </p:cNvPr>
          <p:cNvSpPr/>
          <p:nvPr/>
        </p:nvSpPr>
        <p:spPr>
          <a:xfrm>
            <a:off x="5217367" y="2690720"/>
            <a:ext cx="81489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The </a:t>
            </a:r>
            <a:r>
              <a:rPr lang="en-US" sz="1600" dirty="0">
                <a:latin typeface="Courier"/>
              </a:rPr>
              <a:t>write-records </a:t>
            </a:r>
            <a:r>
              <a:rPr lang="en-US" dirty="0">
                <a:latin typeface="Times New Roman" panose="02020603050405020304" pitchFamily="18" charset="0"/>
              </a:rPr>
              <a:t>program is built, but will not run</a:t>
            </a:r>
          </a:p>
          <a:p>
            <a:r>
              <a:rPr lang="en-US" dirty="0">
                <a:latin typeface="Times New Roman" panose="02020603050405020304" pitchFamily="18" charset="0"/>
              </a:rPr>
              <a:t>because, by default, the dynamic linker only searches </a:t>
            </a:r>
            <a:r>
              <a:rPr lang="en-US" sz="1600" dirty="0">
                <a:latin typeface="Courier"/>
              </a:rPr>
              <a:t>/lib</a:t>
            </a:r>
            <a:r>
              <a:rPr lang="en-US" dirty="0">
                <a:latin typeface="Times New Roman" panose="02020603050405020304" pitchFamily="18" charset="0"/>
              </a:rPr>
              <a:t>, </a:t>
            </a:r>
            <a:r>
              <a:rPr lang="en-US" sz="1600" dirty="0">
                <a:latin typeface="Courier"/>
              </a:rPr>
              <a:t>/</a:t>
            </a:r>
            <a:r>
              <a:rPr lang="en-US" sz="1600" dirty="0" err="1">
                <a:latin typeface="Courier"/>
              </a:rPr>
              <a:t>usr</a:t>
            </a:r>
            <a:r>
              <a:rPr lang="en-US" sz="1600" dirty="0">
                <a:latin typeface="Courier"/>
              </a:rPr>
              <a:t>/lib</a:t>
            </a:r>
            <a:r>
              <a:rPr lang="en-US" dirty="0">
                <a:latin typeface="Times New Roman" panose="02020603050405020304" pitchFamily="18" charset="0"/>
              </a:rPr>
              <a:t>,</a:t>
            </a:r>
          </a:p>
          <a:p>
            <a:r>
              <a:rPr lang="en-US" dirty="0">
                <a:latin typeface="Times New Roman" panose="02020603050405020304" pitchFamily="18" charset="0"/>
              </a:rPr>
              <a:t>and whatever directories are listed in </a:t>
            </a:r>
            <a:r>
              <a:rPr lang="en-US" sz="1600" dirty="0">
                <a:latin typeface="Courier"/>
              </a:rPr>
              <a:t>/</a:t>
            </a:r>
            <a:r>
              <a:rPr lang="en-US" sz="1600" dirty="0" err="1">
                <a:latin typeface="Courier"/>
              </a:rPr>
              <a:t>etc</a:t>
            </a:r>
            <a:r>
              <a:rPr lang="en-US" sz="1600" dirty="0">
                <a:latin typeface="Courier"/>
              </a:rPr>
              <a:t>/</a:t>
            </a:r>
            <a:r>
              <a:rPr lang="en-US" sz="1600" dirty="0" err="1">
                <a:latin typeface="Courier"/>
              </a:rPr>
              <a:t>ld.so.conf</a:t>
            </a:r>
            <a:r>
              <a:rPr lang="en-US" sz="1600" dirty="0">
                <a:latin typeface="Courier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for libraries.</a:t>
            </a:r>
          </a:p>
          <a:p>
            <a:r>
              <a:rPr lang="en-US" dirty="0">
                <a:latin typeface="Times New Roman" panose="02020603050405020304" pitchFamily="18" charset="0"/>
              </a:rPr>
              <a:t>You either need to move the library to one of these directories, </a:t>
            </a:r>
          </a:p>
        </p:txBody>
      </p:sp>
    </p:spTree>
    <p:extLst>
      <p:ext uri="{BB962C8B-B14F-4D97-AF65-F5344CB8AC3E}">
        <p14:creationId xmlns:p14="http://schemas.microsoft.com/office/powerpoint/2010/main" val="30780888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      </a:t>
            </a:r>
            <a:r>
              <a:rPr lang="en-US" sz="2400" dirty="0"/>
              <a:t>building a shared library</a:t>
            </a:r>
            <a:endParaRPr lang="en-US" sz="42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380D3B-5BDD-4D2B-94FD-E05F3DB7A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46168B-3A18-42F1-91B1-9518CBEC3E12}"/>
              </a:ext>
            </a:extLst>
          </p:cNvPr>
          <p:cNvSpPr/>
          <p:nvPr/>
        </p:nvSpPr>
        <p:spPr>
          <a:xfrm>
            <a:off x="5217367" y="2690720"/>
            <a:ext cx="814898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or execute:</a:t>
            </a:r>
          </a:p>
          <a:p>
            <a:r>
              <a:rPr lang="en-US" sz="1600" dirty="0">
                <a:latin typeface="Courier"/>
              </a:rPr>
              <a:t>LD_LIBRARY_PATH=.</a:t>
            </a:r>
          </a:p>
          <a:p>
            <a:r>
              <a:rPr lang="en-US" sz="1600" dirty="0">
                <a:latin typeface="Courier"/>
              </a:rPr>
              <a:t>export LD_LIBRARY_PATH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24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      </a:t>
            </a:r>
            <a:r>
              <a:rPr lang="en-US" sz="2400" dirty="0"/>
              <a:t>building a shared library</a:t>
            </a:r>
            <a:endParaRPr lang="en-US" sz="42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380D3B-5BDD-4D2B-94FD-E05F3DB7A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46168B-3A18-42F1-91B1-9518CBEC3E12}"/>
              </a:ext>
            </a:extLst>
          </p:cNvPr>
          <p:cNvSpPr/>
          <p:nvPr/>
        </p:nvSpPr>
        <p:spPr>
          <a:xfrm>
            <a:off x="5217367" y="2690720"/>
            <a:ext cx="814898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or execute:</a:t>
            </a:r>
          </a:p>
          <a:p>
            <a:r>
              <a:rPr lang="en-US" sz="1600" dirty="0">
                <a:latin typeface="Courier"/>
              </a:rPr>
              <a:t>LD_LIBRARY_PATH=.</a:t>
            </a:r>
          </a:p>
          <a:p>
            <a:r>
              <a:rPr lang="en-US" sz="1600" dirty="0">
                <a:latin typeface="Courier"/>
              </a:rPr>
              <a:t>export LD_LIBRARY_PATH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C5D030-3BDF-4CB6-BC1D-06C6C7611585}"/>
              </a:ext>
            </a:extLst>
          </p:cNvPr>
          <p:cNvSpPr/>
          <p:nvPr/>
        </p:nvSpPr>
        <p:spPr>
          <a:xfrm>
            <a:off x="8400017" y="2690720"/>
            <a:ext cx="3077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This tells the linker to add whatever paths you give it to the library search path for dynamic libraries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9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world\n"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$STDOUT,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helloworld_len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34DEC5B-467C-4A48-9DCD-A45EAA731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		</a:t>
            </a:r>
            <a:r>
              <a:rPr lang="en-US" sz="2400" dirty="0"/>
              <a:t>simplify</a:t>
            </a:r>
            <a:endParaRPr lang="en-US" sz="4267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1D5E00-430A-4728-A135-4546FE2A430C}"/>
              </a:ext>
            </a:extLst>
          </p:cNvPr>
          <p:cNvSpPr/>
          <p:nvPr/>
        </p:nvSpPr>
        <p:spPr>
          <a:xfrm>
            <a:off x="4948665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2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2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2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39803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      </a:t>
            </a:r>
            <a:r>
              <a:rPr lang="en-US" sz="2400" dirty="0"/>
              <a:t>building a shared library</a:t>
            </a:r>
            <a:endParaRPr lang="en-US" sz="42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380D3B-5BDD-4D2B-94FD-E05F3DB7A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46168B-3A18-42F1-91B1-9518CBEC3E12}"/>
              </a:ext>
            </a:extLst>
          </p:cNvPr>
          <p:cNvSpPr/>
          <p:nvPr/>
        </p:nvSpPr>
        <p:spPr>
          <a:xfrm>
            <a:off x="5217367" y="2690720"/>
            <a:ext cx="814898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or execute:</a:t>
            </a:r>
          </a:p>
          <a:p>
            <a:r>
              <a:rPr lang="en-US" sz="1600" dirty="0">
                <a:latin typeface="Courier"/>
              </a:rPr>
              <a:t>LD_LIBRARY_PATH=.</a:t>
            </a:r>
          </a:p>
          <a:p>
            <a:r>
              <a:rPr lang="en-US" sz="1600" dirty="0">
                <a:latin typeface="Courier"/>
              </a:rPr>
              <a:t>export LD_LIBRARY_PATH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C5D030-3BDF-4CB6-BC1D-06C6C7611585}"/>
              </a:ext>
            </a:extLst>
          </p:cNvPr>
          <p:cNvSpPr/>
          <p:nvPr/>
        </p:nvSpPr>
        <p:spPr>
          <a:xfrm>
            <a:off x="8400017" y="2690720"/>
            <a:ext cx="3077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This tells the linker to add whatever paths you give it to the library search path for dynamic libraries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2533F5-283B-4426-9811-8C52A261D00A}"/>
              </a:ext>
            </a:extLst>
          </p:cNvPr>
          <p:cNvSpPr/>
          <p:nvPr/>
        </p:nvSpPr>
        <p:spPr>
          <a:xfrm>
            <a:off x="1663700" y="3244717"/>
            <a:ext cx="814898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If you get an error, do this instead:</a:t>
            </a:r>
          </a:p>
          <a:p>
            <a:r>
              <a:rPr lang="en-US" sz="1600" dirty="0" err="1">
                <a:latin typeface="Courier"/>
              </a:rPr>
              <a:t>setenv</a:t>
            </a:r>
            <a:r>
              <a:rPr lang="en-US" sz="1600" dirty="0">
                <a:latin typeface="Courier"/>
              </a:rPr>
              <a:t> LD_LIBRARY_PATH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754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      </a:t>
            </a:r>
            <a:r>
              <a:rPr lang="en-US" sz="2400" dirty="0"/>
              <a:t>building a shared library</a:t>
            </a:r>
            <a:endParaRPr lang="en-US" sz="42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2E6198-3A67-47F0-8FB4-6C78E4C34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C93D12-9E35-4EDB-A301-100A0B2F384A}"/>
              </a:ext>
            </a:extLst>
          </p:cNvPr>
          <p:cNvSpPr/>
          <p:nvPr/>
        </p:nvSpPr>
        <p:spPr>
          <a:xfrm>
            <a:off x="2514599" y="3265180"/>
            <a:ext cx="9478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Now, you can run </a:t>
            </a:r>
            <a:r>
              <a:rPr lang="en-US" sz="1600" dirty="0">
                <a:latin typeface="Courier"/>
              </a:rPr>
              <a:t>write-records</a:t>
            </a:r>
            <a:r>
              <a:rPr lang="en-US" dirty="0">
                <a:latin typeface="Times New Roman" panose="02020603050405020304" pitchFamily="18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2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world\n"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$STDOUT, %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helloworld_len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117CFA0-E86C-4C45-B97B-AB0C216E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		</a:t>
            </a:r>
            <a:r>
              <a:rPr lang="en-US" sz="2400" dirty="0"/>
              <a:t>simplify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D7B2CE-A4F8-475C-B42A-F4FBB7D0E430}"/>
              </a:ext>
            </a:extLst>
          </p:cNvPr>
          <p:cNvSpPr/>
          <p:nvPr/>
        </p:nvSpPr>
        <p:spPr>
          <a:xfrm>
            <a:off x="4948665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2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2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2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831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world\n"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AE4FBA2-D73F-4C82-92DD-A42D59433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		</a:t>
            </a:r>
            <a:r>
              <a:rPr lang="en-US" sz="2400" dirty="0"/>
              <a:t>simplify</a:t>
            </a:r>
            <a:endParaRPr lang="en-US" sz="4267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01BB38-27E5-4AF2-B463-C304B4A0A349}"/>
              </a:ext>
            </a:extLst>
          </p:cNvPr>
          <p:cNvSpPr/>
          <p:nvPr/>
        </p:nvSpPr>
        <p:spPr>
          <a:xfrm>
            <a:off x="4948665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2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2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2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638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41168</TotalTime>
  <Words>4857</Words>
  <Application>Microsoft Office PowerPoint</Application>
  <PresentationFormat>Widescreen</PresentationFormat>
  <Paragraphs>1679</Paragraphs>
  <Slides>71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Courier</vt:lpstr>
      <vt:lpstr>Courier New</vt:lpstr>
      <vt:lpstr>Times New Roman</vt:lpstr>
      <vt:lpstr>Office Theme</vt:lpstr>
      <vt:lpstr>Sharing</vt:lpstr>
      <vt:lpstr>Sharing            simplify</vt:lpstr>
      <vt:lpstr>PowerPoint Presentation</vt:lpstr>
      <vt:lpstr>Sharing            simplify</vt:lpstr>
      <vt:lpstr>PowerPoint Presentation</vt:lpstr>
      <vt:lpstr>Sharing            simplify</vt:lpstr>
      <vt:lpstr>Sharing            simplify</vt:lpstr>
      <vt:lpstr>Sharing            simplify</vt:lpstr>
      <vt:lpstr>Sharing            simplify</vt:lpstr>
      <vt:lpstr>PowerPoint Presentation</vt:lpstr>
      <vt:lpstr>Sharing            simplify</vt:lpstr>
      <vt:lpstr>Sharing            simplify</vt:lpstr>
      <vt:lpstr>Sharing            simplify</vt:lpstr>
      <vt:lpstr>Sharing               helloworld-nolib.s</vt:lpstr>
      <vt:lpstr>Sharing                 helloworld-lib.s</vt:lpstr>
      <vt:lpstr>Sharing               helloworld-nolib.s</vt:lpstr>
      <vt:lpstr>Sharing                 helloworld-lib.s</vt:lpstr>
      <vt:lpstr>Sharing                 helloworld-lib.s</vt:lpstr>
      <vt:lpstr>Sharing                 helloworld-lib.s</vt:lpstr>
      <vt:lpstr>Sharing                 helloworld-lib.s</vt:lpstr>
      <vt:lpstr>Sharing                 helloworld-lib.s</vt:lpstr>
      <vt:lpstr>Sharing                 helloworld-lib.s</vt:lpstr>
      <vt:lpstr>Sharing                 helloworld-lib.s</vt:lpstr>
      <vt:lpstr>Sharing                 helloworld-lib.s</vt:lpstr>
      <vt:lpstr>Sharing                 helloworld-lib.s</vt:lpstr>
      <vt:lpstr>Sharing                 helloworld-lib.s</vt:lpstr>
      <vt:lpstr>Sharing                 helloworld-lib.s</vt:lpstr>
      <vt:lpstr>Sharing                 helloworld-lib.s</vt:lpstr>
      <vt:lpstr>Sharing                 helloworld-lib.s</vt:lpstr>
      <vt:lpstr>Sharing                 helloworld-lib.s</vt:lpstr>
      <vt:lpstr>Sharing                 helloworld-lib.s</vt:lpstr>
      <vt:lpstr>Sharing                 helloworld-lib.s</vt:lpstr>
      <vt:lpstr>Sharing                 helloworld-lib.s</vt:lpstr>
      <vt:lpstr>Sharing                 helloworld-lib.s</vt:lpstr>
      <vt:lpstr>Sharing                 helloworld-lib.s</vt:lpstr>
      <vt:lpstr>Sharing                 helloworld-lib.s</vt:lpstr>
      <vt:lpstr>Sharing                printf-example.s</vt:lpstr>
      <vt:lpstr>Sharing                printf-example.s</vt:lpstr>
      <vt:lpstr>Sharing                printf-example.s</vt:lpstr>
      <vt:lpstr>Sharing                printf-example.s</vt:lpstr>
      <vt:lpstr>Sharing                printf-example.s</vt:lpstr>
      <vt:lpstr>Sharing                printf-example.s</vt:lpstr>
      <vt:lpstr>Sharing                printf-example.s</vt:lpstr>
      <vt:lpstr>Sharing                printf-example.s</vt:lpstr>
      <vt:lpstr>Sharing                printf-example.s</vt:lpstr>
      <vt:lpstr>Sharing                printf-example.s</vt:lpstr>
      <vt:lpstr>Sharing                printf-example.s</vt:lpstr>
      <vt:lpstr>Sharing                printf-example.s</vt:lpstr>
      <vt:lpstr>Sharing                printf-example.s</vt:lpstr>
      <vt:lpstr>Sharing                printf-example.s</vt:lpstr>
      <vt:lpstr>Sharing                printf-example.s</vt:lpstr>
      <vt:lpstr>Sharing                printf-example.s</vt:lpstr>
      <vt:lpstr>Sharing                printf-example.s</vt:lpstr>
      <vt:lpstr>Sharing                printf-example.s</vt:lpstr>
      <vt:lpstr>Sharing                printf-example.s</vt:lpstr>
      <vt:lpstr>Sharing                printf-example.s</vt:lpstr>
      <vt:lpstr>Sharing                printf-example.s</vt:lpstr>
      <vt:lpstr>Sharing               building a shared library</vt:lpstr>
      <vt:lpstr>Sharing               building a shared library</vt:lpstr>
      <vt:lpstr>Sharing               building a shared library</vt:lpstr>
      <vt:lpstr>Sharing               building a shared library</vt:lpstr>
      <vt:lpstr>Sharing               building a shared library</vt:lpstr>
      <vt:lpstr>Sharing               building a shared library</vt:lpstr>
      <vt:lpstr>Sharing               building a shared library</vt:lpstr>
      <vt:lpstr>Sharing               building a shared library</vt:lpstr>
      <vt:lpstr>Sharing               building a shared library</vt:lpstr>
      <vt:lpstr>Sharing               building a shared library</vt:lpstr>
      <vt:lpstr>Sharing               building a shared library</vt:lpstr>
      <vt:lpstr>Sharing               building a shared library</vt:lpstr>
      <vt:lpstr>Sharing               building a shared library</vt:lpstr>
      <vt:lpstr>Sharing               building a shared library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ToUpper</dc:title>
  <dc:creator>Jaime Salazar</dc:creator>
  <cp:lastModifiedBy>Jaime Salazar</cp:lastModifiedBy>
  <cp:revision>403</cp:revision>
  <dcterms:created xsi:type="dcterms:W3CDTF">2017-09-06T07:22:06Z</dcterms:created>
  <dcterms:modified xsi:type="dcterms:W3CDTF">2017-12-19T20:59:32Z</dcterms:modified>
</cp:coreProperties>
</file>