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688" r:id="rId3"/>
    <p:sldId id="733" r:id="rId4"/>
    <p:sldId id="744" r:id="rId5"/>
    <p:sldId id="732" r:id="rId6"/>
    <p:sldId id="734" r:id="rId7"/>
    <p:sldId id="736" r:id="rId8"/>
    <p:sldId id="735" r:id="rId9"/>
    <p:sldId id="737" r:id="rId10"/>
    <p:sldId id="738" r:id="rId11"/>
    <p:sldId id="739" r:id="rId12"/>
    <p:sldId id="740" r:id="rId13"/>
    <p:sldId id="741" r:id="rId14"/>
    <p:sldId id="743" r:id="rId15"/>
    <p:sldId id="742" r:id="rId16"/>
    <p:sldId id="746" r:id="rId17"/>
    <p:sldId id="745" r:id="rId18"/>
    <p:sldId id="747" r:id="rId19"/>
    <p:sldId id="748" r:id="rId20"/>
    <p:sldId id="755" r:id="rId21"/>
    <p:sldId id="756" r:id="rId22"/>
    <p:sldId id="757" r:id="rId23"/>
    <p:sldId id="758" r:id="rId24"/>
    <p:sldId id="760" r:id="rId25"/>
    <p:sldId id="761" r:id="rId26"/>
    <p:sldId id="753" r:id="rId27"/>
    <p:sldId id="749" r:id="rId28"/>
    <p:sldId id="751" r:id="rId29"/>
    <p:sldId id="754" r:id="rId30"/>
    <p:sldId id="750" r:id="rId31"/>
    <p:sldId id="752" r:id="rId32"/>
    <p:sldId id="762" r:id="rId33"/>
    <p:sldId id="763" r:id="rId34"/>
    <p:sldId id="764" r:id="rId35"/>
    <p:sldId id="765" r:id="rId36"/>
    <p:sldId id="786" r:id="rId37"/>
    <p:sldId id="766" r:id="rId38"/>
    <p:sldId id="787" r:id="rId39"/>
    <p:sldId id="767" r:id="rId40"/>
    <p:sldId id="768" r:id="rId41"/>
    <p:sldId id="769" r:id="rId42"/>
    <p:sldId id="770" r:id="rId43"/>
    <p:sldId id="771" r:id="rId44"/>
    <p:sldId id="772" r:id="rId45"/>
    <p:sldId id="775" r:id="rId46"/>
    <p:sldId id="788" r:id="rId47"/>
    <p:sldId id="777" r:id="rId48"/>
    <p:sldId id="778" r:id="rId49"/>
    <p:sldId id="779" r:id="rId50"/>
    <p:sldId id="780" r:id="rId51"/>
    <p:sldId id="776" r:id="rId52"/>
    <p:sldId id="781" r:id="rId53"/>
    <p:sldId id="782" r:id="rId54"/>
    <p:sldId id="783" r:id="rId55"/>
    <p:sldId id="784" r:id="rId56"/>
    <p:sldId id="789" r:id="rId57"/>
    <p:sldId id="790" r:id="rId58"/>
    <p:sldId id="791" r:id="rId59"/>
    <p:sldId id="798" r:id="rId60"/>
    <p:sldId id="792" r:id="rId61"/>
    <p:sldId id="799" r:id="rId62"/>
    <p:sldId id="793" r:id="rId63"/>
    <p:sldId id="794" r:id="rId64"/>
    <p:sldId id="800" r:id="rId65"/>
    <p:sldId id="795" r:id="rId66"/>
    <p:sldId id="801" r:id="rId67"/>
    <p:sldId id="806" r:id="rId68"/>
    <p:sldId id="796" r:id="rId69"/>
    <p:sldId id="804" r:id="rId70"/>
    <p:sldId id="808" r:id="rId71"/>
    <p:sldId id="79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D460-AA5A-4385-AFFC-5BDBE016B1A7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6483-2515-4539-B1FB-8CACD6EA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2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5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7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4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4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2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56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17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0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3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7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9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96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3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4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55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0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69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0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1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5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4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73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1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3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69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75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67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5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76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8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81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98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951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25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977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67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02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73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46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1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6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7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3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71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418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789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9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4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1F15-83B3-4DD6-BA66-496B9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3C0AF-3914-4232-9496-0143E76A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9321-5872-40D1-9A52-D9CB5AC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AB4D-A25C-4892-A1AD-D2F6D75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F613-1F24-4681-A986-AB7DFF4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2814-AA8B-4D2F-AB2F-319C784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9B16-2A26-4323-B0DB-688F823D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E96-2DFD-4A2A-B834-D53F179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36C5-D2E9-4D59-A92A-F4EED7E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F6BC-7ADF-467A-BFA4-21192103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8F91-C6BC-48D7-86A5-9635EA77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2AB4-D114-4755-B98A-B0AD430E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933-9D26-4381-93BB-FC1DA420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8007-D981-4B66-9274-0E9F0A0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8373-71CF-49DE-8612-DCA5F48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BFF-805A-43FC-9797-2F299334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16D8-ABFD-4BE1-8D83-2BD09C5B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689-F46F-4654-ADDF-EB1F370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7AA-0038-4937-80E9-7A30E4A0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A0F2-F6E2-46F6-A5A2-3D0A1D9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D07-A8D1-492B-9EC5-6071D6E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E39D-4663-49AE-8AE7-98A14C3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0E8D-B494-42A4-AF68-80ACD78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156D-8AFA-4C27-8758-59E2DCE6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BAD-E5F8-4BC8-BFE5-8C379777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F319-6DD2-40B2-8C1A-02AAC86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8301-0CEA-4C38-816A-16C15323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141F-5DBB-4F3A-BB1F-9DAF58DC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0AA5-7E20-40E7-8947-65DE6ED2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0BA9-1A89-4009-9061-5CFA1984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4B01-9B1A-4CE8-982C-100A5030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8580-71B3-46CE-90E8-1716E07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6CEB-0A0C-4885-B108-190502B9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7607-DD3A-4F72-983F-3D24CD5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43206-A605-4950-BE82-01AA484C8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0111-3026-42DD-B1A5-23F478C6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ED7-52C6-482F-A79C-D23C6CB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5584-D273-4EEF-A3D7-E74AD442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763C-6C73-4D75-836F-E09132EB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DBD3-29BE-4C1D-8C53-53B94F0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5634F-9605-4E3A-A141-881C9C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2B68-5373-4881-A8B7-FE00965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24DC-ECC6-4042-B0F2-C7EA991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EF50-E709-4DE6-9B70-BCAB41E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AE9D-FC6F-4BC6-807C-A9A8118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4284-D9C5-43C6-BF77-CB9F8EDE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0AB2-0597-48A1-86C5-60FFB86D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BFC2-43B6-4EAC-A31F-9BD45B7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CDE5-A613-46A2-AE89-B581F1BB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3D64-A8CB-4523-AE85-8D067C0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4815-4E15-4BEB-8F73-F90EDFDC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53E7-8BB2-4EBD-AEF4-1AD557A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F9-16DC-499B-9FC8-8E165896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14A7-EDE8-4260-ACA7-9EDB3697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D649-7924-49E6-B0AB-EF0D6238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82CE-4362-4ED1-82B5-C01E5C3F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040C-B68D-4D32-9F4E-AD0BA4B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A969-48CE-49BA-8CE9-6D80D66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B5395-C32A-4372-97B4-1229D1CE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D289-2A17-449F-A511-E8BF66F3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0241-A5CC-495C-8771-B6D96183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B52-1CBE-4BE4-8309-38CAE4B259CC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80D6-8467-4B13-B489-AF08AD56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0F90-0161-4613-9565-EE02B436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B32D92-4CBC-4774-92BE-A353AAD78EBA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Sharing</a:t>
            </a:r>
            <a:r>
              <a:rPr lang="es-ES" dirty="0"/>
              <a:t>  									     </a:t>
            </a:r>
            <a:r>
              <a:rPr lang="en-US" sz="2400" dirty="0"/>
              <a:t>outsource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871B8-4B6C-4884-AF0C-26AB22170441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39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BECB42-D4E1-4F3E-8064-E652C8F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     </a:t>
            </a:r>
            <a:r>
              <a:rPr lang="en-US" sz="2400" dirty="0"/>
              <a:t>outsource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1D98A-D4C9-4967-8EEB-BAA88A8BE35A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2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F696CF-63C1-4AF8-8A08-C196CF4E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     </a:t>
            </a:r>
            <a:r>
              <a:rPr lang="en-US" sz="2400" dirty="0"/>
              <a:t>outsource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35CC8-1470-4EF1-80BC-8EC43EF1683C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87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F08A6D-64BF-419E-B216-976147C3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0CD29-CC56-4F3B-A388-395819F71180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08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45790B-BE18-48CD-AB71-F7AD278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</a:t>
            </a:r>
            <a:r>
              <a:rPr lang="en-US" sz="2400" dirty="0" err="1"/>
              <a:t>helloworld-nolib.s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419168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50D3F-0F40-4363-92E9-844221AB313B}"/>
              </a:ext>
            </a:extLst>
          </p:cNvPr>
          <p:cNvSpPr/>
          <p:nvPr/>
        </p:nvSpPr>
        <p:spPr>
          <a:xfrm>
            <a:off x="4618381" y="1035597"/>
            <a:ext cx="2040835" cy="269776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libc.so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(C Standard Library)</a:t>
            </a:r>
            <a:endParaRPr lang="en-US" sz="1200" dirty="0">
              <a:solidFill>
                <a:schemeClr val="tx1"/>
              </a:solidFill>
            </a:endParaRPr>
          </a:p>
          <a:p>
            <a:endParaRPr lang="es-ES" sz="1200" dirty="0">
              <a:solidFill>
                <a:schemeClr val="tx1"/>
              </a:solidFill>
            </a:endParaRPr>
          </a:p>
          <a:p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err="1">
                <a:solidFill>
                  <a:schemeClr val="tx1"/>
                </a:solidFill>
              </a:rPr>
              <a:t>printf</a:t>
            </a:r>
            <a:r>
              <a:rPr lang="es-E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  <a:br>
              <a:rPr lang="es-ES" sz="1200" dirty="0">
                <a:solidFill>
                  <a:schemeClr val="tx1"/>
                </a:solidFill>
              </a:rPr>
            </a:b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 err="1">
                <a:solidFill>
                  <a:schemeClr val="tx1"/>
                </a:solidFill>
              </a:rPr>
              <a:t>exit</a:t>
            </a:r>
            <a:r>
              <a:rPr lang="es-E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720C90-F3CE-4DE3-B00B-8D2CEBEC16F8}"/>
              </a:ext>
            </a:extLst>
          </p:cNvPr>
          <p:cNvCxnSpPr/>
          <p:nvPr/>
        </p:nvCxnSpPr>
        <p:spPr>
          <a:xfrm>
            <a:off x="1603513" y="2305878"/>
            <a:ext cx="286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93D5B-B084-40A3-B642-B63ED85208C4}"/>
              </a:ext>
            </a:extLst>
          </p:cNvPr>
          <p:cNvCxnSpPr/>
          <p:nvPr/>
        </p:nvCxnSpPr>
        <p:spPr>
          <a:xfrm>
            <a:off x="1603513" y="2710069"/>
            <a:ext cx="286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7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45790B-BE18-48CD-AB71-F7AD278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</a:t>
            </a:r>
            <a:r>
              <a:rPr lang="en-US" sz="2400" dirty="0" err="1"/>
              <a:t>helloworld-nolib.s</a:t>
            </a:r>
            <a:endParaRPr lang="en-US" sz="42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333D-0D07-42D5-BA6F-1D3FEA9D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8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1C607-3F9D-4373-81F4-9A780996E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7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20BD5-8642-41B0-9E44-C0ED31057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42EDC-7D75-44EB-A1F8-08AE112B9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0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058642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058642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235453A-9048-433E-AA70-57C4B9B4D957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0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963138-F58C-4200-90AC-0E156C820C7B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48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BCBA84A-1760-4D97-981E-1924BBB1D584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034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734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4256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4256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546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575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663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68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helloworld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linked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42C9E-B3F2-48E1-969D-CD4FD6A91C1B}"/>
              </a:ext>
            </a:extLst>
          </p:cNvPr>
          <p:cNvSpPr/>
          <p:nvPr/>
        </p:nvSpPr>
        <p:spPr>
          <a:xfrm>
            <a:off x="7681913" y="4813301"/>
            <a:ext cx="878682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9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68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linked</a:t>
            </a:r>
            <a:r>
              <a:rPr lang="en-US" sz="1400" dirty="0">
                <a:latin typeface="Times New Roman" panose="02020603050405020304" pitchFamily="18" charset="0"/>
              </a:rPr>
              <a:t>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42C9E-B3F2-48E1-969D-CD4FD6A91C1B}"/>
              </a:ext>
            </a:extLst>
          </p:cNvPr>
          <p:cNvSpPr/>
          <p:nvPr/>
        </p:nvSpPr>
        <p:spPr>
          <a:xfrm>
            <a:off x="9523413" y="4813301"/>
            <a:ext cx="220662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687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linked</a:t>
            </a:r>
            <a:r>
              <a:rPr lang="en-US" sz="1400" dirty="0">
                <a:latin typeface="Times New Roman" panose="02020603050405020304" pitchFamily="18" charset="0"/>
              </a:rPr>
              <a:t> to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B9F20-9A46-4F9E-B1A7-8012618509DA}"/>
              </a:ext>
            </a:extLst>
          </p:cNvPr>
          <p:cNvSpPr/>
          <p:nvPr/>
        </p:nvSpPr>
        <p:spPr>
          <a:xfrm>
            <a:off x="2092326" y="5346701"/>
            <a:ext cx="562768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21E7D-0DF7-48BC-AF97-9ABF6B1A254A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10839C58-0CF8-4B1D-92DA-FEDADDF6830B}"/>
              </a:ext>
            </a:extLst>
          </p:cNvPr>
          <p:cNvSpPr/>
          <p:nvPr/>
        </p:nvSpPr>
        <p:spPr>
          <a:xfrm>
            <a:off x="4368883" y="1776366"/>
            <a:ext cx="676882" cy="623933"/>
          </a:xfrm>
          <a:prstGeom prst="mathEqual">
            <a:avLst>
              <a:gd name="adj1" fmla="val 1233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5AB278-23E7-479A-B0F5-5691A43E28EB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Sharing  										</a:t>
            </a:r>
            <a:r>
              <a:rPr lang="en-US" sz="2400"/>
              <a:t>simplify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407757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1132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linked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r>
              <a:rPr lang="en-US" sz="1400" dirty="0">
                <a:latin typeface="Courier"/>
              </a:rPr>
              <a:t>			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is found at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/lib/i386-linux-gnu/libc.so.6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B0C37-EECD-48F7-8CFD-70855058452B}"/>
              </a:ext>
            </a:extLst>
          </p:cNvPr>
          <p:cNvSpPr/>
          <p:nvPr/>
        </p:nvSpPr>
        <p:spPr>
          <a:xfrm>
            <a:off x="2828926" y="5346701"/>
            <a:ext cx="169783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 </a:t>
            </a:r>
            <a:r>
              <a:rPr lang="en-US" sz="2400" dirty="0" err="1"/>
              <a:t>helloworld-lib.s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A15F-4637-45C1-B711-C12D5862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60ADC-430B-43A2-909B-229195036435}"/>
              </a:ext>
            </a:extLst>
          </p:cNvPr>
          <p:cNvSpPr/>
          <p:nvPr/>
        </p:nvSpPr>
        <p:spPr>
          <a:xfrm>
            <a:off x="2527300" y="2202240"/>
            <a:ext cx="1132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The program </a:t>
            </a:r>
            <a:r>
              <a:rPr lang="en-US" sz="1200" dirty="0" err="1">
                <a:latin typeface="Courier"/>
              </a:rPr>
              <a:t>helloworld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is linked to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</a:rPr>
              <a:t>shared object </a:t>
            </a:r>
            <a:r>
              <a:rPr lang="en-US" sz="1200" dirty="0" err="1">
                <a:latin typeface="Courier"/>
              </a:rPr>
              <a:t>libc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version </a:t>
            </a:r>
            <a:r>
              <a:rPr lang="en-US" sz="1400" dirty="0">
                <a:latin typeface="Courier"/>
              </a:rPr>
              <a:t>6</a:t>
            </a:r>
            <a:r>
              <a:rPr lang="en-US" sz="1400" dirty="0">
                <a:latin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r>
              <a:rPr lang="en-US" sz="1400" dirty="0">
                <a:latin typeface="Courier"/>
              </a:rPr>
              <a:t>			 </a:t>
            </a:r>
            <a:r>
              <a:rPr lang="en-US" sz="1200" dirty="0">
                <a:latin typeface="Courier"/>
              </a:rPr>
              <a:t>libc.so.6 </a:t>
            </a:r>
            <a:r>
              <a:rPr lang="en-US" sz="1400" dirty="0">
                <a:latin typeface="Times New Roman" panose="02020603050405020304" pitchFamily="18" charset="0"/>
              </a:rPr>
              <a:t>is found at </a:t>
            </a:r>
            <a:r>
              <a:rPr lang="en-US" sz="1200" dirty="0">
                <a:latin typeface="Courier"/>
              </a:rPr>
              <a:t>/lib/i386-linux-gnu/libc.so.6</a:t>
            </a:r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  <a:p>
            <a:r>
              <a:rPr lang="en-US" sz="1200" dirty="0">
                <a:latin typeface="Courier"/>
              </a:rPr>
              <a:t>			 /lib/ld-linux.so.2 </a:t>
            </a:r>
            <a:r>
              <a:rPr lang="en-US" sz="1400" dirty="0">
                <a:latin typeface="Times New Roman" panose="02020603050405020304" pitchFamily="18" charset="0"/>
              </a:rPr>
              <a:t>is found at </a:t>
            </a:r>
            <a:r>
              <a:rPr lang="en-US" sz="1200" dirty="0">
                <a:latin typeface="Courier"/>
              </a:rPr>
              <a:t>/lib/ld-linux.so.2</a:t>
            </a:r>
            <a:r>
              <a:rPr lang="en-US" sz="1400" dirty="0">
                <a:latin typeface="Times New Roman" panose="02020603050405020304" pitchFamily="18" charset="0"/>
              </a:rPr>
              <a:t>.</a:t>
            </a:r>
            <a:endParaRPr lang="en-US" sz="1200" dirty="0"/>
          </a:p>
          <a:p>
            <a:endParaRPr lang="en-US" sz="1200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B0C37-EECD-48F7-8CFD-70855058452B}"/>
              </a:ext>
            </a:extLst>
          </p:cNvPr>
          <p:cNvSpPr/>
          <p:nvPr/>
        </p:nvSpPr>
        <p:spPr>
          <a:xfrm>
            <a:off x="2092326" y="5461001"/>
            <a:ext cx="1082674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C779B-24EE-4DB6-BA35-6B12428CEBF4}"/>
              </a:ext>
            </a:extLst>
          </p:cNvPr>
          <p:cNvSpPr/>
          <p:nvPr/>
        </p:nvSpPr>
        <p:spPr>
          <a:xfrm>
            <a:off x="6448589" y="4813301"/>
            <a:ext cx="1078541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</a:t>
            </a:r>
            <a:r>
              <a:rPr lang="en-US" sz="2400" dirty="0"/>
              <a:t>	 length of string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D1F5B-CF12-4340-8E33-108B98782B4D}"/>
              </a:ext>
            </a:extLst>
          </p:cNvPr>
          <p:cNvSpPr/>
          <p:nvPr/>
        </p:nvSpPr>
        <p:spPr>
          <a:xfrm>
            <a:off x="2628757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298713" y="505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You might notice that we didn’t push the length of the string. </a:t>
            </a:r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looks for null character (</a:t>
            </a:r>
            <a:r>
              <a:rPr lang="en-US" sz="1600" dirty="0">
                <a:latin typeface="Courier"/>
              </a:rPr>
              <a:t>\0</a:t>
            </a:r>
            <a:r>
              <a:rPr lang="en-US" dirty="0">
                <a:latin typeface="Times New Roman" panose="02020603050405020304" pitchFamily="18" charset="0"/>
              </a:rPr>
              <a:t>) to know end of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D1F5B-CF12-4340-8E33-108B98782B4D}"/>
              </a:ext>
            </a:extLst>
          </p:cNvPr>
          <p:cNvSpPr/>
          <p:nvPr/>
        </p:nvSpPr>
        <p:spPr>
          <a:xfrm>
            <a:off x="2628757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298713" y="505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You might notice that we didn’t push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length of the string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looks for null character (</a:t>
            </a:r>
            <a:r>
              <a:rPr lang="en-US" sz="1600" dirty="0">
                <a:latin typeface="Courier"/>
              </a:rPr>
              <a:t>\0</a:t>
            </a:r>
            <a:r>
              <a:rPr lang="en-US" dirty="0">
                <a:latin typeface="Times New Roman" panose="02020603050405020304" pitchFamily="18" charset="0"/>
              </a:rPr>
              <a:t>) to know end of string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A76D0B-0423-4D01-B6DA-0E058EE5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</a:t>
            </a:r>
            <a:r>
              <a:rPr lang="en-US" sz="2400" dirty="0"/>
              <a:t>	 length of string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96866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733269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733269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95D070-83DD-4BF5-A51E-45960E26A812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hello world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D1F5B-CF12-4340-8E33-108B98782B4D}"/>
              </a:ext>
            </a:extLst>
          </p:cNvPr>
          <p:cNvSpPr/>
          <p:nvPr/>
        </p:nvSpPr>
        <p:spPr>
          <a:xfrm>
            <a:off x="2628757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298713" y="5055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You might notice that we didn’t push the length of the string. </a:t>
            </a:r>
            <a:r>
              <a:rPr lang="en-US" sz="1600" dirty="0" err="1">
                <a:solidFill>
                  <a:srgbClr val="0070C0"/>
                </a:solidFill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looks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null character 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</a:rPr>
              <a:t>\0</a:t>
            </a:r>
            <a:r>
              <a:rPr lang="en-US" dirty="0">
                <a:latin typeface="Times New Roman" panose="02020603050405020304" pitchFamily="18" charset="0"/>
              </a:rPr>
              <a:t>) to know end of string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AD485B-5871-4047-85D1-F7361C98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</a:t>
            </a:r>
            <a:r>
              <a:rPr lang="en-US" sz="2400" dirty="0"/>
              <a:t>	 length of string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77667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757866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757866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641613" y="32687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can take an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indefinite number of 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91A51-ECCC-4303-AA74-77EE21D515CF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42ECD-379B-45B2-8250-5465FFE54873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/>
              <a:t>);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2BABE59-464C-4507-A3A1-E8413CE8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</a:t>
            </a:r>
            <a:r>
              <a:rPr lang="en-US" sz="2400" dirty="0"/>
              <a:t>indefinite # of parameters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414031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64552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382A546-4E4E-4694-83D6-CCC73DC8B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64552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helloworld-nolib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“hello world\n\0”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122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B61187-D943-4BDD-BD32-3809CF2C4EAA}"/>
              </a:ext>
            </a:extLst>
          </p:cNvPr>
          <p:cNvSpPr/>
          <p:nvPr/>
        </p:nvSpPr>
        <p:spPr>
          <a:xfrm>
            <a:off x="1641613" y="32687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</a:rPr>
              <a:t>printf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can take an indefinite number of parameters,</a:t>
            </a:r>
          </a:p>
          <a:p>
            <a:r>
              <a:rPr lang="en-US" dirty="0">
                <a:latin typeface="Times New Roman" panose="02020603050405020304" pitchFamily="18" charset="0"/>
              </a:rPr>
              <a:t>here we only have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one parameter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91A51-ECCC-4303-AA74-77EE21D515CF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42ECD-379B-45B2-8250-5465FFE54873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CF85FD-C670-4ECC-822E-9F05435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</a:t>
            </a:r>
            <a:r>
              <a:rPr lang="en-US" sz="2400" dirty="0"/>
              <a:t>indefinite # of parameters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561036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ABB1F-2520-4D37-A899-2322D8FF795D}"/>
              </a:ext>
            </a:extLst>
          </p:cNvPr>
          <p:cNvSpPr/>
          <p:nvPr/>
        </p:nvSpPr>
        <p:spPr>
          <a:xfrm>
            <a:off x="562113" y="4818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but you can take, for example, four parameters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ABB1F-2520-4D37-A899-2322D8FF795D}"/>
              </a:ext>
            </a:extLst>
          </p:cNvPr>
          <p:cNvSpPr/>
          <p:nvPr/>
        </p:nvSpPr>
        <p:spPr>
          <a:xfrm>
            <a:off x="562113" y="4818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but you can take, for example,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four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99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999235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999235"/>
                  </p:ext>
                </p:extLst>
              </p:nvPr>
            </p:nvGraphicFramePr>
            <p:xfrm>
              <a:off x="8351647" y="1248419"/>
              <a:ext cx="3964279" cy="564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88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275F7E-A380-4A55-B49E-1BCE15C6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</a:t>
            </a:r>
            <a:r>
              <a:rPr lang="en-US" sz="2400" dirty="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1653D-6F36-421C-B61B-19599E93C43B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25BD7-E7D0-4541-AE8D-B914C8745C36}"/>
              </a:ext>
            </a:extLst>
          </p:cNvPr>
          <p:cNvSpPr txBox="1"/>
          <p:nvPr/>
        </p:nvSpPr>
        <p:spPr>
          <a:xfrm>
            <a:off x="3067880" y="3244334"/>
            <a:ext cx="13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rgbClr val="00B050"/>
                </a:solidFill>
              </a:rPr>
              <a:t>outsource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7721-0F76-4834-8BB6-522D6ACA6B4C}"/>
              </a:ext>
            </a:extLst>
          </p:cNvPr>
          <p:cNvSpPr txBox="1"/>
          <p:nvPr/>
        </p:nvSpPr>
        <p:spPr>
          <a:xfrm>
            <a:off x="3233530" y="1368544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6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374661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374661"/>
                  </p:ext>
                </p:extLst>
              </p:nvPr>
            </p:nvGraphicFramePr>
            <p:xfrm>
              <a:off x="8351647" y="1248419"/>
              <a:ext cx="3964279" cy="83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22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4316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25951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25951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5565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159650"/>
                  </p:ext>
                </p:extLst>
              </p:nvPr>
            </p:nvGraphicFramePr>
            <p:xfrm>
              <a:off x="8351647" y="1248419"/>
              <a:ext cx="3964279" cy="1387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159650"/>
                  </p:ext>
                </p:extLst>
              </p:nvPr>
            </p:nvGraphicFramePr>
            <p:xfrm>
              <a:off x="8351647" y="1248419"/>
              <a:ext cx="3964279" cy="1387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174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5274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74060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74060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3489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1169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</p:spTree>
    <p:extLst>
      <p:ext uri="{BB962C8B-B14F-4D97-AF65-F5344CB8AC3E}">
        <p14:creationId xmlns:p14="http://schemas.microsoft.com/office/powerpoint/2010/main" val="1544824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“Hello!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32241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32241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25A8A-025F-4E46-A404-423B781FDB05}"/>
              </a:ext>
            </a:extLst>
          </p:cNvPr>
          <p:cNvSpPr/>
          <p:nvPr/>
        </p:nvSpPr>
        <p:spPr>
          <a:xfrm>
            <a:off x="673100" y="588866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type of value the function will return in </a:t>
            </a:r>
            <a:r>
              <a:rPr lang="en-US" sz="1200" dirty="0">
                <a:solidFill>
                  <a:srgbClr val="0070C0"/>
                </a:solidFill>
                <a:latin typeface="Courier"/>
              </a:rPr>
              <a:t>%</a:t>
            </a:r>
            <a:r>
              <a:rPr lang="en-US" sz="1200" dirty="0" err="1">
                <a:solidFill>
                  <a:srgbClr val="0070C0"/>
                </a:solidFill>
                <a:latin typeface="Courier"/>
              </a:rPr>
              <a:t>eax</a:t>
            </a:r>
            <a:r>
              <a:rPr lang="en-US" sz="1200" dirty="0">
                <a:latin typeface="Courier"/>
              </a:rPr>
              <a:t> </a:t>
            </a:r>
            <a:r>
              <a:rPr lang="en-US" sz="1400" dirty="0">
                <a:latin typeface="Times New Roman" panose="02020603050405020304" pitchFamily="18" charset="0"/>
              </a:rPr>
              <a:t>when it returns.</a:t>
            </a:r>
            <a:endParaRPr lang="en-US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7987E66-D3A3-4FF7-9F19-4359657C723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342900" y="5638163"/>
            <a:ext cx="330200" cy="404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6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</p:spTree>
    <p:extLst>
      <p:ext uri="{BB962C8B-B14F-4D97-AF65-F5344CB8AC3E}">
        <p14:creationId xmlns:p14="http://schemas.microsoft.com/office/powerpoint/2010/main" val="2126865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96888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96888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"Hello! %s is a %s who loves the number %d\n\0"</a:t>
            </a:r>
            <a:r>
              <a:rPr lang="en-US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2690336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5793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5793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</a:t>
            </a:r>
            <a:r>
              <a:rPr lang="en-US" dirty="0">
                <a:solidFill>
                  <a:srgbClr val="0070C0"/>
                </a:solidFill>
              </a:rPr>
              <a:t>“Jonathan”</a:t>
            </a:r>
            <a:r>
              <a:rPr lang="en-US" dirty="0"/>
              <a:t>, ...);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AEE25-C5BA-4984-98CD-B95E15427DA2}"/>
              </a:ext>
            </a:extLst>
          </p:cNvPr>
          <p:cNvCxnSpPr/>
          <p:nvPr/>
        </p:nvCxnSpPr>
        <p:spPr>
          <a:xfrm flipV="1">
            <a:off x="10620375" y="255587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7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721135-758D-4F5F-998D-858657AC57FD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Sharing  										</a:t>
            </a:r>
            <a:r>
              <a:rPr lang="en-US" sz="2400"/>
              <a:t>simplify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DAE95-DBC1-4437-844B-51A7585FB580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823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34154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34154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1AC2AF-1DF2-44FE-8DC5-BD79EA750F76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E64E0-0E58-4CB9-9AC9-E9D8CFE70C8E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</a:t>
            </a:r>
            <a:r>
              <a:rPr lang="en-US" dirty="0">
                <a:solidFill>
                  <a:srgbClr val="0070C0"/>
                </a:solidFill>
              </a:rPr>
              <a:t>“person”</a:t>
            </a:r>
            <a:r>
              <a:rPr lang="en-US" dirty="0"/>
              <a:t>, ...);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DDF42-8F29-45B4-9E99-09160D7A39DC}"/>
              </a:ext>
            </a:extLst>
          </p:cNvPr>
          <p:cNvCxnSpPr/>
          <p:nvPr/>
        </p:nvCxnSpPr>
        <p:spPr>
          <a:xfrm flipV="1">
            <a:off x="10620375" y="255587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30F97D3-FAB9-4FAD-B16F-AB4EC0D913E1}"/>
              </a:ext>
            </a:extLst>
          </p:cNvPr>
          <p:cNvCxnSpPr>
            <a:cxnSpLocks/>
          </p:cNvCxnSpPr>
          <p:nvPr/>
        </p:nvCxnSpPr>
        <p:spPr>
          <a:xfrm rot="10800000">
            <a:off x="11061699" y="2265283"/>
            <a:ext cx="225426" cy="157244"/>
          </a:xfrm>
          <a:prstGeom prst="curvedConnector3">
            <a:avLst>
              <a:gd name="adj1" fmla="val -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3F91E5D-CDC3-4296-B8FE-089A16B3381A}"/>
              </a:ext>
            </a:extLst>
          </p:cNvPr>
          <p:cNvCxnSpPr/>
          <p:nvPr/>
        </p:nvCxnSpPr>
        <p:spPr>
          <a:xfrm rot="5400000" flipH="1" flipV="1">
            <a:off x="11019472" y="2461578"/>
            <a:ext cx="309880" cy="22542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003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07269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145563B3-D744-47D2-95F6-7CD60F8F0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07269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67236BC-AAA4-44F5-A076-56AE449B2689}"/>
              </a:ext>
            </a:extLst>
          </p:cNvPr>
          <p:cNvSpPr txBox="1"/>
          <p:nvPr/>
        </p:nvSpPr>
        <p:spPr>
          <a:xfrm>
            <a:off x="152398" y="52688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“person”,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BC316-C459-44F8-9F7A-6DEEC50812AA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C95927-19EE-481E-B78F-6ABC05E0AB26}"/>
              </a:ext>
            </a:extLst>
          </p:cNvPr>
          <p:cNvCxnSpPr/>
          <p:nvPr/>
        </p:nvCxnSpPr>
        <p:spPr>
          <a:xfrm flipV="1">
            <a:off x="10620375" y="255587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61FE4F4-C0BE-4F94-8306-3F1A80E6E19E}"/>
              </a:ext>
            </a:extLst>
          </p:cNvPr>
          <p:cNvCxnSpPr>
            <a:cxnSpLocks/>
          </p:cNvCxnSpPr>
          <p:nvPr/>
        </p:nvCxnSpPr>
        <p:spPr>
          <a:xfrm rot="10800000">
            <a:off x="11061699" y="2265283"/>
            <a:ext cx="225426" cy="157244"/>
          </a:xfrm>
          <a:prstGeom prst="curvedConnector3">
            <a:avLst>
              <a:gd name="adj1" fmla="val -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F9138D8-7F3B-4158-A2A5-C73DB840DFFB}"/>
              </a:ext>
            </a:extLst>
          </p:cNvPr>
          <p:cNvCxnSpPr/>
          <p:nvPr/>
        </p:nvCxnSpPr>
        <p:spPr>
          <a:xfrm rot="5400000" flipH="1" flipV="1">
            <a:off x="11019472" y="2461578"/>
            <a:ext cx="309880" cy="22542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F054525-3A28-47FB-90CC-861CD769E672}"/>
              </a:ext>
            </a:extLst>
          </p:cNvPr>
          <p:cNvCxnSpPr>
            <a:cxnSpLocks/>
          </p:cNvCxnSpPr>
          <p:nvPr/>
        </p:nvCxnSpPr>
        <p:spPr>
          <a:xfrm flipV="1">
            <a:off x="10095706" y="1950244"/>
            <a:ext cx="532438" cy="211137"/>
          </a:xfrm>
          <a:prstGeom prst="curvedConnector3">
            <a:avLst>
              <a:gd name="adj1" fmla="val -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024F2F3-C183-4226-9775-5CE23E3CB4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8164" y="2377336"/>
            <a:ext cx="917576" cy="48090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48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reverse 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“person”, 3);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608B6EE-CCE8-41BC-8207-0A0E9556F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99112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608B6EE-CCE8-41BC-8207-0A0E9556F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99112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5302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“person”,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7B966FB-5949-48BE-B579-81D962506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35175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7B966FB-5949-48BE-B579-81D962506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351757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8811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“Jonathan”, </a:t>
            </a:r>
            <a:r>
              <a:rPr lang="en-US" dirty="0">
                <a:solidFill>
                  <a:srgbClr val="0070C0"/>
                </a:solidFill>
              </a:rPr>
              <a:t>“person”, </a:t>
            </a:r>
            <a:r>
              <a:rPr lang="en-US" dirty="0"/>
              <a:t>3);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9ECEED1-8CF7-4C44-8DDA-EA2B845F2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21672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9ECEED1-8CF7-4C44-8DDA-EA2B845F2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216728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75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%s is a %s who loves the number %d\n\0", </a:t>
            </a:r>
            <a:r>
              <a:rPr lang="en-US" dirty="0">
                <a:solidFill>
                  <a:srgbClr val="0070C0"/>
                </a:solidFill>
              </a:rPr>
              <a:t>“Jonathan”</a:t>
            </a:r>
            <a:r>
              <a:rPr lang="en-US" dirty="0"/>
              <a:t>, “person”, 3);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3A00A8-32EA-4A7B-BB5B-AA7111433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866669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3A00A8-32EA-4A7B-BB5B-AA7111433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866669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"Hello! %s is a %s who loves the number %d\n\0"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2999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"Hello! %s is a %s who loves the number %d\n\0"</a:t>
            </a:r>
            <a:r>
              <a:rPr lang="en-US" dirty="0"/>
              <a:t>, “Jonathan”, “person”, 3);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"Hello! %s is a %s who loves the number %d\n\0"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7956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8" y="942838"/>
            <a:ext cx="8022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		# the “format string” (1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parameter) tells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the number and type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paramenters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"Hello! %s is a %s who loves the number %d\n\0"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"Jonathan\0"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"person\0"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.long 3	# could have been an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but decided to give it memory location	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Parameters are passed in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order than listed in the function’s prototype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numberloved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%d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second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$name 		# this is the first %s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this is the format string in the prototype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      </a:t>
            </a:r>
            <a:r>
              <a:rPr lang="en-US" sz="2400" dirty="0" err="1"/>
              <a:t>printf-example.s</a:t>
            </a:r>
            <a:endParaRPr lang="en-US" sz="42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08F7-CE53-46F1-B4AD-835230159520}"/>
              </a:ext>
            </a:extLst>
          </p:cNvPr>
          <p:cNvSpPr txBox="1"/>
          <p:nvPr/>
        </p:nvSpPr>
        <p:spPr>
          <a:xfrm>
            <a:off x="152398" y="47456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3DE3E-AD78-4E2E-8A20-398A479DFDC9}"/>
              </a:ext>
            </a:extLst>
          </p:cNvPr>
          <p:cNvSpPr txBox="1"/>
          <p:nvPr/>
        </p:nvSpPr>
        <p:spPr>
          <a:xfrm>
            <a:off x="152398" y="50402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(char *string, ...);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558A0-D6B7-4B83-BB39-36CF0F18AEA2}"/>
              </a:ext>
            </a:extLst>
          </p:cNvPr>
          <p:cNvSpPr txBox="1"/>
          <p:nvPr/>
        </p:nvSpPr>
        <p:spPr>
          <a:xfrm>
            <a:off x="152398" y="5533011"/>
            <a:ext cx="386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A831-3AD5-4232-8C31-4E651DD78CC1}"/>
              </a:ext>
            </a:extLst>
          </p:cNvPr>
          <p:cNvSpPr txBox="1"/>
          <p:nvPr/>
        </p:nvSpPr>
        <p:spPr>
          <a:xfrm>
            <a:off x="152398" y="5789531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("Hello! </a:t>
            </a:r>
            <a:r>
              <a:rPr lang="en-US" dirty="0">
                <a:solidFill>
                  <a:srgbClr val="0070C0"/>
                </a:solidFill>
              </a:rPr>
              <a:t>%s </a:t>
            </a:r>
            <a:r>
              <a:rPr lang="en-US" dirty="0"/>
              <a:t>is a</a:t>
            </a:r>
            <a:r>
              <a:rPr lang="en-US" dirty="0">
                <a:solidFill>
                  <a:srgbClr val="0070C0"/>
                </a:solidFill>
              </a:rPr>
              <a:t> %s </a:t>
            </a:r>
            <a:r>
              <a:rPr lang="en-US" dirty="0"/>
              <a:t>who loves the number</a:t>
            </a:r>
            <a:r>
              <a:rPr lang="en-US" dirty="0">
                <a:solidFill>
                  <a:srgbClr val="0070C0"/>
                </a:solidFill>
              </a:rPr>
              <a:t> %d</a:t>
            </a:r>
            <a:r>
              <a:rPr lang="en-US" dirty="0"/>
              <a:t>\n\0", “Jonathan”, “person”, 3);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70682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esp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is a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who loves the number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FB74EB1-B47D-46C8-8139-34FF204C1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706820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printf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-example”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2480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8889" r="-152326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"person\0"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31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152326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"Jonathan\0"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189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19048" r="-1523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"Hello!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is a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who loves the number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%d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\n\0"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004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F1007A2-6200-4202-B9C2-C66D04295D1A}"/>
              </a:ext>
            </a:extLst>
          </p:cNvPr>
          <p:cNvSpPr/>
          <p:nvPr/>
        </p:nvSpPr>
        <p:spPr>
          <a:xfrm>
            <a:off x="2946400" y="3906945"/>
            <a:ext cx="11341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The parameters pushed in last will be in a known position relative to the top of the stack.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The program can then use these parameters to determine where on the stack the additional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arguments are, and what type they are. 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If we pushed the known arguments first, you wouldn’t be able to tell where they were on the stack.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8D0DC35-F8D8-4BF5-9BAE-D4C0378BC64E}"/>
              </a:ext>
            </a:extLst>
          </p:cNvPr>
          <p:cNvSpPr/>
          <p:nvPr/>
        </p:nvSpPr>
        <p:spPr>
          <a:xfrm>
            <a:off x="11645900" y="1817769"/>
            <a:ext cx="139700" cy="798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5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4C4AF6-C39F-4C2A-A306-7796A331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9F84D-C341-49AC-BBAC-720924332D04}"/>
              </a:ext>
            </a:extLst>
          </p:cNvPr>
          <p:cNvSpPr/>
          <p:nvPr/>
        </p:nvSpPr>
        <p:spPr>
          <a:xfrm>
            <a:off x="649357" y="901148"/>
            <a:ext cx="1877943" cy="652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29BC8-02C1-448F-A985-0F50D100BB61}"/>
              </a:ext>
            </a:extLst>
          </p:cNvPr>
          <p:cNvSpPr/>
          <p:nvPr/>
        </p:nvSpPr>
        <p:spPr>
          <a:xfrm>
            <a:off x="801757" y="3551366"/>
            <a:ext cx="10833652" cy="40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8AEB3-A347-40E6-BD1A-72D90B70DDE5}"/>
              </a:ext>
            </a:extLst>
          </p:cNvPr>
          <p:cNvSpPr/>
          <p:nvPr/>
        </p:nvSpPr>
        <p:spPr>
          <a:xfrm flipV="1">
            <a:off x="2199861" y="586470"/>
            <a:ext cx="4068417" cy="1989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8AE8B-6C06-4976-8E10-0104DA71A873}"/>
              </a:ext>
            </a:extLst>
          </p:cNvPr>
          <p:cNvSpPr/>
          <p:nvPr/>
        </p:nvSpPr>
        <p:spPr>
          <a:xfrm flipV="1">
            <a:off x="7282485" y="734608"/>
            <a:ext cx="942836" cy="1963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E479F-8DF6-4DA5-8B65-C0A10996A47C}"/>
              </a:ext>
            </a:extLst>
          </p:cNvPr>
          <p:cNvSpPr/>
          <p:nvPr/>
        </p:nvSpPr>
        <p:spPr>
          <a:xfrm flipV="1">
            <a:off x="9265824" y="1034145"/>
            <a:ext cx="942836" cy="180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5F32DC-6A23-4EA6-85CB-EDC292AB0328}"/>
              </a:ext>
            </a:extLst>
          </p:cNvPr>
          <p:cNvSpPr/>
          <p:nvPr/>
        </p:nvSpPr>
        <p:spPr>
          <a:xfrm flipV="1">
            <a:off x="5447109" y="944382"/>
            <a:ext cx="6042058" cy="1115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1D5B1-BA68-4291-B099-A5CF0F56418A}"/>
              </a:ext>
            </a:extLst>
          </p:cNvPr>
          <p:cNvSpPr/>
          <p:nvPr/>
        </p:nvSpPr>
        <p:spPr>
          <a:xfrm>
            <a:off x="4546600" y="26891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We can build our code from Chapter 6 into a shared library to use in our programs.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74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EA45C-15C0-455D-BCFA-DC6D0846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0A1BCF-2B0D-4573-B4B0-7402AB8575A0}"/>
              </a:ext>
            </a:extLst>
          </p:cNvPr>
          <p:cNvSpPr/>
          <p:nvPr/>
        </p:nvSpPr>
        <p:spPr>
          <a:xfrm>
            <a:off x="4546600" y="2689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We can build our code from Chapter 6 into a shared library to use in our programs. 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The first thing we would do is assemble them like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helloworld_end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C9E0F4-A873-49EE-84E7-EDBEA1AD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  </a:t>
            </a:r>
            <a:r>
              <a:rPr lang="en-US" sz="2400" dirty="0"/>
              <a:t>delete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AA7E-37D7-46D9-9BD5-7BBB4D8D04A6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521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F913-EA3A-48F0-A6D2-D03E0439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608F2D-8044-469A-9DDB-655CBC4832B0}"/>
              </a:ext>
            </a:extLst>
          </p:cNvPr>
          <p:cNvSpPr/>
          <p:nvPr/>
        </p:nvSpPr>
        <p:spPr>
          <a:xfrm>
            <a:off x="4546600" y="26891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Instead of linking them into a program, we link them into a shared library (.so: shared object).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6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F913-EA3A-48F0-A6D2-D03E0439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608F2D-8044-469A-9DDB-655CBC4832B0}"/>
              </a:ext>
            </a:extLst>
          </p:cNvPr>
          <p:cNvSpPr/>
          <p:nvPr/>
        </p:nvSpPr>
        <p:spPr>
          <a:xfrm>
            <a:off x="4546600" y="26891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.so file can be used for multiple programs.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If we update its functions, we just update this one file and not have to worry about which programs use it.</a:t>
            </a:r>
            <a:endParaRPr lang="en-US" dirty="0"/>
          </a:p>
          <a:p>
            <a:endParaRPr lang="es-E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3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CE089-D820-4A98-9245-26927329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B0C5C9-AAC2-4089-8CB7-C3B20EA6A996}"/>
              </a:ext>
            </a:extLst>
          </p:cNvPr>
          <p:cNvSpPr/>
          <p:nvPr/>
        </p:nvSpPr>
        <p:spPr>
          <a:xfrm>
            <a:off x="5217367" y="2584704"/>
            <a:ext cx="814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link 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program, we assemble it</a:t>
            </a:r>
          </a:p>
        </p:txBody>
      </p:sp>
    </p:spTree>
    <p:extLst>
      <p:ext uri="{BB962C8B-B14F-4D97-AF65-F5344CB8AC3E}">
        <p14:creationId xmlns:p14="http://schemas.microsoft.com/office/powerpoint/2010/main" val="420404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ADC4B-9B2D-4221-A196-9619255A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8203F8-EA1F-4B81-A2A6-F530F17400CD}"/>
              </a:ext>
            </a:extLst>
          </p:cNvPr>
          <p:cNvSpPr/>
          <p:nvPr/>
        </p:nvSpPr>
        <p:spPr>
          <a:xfrm>
            <a:off x="5217367" y="2584704"/>
            <a:ext cx="814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link 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program, we assemble it and link it.</a:t>
            </a:r>
          </a:p>
        </p:txBody>
      </p:sp>
    </p:spTree>
    <p:extLst>
      <p:ext uri="{BB962C8B-B14F-4D97-AF65-F5344CB8AC3E}">
        <p14:creationId xmlns:p14="http://schemas.microsoft.com/office/powerpoint/2010/main" val="3690202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ADC4B-9B2D-4221-A196-9619255A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C11974-A782-40B9-A396-CB51F704B703}"/>
              </a:ext>
            </a:extLst>
          </p:cNvPr>
          <p:cNvSpPr/>
          <p:nvPr/>
        </p:nvSpPr>
        <p:spPr>
          <a:xfrm>
            <a:off x="5217367" y="2584704"/>
            <a:ext cx="8148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link 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program, we assemble it and link it.</a:t>
            </a:r>
          </a:p>
          <a:p>
            <a:endParaRPr lang="es-E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-L . </a:t>
            </a:r>
            <a:r>
              <a:rPr lang="en-US" sz="1600" dirty="0">
                <a:latin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</a:rPr>
              <a:t>ells linker to find the library in the current directory</a:t>
            </a:r>
          </a:p>
          <a:p>
            <a:r>
              <a:rPr lang="en-US" dirty="0">
                <a:latin typeface="Times New Roman" panose="02020603050405020304" pitchFamily="18" charset="0"/>
              </a:rPr>
              <a:t>(it usually only searches 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usr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and a few others</a:t>
            </a:r>
            <a:r>
              <a:rPr lang="es-ES" dirty="0">
                <a:latin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7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4A3E-0AF4-469D-ADBB-2DA29869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52E3A0-E7EB-4B09-B38B-1D9DABA65CD8}"/>
              </a:ext>
            </a:extLst>
          </p:cNvPr>
          <p:cNvSpPr/>
          <p:nvPr/>
        </p:nvSpPr>
        <p:spPr>
          <a:xfrm>
            <a:off x="5217367" y="2690720"/>
            <a:ext cx="814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 is built, but will not run. </a:t>
            </a:r>
          </a:p>
        </p:txBody>
      </p:sp>
    </p:spTree>
    <p:extLst>
      <p:ext uri="{BB962C8B-B14F-4D97-AF65-F5344CB8AC3E}">
        <p14:creationId xmlns:p14="http://schemas.microsoft.com/office/powerpoint/2010/main" val="1283205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4A3E-0AF4-469D-ADBB-2DA29869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1356E0-98C5-49C9-A4D5-0152643BF48E}"/>
              </a:ext>
            </a:extLst>
          </p:cNvPr>
          <p:cNvSpPr/>
          <p:nvPr/>
        </p:nvSpPr>
        <p:spPr>
          <a:xfrm>
            <a:off x="5217367" y="2690720"/>
            <a:ext cx="8148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 is built, but will not run</a:t>
            </a:r>
          </a:p>
          <a:p>
            <a:r>
              <a:rPr lang="en-US" dirty="0">
                <a:latin typeface="Times New Roman" panose="02020603050405020304" pitchFamily="18" charset="0"/>
              </a:rPr>
              <a:t>because, by default, the dynamic linker only searches 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usr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and whatever directories are listed in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etc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ld.so.conf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for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51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4A3E-0AF4-469D-ADBB-2DA29869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C697C-BCD1-4E2D-917E-9EDCF2656E4B}"/>
              </a:ext>
            </a:extLst>
          </p:cNvPr>
          <p:cNvSpPr/>
          <p:nvPr/>
        </p:nvSpPr>
        <p:spPr>
          <a:xfrm>
            <a:off x="5217367" y="2690720"/>
            <a:ext cx="8148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sz="1600" dirty="0">
                <a:latin typeface="Courier"/>
              </a:rPr>
              <a:t>write-records </a:t>
            </a:r>
            <a:r>
              <a:rPr lang="en-US" dirty="0">
                <a:latin typeface="Times New Roman" panose="02020603050405020304" pitchFamily="18" charset="0"/>
              </a:rPr>
              <a:t>program is built, but will not run</a:t>
            </a:r>
          </a:p>
          <a:p>
            <a:r>
              <a:rPr lang="en-US" dirty="0">
                <a:latin typeface="Times New Roman" panose="02020603050405020304" pitchFamily="18" charset="0"/>
              </a:rPr>
              <a:t>because, by default, the dynamic linker only searches 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usr</a:t>
            </a:r>
            <a:r>
              <a:rPr lang="en-US" sz="1600" dirty="0">
                <a:latin typeface="Courier"/>
              </a:rPr>
              <a:t>/lib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and whatever directories are listed in 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etc</a:t>
            </a:r>
            <a:r>
              <a:rPr lang="en-US" sz="1600" dirty="0">
                <a:latin typeface="Courier"/>
              </a:rPr>
              <a:t>/</a:t>
            </a:r>
            <a:r>
              <a:rPr lang="en-US" sz="1600" dirty="0" err="1">
                <a:latin typeface="Courier"/>
              </a:rPr>
              <a:t>ld.so.conf</a:t>
            </a:r>
            <a:r>
              <a:rPr lang="en-US" sz="1600" dirty="0">
                <a:latin typeface="Courier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for libraries.</a:t>
            </a:r>
          </a:p>
          <a:p>
            <a:r>
              <a:rPr lang="en-US" dirty="0">
                <a:latin typeface="Times New Roman" panose="02020603050405020304" pitchFamily="18" charset="0"/>
              </a:rPr>
              <a:t>You either need to move the library to one of these directories, </a:t>
            </a:r>
          </a:p>
        </p:txBody>
      </p:sp>
    </p:spTree>
    <p:extLst>
      <p:ext uri="{BB962C8B-B14F-4D97-AF65-F5344CB8AC3E}">
        <p14:creationId xmlns:p14="http://schemas.microsoft.com/office/powerpoint/2010/main" val="3078088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80D3B-5BDD-4D2B-94FD-E05F3DB7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6168B-3A18-42F1-91B1-9518CBEC3E12}"/>
              </a:ext>
            </a:extLst>
          </p:cNvPr>
          <p:cNvSpPr/>
          <p:nvPr/>
        </p:nvSpPr>
        <p:spPr>
          <a:xfrm>
            <a:off x="5217367" y="2690720"/>
            <a:ext cx="8148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or execute:</a:t>
            </a:r>
          </a:p>
          <a:p>
            <a:r>
              <a:rPr lang="en-US" sz="1600" dirty="0">
                <a:latin typeface="Courier"/>
              </a:rPr>
              <a:t>LD_LIBRARY_PATH=.</a:t>
            </a:r>
          </a:p>
          <a:p>
            <a:r>
              <a:rPr lang="en-US" sz="1600" dirty="0">
                <a:latin typeface="Courier"/>
              </a:rPr>
              <a:t>export LD_LIBRARY_PATH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80D3B-5BDD-4D2B-94FD-E05F3DB7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6168B-3A18-42F1-91B1-9518CBEC3E12}"/>
              </a:ext>
            </a:extLst>
          </p:cNvPr>
          <p:cNvSpPr/>
          <p:nvPr/>
        </p:nvSpPr>
        <p:spPr>
          <a:xfrm>
            <a:off x="5217367" y="2690720"/>
            <a:ext cx="8148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or execute:</a:t>
            </a:r>
          </a:p>
          <a:p>
            <a:r>
              <a:rPr lang="en-US" sz="1600" dirty="0">
                <a:latin typeface="Courier"/>
              </a:rPr>
              <a:t>LD_LIBRARY_PATH=.</a:t>
            </a:r>
          </a:p>
          <a:p>
            <a:r>
              <a:rPr lang="en-US" sz="1600" dirty="0">
                <a:latin typeface="Courier"/>
              </a:rPr>
              <a:t>export LD_LIBRARY_PATH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5D030-3BDF-4CB6-BC1D-06C6C7611585}"/>
              </a:ext>
            </a:extLst>
          </p:cNvPr>
          <p:cNvSpPr/>
          <p:nvPr/>
        </p:nvSpPr>
        <p:spPr>
          <a:xfrm>
            <a:off x="8400017" y="2690720"/>
            <a:ext cx="3077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This tells the linker to add whatever paths you give it to the library search path for dynamic libraries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34DEC5B-467C-4A48-9DCD-A45EAA73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	  </a:t>
            </a:r>
            <a:r>
              <a:rPr lang="en-US" sz="2400" dirty="0"/>
              <a:t>delete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D5E00-430A-4728-A135-4546FE2A430C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980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80D3B-5BDD-4D2B-94FD-E05F3DB7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6168B-3A18-42F1-91B1-9518CBEC3E12}"/>
              </a:ext>
            </a:extLst>
          </p:cNvPr>
          <p:cNvSpPr/>
          <p:nvPr/>
        </p:nvSpPr>
        <p:spPr>
          <a:xfrm>
            <a:off x="5217367" y="2690720"/>
            <a:ext cx="8148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or execute:</a:t>
            </a:r>
          </a:p>
          <a:p>
            <a:r>
              <a:rPr lang="en-US" sz="1600" dirty="0">
                <a:latin typeface="Courier"/>
              </a:rPr>
              <a:t>LD_LIBRARY_PATH=.</a:t>
            </a:r>
          </a:p>
          <a:p>
            <a:r>
              <a:rPr lang="en-US" sz="1600" dirty="0">
                <a:latin typeface="Courier"/>
              </a:rPr>
              <a:t>export LD_LIBRARY_PATH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5D030-3BDF-4CB6-BC1D-06C6C7611585}"/>
              </a:ext>
            </a:extLst>
          </p:cNvPr>
          <p:cNvSpPr/>
          <p:nvPr/>
        </p:nvSpPr>
        <p:spPr>
          <a:xfrm>
            <a:off x="8400017" y="2690720"/>
            <a:ext cx="3077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This tells the linker to add whatever paths you give it to the library search path for dynamic libraries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533F5-283B-4426-9811-8C52A261D00A}"/>
              </a:ext>
            </a:extLst>
          </p:cNvPr>
          <p:cNvSpPr/>
          <p:nvPr/>
        </p:nvSpPr>
        <p:spPr>
          <a:xfrm>
            <a:off x="1663700" y="3244717"/>
            <a:ext cx="814898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If you get an error, do this instead:</a:t>
            </a:r>
          </a:p>
          <a:p>
            <a:r>
              <a:rPr lang="en-US" sz="1600" dirty="0" err="1">
                <a:latin typeface="Courier"/>
              </a:rPr>
              <a:t>setenv</a:t>
            </a:r>
            <a:r>
              <a:rPr lang="en-US" sz="1600" dirty="0">
                <a:latin typeface="Courier"/>
              </a:rPr>
              <a:t> LD_LIBRARY_PATH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5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654BA-CA23-45F9-A205-13EBE83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      </a:t>
            </a:r>
            <a:r>
              <a:rPr lang="en-US" sz="2400" dirty="0"/>
              <a:t>building a shared library</a:t>
            </a: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E6198-3A67-47F0-8FB4-6C78E4C34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C93D12-9E35-4EDB-A301-100A0B2F384A}"/>
              </a:ext>
            </a:extLst>
          </p:cNvPr>
          <p:cNvSpPr/>
          <p:nvPr/>
        </p:nvSpPr>
        <p:spPr>
          <a:xfrm>
            <a:off x="2514599" y="3265180"/>
            <a:ext cx="947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Now, you can run </a:t>
            </a:r>
            <a:r>
              <a:rPr lang="en-US" sz="1600" dirty="0">
                <a:latin typeface="Courier"/>
              </a:rPr>
              <a:t>write-records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$STDOUT,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helloworld_len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17CFA0-E86C-4C45-B97B-AB0C216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     </a:t>
            </a:r>
            <a:r>
              <a:rPr lang="en-US" sz="2400" dirty="0"/>
              <a:t>outsource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7B2CE-A4F8-475C-B42A-F4FBB7D0E430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31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4313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world\n"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4FBA2-D73F-4C82-92DD-A42D5943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Sharing</a:t>
            </a:r>
            <a:r>
              <a:rPr lang="es-ES" dirty="0"/>
              <a:t>  									     </a:t>
            </a:r>
            <a:r>
              <a:rPr lang="en-US" sz="2400" dirty="0"/>
              <a:t>outsource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1BB38-27E5-4AF2-B463-C304B4A0A349}"/>
              </a:ext>
            </a:extLst>
          </p:cNvPr>
          <p:cNvSpPr/>
          <p:nvPr/>
        </p:nvSpPr>
        <p:spPr>
          <a:xfrm>
            <a:off x="4948665" y="942838"/>
            <a:ext cx="4313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"hello world\n\0"</a:t>
            </a:r>
          </a:p>
          <a:p>
            <a:pPr lvl="2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2"/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</a:t>
            </a:r>
          </a:p>
          <a:p>
            <a:pPr lvl="2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exit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3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41187</TotalTime>
  <Words>4855</Words>
  <Application>Microsoft Office PowerPoint</Application>
  <PresentationFormat>Widescreen</PresentationFormat>
  <Paragraphs>1678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Office Theme</vt:lpstr>
      <vt:lpstr>Sharing</vt:lpstr>
      <vt:lpstr>Sharing            simplify</vt:lpstr>
      <vt:lpstr>PowerPoint Presentation</vt:lpstr>
      <vt:lpstr>Sharing            simplify</vt:lpstr>
      <vt:lpstr>PowerPoint Presentation</vt:lpstr>
      <vt:lpstr>Sharing              delete</vt:lpstr>
      <vt:lpstr>Sharing              delete</vt:lpstr>
      <vt:lpstr>Sharing                outsource</vt:lpstr>
      <vt:lpstr>Sharing                outsource</vt:lpstr>
      <vt:lpstr>PowerPoint Presentation</vt:lpstr>
      <vt:lpstr>Sharing                outsource</vt:lpstr>
      <vt:lpstr>Sharing                outsource</vt:lpstr>
      <vt:lpstr>Sharing            simplify</vt:lpstr>
      <vt:lpstr>Sharing               helloworld-nolib.s</vt:lpstr>
      <vt:lpstr>Sharing                 helloworld-lib.s</vt:lpstr>
      <vt:lpstr>Sharing               helloworld-nolib.s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     helloworld-lib.s</vt:lpstr>
      <vt:lpstr>Sharing            length of string</vt:lpstr>
      <vt:lpstr>Sharing            length of string</vt:lpstr>
      <vt:lpstr>Sharing            length of string</vt:lpstr>
      <vt:lpstr>Sharing             indefinite # of parameters</vt:lpstr>
      <vt:lpstr>Sharing             indefinite # of parameters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 printf-example.s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  <vt:lpstr>Sharing               building a shared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ToUpper</dc:title>
  <dc:creator>Jaime Salazar</dc:creator>
  <cp:lastModifiedBy>Jaime Salazar</cp:lastModifiedBy>
  <cp:revision>406</cp:revision>
  <dcterms:created xsi:type="dcterms:W3CDTF">2017-09-06T07:22:06Z</dcterms:created>
  <dcterms:modified xsi:type="dcterms:W3CDTF">2017-12-19T21:39:54Z</dcterms:modified>
</cp:coreProperties>
</file>