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1351" r:id="rId3"/>
    <p:sldId id="1355" r:id="rId4"/>
    <p:sldId id="1357" r:id="rId5"/>
    <p:sldId id="1359" r:id="rId6"/>
    <p:sldId id="1354" r:id="rId7"/>
    <p:sldId id="1358" r:id="rId8"/>
    <p:sldId id="1360" r:id="rId9"/>
    <p:sldId id="1361" r:id="rId10"/>
    <p:sldId id="1370" r:id="rId11"/>
    <p:sldId id="1369" r:id="rId12"/>
    <p:sldId id="1371" r:id="rId13"/>
    <p:sldId id="1373" r:id="rId14"/>
    <p:sldId id="1374" r:id="rId15"/>
    <p:sldId id="1340" r:id="rId16"/>
    <p:sldId id="1375" r:id="rId17"/>
    <p:sldId id="1376" r:id="rId18"/>
    <p:sldId id="1377" r:id="rId19"/>
    <p:sldId id="1379" r:id="rId20"/>
    <p:sldId id="1378" r:id="rId21"/>
    <p:sldId id="1386" r:id="rId22"/>
    <p:sldId id="1380" r:id="rId23"/>
    <p:sldId id="1381" r:id="rId24"/>
    <p:sldId id="1385" r:id="rId25"/>
    <p:sldId id="1383" r:id="rId26"/>
    <p:sldId id="1384" r:id="rId27"/>
    <p:sldId id="1387" r:id="rId28"/>
    <p:sldId id="1388" r:id="rId29"/>
    <p:sldId id="13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36" autoAdjust="0"/>
    <p:restoredTop sz="94259" autoAdjust="0"/>
  </p:normalViewPr>
  <p:slideViewPr>
    <p:cSldViewPr snapToGrid="0">
      <p:cViewPr>
        <p:scale>
          <a:sx n="75" d="100"/>
          <a:sy n="75" d="100"/>
        </p:scale>
        <p:origin x="8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D460-AA5A-4385-AFFC-5BDBE016B1A7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6483-2515-4539-B1FB-8CACD6EA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51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4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8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36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35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3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9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44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16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61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10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6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3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50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20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8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7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8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5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4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7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1F15-83B3-4DD6-BA66-496B9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3C0AF-3914-4232-9496-0143E76A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9321-5872-40D1-9A52-D9CB5AC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AB4D-A25C-4892-A1AD-D2F6D759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F613-1F24-4681-A986-AB7DFF47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2814-AA8B-4D2F-AB2F-319C784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9B16-2A26-4323-B0DB-688F823D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BE96-2DFD-4A2A-B834-D53F1796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36C5-D2E9-4D59-A92A-F4EED7E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F6BC-7ADF-467A-BFA4-21192103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08F91-C6BC-48D7-86A5-9635EA776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2AB4-D114-4755-B98A-B0AD430E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1933-9D26-4381-93BB-FC1DA420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8007-D981-4B66-9274-0E9F0A05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8373-71CF-49DE-8612-DCA5F48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BFF-805A-43FC-9797-2F299334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16D8-ABFD-4BE1-8D83-2BD09C5B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D689-F46F-4654-ADDF-EB1F370F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77AA-0038-4937-80E9-7A30E4A0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A0F2-F6E2-46F6-A5A2-3D0A1D99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5D07-A8D1-492B-9EC5-6071D6EB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E39D-4663-49AE-8AE7-98A14C34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0E8D-B494-42A4-AF68-80ACD78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156D-8AFA-4C27-8758-59E2DCE6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BAD-E5F8-4BC8-BFE5-8C379777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F319-6DD2-40B2-8C1A-02AAC86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8301-0CEA-4C38-816A-16C15323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6141F-5DBB-4F3A-BB1F-9DAF58DC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C0AA5-7E20-40E7-8947-65DE6ED2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0BA9-1A89-4009-9061-5CFA1984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4B01-9B1A-4CE8-982C-100A5030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8580-71B3-46CE-90E8-1716E073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6CEB-0A0C-4885-B108-190502B9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7607-DD3A-4F72-983F-3D24CD50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43206-A605-4950-BE82-01AA484C8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0111-3026-42DD-B1A5-23F478C63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6ED7-52C6-482F-A79C-D23C6CB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05584-D273-4EEF-A3D7-E74AD442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763C-6C73-4D75-836F-E09132EB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DBD3-29BE-4C1D-8C53-53B94F0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5634F-9605-4E3A-A141-881C9C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A2B68-5373-4881-A8B7-FE00965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24DC-ECC6-4042-B0F2-C7EA991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3EF50-E709-4DE6-9B70-BCAB41E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AE9D-FC6F-4BC6-807C-A9A81185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4284-D9C5-43C6-BF77-CB9F8EDE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0AB2-0597-48A1-86C5-60FFB86D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BFC2-43B6-4EAC-A31F-9BD45B7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4CDE5-A613-46A2-AE89-B581F1BB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3D64-A8CB-4523-AE85-8D067C0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4815-4E15-4BEB-8F73-F90EDFDC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153E7-8BB2-4EBD-AEF4-1AD557A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83F9-16DC-499B-9FC8-8E165896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914A7-EDE8-4260-ACA7-9EDB3697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D649-7924-49E6-B0AB-EF0D6238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E82CE-4362-4ED1-82B5-C01E5C3F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040C-B68D-4D32-9F4E-AD0BA4B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A969-48CE-49BA-8CE9-6D80D66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B5395-C32A-4372-97B4-1229D1CE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1D289-2A17-449F-A511-E8BF66F3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0241-A5CC-495C-8771-B6D96183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2B52-1CBE-4BE4-8309-38CAE4B259CC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80D6-8467-4B13-B489-AF08AD56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0F90-0161-4613-9565-EE02B4368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Higher Level Languages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Compiled: C</a:t>
            </a:r>
          </a:p>
          <a:p>
            <a:r>
              <a:rPr lang="en-US" dirty="0" smtClean="0"/>
              <a:t>Interpreted: Perl</a:t>
            </a:r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#include &lt;</a:t>
            </a:r>
            <a:r>
              <a:rPr lang="en-US" sz="1200" dirty="0" err="1">
                <a:latin typeface="Courier"/>
              </a:rPr>
              <a:t>stdio.h</a:t>
            </a:r>
            <a:r>
              <a:rPr lang="en-US" sz="1200" dirty="0"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main(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argc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, char **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argv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) </a:t>
            </a:r>
            <a:endParaRPr lang="en-US" sz="1200" dirty="0" smtClean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{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"/>
              </a:rPr>
              <a:t>	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printf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("Hello World!\n"); 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		//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print our string to 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standard output </a:t>
            </a:r>
          </a:p>
          <a:p>
            <a:endParaRPr lang="en-US" sz="1200" dirty="0" smtClean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"/>
              </a:rPr>
              <a:t>	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return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0; 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			//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exit with status 0 </a:t>
            </a:r>
            <a:endParaRPr lang="en-US" sz="1200" dirty="0" smtClean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} </a:t>
            </a:r>
            <a:endParaRPr lang="en-US" sz="1200" dirty="0">
              <a:solidFill>
                <a:srgbClr val="0070C0"/>
              </a:solidFill>
              <a:latin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742" y="3529178"/>
            <a:ext cx="11698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main compiler: places arguments on the stack, loads values in/out of registers, defines storage and manages </a:t>
            </a:r>
            <a:r>
              <a:rPr lang="en-US" dirty="0" smtClean="0">
                <a:latin typeface="Times New Roman" panose="02020603050405020304" pitchFamily="18" charset="0"/>
              </a:rPr>
              <a:t>pointers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        compiler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5282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#include &lt;</a:t>
            </a:r>
            <a:r>
              <a:rPr lang="en-US" sz="1200" dirty="0" err="1">
                <a:latin typeface="Courier"/>
              </a:rPr>
              <a:t>stdio.h</a:t>
            </a:r>
            <a:r>
              <a:rPr lang="en-US" sz="1200" dirty="0"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main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87525"/>
              </p:ext>
            </p:extLst>
          </p:nvPr>
        </p:nvGraphicFramePr>
        <p:xfrm>
          <a:off x="1422400" y="4634621"/>
          <a:ext cx="8831325" cy="675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4396">
                  <a:extLst>
                    <a:ext uri="{9D8B030D-6E8A-4147-A177-3AD203B41FA5}">
                      <a16:colId xmlns:a16="http://schemas.microsoft.com/office/drawing/2014/main" val="1499455306"/>
                    </a:ext>
                  </a:extLst>
                </a:gridCol>
                <a:gridCol w="3234229">
                  <a:extLst>
                    <a:ext uri="{9D8B030D-6E8A-4147-A177-3AD203B41FA5}">
                      <a16:colId xmlns:a16="http://schemas.microsoft.com/office/drawing/2014/main" val="1097605669"/>
                    </a:ext>
                  </a:extLst>
                </a:gridCol>
                <a:gridCol w="3632700">
                  <a:extLst>
                    <a:ext uri="{9D8B030D-6E8A-4147-A177-3AD203B41FA5}">
                      <a16:colId xmlns:a16="http://schemas.microsoft.com/office/drawing/2014/main" val="10296440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Assembly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54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Entry point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"/>
                        </a:rPr>
                        <a:t>_start</a:t>
                      </a:r>
                      <a:endParaRPr lang="en-US" sz="1400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urier"/>
                        </a:rPr>
                        <a:t>main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0083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46742" y="3529178"/>
            <a:ext cx="11698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main compiler: places arguments on the stack, loads values in/out of registers, defines storage and manages </a:t>
            </a:r>
            <a:r>
              <a:rPr lang="en-US" dirty="0" smtClean="0">
                <a:latin typeface="Times New Roman" panose="02020603050405020304" pitchFamily="18" charset="0"/>
              </a:rPr>
              <a:t>pointers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        compiler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932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#include &lt;</a:t>
            </a:r>
            <a:r>
              <a:rPr lang="en-US" sz="1200" dirty="0" err="1">
                <a:latin typeface="Courier"/>
              </a:rPr>
              <a:t>stdio.h</a:t>
            </a:r>
            <a:r>
              <a:rPr lang="en-US" sz="1200" dirty="0"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char **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"Hello World!\n"</a:t>
            </a:r>
            <a:r>
              <a:rPr lang="en-US" sz="1200" dirty="0">
                <a:latin typeface="Courier"/>
              </a:rPr>
              <a:t>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00732"/>
              </p:ext>
            </p:extLst>
          </p:nvPr>
        </p:nvGraphicFramePr>
        <p:xfrm>
          <a:off x="1422400" y="4634621"/>
          <a:ext cx="8831325" cy="1046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4396">
                  <a:extLst>
                    <a:ext uri="{9D8B030D-6E8A-4147-A177-3AD203B41FA5}">
                      <a16:colId xmlns:a16="http://schemas.microsoft.com/office/drawing/2014/main" val="1499455306"/>
                    </a:ext>
                  </a:extLst>
                </a:gridCol>
                <a:gridCol w="3234229">
                  <a:extLst>
                    <a:ext uri="{9D8B030D-6E8A-4147-A177-3AD203B41FA5}">
                      <a16:colId xmlns:a16="http://schemas.microsoft.com/office/drawing/2014/main" val="1097605669"/>
                    </a:ext>
                  </a:extLst>
                </a:gridCol>
                <a:gridCol w="3632700">
                  <a:extLst>
                    <a:ext uri="{9D8B030D-6E8A-4147-A177-3AD203B41FA5}">
                      <a16:colId xmlns:a16="http://schemas.microsoft.com/office/drawing/2014/main" val="10296440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Assembly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54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Entry point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"/>
                        </a:rPr>
                        <a:t>_start</a:t>
                      </a:r>
                      <a:endParaRPr lang="en-US" sz="1400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urier"/>
                        </a:rPr>
                        <a:t>main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0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Function</a:t>
                      </a:r>
                      <a:r>
                        <a:rPr lang="en-US" sz="1400" b="0" i="1" baseline="0" dirty="0" smtClean="0"/>
                        <a:t> arguments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push onto stack, then call 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Call function with</a:t>
                      </a:r>
                      <a:r>
                        <a:rPr lang="en-US" sz="1400" baseline="0" dirty="0" smtClean="0"/>
                        <a:t> parentheses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7539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46742" y="3529178"/>
            <a:ext cx="11698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main compiler: places arguments on the stack, loads values in/out of registers, defines storage and manages </a:t>
            </a:r>
            <a:r>
              <a:rPr lang="en-US" dirty="0" smtClean="0">
                <a:latin typeface="Times New Roman" panose="02020603050405020304" pitchFamily="18" charset="0"/>
              </a:rPr>
              <a:t>pointers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        compiler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1726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#include &lt;</a:t>
            </a:r>
            <a:r>
              <a:rPr lang="en-US" sz="1200" dirty="0" err="1">
                <a:latin typeface="Courier"/>
              </a:rPr>
              <a:t>stdio.h</a:t>
            </a:r>
            <a:r>
              <a:rPr lang="en-US" sz="1200" dirty="0"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return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0;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35270"/>
              </p:ext>
            </p:extLst>
          </p:nvPr>
        </p:nvGraphicFramePr>
        <p:xfrm>
          <a:off x="1422400" y="4634621"/>
          <a:ext cx="8831325" cy="1417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4396">
                  <a:extLst>
                    <a:ext uri="{9D8B030D-6E8A-4147-A177-3AD203B41FA5}">
                      <a16:colId xmlns:a16="http://schemas.microsoft.com/office/drawing/2014/main" val="1499455306"/>
                    </a:ext>
                  </a:extLst>
                </a:gridCol>
                <a:gridCol w="3234229">
                  <a:extLst>
                    <a:ext uri="{9D8B030D-6E8A-4147-A177-3AD203B41FA5}">
                      <a16:colId xmlns:a16="http://schemas.microsoft.com/office/drawing/2014/main" val="1097605669"/>
                    </a:ext>
                  </a:extLst>
                </a:gridCol>
                <a:gridCol w="3632700">
                  <a:extLst>
                    <a:ext uri="{9D8B030D-6E8A-4147-A177-3AD203B41FA5}">
                      <a16:colId xmlns:a16="http://schemas.microsoft.com/office/drawing/2014/main" val="10296440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Assembly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54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Entry point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"/>
                        </a:rPr>
                        <a:t>_start</a:t>
                      </a:r>
                      <a:endParaRPr lang="en-US" sz="1400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urier"/>
                        </a:rPr>
                        <a:t>main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0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Function</a:t>
                      </a:r>
                      <a:r>
                        <a:rPr lang="en-US" sz="1400" b="0" i="1" baseline="0" dirty="0" smtClean="0"/>
                        <a:t> arguments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push onto stack, then call 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Call function with</a:t>
                      </a:r>
                      <a:r>
                        <a:rPr lang="en-US" sz="1400" baseline="0" dirty="0" smtClean="0"/>
                        <a:t> parentheses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75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Return value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Store in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Courier"/>
                        </a:rPr>
                        <a:t>%</a:t>
                      </a:r>
                      <a:r>
                        <a:rPr lang="en-US" sz="1200" dirty="0" err="1" smtClean="0">
                          <a:latin typeface="Courier"/>
                        </a:rPr>
                        <a:t>eax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"/>
                        </a:rPr>
                        <a:t>return </a:t>
                      </a:r>
                      <a:r>
                        <a:rPr lang="en-US" sz="1400" dirty="0" smtClean="0"/>
                        <a:t>value;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8032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6742" y="3529178"/>
            <a:ext cx="11698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main compiler: places arguments on the stack, loads values in/out of registers, defines storage and manages </a:t>
            </a:r>
            <a:r>
              <a:rPr lang="en-US" dirty="0" smtClean="0">
                <a:latin typeface="Times New Roman" panose="02020603050405020304" pitchFamily="18" charset="0"/>
              </a:rPr>
              <a:t>pointers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        compiler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6947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#include &lt;</a:t>
            </a:r>
            <a:r>
              <a:rPr lang="en-US" sz="1200" dirty="0" err="1">
                <a:latin typeface="Courier"/>
              </a:rPr>
              <a:t>stdio.h</a:t>
            </a:r>
            <a:r>
              <a:rPr lang="en-US" sz="1200" dirty="0"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return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0;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742" y="3529178"/>
            <a:ext cx="11698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main compiler: places arguments on the stack, loads values in/out of registers, defines storage and manages </a:t>
            </a:r>
            <a:r>
              <a:rPr lang="en-US" dirty="0" smtClean="0">
                <a:latin typeface="Times New Roman" panose="02020603050405020304" pitchFamily="18" charset="0"/>
              </a:rPr>
              <a:t>pointers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52548"/>
              </p:ext>
            </p:extLst>
          </p:nvPr>
        </p:nvGraphicFramePr>
        <p:xfrm>
          <a:off x="1422400" y="4634621"/>
          <a:ext cx="8831325" cy="1788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4396">
                  <a:extLst>
                    <a:ext uri="{9D8B030D-6E8A-4147-A177-3AD203B41FA5}">
                      <a16:colId xmlns:a16="http://schemas.microsoft.com/office/drawing/2014/main" val="1499455306"/>
                    </a:ext>
                  </a:extLst>
                </a:gridCol>
                <a:gridCol w="3234229">
                  <a:extLst>
                    <a:ext uri="{9D8B030D-6E8A-4147-A177-3AD203B41FA5}">
                      <a16:colId xmlns:a16="http://schemas.microsoft.com/office/drawing/2014/main" val="1097605669"/>
                    </a:ext>
                  </a:extLst>
                </a:gridCol>
                <a:gridCol w="3632700">
                  <a:extLst>
                    <a:ext uri="{9D8B030D-6E8A-4147-A177-3AD203B41FA5}">
                      <a16:colId xmlns:a16="http://schemas.microsoft.com/office/drawing/2014/main" val="10296440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Assembly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54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Entry point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"/>
                        </a:rPr>
                        <a:t>_start</a:t>
                      </a:r>
                      <a:endParaRPr lang="en-US" sz="1400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urier"/>
                        </a:rPr>
                        <a:t>main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0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Function</a:t>
                      </a:r>
                      <a:r>
                        <a:rPr lang="en-US" sz="1400" b="0" i="1" baseline="0" dirty="0" smtClean="0"/>
                        <a:t> arguments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push onto stack, then call 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Call function with</a:t>
                      </a:r>
                      <a:r>
                        <a:rPr lang="en-US" sz="1400" baseline="0" dirty="0" smtClean="0"/>
                        <a:t> parentheses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75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Return value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Store in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Courier"/>
                        </a:rPr>
                        <a:t>%</a:t>
                      </a:r>
                      <a:r>
                        <a:rPr lang="en-US" sz="1200" dirty="0" err="1" smtClean="0">
                          <a:latin typeface="Courier"/>
                        </a:rPr>
                        <a:t>eax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"/>
                        </a:rPr>
                        <a:t>return </a:t>
                      </a:r>
                      <a:r>
                        <a:rPr lang="en-US" sz="1400" dirty="0" smtClean="0"/>
                        <a:t>value;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8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OS</a:t>
                      </a:r>
                      <a:r>
                        <a:rPr lang="en-US" sz="1400" b="0" i="1" baseline="0" dirty="0" smtClean="0"/>
                        <a:t> / HW Dependency</a:t>
                      </a:r>
                      <a:endParaRPr 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Different code for each</a:t>
                      </a:r>
                      <a:r>
                        <a:rPr lang="en-US" sz="1400" baseline="0" dirty="0" smtClean="0"/>
                        <a:t> OS or HW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Same code can run on multiple OS or HWs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94629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        compiler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5403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1345" y="4316214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           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8168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1345" y="4316214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A5D4690-16A8-49F0-B3CD-B67A600C9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 smtClean="0"/>
                  <a:t>Compiled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Languages</a:t>
                </a:r>
                <a:r>
                  <a:rPr lang="es-ES" dirty="0" smtClean="0"/>
                  <a:t> (C)</a:t>
                </a:r>
                <a:r>
                  <a:rPr lang="es-ES" dirty="0"/>
                  <a:t>		</a:t>
                </a:r>
                <a:r>
                  <a:rPr lang="es-ES" dirty="0" smtClean="0"/>
                  <a:t> </a:t>
                </a:r>
                <a:r>
                  <a:rPr lang="es-ES" dirty="0"/>
                  <a:t>			</a:t>
                </a:r>
                <a:r>
                  <a:rPr lang="es-ES" dirty="0"/>
                  <a:t> </a:t>
                </a:r>
                <a:r>
                  <a:rPr lang="es-ES" dirty="0" smtClean="0"/>
                  <a:t>    </a:t>
                </a:r>
                <a:r>
                  <a:rPr lang="en-US" sz="2400" dirty="0" smtClean="0"/>
                  <a:t>source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compile</a:t>
                </a:r>
                <a:endParaRPr lang="en-US" sz="4267" dirty="0"/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A5D4690-16A8-49F0-B3CD-B67A600C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9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1345" y="4316214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A5D4690-16A8-49F0-B3CD-B67A600C9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 smtClean="0"/>
                  <a:t>Compiled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Languages</a:t>
                </a:r>
                <a:r>
                  <a:rPr lang="es-ES" dirty="0" smtClean="0"/>
                  <a:t> (C)</a:t>
                </a:r>
                <a:r>
                  <a:rPr lang="es-ES" dirty="0"/>
                  <a:t>		</a:t>
                </a:r>
                <a:r>
                  <a:rPr lang="es-ES" dirty="0" smtClean="0"/>
                  <a:t> </a:t>
                </a:r>
                <a:r>
                  <a:rPr lang="es-ES" dirty="0"/>
                  <a:t>		</a:t>
                </a:r>
                <a:r>
                  <a:rPr lang="es-ES" dirty="0"/>
                  <a:t> </a:t>
                </a:r>
                <a:r>
                  <a:rPr lang="es-ES" dirty="0" smtClean="0"/>
                  <a:t>     </a:t>
                </a:r>
                <a:r>
                  <a:rPr lang="en-US" sz="2400" dirty="0" smtClean="0"/>
                  <a:t>source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compile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run</a:t>
                </a:r>
                <a:endParaRPr lang="en-US" sz="4267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A5D4690-16A8-49F0-B3CD-B67A600C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#!/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13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#!/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742" y="1916276"/>
            <a:ext cx="11698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4741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#include &lt;</a:t>
            </a:r>
            <a:r>
              <a:rPr lang="en-US" sz="1200" dirty="0" err="1">
                <a:latin typeface="Courier"/>
              </a:rPr>
              <a:t>stdio.h</a:t>
            </a:r>
            <a:r>
              <a:rPr lang="en-US" sz="1200" dirty="0">
                <a:latin typeface="Courier"/>
              </a:rPr>
              <a:t>&gt; </a:t>
            </a:r>
          </a:p>
          <a:p>
            <a:endParaRPr lang="en-US" sz="1200" dirty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	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6385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"/>
              </a:rPr>
              <a:t>#!</a:t>
            </a:r>
            <a:r>
              <a:rPr lang="en-US" sz="1200" dirty="0">
                <a:latin typeface="Courier"/>
              </a:rPr>
              <a:t>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742" y="1916276"/>
            <a:ext cx="11698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Interpreted </a:t>
            </a:r>
            <a:r>
              <a:rPr lang="en-US" dirty="0" smtClean="0">
                <a:latin typeface="Times New Roman" panose="02020603050405020304" pitchFamily="18" charset="0"/>
              </a:rPr>
              <a:t>program: type </a:t>
            </a:r>
            <a:r>
              <a:rPr lang="en-US" dirty="0">
                <a:latin typeface="Times New Roman" panose="02020603050405020304" pitchFamily="18" charset="0"/>
              </a:rPr>
              <a:t>commands </a:t>
            </a:r>
            <a:r>
              <a:rPr 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</a:rPr>
              <a:t> the interpreter </a:t>
            </a:r>
            <a:r>
              <a:rPr lang="en-US" dirty="0">
                <a:latin typeface="Times New Roman" panose="02020603050405020304" pitchFamily="18" charset="0"/>
              </a:rPr>
              <a:t>will run them as it comes to </a:t>
            </a:r>
            <a:r>
              <a:rPr lang="en-US" dirty="0" smtClean="0">
                <a:latin typeface="Times New Roman" panose="02020603050405020304" pitchFamily="18" charset="0"/>
              </a:rPr>
              <a:t>them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4891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"/>
              </a:rPr>
              <a:t>#!</a:t>
            </a:r>
            <a:r>
              <a:rPr lang="en-US" sz="1200" dirty="0">
                <a:latin typeface="Courier"/>
              </a:rPr>
              <a:t>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742" y="1916276"/>
            <a:ext cx="1169851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Interpreted </a:t>
            </a:r>
            <a:r>
              <a:rPr lang="en-US" dirty="0" smtClean="0">
                <a:latin typeface="Times New Roman" panose="02020603050405020304" pitchFamily="18" charset="0"/>
              </a:rPr>
              <a:t>program: type </a:t>
            </a:r>
            <a:r>
              <a:rPr lang="en-US" dirty="0">
                <a:latin typeface="Times New Roman" panose="02020603050405020304" pitchFamily="18" charset="0"/>
              </a:rPr>
              <a:t>commands </a:t>
            </a:r>
            <a:r>
              <a:rPr 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</a:rPr>
              <a:t> the interpreter </a:t>
            </a:r>
            <a:r>
              <a:rPr lang="en-US" dirty="0">
                <a:latin typeface="Times New Roman" panose="02020603050405020304" pitchFamily="18" charset="0"/>
              </a:rPr>
              <a:t>will run them as it comes to </a:t>
            </a:r>
            <a:r>
              <a:rPr lang="en-US" dirty="0" smtClean="0">
                <a:latin typeface="Times New Roman" panose="02020603050405020304" pitchFamily="18" charset="0"/>
              </a:rPr>
              <a:t>them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Courier"/>
              </a:rPr>
              <a:t>#! </a:t>
            </a:r>
            <a:r>
              <a:rPr lang="en-US" sz="1600" dirty="0" smtClean="0">
                <a:latin typeface="Times New Roman" panose="02020603050405020304" pitchFamily="18" charset="0"/>
              </a:rPr>
              <a:t>tells the computer that this is an interpreted program</a:t>
            </a:r>
          </a:p>
          <a:p>
            <a:pPr lvl="1"/>
            <a:endParaRPr lang="en-US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4142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#!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/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usr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/bin/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perl</a:t>
            </a:r>
            <a:endParaRPr lang="en-US" sz="1200" dirty="0" smtClean="0">
              <a:solidFill>
                <a:srgbClr val="0070C0"/>
              </a:solidFill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742" y="1916276"/>
            <a:ext cx="116985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Interpreted </a:t>
            </a:r>
            <a:r>
              <a:rPr lang="en-US" dirty="0" smtClean="0">
                <a:latin typeface="Times New Roman" panose="02020603050405020304" pitchFamily="18" charset="0"/>
              </a:rPr>
              <a:t>program: type </a:t>
            </a:r>
            <a:r>
              <a:rPr lang="en-US" dirty="0">
                <a:latin typeface="Times New Roman" panose="02020603050405020304" pitchFamily="18" charset="0"/>
              </a:rPr>
              <a:t>commands </a:t>
            </a:r>
            <a:r>
              <a:rPr 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</a:rPr>
              <a:t> the interpreter </a:t>
            </a:r>
            <a:r>
              <a:rPr lang="en-US" dirty="0">
                <a:latin typeface="Times New Roman" panose="02020603050405020304" pitchFamily="18" charset="0"/>
              </a:rPr>
              <a:t>will run them as it comes to </a:t>
            </a:r>
            <a:r>
              <a:rPr lang="en-US" dirty="0" smtClean="0">
                <a:latin typeface="Times New Roman" panose="02020603050405020304" pitchFamily="18" charset="0"/>
              </a:rPr>
              <a:t>them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Courier"/>
              </a:rPr>
              <a:t>#! </a:t>
            </a:r>
            <a:r>
              <a:rPr lang="en-US" sz="1600" dirty="0" smtClean="0">
                <a:latin typeface="Times New Roman" panose="02020603050405020304" pitchFamily="18" charset="0"/>
              </a:rPr>
              <a:t>tells </a:t>
            </a:r>
            <a:r>
              <a:rPr lang="en-US" sz="1600" dirty="0">
                <a:latin typeface="Times New Roman" panose="02020603050405020304" pitchFamily="18" charset="0"/>
              </a:rPr>
              <a:t>the computer that this is an interpreted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pPr lvl="1"/>
            <a:r>
              <a:rPr lang="en-US" sz="1400" dirty="0" smtClean="0">
                <a:latin typeface="Courier"/>
              </a:rPr>
              <a:t>/</a:t>
            </a:r>
            <a:r>
              <a:rPr lang="en-US" sz="1400" dirty="0" err="1" smtClean="0">
                <a:latin typeface="Courier"/>
              </a:rPr>
              <a:t>usr</a:t>
            </a:r>
            <a:r>
              <a:rPr lang="en-US" sz="1400" dirty="0" smtClean="0">
                <a:latin typeface="Courier"/>
              </a:rPr>
              <a:t>/bin/</a:t>
            </a:r>
            <a:r>
              <a:rPr lang="en-US" sz="1400" dirty="0" err="1" smtClean="0">
                <a:latin typeface="Courier"/>
              </a:rPr>
              <a:t>perl</a:t>
            </a:r>
            <a:r>
              <a:rPr lang="en-US" sz="1600" dirty="0" smtClean="0">
                <a:latin typeface="Times New Roman" panose="02020603050405020304" pitchFamily="18" charset="0"/>
              </a:rPr>
              <a:t> tells </a:t>
            </a:r>
            <a:r>
              <a:rPr lang="en-US" sz="1600" dirty="0">
                <a:latin typeface="Times New Roman" panose="02020603050405020304" pitchFamily="18" charset="0"/>
              </a:rPr>
              <a:t>the computer to use the program 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>
                <a:latin typeface="Courier"/>
              </a:rPr>
              <a:t>usr</a:t>
            </a:r>
            <a:r>
              <a:rPr lang="en-US" sz="1400" dirty="0">
                <a:latin typeface="Courier"/>
              </a:rPr>
              <a:t>/bin/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interpret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(unnecessary if you run </a:t>
            </a:r>
            <a:r>
              <a:rPr lang="en-US" sz="1600" dirty="0">
                <a:latin typeface="Times New Roman" panose="02020603050405020304" pitchFamily="18" charset="0"/>
              </a:rPr>
              <a:t>the program </a:t>
            </a:r>
            <a:r>
              <a:rPr lang="en-US" sz="1600" dirty="0" smtClean="0">
                <a:latin typeface="Times New Roman" panose="02020603050405020304" pitchFamily="18" charset="0"/>
              </a:rPr>
              <a:t>with 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Hello-World.pl</a:t>
            </a:r>
            <a:r>
              <a:rPr lang="en-US" sz="1600" dirty="0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2959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#!/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"/>
              </a:rPr>
              <a:t>print(</a:t>
            </a:r>
            <a:r>
              <a:rPr lang="en-US" sz="1200" dirty="0">
                <a:latin typeface="Courier"/>
              </a:rPr>
              <a:t>"Hello world!\n"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)</a:t>
            </a:r>
            <a:r>
              <a:rPr lang="en-US" sz="1200" dirty="0">
                <a:latin typeface="Courier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742" y="1916276"/>
            <a:ext cx="1169851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Interpreted </a:t>
            </a:r>
            <a:r>
              <a:rPr lang="en-US" dirty="0" smtClean="0">
                <a:latin typeface="Times New Roman" panose="02020603050405020304" pitchFamily="18" charset="0"/>
              </a:rPr>
              <a:t>program: type </a:t>
            </a:r>
            <a:r>
              <a:rPr lang="en-US" dirty="0">
                <a:latin typeface="Times New Roman" panose="02020603050405020304" pitchFamily="18" charset="0"/>
              </a:rPr>
              <a:t>commands </a:t>
            </a:r>
            <a:r>
              <a:rPr 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</a:rPr>
              <a:t> the interpreter </a:t>
            </a:r>
            <a:r>
              <a:rPr lang="en-US" dirty="0">
                <a:latin typeface="Times New Roman" panose="02020603050405020304" pitchFamily="18" charset="0"/>
              </a:rPr>
              <a:t>will run them as it comes to </a:t>
            </a:r>
            <a:r>
              <a:rPr lang="en-US" dirty="0" smtClean="0">
                <a:latin typeface="Times New Roman" panose="02020603050405020304" pitchFamily="18" charset="0"/>
              </a:rPr>
              <a:t>them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Courier"/>
              </a:rPr>
              <a:t>#! </a:t>
            </a:r>
            <a:r>
              <a:rPr lang="en-US" sz="1600" dirty="0" smtClean="0">
                <a:latin typeface="Times New Roman" panose="02020603050405020304" pitchFamily="18" charset="0"/>
              </a:rPr>
              <a:t>tells </a:t>
            </a:r>
            <a:r>
              <a:rPr lang="en-US" sz="1600" dirty="0">
                <a:latin typeface="Times New Roman" panose="02020603050405020304" pitchFamily="18" charset="0"/>
              </a:rPr>
              <a:t>the computer that this is an interpreted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pPr lvl="1"/>
            <a:r>
              <a:rPr lang="en-US" sz="1400" dirty="0" smtClean="0">
                <a:latin typeface="Courier"/>
              </a:rPr>
              <a:t>/</a:t>
            </a:r>
            <a:r>
              <a:rPr lang="en-US" sz="1400" dirty="0" err="1" smtClean="0">
                <a:latin typeface="Courier"/>
              </a:rPr>
              <a:t>usr</a:t>
            </a:r>
            <a:r>
              <a:rPr lang="en-US" sz="1400" dirty="0" smtClean="0">
                <a:latin typeface="Courier"/>
              </a:rPr>
              <a:t>/bin/</a:t>
            </a:r>
            <a:r>
              <a:rPr lang="en-US" sz="1400" dirty="0" err="1" smtClean="0">
                <a:latin typeface="Courier"/>
              </a:rPr>
              <a:t>perl</a:t>
            </a:r>
            <a:r>
              <a:rPr lang="en-US" sz="1600" dirty="0" smtClean="0">
                <a:latin typeface="Times New Roman" panose="02020603050405020304" pitchFamily="18" charset="0"/>
              </a:rPr>
              <a:t> tells </a:t>
            </a:r>
            <a:r>
              <a:rPr lang="en-US" sz="1600" dirty="0">
                <a:latin typeface="Times New Roman" panose="02020603050405020304" pitchFamily="18" charset="0"/>
              </a:rPr>
              <a:t>the computer to use the program 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>
                <a:latin typeface="Courier"/>
              </a:rPr>
              <a:t>usr</a:t>
            </a:r>
            <a:r>
              <a:rPr lang="en-US" sz="1400" dirty="0">
                <a:latin typeface="Courier"/>
              </a:rPr>
              <a:t>/bin/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interpret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(unnecessary if you run </a:t>
            </a:r>
            <a:r>
              <a:rPr lang="en-US" sz="1600" dirty="0">
                <a:latin typeface="Times New Roman" panose="02020603050405020304" pitchFamily="18" charset="0"/>
              </a:rPr>
              <a:t>the program </a:t>
            </a:r>
            <a:r>
              <a:rPr lang="en-US" sz="1600" dirty="0" smtClean="0">
                <a:latin typeface="Times New Roman" panose="02020603050405020304" pitchFamily="18" charset="0"/>
              </a:rPr>
              <a:t>with 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Hello-World.pl</a:t>
            </a:r>
            <a:r>
              <a:rPr lang="en-US" sz="1600" dirty="0" smtClean="0">
                <a:latin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Perl built-in function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9501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#!/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742" y="1916276"/>
            <a:ext cx="116985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Interpreted </a:t>
            </a:r>
            <a:r>
              <a:rPr lang="en-US" dirty="0" smtClean="0">
                <a:latin typeface="Times New Roman" panose="02020603050405020304" pitchFamily="18" charset="0"/>
              </a:rPr>
              <a:t>program: type </a:t>
            </a:r>
            <a:r>
              <a:rPr lang="en-US" dirty="0">
                <a:latin typeface="Times New Roman" panose="02020603050405020304" pitchFamily="18" charset="0"/>
              </a:rPr>
              <a:t>commands </a:t>
            </a:r>
            <a:r>
              <a:rPr 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</a:rPr>
              <a:t> the interpreter </a:t>
            </a:r>
            <a:r>
              <a:rPr lang="en-US" dirty="0">
                <a:latin typeface="Times New Roman" panose="02020603050405020304" pitchFamily="18" charset="0"/>
              </a:rPr>
              <a:t>will run them as it comes to </a:t>
            </a:r>
            <a:r>
              <a:rPr lang="en-US" dirty="0" smtClean="0">
                <a:latin typeface="Times New Roman" panose="02020603050405020304" pitchFamily="18" charset="0"/>
              </a:rPr>
              <a:t>them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Courier"/>
              </a:rPr>
              <a:t>#! </a:t>
            </a:r>
            <a:r>
              <a:rPr lang="en-US" sz="1600" dirty="0" smtClean="0">
                <a:latin typeface="Times New Roman" panose="02020603050405020304" pitchFamily="18" charset="0"/>
              </a:rPr>
              <a:t>tells </a:t>
            </a:r>
            <a:r>
              <a:rPr lang="en-US" sz="1600" dirty="0">
                <a:latin typeface="Times New Roman" panose="02020603050405020304" pitchFamily="18" charset="0"/>
              </a:rPr>
              <a:t>the computer that this is an interpreted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pPr lvl="1"/>
            <a:r>
              <a:rPr lang="en-US" sz="1400" dirty="0" smtClean="0">
                <a:latin typeface="Courier"/>
              </a:rPr>
              <a:t>/</a:t>
            </a:r>
            <a:r>
              <a:rPr lang="en-US" sz="1400" dirty="0" err="1" smtClean="0">
                <a:latin typeface="Courier"/>
              </a:rPr>
              <a:t>usr</a:t>
            </a:r>
            <a:r>
              <a:rPr lang="en-US" sz="1400" dirty="0" smtClean="0">
                <a:latin typeface="Courier"/>
              </a:rPr>
              <a:t>/bin/</a:t>
            </a:r>
            <a:r>
              <a:rPr lang="en-US" sz="1400" dirty="0" err="1" smtClean="0">
                <a:latin typeface="Courier"/>
              </a:rPr>
              <a:t>perl</a:t>
            </a:r>
            <a:r>
              <a:rPr lang="en-US" sz="1600" dirty="0" smtClean="0">
                <a:latin typeface="Times New Roman" panose="02020603050405020304" pitchFamily="18" charset="0"/>
              </a:rPr>
              <a:t> tells </a:t>
            </a:r>
            <a:r>
              <a:rPr lang="en-US" sz="1600" dirty="0">
                <a:latin typeface="Times New Roman" panose="02020603050405020304" pitchFamily="18" charset="0"/>
              </a:rPr>
              <a:t>the computer to use the program 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>
                <a:latin typeface="Courier"/>
              </a:rPr>
              <a:t>usr</a:t>
            </a:r>
            <a:r>
              <a:rPr lang="en-US" sz="1400" dirty="0">
                <a:latin typeface="Courier"/>
              </a:rPr>
              <a:t>/bin/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interpret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(unnecessary if you run </a:t>
            </a:r>
            <a:r>
              <a:rPr lang="en-US" sz="1600" dirty="0">
                <a:latin typeface="Times New Roman" panose="02020603050405020304" pitchFamily="18" charset="0"/>
              </a:rPr>
              <a:t>the program </a:t>
            </a:r>
            <a:r>
              <a:rPr lang="en-US" sz="1600" dirty="0" smtClean="0">
                <a:latin typeface="Times New Roman" panose="02020603050405020304" pitchFamily="18" charset="0"/>
              </a:rPr>
              <a:t>with 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Hello-World.pl</a:t>
            </a:r>
            <a:r>
              <a:rPr lang="en-US" sz="1600" dirty="0" smtClean="0">
                <a:latin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Perl built-in function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No explicit return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900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#!/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742" y="1916276"/>
            <a:ext cx="116985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Interpreted </a:t>
            </a:r>
            <a:r>
              <a:rPr lang="en-US" dirty="0" smtClean="0">
                <a:latin typeface="Times New Roman" panose="02020603050405020304" pitchFamily="18" charset="0"/>
              </a:rPr>
              <a:t>program: type </a:t>
            </a:r>
            <a:r>
              <a:rPr lang="en-US" dirty="0">
                <a:latin typeface="Times New Roman" panose="02020603050405020304" pitchFamily="18" charset="0"/>
              </a:rPr>
              <a:t>commands </a:t>
            </a:r>
            <a:r>
              <a:rPr 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</a:rPr>
              <a:t> the interpreter </a:t>
            </a:r>
            <a:r>
              <a:rPr lang="en-US" dirty="0">
                <a:latin typeface="Times New Roman" panose="02020603050405020304" pitchFamily="18" charset="0"/>
              </a:rPr>
              <a:t>will run them as it comes to </a:t>
            </a:r>
            <a:r>
              <a:rPr lang="en-US" dirty="0" smtClean="0">
                <a:latin typeface="Times New Roman" panose="02020603050405020304" pitchFamily="18" charset="0"/>
              </a:rPr>
              <a:t>them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Courier"/>
              </a:rPr>
              <a:t>#! </a:t>
            </a:r>
            <a:r>
              <a:rPr lang="en-US" sz="1600" dirty="0" smtClean="0">
                <a:latin typeface="Times New Roman" panose="02020603050405020304" pitchFamily="18" charset="0"/>
              </a:rPr>
              <a:t>tells </a:t>
            </a:r>
            <a:r>
              <a:rPr lang="en-US" sz="1600" dirty="0">
                <a:latin typeface="Times New Roman" panose="02020603050405020304" pitchFamily="18" charset="0"/>
              </a:rPr>
              <a:t>the computer that this is an interpreted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pPr lvl="1"/>
            <a:r>
              <a:rPr lang="en-US" sz="1400" dirty="0" smtClean="0">
                <a:latin typeface="Courier"/>
              </a:rPr>
              <a:t>/</a:t>
            </a:r>
            <a:r>
              <a:rPr lang="en-US" sz="1400" dirty="0" err="1" smtClean="0">
                <a:latin typeface="Courier"/>
              </a:rPr>
              <a:t>usr</a:t>
            </a:r>
            <a:r>
              <a:rPr lang="en-US" sz="1400" dirty="0" smtClean="0">
                <a:latin typeface="Courier"/>
              </a:rPr>
              <a:t>/bin/</a:t>
            </a:r>
            <a:r>
              <a:rPr lang="en-US" sz="1400" dirty="0" err="1" smtClean="0">
                <a:latin typeface="Courier"/>
              </a:rPr>
              <a:t>perl</a:t>
            </a:r>
            <a:r>
              <a:rPr lang="en-US" sz="1600" dirty="0" smtClean="0">
                <a:latin typeface="Times New Roman" panose="02020603050405020304" pitchFamily="18" charset="0"/>
              </a:rPr>
              <a:t> tells </a:t>
            </a:r>
            <a:r>
              <a:rPr lang="en-US" sz="1600" dirty="0">
                <a:latin typeface="Times New Roman" panose="02020603050405020304" pitchFamily="18" charset="0"/>
              </a:rPr>
              <a:t>the computer to use the program 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>
                <a:latin typeface="Courier"/>
              </a:rPr>
              <a:t>usr</a:t>
            </a:r>
            <a:r>
              <a:rPr lang="en-US" sz="1400" dirty="0">
                <a:latin typeface="Courier"/>
              </a:rPr>
              <a:t>/bin/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interpret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(unnecessary if you run </a:t>
            </a:r>
            <a:r>
              <a:rPr lang="en-US" sz="1600" dirty="0">
                <a:latin typeface="Times New Roman" panose="02020603050405020304" pitchFamily="18" charset="0"/>
              </a:rPr>
              <a:t>the program </a:t>
            </a:r>
            <a:r>
              <a:rPr lang="en-US" sz="1600" dirty="0" smtClean="0">
                <a:latin typeface="Times New Roman" panose="02020603050405020304" pitchFamily="18" charset="0"/>
              </a:rPr>
              <a:t>with 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Hello-World.pl</a:t>
            </a:r>
            <a:r>
              <a:rPr lang="en-US" sz="1600" dirty="0" smtClean="0">
                <a:latin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Perl built-in function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No explicit return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</a:rPr>
              <a:t>it knows to return because it runs off the end of the file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</a:rPr>
              <a:t>it knows to return 0 because there were no errors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8974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#!/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742" y="1916276"/>
            <a:ext cx="116985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Interpreted </a:t>
            </a:r>
            <a:r>
              <a:rPr lang="en-US" dirty="0" smtClean="0">
                <a:latin typeface="Times New Roman" panose="02020603050405020304" pitchFamily="18" charset="0"/>
              </a:rPr>
              <a:t>program: type </a:t>
            </a:r>
            <a:r>
              <a:rPr lang="en-US" dirty="0">
                <a:latin typeface="Times New Roman" panose="02020603050405020304" pitchFamily="18" charset="0"/>
              </a:rPr>
              <a:t>commands </a:t>
            </a:r>
            <a:r>
              <a:rPr 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</a:rPr>
              <a:t> the interpreter </a:t>
            </a:r>
            <a:r>
              <a:rPr lang="en-US" dirty="0">
                <a:latin typeface="Times New Roman" panose="02020603050405020304" pitchFamily="18" charset="0"/>
              </a:rPr>
              <a:t>will run them as it comes to </a:t>
            </a:r>
            <a:r>
              <a:rPr lang="en-US" dirty="0" smtClean="0">
                <a:latin typeface="Times New Roman" panose="02020603050405020304" pitchFamily="18" charset="0"/>
              </a:rPr>
              <a:t>them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Courier"/>
              </a:rPr>
              <a:t>#! </a:t>
            </a:r>
            <a:r>
              <a:rPr lang="en-US" sz="1600" dirty="0" smtClean="0">
                <a:latin typeface="Times New Roman" panose="02020603050405020304" pitchFamily="18" charset="0"/>
              </a:rPr>
              <a:t>tells </a:t>
            </a:r>
            <a:r>
              <a:rPr lang="en-US" sz="1600" dirty="0">
                <a:latin typeface="Times New Roman" panose="02020603050405020304" pitchFamily="18" charset="0"/>
              </a:rPr>
              <a:t>the computer that this is an interpreted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pPr lvl="1"/>
            <a:r>
              <a:rPr lang="en-US" sz="1400" dirty="0" smtClean="0">
                <a:latin typeface="Courier"/>
              </a:rPr>
              <a:t>/</a:t>
            </a:r>
            <a:r>
              <a:rPr lang="en-US" sz="1400" dirty="0" err="1" smtClean="0">
                <a:latin typeface="Courier"/>
              </a:rPr>
              <a:t>usr</a:t>
            </a:r>
            <a:r>
              <a:rPr lang="en-US" sz="1400" dirty="0" smtClean="0">
                <a:latin typeface="Courier"/>
              </a:rPr>
              <a:t>/bin/</a:t>
            </a:r>
            <a:r>
              <a:rPr lang="en-US" sz="1400" dirty="0" err="1" smtClean="0">
                <a:latin typeface="Courier"/>
              </a:rPr>
              <a:t>perl</a:t>
            </a:r>
            <a:r>
              <a:rPr lang="en-US" sz="1600" dirty="0" smtClean="0">
                <a:latin typeface="Times New Roman" panose="02020603050405020304" pitchFamily="18" charset="0"/>
              </a:rPr>
              <a:t> tells </a:t>
            </a:r>
            <a:r>
              <a:rPr lang="en-US" sz="1600" dirty="0">
                <a:latin typeface="Times New Roman" panose="02020603050405020304" pitchFamily="18" charset="0"/>
              </a:rPr>
              <a:t>the computer to use the program 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>
                <a:latin typeface="Courier"/>
              </a:rPr>
              <a:t>usr</a:t>
            </a:r>
            <a:r>
              <a:rPr lang="en-US" sz="1400" dirty="0">
                <a:latin typeface="Courier"/>
              </a:rPr>
              <a:t>/bin/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interpret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(unnecessary if you run </a:t>
            </a:r>
            <a:r>
              <a:rPr lang="en-US" sz="1600" dirty="0">
                <a:latin typeface="Times New Roman" panose="02020603050405020304" pitchFamily="18" charset="0"/>
              </a:rPr>
              <a:t>the program </a:t>
            </a:r>
            <a:r>
              <a:rPr lang="en-US" sz="1600" dirty="0" smtClean="0">
                <a:latin typeface="Times New Roman" panose="02020603050405020304" pitchFamily="18" charset="0"/>
              </a:rPr>
              <a:t>with 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Hello-World.pl</a:t>
            </a:r>
            <a:r>
              <a:rPr lang="en-US" sz="1600" dirty="0" smtClean="0">
                <a:latin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Perl built-in function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No explicit return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</a:rPr>
              <a:t>it knows to return because it runs off the end of the file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</a:rPr>
              <a:t>it knows to return 0 because there were no errors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Strings as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507698" y="3244334"/>
                <a:ext cx="117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compile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98" y="3244334"/>
                <a:ext cx="1176604" cy="369332"/>
              </a:xfrm>
              <a:prstGeom prst="rect">
                <a:avLst/>
              </a:prstGeom>
              <a:blipFill>
                <a:blip r:embed="rId3"/>
                <a:stretch>
                  <a:fillRect t="-8197" r="-46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7452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#!/</a:t>
            </a:r>
            <a:r>
              <a:rPr lang="en-US" sz="1200" dirty="0" err="1" smtClean="0">
                <a:latin typeface="Courier"/>
              </a:rPr>
              <a:t>usr</a:t>
            </a:r>
            <a:r>
              <a:rPr lang="en-US" sz="1200" dirty="0" smtClean="0">
                <a:latin typeface="Courier"/>
              </a:rPr>
              <a:t>/bin/</a:t>
            </a:r>
            <a:r>
              <a:rPr lang="en-US" sz="1200" dirty="0" err="1" smtClean="0">
                <a:latin typeface="Courier"/>
              </a:rPr>
              <a:t>perl</a:t>
            </a:r>
            <a:endParaRPr lang="en-US" sz="1200" dirty="0" smtClean="0">
              <a:latin typeface="Courier"/>
            </a:endParaRPr>
          </a:p>
          <a:p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</a:rPr>
              <a:t>print("Hello world!\n");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742" y="1916276"/>
            <a:ext cx="1169851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</a:rPr>
              <a:t>Perl you don’t have </a:t>
            </a:r>
            <a:r>
              <a:rPr lang="en-US" dirty="0" smtClean="0">
                <a:latin typeface="Times New Roman" panose="02020603050405020304" pitchFamily="18" charset="0"/>
              </a:rPr>
              <a:t>to declare </a:t>
            </a:r>
            <a:r>
              <a:rPr lang="en-US" dirty="0">
                <a:latin typeface="Times New Roman" panose="02020603050405020304" pitchFamily="18" charset="0"/>
              </a:rPr>
              <a:t>any functions or program entry points.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Interpreted </a:t>
            </a:r>
            <a:r>
              <a:rPr lang="en-US" dirty="0" smtClean="0">
                <a:latin typeface="Times New Roman" panose="02020603050405020304" pitchFamily="18" charset="0"/>
              </a:rPr>
              <a:t>program: type </a:t>
            </a:r>
            <a:r>
              <a:rPr lang="en-US" dirty="0">
                <a:latin typeface="Times New Roman" panose="02020603050405020304" pitchFamily="18" charset="0"/>
              </a:rPr>
              <a:t>commands </a:t>
            </a:r>
            <a:r>
              <a:rPr 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</a:rPr>
              <a:t> the interpreter </a:t>
            </a:r>
            <a:r>
              <a:rPr lang="en-US" dirty="0">
                <a:latin typeface="Times New Roman" panose="02020603050405020304" pitchFamily="18" charset="0"/>
              </a:rPr>
              <a:t>will run them as it comes to </a:t>
            </a:r>
            <a:r>
              <a:rPr lang="en-US" dirty="0" smtClean="0">
                <a:latin typeface="Times New Roman" panose="02020603050405020304" pitchFamily="18" charset="0"/>
              </a:rPr>
              <a:t>them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Courier"/>
              </a:rPr>
              <a:t>#! </a:t>
            </a:r>
            <a:r>
              <a:rPr lang="en-US" sz="1600" dirty="0" smtClean="0">
                <a:latin typeface="Times New Roman" panose="02020603050405020304" pitchFamily="18" charset="0"/>
              </a:rPr>
              <a:t>tells </a:t>
            </a:r>
            <a:r>
              <a:rPr lang="en-US" sz="1600" dirty="0">
                <a:latin typeface="Times New Roman" panose="02020603050405020304" pitchFamily="18" charset="0"/>
              </a:rPr>
              <a:t>the computer that this is an interpreted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pPr lvl="1"/>
            <a:r>
              <a:rPr lang="en-US" sz="1400" dirty="0" smtClean="0">
                <a:latin typeface="Courier"/>
              </a:rPr>
              <a:t>/</a:t>
            </a:r>
            <a:r>
              <a:rPr lang="en-US" sz="1400" dirty="0" err="1" smtClean="0">
                <a:latin typeface="Courier"/>
              </a:rPr>
              <a:t>usr</a:t>
            </a:r>
            <a:r>
              <a:rPr lang="en-US" sz="1400" dirty="0" smtClean="0">
                <a:latin typeface="Courier"/>
              </a:rPr>
              <a:t>/bin/</a:t>
            </a:r>
            <a:r>
              <a:rPr lang="en-US" sz="1400" dirty="0" err="1" smtClean="0">
                <a:latin typeface="Courier"/>
              </a:rPr>
              <a:t>perl</a:t>
            </a:r>
            <a:r>
              <a:rPr lang="en-US" sz="1600" dirty="0" smtClean="0">
                <a:latin typeface="Times New Roman" panose="02020603050405020304" pitchFamily="18" charset="0"/>
              </a:rPr>
              <a:t> tells </a:t>
            </a:r>
            <a:r>
              <a:rPr lang="en-US" sz="1600" dirty="0">
                <a:latin typeface="Times New Roman" panose="02020603050405020304" pitchFamily="18" charset="0"/>
              </a:rPr>
              <a:t>the computer to use the program 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>
                <a:latin typeface="Courier"/>
              </a:rPr>
              <a:t>usr</a:t>
            </a:r>
            <a:r>
              <a:rPr lang="en-US" sz="1400" dirty="0">
                <a:latin typeface="Courier"/>
              </a:rPr>
              <a:t>/bin/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interpret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(unnecessary if you run </a:t>
            </a:r>
            <a:r>
              <a:rPr lang="en-US" sz="1600" dirty="0">
                <a:latin typeface="Times New Roman" panose="02020603050405020304" pitchFamily="18" charset="0"/>
              </a:rPr>
              <a:t>the program </a:t>
            </a:r>
            <a:r>
              <a:rPr lang="en-US" sz="1600" dirty="0" smtClean="0">
                <a:latin typeface="Times New Roman" panose="02020603050405020304" pitchFamily="18" charset="0"/>
              </a:rPr>
              <a:t>with </a:t>
            </a:r>
            <a:r>
              <a:rPr lang="en-US" sz="1400" dirty="0" err="1">
                <a:latin typeface="Courier"/>
              </a:rPr>
              <a:t>perl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Hello-World.pl</a:t>
            </a:r>
            <a:r>
              <a:rPr lang="en-US" sz="1600" dirty="0" smtClean="0">
                <a:latin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Perl built-in function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No explicit return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</a:rPr>
              <a:t>it knows to return because it runs off the end of the file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</a:rPr>
              <a:t>it knows to return 0 because there were no errors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Strings as values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</a:rPr>
              <a:t>In assembly strings are treated as a sequence of multiple values, with a pointer to the first letter.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</a:rPr>
              <a:t>Perl pretends that strings can be stored directly as values, and thus hides the complication of manipulating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	(</a:t>
            </a:r>
            <a:r>
              <a:rPr lang="en-US" sz="1600" dirty="0" smtClean="0">
                <a:latin typeface="Times New Roman" panose="02020603050405020304" pitchFamily="18" charset="0"/>
              </a:rPr>
              <a:t>one </a:t>
            </a:r>
            <a:r>
              <a:rPr lang="en-US" sz="1600" dirty="0">
                <a:latin typeface="Times New Roman" panose="02020603050405020304" pitchFamily="18" charset="0"/>
              </a:rPr>
              <a:t>of Perl’s main strengths is it’s </a:t>
            </a:r>
            <a:r>
              <a:rPr lang="en-US" sz="1600" dirty="0" smtClean="0">
                <a:latin typeface="Times New Roman" panose="02020603050405020304" pitchFamily="18" charset="0"/>
              </a:rPr>
              <a:t>ability and </a:t>
            </a:r>
            <a:r>
              <a:rPr lang="en-US" sz="1600" dirty="0">
                <a:latin typeface="Times New Roman" panose="02020603050405020304" pitchFamily="18" charset="0"/>
              </a:rPr>
              <a:t>speed at manipulating </a:t>
            </a:r>
            <a:r>
              <a:rPr lang="en-US" sz="1600" dirty="0" smtClean="0">
                <a:latin typeface="Times New Roman" panose="02020603050405020304" pitchFamily="18" charset="0"/>
              </a:rPr>
              <a:t>text)</a:t>
            </a:r>
            <a:endParaRPr lang="en-US" sz="1600" dirty="0"/>
          </a:p>
          <a:p>
            <a:pPr lvl="1"/>
            <a:endParaRPr lang="en-US" sz="14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Times New Roman" panose="02020603050405020304" pitchFamily="18" charset="0"/>
              </a:rPr>
              <a:t>	</a:t>
            </a: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5154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Interpreted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(Perl)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r>
              <a:rPr lang="es-ES" dirty="0"/>
              <a:t> </a:t>
            </a:r>
            <a:r>
              <a:rPr lang="es-ES" dirty="0" smtClean="0"/>
              <a:t>               </a:t>
            </a:r>
            <a:r>
              <a:rPr lang="en-US" sz="2400" dirty="0" smtClean="0"/>
              <a:t>source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6512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A5D4690-16A8-49F0-B3CD-B67A600C9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 smtClean="0"/>
                  <a:t>Interpreted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Languages</a:t>
                </a:r>
                <a:r>
                  <a:rPr lang="es-ES" dirty="0" smtClean="0"/>
                  <a:t> (Perl)</a:t>
                </a:r>
                <a:r>
                  <a:rPr lang="es-ES" dirty="0"/>
                  <a:t>		</a:t>
                </a:r>
                <a:r>
                  <a:rPr lang="es-ES" dirty="0" smtClean="0"/>
                  <a:t> </a:t>
                </a:r>
                <a:r>
                  <a:rPr lang="es-ES" dirty="0"/>
                  <a:t>	</a:t>
                </a:r>
                <a:r>
                  <a:rPr lang="es-ES" dirty="0"/>
                  <a:t> </a:t>
                </a:r>
                <a:r>
                  <a:rPr lang="es-ES" dirty="0" smtClean="0"/>
                  <a:t>     </a:t>
                </a:r>
                <a:r>
                  <a:rPr lang="en-US" sz="2400" dirty="0" smtClean="0"/>
                  <a:t>source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interpret (run)</a:t>
                </a:r>
                <a:endParaRPr lang="en-US" sz="4267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A5D4690-16A8-49F0-B3CD-B67A600C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#include &lt;</a:t>
            </a:r>
            <a:r>
              <a:rPr lang="en-US" sz="1200" dirty="0" err="1">
                <a:latin typeface="Courier"/>
              </a:rPr>
              <a:t>stdio.h</a:t>
            </a:r>
            <a:r>
              <a:rPr lang="en-US" sz="1200" dirty="0"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Compiled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(C)		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</a:t>
            </a:r>
            <a:endParaRPr lang="en-US" sz="4267" dirty="0"/>
          </a:p>
        </p:txBody>
      </p:sp>
      <p:sp>
        <p:nvSpPr>
          <p:cNvPr id="4" name="Rectangle 3"/>
          <p:cNvSpPr/>
          <p:nvPr/>
        </p:nvSpPr>
        <p:spPr>
          <a:xfrm>
            <a:off x="246742" y="4414435"/>
            <a:ext cx="116985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069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"/>
              </a:rPr>
              <a:t>#include &lt;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stdio.h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preprocessor</a:t>
            </a:r>
            <a:endParaRPr lang="en-US" sz="4267" dirty="0"/>
          </a:p>
        </p:txBody>
      </p:sp>
      <p:sp>
        <p:nvSpPr>
          <p:cNvPr id="4" name="Rectangle 3"/>
          <p:cNvSpPr/>
          <p:nvPr/>
        </p:nvSpPr>
        <p:spPr>
          <a:xfrm>
            <a:off x="246742" y="4414435"/>
            <a:ext cx="11698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  <a:endParaRPr lang="en-US" sz="1600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39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"/>
              </a:rPr>
              <a:t>#include &lt;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stdio.h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742" y="4414435"/>
            <a:ext cx="120832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Courier"/>
              </a:rPr>
              <a:t>#</a:t>
            </a:r>
            <a:r>
              <a:rPr lang="en-US" sz="1400" dirty="0">
                <a:latin typeface="Courier"/>
              </a:rPr>
              <a:t>include &lt;</a:t>
            </a:r>
            <a:r>
              <a:rPr lang="en-US" sz="1400" dirty="0" err="1">
                <a:latin typeface="Courier"/>
              </a:rPr>
              <a:t>stdio.h</a:t>
            </a:r>
            <a:r>
              <a:rPr lang="en-US" sz="1400" dirty="0" smtClean="0">
                <a:latin typeface="Courier"/>
              </a:rPr>
              <a:t>&gt;</a:t>
            </a:r>
            <a:r>
              <a:rPr lang="en-US" sz="1600" dirty="0" smtClean="0">
                <a:latin typeface="Times New Roman" panose="02020603050405020304" pitchFamily="18" charset="0"/>
              </a:rPr>
              <a:t> is </a:t>
            </a:r>
            <a:r>
              <a:rPr lang="en-US" sz="1600" dirty="0">
                <a:latin typeface="Times New Roman" panose="02020603050405020304" pitchFamily="18" charset="0"/>
              </a:rPr>
              <a:t>a </a:t>
            </a:r>
            <a:r>
              <a:rPr lang="en-US" sz="1600" i="1" dirty="0">
                <a:latin typeface="Times New Roman" panose="02020603050405020304" pitchFamily="18" charset="0"/>
              </a:rPr>
              <a:t>preprocessor </a:t>
            </a:r>
            <a:r>
              <a:rPr lang="en-US" sz="1600" i="1" dirty="0" smtClean="0">
                <a:latin typeface="Times New Roman" panose="02020603050405020304" pitchFamily="18" charset="0"/>
              </a:rPr>
              <a:t>directive</a:t>
            </a:r>
            <a:r>
              <a:rPr lang="en-US" sz="1600" dirty="0" smtClean="0">
                <a:latin typeface="Times New Roman" panose="02020603050405020304" pitchFamily="18" charset="0"/>
              </a:rPr>
              <a:t>: tells </a:t>
            </a:r>
            <a:r>
              <a:rPr lang="en-US" sz="1600" dirty="0">
                <a:latin typeface="Times New Roman" panose="02020603050405020304" pitchFamily="18" charset="0"/>
              </a:rPr>
              <a:t>the preprocessor to look for the file </a:t>
            </a:r>
            <a:r>
              <a:rPr lang="en-US" sz="1400" dirty="0" err="1">
                <a:latin typeface="Courier"/>
              </a:rPr>
              <a:t>stdio.h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</a:rPr>
              <a:t>and </a:t>
            </a:r>
            <a:r>
              <a:rPr lang="en-US" sz="1600" dirty="0">
                <a:latin typeface="Times New Roman" panose="02020603050405020304" pitchFamily="18" charset="0"/>
              </a:rPr>
              <a:t>paste it into your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endParaRPr lang="en-US" dirty="0" smtClean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preprocessor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245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*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fopen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*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fclose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...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getc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putc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...</a:t>
            </a:r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742" y="4414435"/>
            <a:ext cx="120832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Courier"/>
              </a:rPr>
              <a:t>#</a:t>
            </a:r>
            <a:r>
              <a:rPr lang="en-US" sz="1400" dirty="0">
                <a:latin typeface="Courier"/>
              </a:rPr>
              <a:t>include &lt;</a:t>
            </a:r>
            <a:r>
              <a:rPr lang="en-US" sz="1400" dirty="0" err="1">
                <a:latin typeface="Courier"/>
              </a:rPr>
              <a:t>stdio.h</a:t>
            </a:r>
            <a:r>
              <a:rPr lang="en-US" sz="1400" dirty="0" smtClean="0">
                <a:latin typeface="Courier"/>
              </a:rPr>
              <a:t>&gt;</a:t>
            </a:r>
            <a:r>
              <a:rPr lang="en-US" sz="1600" dirty="0" smtClean="0">
                <a:latin typeface="Times New Roman" panose="02020603050405020304" pitchFamily="18" charset="0"/>
              </a:rPr>
              <a:t> is </a:t>
            </a:r>
            <a:r>
              <a:rPr lang="en-US" sz="1600" dirty="0">
                <a:latin typeface="Times New Roman" panose="02020603050405020304" pitchFamily="18" charset="0"/>
              </a:rPr>
              <a:t>a </a:t>
            </a:r>
            <a:r>
              <a:rPr lang="en-US" sz="1600" i="1" dirty="0">
                <a:latin typeface="Times New Roman" panose="02020603050405020304" pitchFamily="18" charset="0"/>
              </a:rPr>
              <a:t>preprocessor </a:t>
            </a:r>
            <a:r>
              <a:rPr lang="en-US" sz="1600" i="1" dirty="0" smtClean="0">
                <a:latin typeface="Times New Roman" panose="02020603050405020304" pitchFamily="18" charset="0"/>
              </a:rPr>
              <a:t>directive</a:t>
            </a:r>
            <a:r>
              <a:rPr lang="en-US" sz="1600" dirty="0" smtClean="0">
                <a:latin typeface="Times New Roman" panose="02020603050405020304" pitchFamily="18" charset="0"/>
              </a:rPr>
              <a:t>: tells </a:t>
            </a:r>
            <a:r>
              <a:rPr lang="en-US" sz="1600" dirty="0">
                <a:latin typeface="Times New Roman" panose="02020603050405020304" pitchFamily="18" charset="0"/>
              </a:rPr>
              <a:t>the preprocessor to look for the file </a:t>
            </a:r>
            <a:r>
              <a:rPr lang="en-US" sz="1400" dirty="0" err="1">
                <a:latin typeface="Courier"/>
              </a:rPr>
              <a:t>stdio.h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</a:rPr>
              <a:t>and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paste</a:t>
            </a:r>
            <a:r>
              <a:rPr lang="en-US" sz="1600" dirty="0">
                <a:latin typeface="Times New Roman" panose="02020603050405020304" pitchFamily="18" charset="0"/>
              </a:rPr>
              <a:t> it into your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endParaRPr lang="en-US" dirty="0" smtClean="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preprocessor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519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*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fopen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*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fclose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...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getc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putc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...</a:t>
            </a:r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6742" y="4414435"/>
            <a:ext cx="120832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Courier"/>
              </a:rPr>
              <a:t>#</a:t>
            </a:r>
            <a:r>
              <a:rPr lang="en-US" sz="1400" dirty="0">
                <a:latin typeface="Courier"/>
              </a:rPr>
              <a:t>include &lt;</a:t>
            </a:r>
            <a:r>
              <a:rPr lang="en-US" sz="1400" dirty="0" err="1">
                <a:latin typeface="Courier"/>
              </a:rPr>
              <a:t>stdio.h</a:t>
            </a:r>
            <a:r>
              <a:rPr lang="en-US" sz="1400" dirty="0" smtClean="0">
                <a:latin typeface="Courier"/>
              </a:rPr>
              <a:t>&gt;</a:t>
            </a:r>
            <a:r>
              <a:rPr lang="en-US" sz="1600" dirty="0" smtClean="0">
                <a:latin typeface="Times New Roman" panose="02020603050405020304" pitchFamily="18" charset="0"/>
              </a:rPr>
              <a:t> is </a:t>
            </a:r>
            <a:r>
              <a:rPr lang="en-US" sz="1600" dirty="0">
                <a:latin typeface="Times New Roman" panose="02020603050405020304" pitchFamily="18" charset="0"/>
              </a:rPr>
              <a:t>a </a:t>
            </a:r>
            <a:r>
              <a:rPr lang="en-US" sz="1600" i="1" dirty="0">
                <a:latin typeface="Times New Roman" panose="02020603050405020304" pitchFamily="18" charset="0"/>
              </a:rPr>
              <a:t>preprocessor </a:t>
            </a:r>
            <a:r>
              <a:rPr lang="en-US" sz="1600" i="1" dirty="0" smtClean="0">
                <a:latin typeface="Times New Roman" panose="02020603050405020304" pitchFamily="18" charset="0"/>
              </a:rPr>
              <a:t>directive</a:t>
            </a:r>
            <a:r>
              <a:rPr lang="en-US" sz="1600" dirty="0" smtClean="0">
                <a:latin typeface="Times New Roman" panose="02020603050405020304" pitchFamily="18" charset="0"/>
              </a:rPr>
              <a:t>: tells </a:t>
            </a:r>
            <a:r>
              <a:rPr lang="en-US" sz="1600" dirty="0">
                <a:latin typeface="Times New Roman" panose="02020603050405020304" pitchFamily="18" charset="0"/>
              </a:rPr>
              <a:t>the preprocessor to look for the file </a:t>
            </a:r>
            <a:r>
              <a:rPr lang="en-US" sz="1400" dirty="0" err="1">
                <a:latin typeface="Courier"/>
              </a:rPr>
              <a:t>stdio.h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</a:rPr>
              <a:t>and </a:t>
            </a:r>
            <a:r>
              <a:rPr lang="en-US" sz="1600" dirty="0">
                <a:latin typeface="Times New Roman" panose="02020603050405020304" pitchFamily="18" charset="0"/>
              </a:rPr>
              <a:t>paste it into your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&lt; </a:t>
            </a:r>
            <a:r>
              <a:rPr lang="en-US" sz="1600" dirty="0">
                <a:latin typeface="Times New Roman" panose="02020603050405020304" pitchFamily="18" charset="0"/>
              </a:rPr>
              <a:t>&gt; tells compiler to look in it’s standard paths for the file (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>
                <a:latin typeface="Courier"/>
              </a:rPr>
              <a:t>usr</a:t>
            </a:r>
            <a:r>
              <a:rPr lang="en-US" sz="1400" dirty="0">
                <a:latin typeface="Courier"/>
              </a:rPr>
              <a:t>/include </a:t>
            </a:r>
            <a:r>
              <a:rPr lang="en-US" sz="1600" dirty="0">
                <a:latin typeface="Times New Roman" panose="02020603050405020304" pitchFamily="18" charset="0"/>
              </a:rPr>
              <a:t>and 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>
                <a:latin typeface="Courier"/>
              </a:rPr>
              <a:t>usr</a:t>
            </a:r>
            <a:r>
              <a:rPr lang="en-US" sz="1400" dirty="0">
                <a:latin typeface="Courier"/>
              </a:rPr>
              <a:t>/local/include</a:t>
            </a:r>
            <a:r>
              <a:rPr lang="en-US" sz="1600" dirty="0">
                <a:latin typeface="Times New Roman" panose="02020603050405020304" pitchFamily="18" charset="0"/>
              </a:rPr>
              <a:t>). </a:t>
            </a:r>
            <a:endParaRPr lang="en-US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“ </a:t>
            </a:r>
            <a:r>
              <a:rPr lang="en-US" sz="1600" dirty="0">
                <a:latin typeface="Times New Roman" panose="02020603050405020304" pitchFamily="18" charset="0"/>
              </a:rPr>
              <a:t>”  tells compiler to look in the current directory for the file</a:t>
            </a:r>
          </a:p>
          <a:p>
            <a:endParaRPr lang="en-US" dirty="0" smtClean="0">
              <a:latin typeface="Courier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preprocessor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0755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742" y="4414435"/>
            <a:ext cx="1169851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Courier"/>
              </a:rPr>
              <a:t>#</a:t>
            </a:r>
            <a:r>
              <a:rPr lang="en-US" sz="1400" dirty="0">
                <a:latin typeface="Courier"/>
              </a:rPr>
              <a:t>include &lt;</a:t>
            </a:r>
            <a:r>
              <a:rPr lang="en-US" sz="1400" dirty="0" err="1">
                <a:latin typeface="Courier"/>
              </a:rPr>
              <a:t>stdio.h</a:t>
            </a:r>
            <a:r>
              <a:rPr lang="en-US" sz="1400" dirty="0" smtClean="0">
                <a:latin typeface="Courier"/>
              </a:rPr>
              <a:t>&gt;</a:t>
            </a:r>
            <a:r>
              <a:rPr lang="en-US" sz="1600" dirty="0" smtClean="0">
                <a:latin typeface="Times New Roman" panose="02020603050405020304" pitchFamily="18" charset="0"/>
              </a:rPr>
              <a:t> is </a:t>
            </a:r>
            <a:r>
              <a:rPr lang="en-US" sz="1600" dirty="0">
                <a:latin typeface="Times New Roman" panose="02020603050405020304" pitchFamily="18" charset="0"/>
              </a:rPr>
              <a:t>a </a:t>
            </a:r>
            <a:r>
              <a:rPr lang="en-US" sz="1600" i="1" dirty="0">
                <a:latin typeface="Times New Roman" panose="02020603050405020304" pitchFamily="18" charset="0"/>
              </a:rPr>
              <a:t>preprocessor </a:t>
            </a:r>
            <a:r>
              <a:rPr lang="en-US" sz="1600" i="1" dirty="0" smtClean="0">
                <a:latin typeface="Times New Roman" panose="02020603050405020304" pitchFamily="18" charset="0"/>
              </a:rPr>
              <a:t>directive</a:t>
            </a:r>
            <a:r>
              <a:rPr lang="en-US" sz="1600" dirty="0" smtClean="0">
                <a:latin typeface="Times New Roman" panose="02020603050405020304" pitchFamily="18" charset="0"/>
              </a:rPr>
              <a:t>: tells </a:t>
            </a:r>
            <a:r>
              <a:rPr lang="en-US" sz="1600" dirty="0">
                <a:latin typeface="Times New Roman" panose="02020603050405020304" pitchFamily="18" charset="0"/>
              </a:rPr>
              <a:t>the preprocessor to look for the file </a:t>
            </a:r>
            <a:r>
              <a:rPr lang="en-US" sz="1400" dirty="0" err="1">
                <a:latin typeface="Courier"/>
              </a:rPr>
              <a:t>stdio.h</a:t>
            </a:r>
            <a:r>
              <a:rPr lang="en-US" sz="1400" dirty="0">
                <a:latin typeface="Courier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</a:rPr>
              <a:t>and </a:t>
            </a:r>
            <a:r>
              <a:rPr lang="en-US" sz="1600" dirty="0">
                <a:latin typeface="Times New Roman" panose="02020603050405020304" pitchFamily="18" charset="0"/>
              </a:rPr>
              <a:t>paste it into your </a:t>
            </a:r>
            <a:r>
              <a:rPr lang="en-US" sz="1600" dirty="0" smtClean="0">
                <a:latin typeface="Times New Roman" panose="02020603050405020304" pitchFamily="18" charset="0"/>
              </a:rPr>
              <a:t>program</a:t>
            </a:r>
          </a:p>
          <a:p>
            <a:pPr lvl="1"/>
            <a:endParaRPr lang="en-US" sz="1600" dirty="0">
              <a:latin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</a:rPr>
              <a:t>&lt; &gt; tells compiler </a:t>
            </a:r>
            <a:r>
              <a:rPr lang="en-US" sz="1600" dirty="0">
                <a:latin typeface="Times New Roman" panose="02020603050405020304" pitchFamily="18" charset="0"/>
              </a:rPr>
              <a:t>to look in it’s standard paths for the file </a:t>
            </a:r>
            <a:r>
              <a:rPr lang="en-US" sz="1600" dirty="0" smtClean="0">
                <a:latin typeface="Times New Roman" panose="02020603050405020304" pitchFamily="18" charset="0"/>
              </a:rPr>
              <a:t>(</a:t>
            </a:r>
            <a:r>
              <a:rPr lang="en-US" sz="1400" dirty="0" smtClean="0">
                <a:latin typeface="Courier"/>
              </a:rPr>
              <a:t>/</a:t>
            </a:r>
            <a:r>
              <a:rPr lang="en-US" sz="1400" dirty="0" err="1" smtClean="0">
                <a:latin typeface="Courier"/>
              </a:rPr>
              <a:t>usr</a:t>
            </a:r>
            <a:r>
              <a:rPr lang="en-US" sz="1400" dirty="0" smtClean="0">
                <a:latin typeface="Courier"/>
              </a:rPr>
              <a:t>/include </a:t>
            </a:r>
            <a:r>
              <a:rPr lang="en-US" sz="1600" dirty="0">
                <a:latin typeface="Times New Roman" panose="02020603050405020304" pitchFamily="18" charset="0"/>
              </a:rPr>
              <a:t>and </a:t>
            </a:r>
            <a:r>
              <a:rPr lang="en-US" sz="1400" dirty="0">
                <a:latin typeface="Courier"/>
              </a:rPr>
              <a:t>/</a:t>
            </a:r>
            <a:r>
              <a:rPr lang="en-US" sz="1400" dirty="0" err="1" smtClean="0">
                <a:latin typeface="Courier"/>
              </a:rPr>
              <a:t>usr</a:t>
            </a:r>
            <a:r>
              <a:rPr lang="en-US" sz="1400" dirty="0" smtClean="0">
                <a:latin typeface="Courier"/>
              </a:rPr>
              <a:t>/local/include</a:t>
            </a:r>
            <a:r>
              <a:rPr lang="en-US" sz="1600" dirty="0" smtClean="0">
                <a:latin typeface="Times New Roman" panose="02020603050405020304" pitchFamily="18" charset="0"/>
              </a:rPr>
              <a:t>). 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latin typeface="Times New Roman" panose="02020603050405020304" pitchFamily="18" charset="0"/>
              </a:rPr>
              <a:t>“ ”  tells compiler to look in </a:t>
            </a:r>
            <a:r>
              <a:rPr lang="en-US" sz="1600" dirty="0">
                <a:latin typeface="Times New Roman" panose="02020603050405020304" pitchFamily="18" charset="0"/>
              </a:rPr>
              <a:t>the current directory for the </a:t>
            </a:r>
            <a:r>
              <a:rPr lang="en-US" sz="1600" dirty="0" smtClean="0">
                <a:latin typeface="Times New Roman" panose="02020603050405020304" pitchFamily="18" charset="0"/>
              </a:rPr>
              <a:t>file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2156" y="1167902"/>
            <a:ext cx="467016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</a:rPr>
              <a:t>declarations for </a:t>
            </a:r>
            <a:r>
              <a:rPr lang="en-US" sz="1200" dirty="0">
                <a:latin typeface="Times New Roman" panose="02020603050405020304" pitchFamily="18" charset="0"/>
              </a:rPr>
              <a:t>the standard input and output functions and </a:t>
            </a:r>
            <a:r>
              <a:rPr lang="en-US" sz="1200" dirty="0" smtClean="0">
                <a:latin typeface="Times New Roman" panose="02020603050405020304" pitchFamily="18" charset="0"/>
              </a:rPr>
              <a:t>variables</a:t>
            </a:r>
          </a:p>
          <a:p>
            <a:endParaRPr lang="en-US" sz="1200" dirty="0">
              <a:latin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</a:rPr>
              <a:t>tells </a:t>
            </a:r>
            <a:r>
              <a:rPr lang="en-US" sz="1200" dirty="0">
                <a:latin typeface="Times New Roman" panose="02020603050405020304" pitchFamily="18" charset="0"/>
              </a:rPr>
              <a:t>the compiler </a:t>
            </a:r>
            <a:r>
              <a:rPr lang="en-US" sz="1200" dirty="0" smtClean="0">
                <a:latin typeface="Times New Roman" panose="02020603050405020304" pitchFamily="18" charset="0"/>
              </a:rPr>
              <a:t>the </a:t>
            </a:r>
            <a:r>
              <a:rPr lang="en-US" sz="1200" dirty="0">
                <a:latin typeface="Times New Roman" panose="02020603050405020304" pitchFamily="18" charset="0"/>
              </a:rPr>
              <a:t>available </a:t>
            </a:r>
            <a:r>
              <a:rPr lang="en-US" sz="1200" dirty="0" smtClean="0">
                <a:latin typeface="Times New Roman" panose="02020603050405020304" pitchFamily="18" charset="0"/>
              </a:rPr>
              <a:t>functions for </a:t>
            </a:r>
            <a:r>
              <a:rPr lang="en-US" sz="1200" dirty="0">
                <a:latin typeface="Times New Roman" panose="02020603050405020304" pitchFamily="18" charset="0"/>
              </a:rPr>
              <a:t>input and </a:t>
            </a:r>
            <a:r>
              <a:rPr lang="en-US" sz="1200" dirty="0" smtClean="0">
                <a:latin typeface="Times New Roman" panose="02020603050405020304" pitchFamily="18" charset="0"/>
              </a:rPr>
              <a:t>output </a:t>
            </a:r>
            <a:endParaRPr lang="en-US" sz="1200" dirty="0"/>
          </a:p>
          <a:p>
            <a:endParaRPr lang="en-US" sz="1200" dirty="0">
              <a:latin typeface="Times New Roman" panose="02020603050405020304" pitchFamily="18" charset="0"/>
            </a:endParaRPr>
          </a:p>
          <a:p>
            <a:endParaRPr lang="en-US" sz="1400" dirty="0" smtClean="0">
              <a:latin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*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fopen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*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fclose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...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getc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Courier"/>
              </a:rPr>
              <a:t>putc</a:t>
            </a:r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();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"/>
              </a:rPr>
              <a:t>...</a:t>
            </a:r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2079057" y="989150"/>
            <a:ext cx="154004" cy="1051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preprocessor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7503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644585" y="951775"/>
            <a:ext cx="110369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"/>
              </a:rPr>
              <a:t>#include &lt;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stdio.h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&gt; 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/* </a:t>
            </a:r>
            <a:r>
              <a:rPr lang="en-US" sz="1200" dirty="0">
                <a:latin typeface="Courier"/>
              </a:rPr>
              <a:t>PURPOSE: This program is mean to show a basic C program. </a:t>
            </a:r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 </a:t>
            </a:r>
            <a:r>
              <a:rPr lang="en-US" sz="1200" dirty="0">
                <a:latin typeface="Courier"/>
              </a:rPr>
              <a:t>All it does is print "Hello World!" to the screen and </a:t>
            </a:r>
            <a:r>
              <a:rPr lang="en-US" sz="1200" dirty="0" smtClean="0">
                <a:latin typeface="Courier"/>
              </a:rPr>
              <a:t>exit.</a:t>
            </a:r>
          </a:p>
          <a:p>
            <a:r>
              <a:rPr lang="en-US" sz="1200" dirty="0">
                <a:latin typeface="Courier"/>
              </a:rPr>
              <a:t> </a:t>
            </a:r>
            <a:r>
              <a:rPr lang="en-US" sz="1200" dirty="0" smtClean="0">
                <a:latin typeface="Courier"/>
              </a:rPr>
              <a:t>*/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>
                <a:latin typeface="Courier"/>
              </a:rPr>
              <a:t>main(</a:t>
            </a:r>
            <a:r>
              <a:rPr lang="en-US" sz="1200" dirty="0" err="1">
                <a:latin typeface="Courier"/>
              </a:rPr>
              <a:t>int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argc</a:t>
            </a:r>
            <a:r>
              <a:rPr lang="en-US" sz="1200" dirty="0">
                <a:latin typeface="Courier"/>
              </a:rPr>
              <a:t>, char **</a:t>
            </a:r>
            <a:r>
              <a:rPr lang="en-US" sz="1200" dirty="0" err="1">
                <a:latin typeface="Courier"/>
              </a:rPr>
              <a:t>argv</a:t>
            </a:r>
            <a:r>
              <a:rPr lang="en-US" sz="1200" dirty="0">
                <a:latin typeface="Courier"/>
              </a:rPr>
              <a:t>)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{ </a:t>
            </a: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err="1" smtClean="0">
                <a:latin typeface="Courier"/>
              </a:rPr>
              <a:t>printf</a:t>
            </a:r>
            <a:r>
              <a:rPr lang="en-US" sz="1200" dirty="0">
                <a:latin typeface="Courier"/>
              </a:rPr>
              <a:t>("Hello World!\n"); </a:t>
            </a:r>
            <a:r>
              <a:rPr lang="en-US" sz="1200" dirty="0" smtClean="0">
                <a:latin typeface="Courier"/>
              </a:rPr>
              <a:t>		// </a:t>
            </a:r>
            <a:r>
              <a:rPr lang="en-US" sz="1200" dirty="0">
                <a:latin typeface="Courier"/>
              </a:rPr>
              <a:t>print our string to </a:t>
            </a:r>
            <a:r>
              <a:rPr lang="en-US" sz="1200" dirty="0" smtClean="0">
                <a:latin typeface="Courier"/>
              </a:rPr>
              <a:t>standard output </a:t>
            </a:r>
          </a:p>
          <a:p>
            <a:endParaRPr lang="en-US" sz="1200" dirty="0" smtClean="0">
              <a:latin typeface="Courier"/>
            </a:endParaRPr>
          </a:p>
          <a:p>
            <a:r>
              <a:rPr lang="en-US" sz="1200" dirty="0">
                <a:latin typeface="Courier"/>
              </a:rPr>
              <a:t>	</a:t>
            </a:r>
            <a:r>
              <a:rPr lang="en-US" sz="1200" dirty="0" smtClean="0">
                <a:latin typeface="Courier"/>
              </a:rPr>
              <a:t>return </a:t>
            </a:r>
            <a:r>
              <a:rPr lang="en-US" sz="1200" dirty="0">
                <a:latin typeface="Courier"/>
              </a:rPr>
              <a:t>0; </a:t>
            </a:r>
            <a:r>
              <a:rPr lang="en-US" sz="1200" dirty="0" smtClean="0">
                <a:latin typeface="Courier"/>
              </a:rPr>
              <a:t>			// </a:t>
            </a:r>
            <a:r>
              <a:rPr lang="en-US" sz="1200" dirty="0">
                <a:latin typeface="Courier"/>
              </a:rPr>
              <a:t>exit with status 0 </a:t>
            </a:r>
            <a:endParaRPr lang="en-US" sz="1200" dirty="0" smtClean="0">
              <a:latin typeface="Courier"/>
            </a:endParaRPr>
          </a:p>
          <a:p>
            <a:r>
              <a:rPr lang="en-US" sz="1200" dirty="0" smtClean="0">
                <a:latin typeface="Courier"/>
              </a:rPr>
              <a:t>} </a:t>
            </a:r>
            <a:endParaRPr lang="en-US" sz="1200" dirty="0">
              <a:latin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742" y="3529178"/>
            <a:ext cx="11698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 compiling has two stages: preprocessor and compiler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preprocessor: puts together the text of the program, sticks different files together, runs macros on your program text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main compiler: places arguments on the stack, loads values in/out of registers, defines storage and manages </a:t>
            </a:r>
            <a:r>
              <a:rPr lang="en-US" dirty="0" smtClean="0">
                <a:latin typeface="Times New Roman" panose="02020603050405020304" pitchFamily="18" charset="0"/>
              </a:rPr>
              <a:t>pointers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5D4690-16A8-49F0-B3CD-B67A600C9A50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Compiled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(C)</a:t>
            </a:r>
            <a:r>
              <a:rPr lang="es-ES" dirty="0"/>
              <a:t>		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preprocessor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8637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95539</TotalTime>
  <Words>2034</Words>
  <Application>Microsoft Office PowerPoint</Application>
  <PresentationFormat>Widescreen</PresentationFormat>
  <Paragraphs>432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</vt:lpstr>
      <vt:lpstr>Times New Roman</vt:lpstr>
      <vt:lpstr>Wingdings</vt:lpstr>
      <vt:lpstr>Office Theme</vt:lpstr>
      <vt:lpstr>Higher Level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ToUpper</dc:title>
  <dc:creator>Jaime Salazar</dc:creator>
  <cp:lastModifiedBy>Jaime Salazar</cp:lastModifiedBy>
  <cp:revision>844</cp:revision>
  <dcterms:created xsi:type="dcterms:W3CDTF">2017-09-06T07:22:06Z</dcterms:created>
  <dcterms:modified xsi:type="dcterms:W3CDTF">2018-02-11T22:23:53Z</dcterms:modified>
</cp:coreProperties>
</file>