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688" r:id="rId3"/>
    <p:sldId id="687" r:id="rId4"/>
    <p:sldId id="689" r:id="rId5"/>
    <p:sldId id="723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720" r:id="rId14"/>
    <p:sldId id="697" r:id="rId15"/>
    <p:sldId id="724" r:id="rId16"/>
    <p:sldId id="698" r:id="rId17"/>
    <p:sldId id="703" r:id="rId18"/>
    <p:sldId id="704" r:id="rId19"/>
    <p:sldId id="705" r:id="rId20"/>
    <p:sldId id="711" r:id="rId21"/>
    <p:sldId id="706" r:id="rId22"/>
    <p:sldId id="719" r:id="rId23"/>
    <p:sldId id="707" r:id="rId24"/>
    <p:sldId id="709" r:id="rId25"/>
    <p:sldId id="710" r:id="rId26"/>
    <p:sldId id="712" r:id="rId27"/>
    <p:sldId id="713" r:id="rId28"/>
    <p:sldId id="714" r:id="rId29"/>
    <p:sldId id="715" r:id="rId30"/>
    <p:sldId id="716" r:id="rId31"/>
    <p:sldId id="717" r:id="rId32"/>
    <p:sldId id="718" r:id="rId33"/>
    <p:sldId id="725" r:id="rId34"/>
    <p:sldId id="726" r:id="rId35"/>
    <p:sldId id="727" r:id="rId36"/>
    <p:sldId id="728" r:id="rId37"/>
    <p:sldId id="729" r:id="rId38"/>
    <p:sldId id="730" r:id="rId39"/>
    <p:sldId id="731" r:id="rId40"/>
    <p:sldId id="721" r:id="rId41"/>
    <p:sldId id="72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259" autoAdjust="0"/>
  </p:normalViewPr>
  <p:slideViewPr>
    <p:cSldViewPr snapToGrid="0">
      <p:cViewPr>
        <p:scale>
          <a:sx n="80" d="100"/>
          <a:sy n="80" d="100"/>
        </p:scale>
        <p:origin x="66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4D460-AA5A-4385-AFFC-5BDBE016B1A7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6483-2515-4539-B1FB-8CACD6EA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5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2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2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0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02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5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27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73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36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3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3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19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28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07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741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4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43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78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5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80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58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89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826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35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695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43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1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4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7BBC-A1FD-4FC0-878F-6E6CB1ED2F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1F15-83B3-4DD6-BA66-496B9FAC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3C0AF-3914-4232-9496-0143E76A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9321-5872-40D1-9A52-D9CB5AC8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AB4D-A25C-4892-A1AD-D2F6D75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F613-1F24-4681-A986-AB7DFF47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2814-AA8B-4D2F-AB2F-319C7844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49B16-2A26-4323-B0DB-688F823D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BE96-2DFD-4A2A-B834-D53F1796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936C5-D2E9-4D59-A92A-F4EED7E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EF6BC-7ADF-467A-BFA4-21192103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08F91-C6BC-48D7-86A5-9635EA776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B2AB4-D114-4755-B98A-B0AD430E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71933-9D26-4381-93BB-FC1DA420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8007-D981-4B66-9274-0E9F0A0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8373-71CF-49DE-8612-DCA5F48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BBFF-805A-43FC-9797-2F299334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16D8-ABFD-4BE1-8D83-2BD09C5B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89-F46F-4654-ADDF-EB1F370F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7AA-0038-4937-80E9-7A30E4A0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CA0F2-F6E2-46F6-A5A2-3D0A1D99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9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5D07-A8D1-492B-9EC5-6071D6EB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AE39D-4663-49AE-8AE7-98A14C3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0E8D-B494-42A4-AF68-80ACD781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156D-8AFA-4C27-8758-59E2DCE6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5BAD-E5F8-4BC8-BFE5-8C37977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F319-6DD2-40B2-8C1A-02AAC866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8301-0CEA-4C38-816A-16C153235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6141F-5DBB-4F3A-BB1F-9DAF58DCA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C0AA5-7E20-40E7-8947-65DE6ED2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50BA9-1A89-4009-9061-5CFA1984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E4B01-9B1A-4CE8-982C-100A5030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8580-71B3-46CE-90E8-1716E07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6CEB-0A0C-4885-B108-190502B97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7607-DD3A-4F72-983F-3D24CD50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43206-A605-4950-BE82-01AA484C8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40111-3026-42DD-B1A5-23F478C63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76ED7-52C6-482F-A79C-D23C6CB3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05584-D273-4EEF-A3D7-E74AD44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5763C-6C73-4D75-836F-E09132EB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DBD3-29BE-4C1D-8C53-53B94F0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5634F-9605-4E3A-A141-881C9C5E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2B68-5373-4881-A8B7-FE009658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24DC-ECC6-4042-B0F2-C7EA991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3EF50-E709-4DE6-9B70-BCAB41E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AE9D-FC6F-4BC6-807C-A9A81185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4284-D9C5-43C6-BF77-CB9F8EDE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0AB2-0597-48A1-86C5-60FFB86D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BFC2-43B6-4EAC-A31F-9BD45B77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CDE5-A613-46A2-AE89-B581F1BB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3D64-A8CB-4523-AE85-8D067C0A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74815-4E15-4BEB-8F73-F90EDFDC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53E7-8BB2-4EBD-AEF4-1AD557A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83F9-16DC-499B-9FC8-8E165896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14A7-EDE8-4260-ACA7-9EDB36978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D649-7924-49E6-B0AB-EF0D6238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E82CE-4362-4ED1-82B5-C01E5C3F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040C-B68D-4D32-9F4E-AD0BA4B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A969-48CE-49BA-8CE9-6D80D66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B5395-C32A-4372-97B4-1229D1CE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1D289-2A17-449F-A511-E8BF66F3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0241-A5CC-495C-8771-B6D96183A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B52-1CBE-4BE4-8309-38CAE4B259CC}" type="datetimeFigureOut">
              <a:rPr lang="en-US" smtClean="0"/>
              <a:t>15-Dec-17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0D6-8467-4B13-B489-AF08AD56F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0F90-0161-4613-9565-EE02B4368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F93D-074D-4415-8AD9-468F1EA8A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4F6D-36BF-40D4-90D1-0958B1A2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Book (Robust)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C30F-4498-45ED-80F4-E08E8EBB2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07388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59A88BB-3C39-411D-B2D8-58D53891AA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59A88BB-3C39-411D-B2D8-58D53891A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5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8455F8-EB2C-4964-83C7-B36A72C4598E}"/>
                  </a:ext>
                </a:extLst>
              </p:cNvPr>
              <p:cNvSpPr/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3 &gt; 0 ?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true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8455F8-EB2C-4964-83C7-B36A72C45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  <a:blipFill>
                <a:blip r:embed="rId4"/>
                <a:stretch>
                  <a:fillRect l="-14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FE0AEB9-75DA-467E-8F2E-DD6D04AC36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DFE0AEB9-75DA-467E-8F2E-DD6D04AC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5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8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0BC8A67-DEF1-445B-AA2C-66088D84266A}"/>
              </a:ext>
            </a:extLst>
          </p:cNvPr>
          <p:cNvSpPr/>
          <p:nvPr/>
        </p:nvSpPr>
        <p:spPr>
          <a:xfrm>
            <a:off x="1738025" y="5609522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0D423F9A-BA41-4E0E-830B-41A4224031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0D423F9A-BA41-4E0E-830B-41A422403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A4C19-5075-4A00-9948-43676F08B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BC8A67-DEF1-445B-AA2C-66088D84266A}"/>
              </a:ext>
            </a:extLst>
          </p:cNvPr>
          <p:cNvSpPr/>
          <p:nvPr/>
        </p:nvSpPr>
        <p:spPr>
          <a:xfrm>
            <a:off x="6355847" y="4259545"/>
            <a:ext cx="739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D423F9A-BA41-4E0E-830B-41A42240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		     </a:t>
            </a:r>
            <a:r>
              <a:rPr lang="en-US" sz="2400" dirty="0">
                <a:solidFill>
                  <a:srgbClr val="0070C0"/>
                </a:solidFill>
              </a:rPr>
              <a:t>Answer: if input file exists</a:t>
            </a:r>
            <a:endParaRPr lang="en-US" sz="42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5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281D3A3-CB7A-444D-9FC3-5D0F5076DF53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A5929-7131-4C42-8D44-E237BAA2F412}"/>
              </a:ext>
            </a:extLst>
          </p:cNvPr>
          <p:cNvSpPr txBox="1"/>
          <p:nvPr/>
        </p:nvSpPr>
        <p:spPr>
          <a:xfrm>
            <a:off x="9394257" y="3059668"/>
            <a:ext cx="25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input file </a:t>
            </a:r>
            <a:r>
              <a:rPr lang="es-ES" dirty="0" err="1">
                <a:solidFill>
                  <a:srgbClr val="0070C0"/>
                </a:solidFill>
              </a:rPr>
              <a:t>does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not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exist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843518F-59E1-4CED-91FA-886CF2CACCAA}"/>
              </a:ext>
            </a:extLst>
          </p:cNvPr>
          <p:cNvCxnSpPr>
            <a:stCxn id="11" idx="1"/>
          </p:cNvCxnSpPr>
          <p:nvPr/>
        </p:nvCxnSpPr>
        <p:spPr>
          <a:xfrm rot="10800000" flipV="1">
            <a:off x="5859411" y="3244334"/>
            <a:ext cx="3534846" cy="1324012"/>
          </a:xfrm>
          <a:prstGeom prst="curvedConnector3">
            <a:avLst>
              <a:gd name="adj1" fmla="val 99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9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 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968637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5968637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14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0FB49-B8D9-4040-B441-5432CAADD3E9}"/>
              </a:ext>
            </a:extLst>
          </p:cNvPr>
          <p:cNvSpPr/>
          <p:nvPr/>
        </p:nvSpPr>
        <p:spPr>
          <a:xfrm>
            <a:off x="9424701" y="4239799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ST_INPUT_DESCRIPTOR, 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650933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9650933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6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23684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7778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86B61AA-FFF1-44F3-B44E-3C53A1B974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86B61AA-FFF1-44F3-B44E-3C53A1B97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620D5-076F-4DAD-B2C8-CB959B46CD4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8C720B-8101-442A-BBBE-44D4BCE6E1E0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C91D41-B7F2-4276-92D1-74AE3FD29464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15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AE9341A-B048-480E-8F3B-AA4DF9134E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770537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AE9341A-B048-480E-8F3B-AA4DF9134E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770537"/>
                  </p:ext>
                </p:extLst>
              </p:nvPr>
            </p:nvGraphicFramePr>
            <p:xfrm>
              <a:off x="8351647" y="1248419"/>
              <a:ext cx="3964279" cy="12958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36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23684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7778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3E3CF87-29BF-498A-87FB-7DB8914D2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43E3CF87-29BF-498A-87FB-7DB8914D2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1E6D9E9-92A3-4603-9A0E-19C3227FDEDA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6EF9B6-2D64-4203-8F5E-C494319EC49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D5EC14-8FDE-4A51-A076-0D0C38E125BC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606D02-A482-4BCD-9F2D-35E9A1801984}"/>
                  </a:ext>
                </a:extLst>
              </p:cNvPr>
              <p:cNvSpPr/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neg &gt; 0 ?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  <a:cs typeface="Courier New" panose="02070309020205020404" pitchFamily="49" charset="0"/>
                  </a:rPr>
                  <a:t> false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8606D02-A482-4BCD-9F2D-35E9A1801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43" y="4033837"/>
                <a:ext cx="4188655" cy="400110"/>
              </a:xfrm>
              <a:prstGeom prst="rect">
                <a:avLst/>
              </a:prstGeom>
              <a:blipFill>
                <a:blip r:embed="rId5"/>
                <a:stretch>
                  <a:fillRect l="-14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88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DC2A054D-502B-4F55-A69C-1B2279CB45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DC2A054D-502B-4F55-A69C-1B2279CB4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BE1E9B3-5B27-4F38-97AC-35556493CC93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65202C-4977-40DE-AE32-B71DB43D1423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7DA06B-98A5-4549-97D5-6056093DAB4C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D78EE0C-C86A-49FA-90E1-7ADB70CDC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077405"/>
                  </p:ext>
                </p:extLst>
              </p:nvPr>
            </p:nvGraphicFramePr>
            <p:xfrm>
              <a:off x="8351647" y="1248419"/>
              <a:ext cx="3964279" cy="1753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8D78EE0C-C86A-49FA-90E1-7ADB70CDC4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077405"/>
                  </p:ext>
                </p:extLst>
              </p:nvPr>
            </p:nvGraphicFramePr>
            <p:xfrm>
              <a:off x="8351647" y="1248419"/>
              <a:ext cx="3964279" cy="1753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4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1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67391" r="-152326" b="-1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1651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A326B-8C9C-401A-9213-3A1281E934B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6C4A87-6A08-4094-854B-277C39F211CB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E82C-F807-4C9B-8639-BA3D05FE7D27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BA70E49-7D5F-4160-8029-B5F227CE4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0476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BA70E49-7D5F-4160-8029-B5F227CE4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0476"/>
                  </p:ext>
                </p:extLst>
              </p:nvPr>
            </p:nvGraphicFramePr>
            <p:xfrm>
              <a:off x="8351647" y="1248419"/>
              <a:ext cx="3964279" cy="20273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5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716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  </a:t>
                </a:r>
                <a:r>
                  <a:rPr lang="en-US" sz="2400" dirty="0"/>
                  <a:t>add-</a:t>
                </a:r>
                <a:r>
                  <a:rPr lang="en-US" sz="2400" dirty="0" err="1"/>
                  <a:t>year.s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read input file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age++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write output file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$0101,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		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and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doesn’t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ST_OUTPUT_DESCRIPTOR(%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1118A4D-C2AE-4E60-B898-01FE3CBB6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1118A4D-C2AE-4E60-B898-01FE3CBB66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80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does not exist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5852510A-F23F-4DDD-AEA6-58DCA1E91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D0A326B-8C9C-401A-9213-3A1281E934B4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6C4A87-6A08-4094-854B-277C39F211CB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E82C-F807-4C9B-8639-BA3D05FE7D27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5108725-0161-4F09-8451-0BE0F22E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611286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5108725-0161-4F09-8451-0BE0F22E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5611286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3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46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error-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exit.s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7A39D16-6EBE-4D2F-A83F-01BB4E69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03418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7A39D16-6EBE-4D2F-A83F-01BB4E69B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6503418"/>
                  </p:ext>
                </p:extLst>
              </p:nvPr>
            </p:nvGraphicFramePr>
            <p:xfrm>
              <a:off x="8351647" y="1248419"/>
              <a:ext cx="3964279" cy="23016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7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2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75556" r="-152326" b="-3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81579" r="-152326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6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769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error-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exit.s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911A451-2701-4871-9C1C-BB4A96CBE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3D44580-4B3D-47C2-AC08-458E7E88A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2959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-16(%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-20(%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-28(%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53D44580-4B3D-47C2-AC08-458E7E88A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2959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36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9C664C3C-866F-4ED7-BCB5-4D07473C8D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9C664C3C-866F-4ED7-BCB5-4D07473C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42F2AF-E2F7-428C-BC22-B6CDAD9D1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75335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042F2AF-E2F7-428C-BC22-B6CDAD9D19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575335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697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1CC30655-0CA3-40A0-A236-7F91B22D20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1CC30655-0CA3-40A0-A236-7F91B22D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F2A7F12-0C5C-4A0D-B526-D3CBF8E66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8954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F2A7F12-0C5C-4A0D-B526-D3CBF8E666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8954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570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neg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181AF5-FB9A-4A67-B87D-5C2E38A94C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84766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1181AF5-FB9A-4A67-B87D-5C2E38A94C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884766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8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8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5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57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1175FC0-7D0C-4E9F-8DDD-7DF3BA4AC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14782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0001: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C1175FC0-7D0C-4E9F-8DDD-7DF3BA4ACC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14782"/>
                  </p:ext>
                </p:extLst>
              </p:nvPr>
            </p:nvGraphicFramePr>
            <p:xfrm>
              <a:off x="8351647" y="1248419"/>
              <a:ext cx="3964279" cy="28503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8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8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5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0001: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679351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9850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070EB9-4606-41B5-8FB7-182A6453684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“0001: 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38016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138016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9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18567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2018567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4925AE-0193-45C4-ABBA-01E2E605D66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6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9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219E55-73AA-4855-96B8-77FF6B98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1721"/>
            <a:ext cx="1554480" cy="23343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88B9A-AC2D-4C94-95E0-177CC18D95E1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290984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9290984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480538-B73C-42AC-9DA8-6D22A67440CB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6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80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</a:t>
                </a:r>
                <a:r>
                  <a:rPr lang="en-US" sz="2400" dirty="0"/>
                  <a:t>add-</a:t>
                </a:r>
                <a:r>
                  <a:rPr lang="en-US" sz="2400" dirty="0" err="1"/>
                  <a:t>year.s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read input file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age++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write output file</a:t>
                </a:r>
                <a:endParaRPr lang="en-US" sz="4267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6B84D66-2E97-449C-A2FB-7E7BE1FEB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6B84D66-2E97-449C-A2FB-7E7BE1FEB4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4787460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5255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FBA612-77D8-464D-8501-D15467BD1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0406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257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25770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237A3EE-7397-45A4-AD03-B2530E444990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4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77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85588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3585588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C5E4B85-A1E2-4D15-8398-919D5D7CE8C8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  <a:r>
              <a:rPr lang="en-US" sz="1400" dirty="0">
                <a:solidFill>
                  <a:srgbClr val="0070C0"/>
                </a:solidFill>
              </a:rPr>
              <a:t>write</a:t>
            </a:r>
            <a:endParaRPr lang="en-US" sz="1400" dirty="0"/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r>
              <a:rPr lang="en-US" sz="1400" dirty="0">
                <a:solidFill>
                  <a:srgbClr val="0070C0"/>
                </a:solidFill>
              </a:rPr>
              <a:t>screen</a:t>
            </a:r>
          </a:p>
          <a:p>
            <a:r>
              <a:rPr lang="es-ES" sz="1400" dirty="0"/>
              <a:t>ECX = </a:t>
            </a:r>
            <a:r>
              <a:rPr lang="en-US" sz="1400" dirty="0"/>
              <a:t>“0001: \0“	</a:t>
            </a:r>
            <a:r>
              <a:rPr lang="en-US" sz="1400" dirty="0">
                <a:solidFill>
                  <a:srgbClr val="0070C0"/>
                </a:solidFill>
              </a:rPr>
              <a:t>buffer</a:t>
            </a:r>
            <a:endParaRPr lang="es-ES" sz="1400" dirty="0"/>
          </a:p>
          <a:p>
            <a:r>
              <a:rPr lang="es-ES" sz="1400" dirty="0"/>
              <a:t>EDX = 6		</a:t>
            </a:r>
            <a:r>
              <a:rPr lang="es-ES" sz="1400" dirty="0" err="1">
                <a:solidFill>
                  <a:srgbClr val="0070C0"/>
                </a:solidFill>
              </a:rPr>
              <a:t>size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CA042-6663-45E1-91CC-1B6F8EFF8D7D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3606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5560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55602"/>
                  </p:ext>
                </p:extLst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3D0BF1-B2F6-4466-8763-05667223F4BD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44FD3-3F04-41BB-B26A-B3F0D269D220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967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072964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66BF9E17-700F-40DD-BADB-D7F538BD5E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9072964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9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6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F3D0BF1-B2F6-4466-8763-05667223F4BD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4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40FAA-D113-49A5-B301-A7D1FFB8BE81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7351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B4733A-E92B-4DC2-82B9-9D2E1CE70E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096160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Can’t Open Input File\0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1B4733A-E92B-4DC2-82B9-9D2E1CE70E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5096160"/>
                  </p:ext>
                </p:extLst>
              </p:nvPr>
            </p:nvGraphicFramePr>
            <p:xfrm>
              <a:off x="8351647" y="1248419"/>
              <a:ext cx="3964279" cy="30332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9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4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6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5333" r="-152326" b="-2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28261" r="-152326" b="-3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2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566667" r="-152326" b="-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Can’t Open Input File\0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0804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07C3CE5-CB10-4917-8ABB-6F64F633A096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6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4C5FC-D513-4D8D-8B6D-475AFC330460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87421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070EB9-4606-41B5-8FB7-182A6453684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  <a:r>
              <a:rPr lang="en-US" sz="1400" dirty="0">
                <a:solidFill>
                  <a:srgbClr val="0070C0"/>
                </a:solidFill>
              </a:rPr>
              <a:t>		</a:t>
            </a:r>
          </a:p>
          <a:p>
            <a:r>
              <a:rPr lang="es-ES" sz="1400" dirty="0">
                <a:solidFill>
                  <a:srgbClr val="0070C0"/>
                </a:solidFill>
              </a:rPr>
              <a:t>ECX = </a:t>
            </a:r>
            <a:r>
              <a:rPr lang="en-US" sz="1400" dirty="0">
                <a:solidFill>
                  <a:srgbClr val="0070C0"/>
                </a:solidFill>
              </a:rPr>
              <a:t>"Can’t Open Input File\0"</a:t>
            </a:r>
            <a:endParaRPr lang="es-ES" sz="1400" dirty="0">
              <a:solidFill>
                <a:srgbClr val="0070C0"/>
              </a:solidFill>
            </a:endParaRPr>
          </a:p>
          <a:p>
            <a:r>
              <a:rPr lang="es-ES" sz="1400" dirty="0"/>
              <a:t>EDX = 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7CE426F-FCD0-4422-BAD1-4B0E937F472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3115731-7C4A-446E-8B8C-F282C8C63FC8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9295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9BC2804-9631-40D3-A99D-F178C1232B1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4925AE-0193-45C4-ABBA-01E2E605D663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</a:t>
            </a:r>
            <a:r>
              <a:rPr lang="en-US" sz="1400" dirty="0">
                <a:solidFill>
                  <a:srgbClr val="0070C0"/>
                </a:solidFill>
              </a:rPr>
              <a:t>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>
                <a:solidFill>
                  <a:srgbClr val="0070C0"/>
                </a:solidFill>
              </a:rPr>
              <a:t>EDX = 21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F2AD2-A638-48CA-903E-D36AA3E9E916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3553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219E55-73AA-4855-96B8-77FF6B98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1721"/>
            <a:ext cx="1554480" cy="23343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88B9A-AC2D-4C94-95E0-177CC18D95E1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EE41F2A-92D9-47A1-9C1B-066D8DAA119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6480538-B73C-42AC-9DA8-6D22A67440CB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6915F-D714-44E4-AA82-05F8A64EE2A3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934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FBA612-77D8-464D-8501-D15467BD1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70406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788B9B35-0EC6-46CA-A40B-2F2ABB875A1F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D3D21A-CB24-4FCF-BF28-EC376A3CDEB7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</a:t>
            </a:r>
            <a:r>
              <a:rPr lang="es-E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</a:rPr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86D8A2-44FC-4434-B828-206A5B54553B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987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.include 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ST_ERROR_CODE, 8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ST_ERROR_MSG, 12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code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ST_ERROR_CODE(%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out error message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ST_ERROR_MSG(%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count_chars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$SYS_WRITE,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$STDERR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write_newline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Exit with status 1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$SYS_EXIT,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099E0A-9B34-4D8E-A22F-9995FACBFDB5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D33600-6D09-4811-9DEB-57D79F97D5A5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(input </a:t>
              </a:r>
              <a:r>
                <a:rPr lang="es-ES" sz="700" dirty="0" err="1">
                  <a:solidFill>
                    <a:schemeClr val="bg1">
                      <a:lumMod val="85000"/>
                    </a:schemeClr>
                  </a:solidFill>
                </a:rPr>
                <a:t>fd</a:t>
              </a:r>
              <a:r>
                <a:rPr lang="es-ES" sz="7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B18904-F36D-4D3D-9937-CA566AF8FCD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4242 S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Prai</a:t>
              </a:r>
              <a:r>
                <a:rPr lang="en-US" sz="400" dirty="0" err="1">
                  <a:solidFill>
                    <a:schemeClr val="bg1">
                      <a:lumMod val="85000"/>
                    </a:schemeClr>
                  </a:solidFill>
                </a:rPr>
                <a:t>ri</a:t>
              </a:r>
              <a:endParaRPr lang="en-US" sz="4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e\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nTulsa, OK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l-PL" sz="400" dirty="0">
                  <a:solidFill>
                    <a:schemeClr val="bg1">
                      <a:lumMod val="85000"/>
                    </a:schemeClr>
                  </a:solidFill>
                </a:rPr>
                <a:t>55555Ø00000000</a:t>
              </a:r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bg1">
                      <a:lumMod val="85000"/>
                    </a:schemeClr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</a:rPr>
                  <a:t>Robust		</a:t>
                </a:r>
                <a:r>
                  <a:rPr lang="en-US" sz="2400" dirty="0">
                    <a:solidFill>
                      <a:schemeClr val="tx1"/>
                    </a:solidFill>
                  </a:rPr>
                  <a:t>add-year-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robust.s</a:t>
                </a:r>
                <a:r>
                  <a:rPr lang="en-US" sz="2400" dirty="0">
                    <a:solidFill>
                      <a:schemeClr val="tx1"/>
                    </a:solidFill>
                  </a:rPr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if input file does not exist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error-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exit.s</a:t>
                </a:r>
                <a:endParaRPr lang="en-US" sz="4267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C455778E-F68D-4777-B3E4-EBB7CABB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030694-8D33-4707-A955-2B7D7DBDB8E5}"/>
              </a:ext>
            </a:extLst>
          </p:cNvPr>
          <p:cNvCxnSpPr>
            <a:cxnSpLocks/>
          </p:cNvCxnSpPr>
          <p:nvPr/>
        </p:nvCxnSpPr>
        <p:spPr>
          <a:xfrm>
            <a:off x="2093843" y="1069346"/>
            <a:ext cx="2120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A16BCDB-F674-4D04-811A-A0E8A33A3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926" y="966941"/>
            <a:ext cx="1554480" cy="2334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28(%ebp)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20(%ebp)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16(%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12(%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019D5A2-28E9-4E1D-9E49-0C2996BDF63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25760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83" r="-152326" b="-7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8889" r="-152326" b="-75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25333" r="-152326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neg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375556" r="-152326" b="-4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81579" r="-152326" b="-18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"Can’t Open Input File\0"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9707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644444" r="-15232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"0001: \0"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311456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744444" r="-15232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return address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9325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44444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old 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ebp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5672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8991C68-A6D2-4422-8681-78FEBEEA190D}"/>
              </a:ext>
            </a:extLst>
          </p:cNvPr>
          <p:cNvSpPr txBox="1"/>
          <p:nvPr/>
        </p:nvSpPr>
        <p:spPr>
          <a:xfrm>
            <a:off x="5082169" y="3555691"/>
            <a:ext cx="1968335" cy="83099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Terminal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0001: Can’t Open Input File 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D0AD64-2937-4D6F-9F16-7038320B6639}"/>
              </a:ext>
            </a:extLst>
          </p:cNvPr>
          <p:cNvSpPr txBox="1"/>
          <p:nvPr/>
        </p:nvSpPr>
        <p:spPr>
          <a:xfrm>
            <a:off x="9508203" y="4472421"/>
            <a:ext cx="253139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21		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2		</a:t>
            </a:r>
          </a:p>
          <a:p>
            <a:r>
              <a:rPr lang="es-ES" sz="1400" dirty="0"/>
              <a:t>ECX = </a:t>
            </a:r>
            <a:r>
              <a:rPr lang="en-US" sz="1400" dirty="0"/>
              <a:t>"Can’t Open Input File\0"</a:t>
            </a:r>
            <a:endParaRPr lang="es-ES" sz="1400" dirty="0"/>
          </a:p>
          <a:p>
            <a:r>
              <a:rPr lang="es-ES" sz="1400" dirty="0"/>
              <a:t>EDX = 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838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10989B4-04FB-41A5-A6EB-035B3F368308}"/>
              </a:ext>
            </a:extLst>
          </p:cNvPr>
          <p:cNvSpPr txBox="1"/>
          <p:nvPr/>
        </p:nvSpPr>
        <p:spPr>
          <a:xfrm>
            <a:off x="9394257" y="3059668"/>
            <a:ext cx="25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input file </a:t>
            </a:r>
            <a:r>
              <a:rPr lang="es-ES" dirty="0" err="1">
                <a:solidFill>
                  <a:srgbClr val="0070C0"/>
                </a:solidFill>
              </a:rPr>
              <a:t>exists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64A991D1-A025-460D-B3C6-32EFC93E632B}"/>
              </a:ext>
            </a:extLst>
          </p:cNvPr>
          <p:cNvCxnSpPr>
            <a:stCxn id="3" idx="1"/>
            <a:endCxn id="21" idx="0"/>
          </p:cNvCxnSpPr>
          <p:nvPr/>
        </p:nvCxnSpPr>
        <p:spPr>
          <a:xfrm rot="10800000" flipV="1">
            <a:off x="5859411" y="3244333"/>
            <a:ext cx="3534846" cy="13240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132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3180BA-4FF1-44EF-B147-615FC5A2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A4FF88-1C83-4CAF-9410-7817F8C6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 	    </a:t>
            </a:r>
            <a:r>
              <a:rPr lang="en-US" sz="2400" dirty="0">
                <a:solidFill>
                  <a:srgbClr val="0070C0"/>
                </a:solidFill>
              </a:rPr>
              <a:t>Answer: if input file does not exist</a:t>
            </a:r>
            <a:endParaRPr lang="en-US" sz="4267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8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54D3C-3C84-4115-BEE2-7467C122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919"/>
            <a:ext cx="10058400" cy="5657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A4FF88-1C83-4CAF-9410-7817F8C6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50644"/>
            <a:ext cx="12191999" cy="1325563"/>
          </a:xfrm>
        </p:spPr>
        <p:txBody>
          <a:bodyPr>
            <a:normAutofit/>
          </a:bodyPr>
          <a:lstStyle/>
          <a:p>
            <a:r>
              <a:rPr lang="es-ES" dirty="0" err="1"/>
              <a:t>Robust</a:t>
            </a:r>
            <a:r>
              <a:rPr lang="es-ES" dirty="0"/>
              <a:t>			 		 	 	    </a:t>
            </a:r>
            <a:r>
              <a:rPr lang="en-US" sz="2400" dirty="0">
                <a:solidFill>
                  <a:srgbClr val="0070C0"/>
                </a:solidFill>
              </a:rPr>
              <a:t>Answer: if input file does not exist</a:t>
            </a:r>
            <a:endParaRPr lang="en-US" sz="4267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EE644-62BA-47B1-AC19-D0010BB947D4}"/>
              </a:ext>
            </a:extLst>
          </p:cNvPr>
          <p:cNvSpPr/>
          <p:nvPr/>
        </p:nvSpPr>
        <p:spPr>
          <a:xfrm>
            <a:off x="1590262" y="4922128"/>
            <a:ext cx="1984741" cy="27432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	           !!! </a:t>
            </a:r>
          </a:p>
        </p:txBody>
      </p:sp>
    </p:spTree>
    <p:extLst>
      <p:ext uri="{BB962C8B-B14F-4D97-AF65-F5344CB8AC3E}">
        <p14:creationId xmlns:p14="http://schemas.microsoft.com/office/powerpoint/2010/main" val="357397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3B5A0D-6810-4F7E-888C-087DE7F37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3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56FC6F-4EFC-4285-95BB-18C127D58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8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EAX = input </a:t>
            </a:r>
            <a:r>
              <a:rPr lang="en-US" sz="1400" dirty="0" err="1">
                <a:solidFill>
                  <a:srgbClr val="0070C0"/>
                </a:solidFill>
              </a:rPr>
              <a:t>fd</a:t>
            </a:r>
            <a:r>
              <a:rPr lang="en-US" sz="1400" dirty="0">
                <a:solidFill>
                  <a:srgbClr val="0070C0"/>
                </a:solidFill>
              </a:rPr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0FB49-B8D9-4040-B441-5432CAADD3E9}"/>
              </a:ext>
            </a:extLst>
          </p:cNvPr>
          <p:cNvSpPr/>
          <p:nvPr/>
        </p:nvSpPr>
        <p:spPr>
          <a:xfrm>
            <a:off x="9424701" y="4239799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ST_INPUT_DESCRIPTOR, -4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4923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424923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rgbClr val="0070C0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6B3824F-688B-4DFD-9A75-4F0504D14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6B3824F-688B-4DFD-9A75-4F0504D14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0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659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296599"/>
                  </p:ext>
                </p:extLst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4327B70-93A4-4614-8219-B2CCE99CA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54327B70-93A4-4614-8219-B2CCE99CA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-150644"/>
                <a:ext cx="12191999" cy="1325563"/>
              </a:xfrm>
              <a:prstGeom prst="rect">
                <a:avLst/>
              </a:prstGeo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028971-7230-45D5-AF91-5DB94D9C67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028971-7230-45D5-AF91-5DB94D9C6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E97BC5-401F-45CB-86D5-1D349640A1F7}"/>
              </a:ext>
            </a:extLst>
          </p:cNvPr>
          <p:cNvSpPr/>
          <p:nvPr/>
        </p:nvSpPr>
        <p:spPr>
          <a:xfrm>
            <a:off x="8314267" y="1016338"/>
            <a:ext cx="3862186" cy="5841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A06CDC-00BD-4C2A-B17F-3F5CB712EAD3}"/>
              </a:ext>
            </a:extLst>
          </p:cNvPr>
          <p:cNvSpPr/>
          <p:nvPr/>
        </p:nvSpPr>
        <p:spPr>
          <a:xfrm>
            <a:off x="152399" y="942838"/>
            <a:ext cx="9241858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save stack pointer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$8,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local variables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reading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in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$0666,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1"/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$LINUX_SYSCALL		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sys_open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returns file descriptor in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ST_INPUT_DESCRIPTOR(%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store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input file </a:t>
            </a:r>
          </a:p>
          <a:p>
            <a:pPr lvl="1"/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# descriptor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away</a:t>
            </a:r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s-E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This will test and see if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is negative. </a:t>
            </a:r>
          </a:p>
          <a:p>
            <a:pPr lvl="1"/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If it is not negative, it will jump to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Otherwise it will handle the error condition that the negative number represents.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in AT&amp;T syntax,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means </a:t>
            </a:r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 ?</a:t>
            </a: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#Send the error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"0001: \0"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.ascii "Can’t Open Input File\0"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no_open_file_msg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no_open_file_code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error_exit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continue_processing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Open file for writing</a:t>
            </a: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$SYS_OPEN,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prepare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output_file_name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file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s-E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s-E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CBCDDB-9274-4ED6-A485-C201F0FE3594}"/>
              </a:ext>
            </a:extLst>
          </p:cNvPr>
          <p:cNvSpPr txBox="1"/>
          <p:nvPr/>
        </p:nvSpPr>
        <p:spPr>
          <a:xfrm>
            <a:off x="9508203" y="4472421"/>
            <a:ext cx="235914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EAX = input </a:t>
            </a:r>
            <a:r>
              <a:rPr lang="en-US" sz="1400" dirty="0" err="1"/>
              <a:t>fd</a:t>
            </a:r>
            <a:r>
              <a:rPr lang="en-US" sz="1400" dirty="0"/>
              <a:t> (test.dat) = 3</a:t>
            </a:r>
          </a:p>
          <a:p>
            <a:r>
              <a:rPr lang="en-US" sz="1400" dirty="0"/>
              <a:t>EBX =</a:t>
            </a:r>
            <a:r>
              <a:rPr lang="es-ES" sz="1400" dirty="0"/>
              <a:t> </a:t>
            </a:r>
            <a:r>
              <a:rPr lang="en-US" sz="1400" dirty="0"/>
              <a:t>“</a:t>
            </a:r>
            <a:r>
              <a:rPr lang="en-US" sz="1400" dirty="0" err="1"/>
              <a:t>test.datØ</a:t>
            </a:r>
            <a:r>
              <a:rPr lang="en-US" sz="1400" dirty="0"/>
              <a:t>”</a:t>
            </a:r>
          </a:p>
          <a:p>
            <a:r>
              <a:rPr lang="es-ES" sz="1400" dirty="0"/>
              <a:t>ECX = 0</a:t>
            </a:r>
          </a:p>
          <a:p>
            <a:r>
              <a:rPr lang="es-ES" sz="1400" dirty="0"/>
              <a:t>EDX = 0666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521C0-A4DF-4834-936B-5BB9FBF2BF18}"/>
              </a:ext>
            </a:extLst>
          </p:cNvPr>
          <p:cNvGrpSpPr/>
          <p:nvPr/>
        </p:nvGrpSpPr>
        <p:grpSpPr>
          <a:xfrm>
            <a:off x="5381138" y="4568347"/>
            <a:ext cx="963096" cy="762253"/>
            <a:chOff x="5247490" y="942838"/>
            <a:chExt cx="1731159" cy="12539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ED49A8-FD4F-462A-9F90-A92533BD0F14}"/>
                </a:ext>
              </a:extLst>
            </p:cNvPr>
            <p:cNvSpPr/>
            <p:nvPr/>
          </p:nvSpPr>
          <p:spPr>
            <a:xfrm>
              <a:off x="5305566" y="942838"/>
              <a:ext cx="1603233" cy="12211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test.dat</a:t>
              </a:r>
            </a:p>
            <a:p>
              <a:pPr algn="ctr"/>
              <a:r>
                <a:rPr lang="es-ES" sz="700" dirty="0">
                  <a:solidFill>
                    <a:schemeClr val="tx1"/>
                  </a:solidFill>
                </a:rPr>
                <a:t>(input </a:t>
              </a:r>
              <a:r>
                <a:rPr lang="es-ES" sz="700" dirty="0" err="1">
                  <a:solidFill>
                    <a:schemeClr val="tx1"/>
                  </a:solidFill>
                </a:rPr>
                <a:t>fd</a:t>
              </a:r>
              <a:r>
                <a:rPr lang="es-ES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E2B758-4C9E-4990-B33F-85B808ACCC58}"/>
                </a:ext>
              </a:extLst>
            </p:cNvPr>
            <p:cNvSpPr txBox="1"/>
            <p:nvPr/>
          </p:nvSpPr>
          <p:spPr>
            <a:xfrm>
              <a:off x="5247490" y="1158841"/>
              <a:ext cx="1731159" cy="10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700" dirty="0"/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FrederickØ00000000000000000000000000000000BartlettØ00000000000000000000000000000000</a:t>
              </a:r>
              <a:r>
                <a:rPr lang="pl-PL" sz="400" dirty="0">
                  <a:solidFill>
                    <a:schemeClr val="accent3"/>
                  </a:solidFill>
                </a:rPr>
                <a:t>4242 S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Prai</a:t>
              </a:r>
              <a:r>
                <a:rPr lang="en-US" sz="400" dirty="0" err="1">
                  <a:solidFill>
                    <a:schemeClr val="accent3"/>
                  </a:solidFill>
                </a:rPr>
                <a:t>ri</a:t>
              </a:r>
              <a:endParaRPr lang="en-US" sz="400" dirty="0">
                <a:solidFill>
                  <a:schemeClr val="accent3"/>
                </a:solidFill>
              </a:endParaRP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e\</a:t>
              </a:r>
              <a:r>
                <a:rPr lang="pl-PL" sz="400" dirty="0">
                  <a:solidFill>
                    <a:schemeClr val="accent3"/>
                  </a:solidFill>
                </a:rPr>
                <a:t>nTulsa, OK</a:t>
              </a:r>
              <a:r>
                <a:rPr lang="en-US" sz="400" dirty="0">
                  <a:solidFill>
                    <a:schemeClr val="accent3"/>
                  </a:solidFill>
                </a:rPr>
                <a:t> </a:t>
              </a:r>
              <a:r>
                <a:rPr lang="pl-PL" sz="400" dirty="0">
                  <a:solidFill>
                    <a:schemeClr val="accent3"/>
                  </a:solidFill>
                </a:rPr>
                <a:t>55555Ø00000000</a:t>
              </a:r>
              <a:r>
                <a:rPr lang="en-US" sz="400" dirty="0">
                  <a:solidFill>
                    <a:schemeClr val="accent3"/>
                  </a:solidFill>
                </a:rPr>
                <a:t>00000</a:t>
              </a:r>
            </a:p>
            <a:p>
              <a:pPr algn="just"/>
              <a:r>
                <a:rPr lang="en-US" sz="400" dirty="0">
                  <a:solidFill>
                    <a:schemeClr val="accent3"/>
                  </a:solidFill>
                </a:rPr>
                <a:t>000000000000000000000000000000000000000000000000000000000000000000000000000000000000…</a:t>
              </a:r>
              <a:endParaRPr lang="en-US" sz="700" dirty="0">
                <a:solidFill>
                  <a:schemeClr val="accent3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4(%ebp)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(%ebp)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-4(%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-8(%</a:t>
                          </a:r>
                          <a:r>
                            <a:rPr lang="en-US" sz="1200" baseline="0" dirty="0" err="1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ebp</a:t>
                          </a:r>
                          <a:r>
                            <a:rPr lang="en-US" sz="1200" baseline="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) &amp; 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(%esp)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9AD6D2F4-1D44-46F1-BCC7-F447431B782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51647" y="1248419"/>
              <a:ext cx="3964279" cy="11129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3530">
                      <a:extLst>
                        <a:ext uri="{9D8B030D-6E8A-4147-A177-3AD203B41FA5}">
                          <a16:colId xmlns:a16="http://schemas.microsoft.com/office/drawing/2014/main" val="2028612954"/>
                        </a:ext>
                      </a:extLst>
                    </a:gridCol>
                    <a:gridCol w="1606232">
                      <a:extLst>
                        <a:ext uri="{9D8B030D-6E8A-4147-A177-3AD203B41FA5}">
                          <a16:colId xmlns:a16="http://schemas.microsoft.com/office/drawing/2014/main" val="844781912"/>
                        </a:ext>
                      </a:extLst>
                    </a:gridCol>
                    <a:gridCol w="784517">
                      <a:extLst>
                        <a:ext uri="{9D8B030D-6E8A-4147-A177-3AD203B41FA5}">
                          <a16:colId xmlns:a16="http://schemas.microsoft.com/office/drawing/2014/main" val="2505042290"/>
                        </a:ext>
                      </a:extLst>
                    </a:gridCol>
                  </a:tblGrid>
                  <a:tr h="2900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83" r="-152326" b="-297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“add-year”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35192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8889" r="-15232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42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4348" r="-152326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input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fd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 (test.dat) =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5444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1111" r="-152326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&lt;reserved&gt;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74781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4B83F53-59FF-440E-A191-66ED8F5BBF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</p:spPr>
            <p:txBody>
              <a:bodyPr>
                <a:normAutofit/>
              </a:bodyPr>
              <a:lstStyle/>
              <a:p>
                <a:r>
                  <a:rPr lang="es-ES" dirty="0" err="1"/>
                  <a:t>Robust</a:t>
                </a:r>
                <a:r>
                  <a:rPr lang="es-ES" dirty="0"/>
                  <a:t>			 		 </a:t>
                </a:r>
                <a:r>
                  <a:rPr lang="en-US" sz="2400" dirty="0"/>
                  <a:t>add-year-</a:t>
                </a:r>
                <a:r>
                  <a:rPr lang="en-US" sz="2400" dirty="0" err="1"/>
                  <a:t>robust.s</a:t>
                </a:r>
                <a:r>
                  <a:rPr lang="en-US" sz="2400" dirty="0"/>
                  <a:t>: open I/O files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if input file exists</a:t>
                </a:r>
                <a:endParaRPr lang="en-US" sz="4267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4B83F53-59FF-440E-A191-66ED8F5BB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-150644"/>
                <a:ext cx="12191999" cy="1325563"/>
              </a:xfrm>
              <a:blipFill>
                <a:blip r:embed="rId4"/>
                <a:stretch>
                  <a:fillRect l="-2000" r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3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36629</TotalTime>
  <Words>7593</Words>
  <Application>Microsoft Office PowerPoint</Application>
  <PresentationFormat>Widescreen</PresentationFormat>
  <Paragraphs>2379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Address Book (Robust)</vt:lpstr>
      <vt:lpstr>Robust  add-year.s: open I/O files → read input file → age++ → write output file</vt:lpstr>
      <vt:lpstr>Robust  add-year.s: open I/O files → read input file → age++ → write output file</vt:lpstr>
      <vt:lpstr>Robust       add-year-robust.s: open I/O files → if input file exists</vt:lpstr>
      <vt:lpstr>Robust       add-year-robust.s: open I/O files → if input file exists</vt:lpstr>
      <vt:lpstr>Robust       add-year-robust.s: open I/O files → if input file exists</vt:lpstr>
      <vt:lpstr>PowerPoint Presentation</vt:lpstr>
      <vt:lpstr>Robust       add-year-robust.s: open I/O files → if input file exists</vt:lpstr>
      <vt:lpstr>Robust       add-year-robust.s: open I/O files → if input file exists</vt:lpstr>
      <vt:lpstr>PowerPoint Presentation</vt:lpstr>
      <vt:lpstr>PowerPoint Presentation</vt:lpstr>
      <vt:lpstr>Robust       add-year-robust.s: open I/O files → if input file exists</vt:lpstr>
      <vt:lpstr>Robust               Answer: if input file exists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  add-year-robust.s: open I/O files → if input file does not exist</vt:lpstr>
      <vt:lpstr>Robust  add-year-robust.s: open I/O files → if input file does not exist → error-exit.s</vt:lpstr>
      <vt:lpstr>Robust  add-year-robust.s: open I/O files → if input file does not exist → error-exit.s</vt:lpstr>
      <vt:lpstr>PowerPoint Presentation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add-year-robust.s: open I/O files → if input file does not exist → error-exit.s</vt:lpstr>
      <vt:lpstr>Robust              Answer: if input file does not exist</vt:lpstr>
      <vt:lpstr>Robust              Answer: if input file does not exist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ToUpper</dc:title>
  <dc:creator>Jaime Salazar</dc:creator>
  <cp:lastModifiedBy>Jaime Salazar</cp:lastModifiedBy>
  <cp:revision>360</cp:revision>
  <dcterms:created xsi:type="dcterms:W3CDTF">2017-09-06T07:22:06Z</dcterms:created>
  <dcterms:modified xsi:type="dcterms:W3CDTF">2017-12-16T15:01:04Z</dcterms:modified>
</cp:coreProperties>
</file>