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0" r:id="rId4"/>
    <p:sldId id="258" r:id="rId5"/>
    <p:sldId id="259" r:id="rId6"/>
    <p:sldId id="260" r:id="rId7"/>
    <p:sldId id="261" r:id="rId8"/>
    <p:sldId id="262" r:id="rId9"/>
    <p:sldId id="331" r:id="rId10"/>
    <p:sldId id="33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317F-5938-4D4E-9D3C-7EF266628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0EDDB-178C-43EF-9690-D79D3141A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45400-E353-4350-8F4D-E52FD9AD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69BC0-B8AA-46E8-8365-B468DC09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1C7A-376F-4F11-AD49-4BE440A1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1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222A-FB83-4238-9046-E1EE34A8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9F4FA-3D5A-41A4-9FCC-24C37EB89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46937-3B66-4F46-BCA8-B18A205D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BEAEB-AA48-4BBF-A618-5ABD4828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80657-5FDD-4ACB-A72E-28C48D36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8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2E519-6EF2-469B-AA62-9A60844E1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C7320-04B7-460F-88C9-85171821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C330-1307-49F4-B7D4-3299305C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A62AB-1E2B-446E-9C8E-2C519FD1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C3883-90AF-411C-8786-5C6C2061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9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CB89-7104-4931-A462-6210B1C8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067E4-FF06-4DFF-9D10-8B6C677F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85B0-773E-4AC0-94B1-6D0DDD69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617B3-B90A-4FFE-958D-7609FE11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8955C-E1DC-4D04-9B5A-61FCD381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2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2CFF-44C6-4FCE-AA6D-421F5CA8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B90B8-F08E-48FF-95AA-C935661C0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FAA4D-2F43-4ECF-9AAC-AA9675F9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72E41-69EE-43E3-B398-8AAEA7E8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1FE1E-4556-47AE-9792-27A499CA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5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4A0C-4F11-4C99-B6B8-D8ED80B1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7147-A11C-457D-8254-139A0B505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D7087-118B-497E-B29A-FF9EE064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C9206-5B27-4A1E-97D9-F0B9C949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6CDE-B5C9-4E4A-8BB0-832B121F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568AF-8095-4883-AA19-AC7A01AF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8C8D-DE5C-4931-8E60-8EB5E5B7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DAE6B-B3C5-4487-951A-BAAD07E3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56864-FDE4-4778-86D6-59B6C4E72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90129-2B1C-4057-8407-AA34D391C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300B9-3247-4480-B524-C2072F159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2CADD-95B9-4E23-B0AC-BC6D591B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192B6-7271-4A2A-8C84-672AC2DA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6286C-DD05-4B93-86C8-A7B7552A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0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6A42-AF65-4408-A03D-4083B397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13320-C1AF-4913-89FA-1F75FB92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29B16-46AB-485F-A34B-7235E9DC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89DD7-5321-48BF-AA9A-4CBFC011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6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0B275-393B-41C6-B4AE-65988931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78726-2562-49A6-9479-C84C9F97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6494F-4C64-4569-8B4C-7517507A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9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DF78-E511-486F-990A-3EEA6043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4B05-E920-4CC8-A2C1-705FBA555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11394-D87F-44E7-9A14-9722D8885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CE67-222D-4CC7-AF16-4036F6EF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1F6CD-894F-4D8D-B774-5F98DB18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24BE1-F183-4407-9175-B1D500C6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6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088D-E936-48CF-B21B-AD7A9138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938BB-495F-47EF-B2ED-E18371826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15A9C-9DA7-4F8A-9AD2-B12D6D6D2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A09F0-31D0-409A-B7A5-BD370319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3CC15-ADC5-4FEE-9260-6783B4DA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74EE6-C8D2-4A09-B721-4B8CD457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5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8EE87-2E4D-4E7E-A70F-53D26131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2F323-4BBB-4F3C-824A-61C31A4E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1153-67E9-4ABD-A89B-57BFF0C76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C6A20-79F8-40F7-8745-3E1839471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5412E-8FBF-4EEF-AB7A-B0C08C9FF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4F6D-36BF-40D4-90D1-0958B1A21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C30F-4498-45ED-80F4-E08E8EBB2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3</a:t>
            </a:r>
            <a:r>
              <a:rPr lang="en-US" dirty="0"/>
              <a:t> + 5</a:t>
            </a:r>
            <a:r>
              <a:rPr lang="en-US" baseline="30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8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@function</a:t>
            </a:r>
            <a:endParaRPr lang="en-US" sz="426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9222C-C68D-4739-B989-583BC96C345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1290C5-DC57-4551-BA31-573BD4B64D9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F99CF2F-8CC0-42F2-BFED-4CF4822E881B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6142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</a:t>
            </a:r>
            <a:r>
              <a:rPr lang="en-US" sz="2400" dirty="0"/>
              <a:t>power() #1: save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E0C3B0-273E-4BBC-BB1E-F012F469912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FDCB660-4BA0-4D50-B95A-581CD1A3A4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4664960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FDCB660-4BA0-4D50-B95A-581CD1A3A4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4664960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FA8754D-D650-480C-B760-ED873556F51C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55FCA8-2851-4A29-AE4F-24E0E048DD7F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</p:spTree>
    <p:extLst>
      <p:ext uri="{BB962C8B-B14F-4D97-AF65-F5344CB8AC3E}">
        <p14:creationId xmlns:p14="http://schemas.microsoft.com/office/powerpoint/2010/main" val="302183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04E880D-3D0D-4971-8CF1-896CB6FAA69F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Power</a:t>
            </a:r>
            <a:r>
              <a:rPr lang="es-ES" dirty="0"/>
              <a:t>							      </a:t>
            </a:r>
            <a:r>
              <a:rPr lang="en-US" sz="2400" dirty="0"/>
              <a:t>power() #1: stack </a:t>
            </a:r>
            <a:r>
              <a:rPr lang="en-US" sz="2400" dirty="0" err="1"/>
              <a:t>ptr</a:t>
            </a:r>
            <a:r>
              <a:rPr lang="en-US" sz="2400" dirty="0"/>
              <a:t> =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5DA95D-8681-438D-83FD-FD7A68AA1DDC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6753D4-68F5-412F-8AC9-A8B054F266F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A86CD60-A77F-4866-8077-DB845E1FF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6947005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A86CD60-A77F-4866-8077-DB845E1FF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6947005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76DA0E8-62C7-4E90-B225-43CFD73D98BC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0415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DAD7A71-7D3D-4400-A3A4-45A4520D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</a:t>
            </a:r>
            <a:r>
              <a:rPr lang="en-US" sz="2400" dirty="0"/>
              <a:t>power() #1: local </a:t>
            </a:r>
            <a:r>
              <a:rPr lang="en-US" sz="2400" dirty="0" err="1"/>
              <a:t>var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F7F49B-8A6E-4A34-8136-DB84EFEBB85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164DAE-F83A-4F88-A0F6-3821A8102EB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49E2345E-082E-47D7-B7BF-1EEE75816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2619256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49E2345E-082E-47D7-B7BF-1EEE75816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2619256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C5B00C8-7FC7-4F6D-A9C1-5174985499F8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66052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C60A6DA-C9CA-4E63-ADEE-2BDF9F9C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</a:t>
            </a:r>
            <a:r>
              <a:rPr lang="en-US" sz="2400" dirty="0"/>
              <a:t>power() #1: base offsets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3811F-5B74-4C75-8818-CC8744DB9615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5641-8BED-48AF-AF22-483294AE244E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C37D310-4497-42F8-A9DF-CE6FB61A35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424907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C37D310-4497-42F8-A9DF-CE6FB61A35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424907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7242F75-DDBC-4E96-A85B-9DB96A509647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39090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baseline="30000" dirty="0"/>
              <a:t>3</a:t>
            </a:r>
            <a:r>
              <a:rPr lang="en-US" sz="2400" dirty="0">
                <a:solidFill>
                  <a:schemeClr val="accent3"/>
                </a:solidFill>
              </a:rPr>
              <a:t> 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57846-EA0A-4D5C-8CE5-FFE2B716ACD2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3CDAC1-C2B4-4AE8-8E62-252A3A3C9B8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9DC793-EB24-4D21-B314-637AC6F4D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136126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9DC793-EB24-4D21-B314-637AC6F4D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136126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DA99C2E-852A-432C-99DB-DC02CB50270B}"/>
              </a:ext>
            </a:extLst>
          </p:cNvPr>
          <p:cNvSpPr txBox="1"/>
          <p:nvPr/>
        </p:nvSpPr>
        <p:spPr>
          <a:xfrm>
            <a:off x="9686564" y="528811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2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20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8BE98F-4CF6-4DFD-88ED-7011C5E6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/>
              <a:t>2</a:t>
            </a:r>
            <a:r>
              <a:rPr lang="en-US" sz="2400" baseline="30000" dirty="0">
                <a:solidFill>
                  <a:srgbClr val="0070C0"/>
                </a:solidFill>
              </a:rPr>
              <a:t>3</a:t>
            </a:r>
            <a:r>
              <a:rPr lang="en-US" sz="2400" dirty="0">
                <a:solidFill>
                  <a:schemeClr val="accent3"/>
                </a:solidFill>
              </a:rPr>
              <a:t> 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F9368F-4CA0-424D-A281-45398BE82A98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F22215-8ABA-48DB-B145-A2E3A8A4C16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4654BFA-90FE-4E19-91B4-D69F55A32A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50248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4654BFA-90FE-4E19-91B4-D69F55A32A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50248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F816839-E961-4DE0-A7CD-59BB192C069C}"/>
              </a:ext>
            </a:extLst>
          </p:cNvPr>
          <p:cNvSpPr txBox="1"/>
          <p:nvPr/>
        </p:nvSpPr>
        <p:spPr>
          <a:xfrm>
            <a:off x="9686564" y="5288117"/>
            <a:ext cx="228563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ECX = 3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6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B180652-1DCB-431D-9F6D-283F2106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baseline="30000" dirty="0"/>
              <a:t>3</a:t>
            </a:r>
            <a:r>
              <a:rPr lang="en-US" sz="2400" dirty="0">
                <a:solidFill>
                  <a:schemeClr val="accent3"/>
                </a:solidFill>
              </a:rPr>
              <a:t> 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06C90-50E3-4AD3-A57D-EEB195B803A5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41956-35B8-448F-97EB-AE3F5593B1AA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92C456CF-908D-4F4E-9B10-4CB42598B8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53097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92C456CF-908D-4F4E-9B10-4CB42598B8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53097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2FBD066-5279-4872-A799-928881BECBE4}"/>
              </a:ext>
            </a:extLst>
          </p:cNvPr>
          <p:cNvSpPr txBox="1"/>
          <p:nvPr/>
        </p:nvSpPr>
        <p:spPr>
          <a:xfrm>
            <a:off x="9686564" y="5288117"/>
            <a:ext cx="228563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2</a:t>
            </a:r>
          </a:p>
          <a:p>
            <a:r>
              <a:rPr lang="en-US" sz="1400" dirty="0"/>
              <a:t>ECX = 3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691162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0A3D6E7-ABEA-4735-9307-4AC05995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</a:t>
            </a:r>
            <a:r>
              <a:rPr lang="en-US" sz="2400" dirty="0"/>
              <a:t>2</a:t>
            </a:r>
            <a:r>
              <a:rPr lang="en-US" sz="2400" baseline="30000" dirty="0">
                <a:solidFill>
                  <a:srgbClr val="0070C0"/>
                </a:solidFill>
              </a:rPr>
              <a:t>3?</a:t>
            </a:r>
            <a:r>
              <a:rPr lang="en-US" sz="2400" dirty="0">
                <a:solidFill>
                  <a:schemeClr val="accent3"/>
                </a:solidFill>
              </a:rPr>
              <a:t> 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F1D1A-3EB4-405A-B2D5-B7CF772C7E7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B54FC1-12D1-4E16-B7CC-C49B8244F7FA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6BF2797-1896-45BA-90F8-B24EE7FF82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32307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6BF2797-1896-45BA-90F8-B24EE7FF82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32307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54BFEA-A794-4CD1-8716-9E73FE60A95D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738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</a:t>
                </a:r>
                <a:r>
                  <a:rPr lang="es-ES" sz="1400" dirty="0"/>
                  <a:t> </a:t>
                </a:r>
                <a:r>
                  <a:rPr lang="es-ES" sz="1400" dirty="0" err="1"/>
                  <a:t>start</a:t>
                </a:r>
                <a:r>
                  <a:rPr lang="es-ES" sz="1400" dirty="0"/>
                  <a:t> </a:t>
                </a:r>
                <a:r>
                  <a:rPr lang="es-ES" sz="1400" dirty="0" err="1"/>
                  <a:t>of</a:t>
                </a:r>
                <a:r>
                  <a:rPr lang="es-ES" sz="1400" dirty="0"/>
                  <a:t> </a:t>
                </a:r>
                <a:r>
                  <a:rPr lang="es-ES" sz="1400" dirty="0" err="1"/>
                  <a:t>power</a:t>
                </a:r>
                <a:r>
                  <a:rPr lang="es-ES" sz="1400" dirty="0"/>
                  <a:t> </a:t>
                </a:r>
                <a:r>
                  <a:rPr lang="es-ES" sz="1400" dirty="0" err="1"/>
                  <a:t>function</a:t>
                </a:r>
                <a:endParaRPr lang="es-ES" sz="1400" dirty="0"/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ECX = 3 = 1 ?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false</a:t>
                </a:r>
                <a:endParaRPr lang="es-E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54BFEA-A794-4CD1-8716-9E73FE60A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738664"/>
              </a:xfrm>
              <a:prstGeom prst="rect">
                <a:avLst/>
              </a:prstGeom>
              <a:blipFill>
                <a:blip r:embed="rId3"/>
                <a:stretch>
                  <a:fillRect l="-800" t="-820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558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309DEAC3-14C6-4862-B5DD-32EEACE265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Power</a:t>
                </a:r>
                <a:r>
                  <a:rPr lang="es-ES" dirty="0"/>
                  <a:t>							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309DEAC3-14C6-4862-B5DD-32EEACE26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28BEFC8-3BB5-40C3-9AA4-B6D23BEC012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C4B0C9-5C2B-4866-A3C7-456D5DDB21C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084575A-393D-4176-9560-ADF72066B4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150800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084575A-393D-4176-9560-ADF72066B4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150800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3EA8892-8A15-4A35-B2D8-84BEFBC01171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2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6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	 </a:t>
            </a:r>
            <a:r>
              <a:rPr lang="en-US" sz="2400" dirty="0"/>
              <a:t>2</a:t>
            </a:r>
            <a:r>
              <a:rPr lang="en-US" sz="2400" baseline="30000" dirty="0"/>
              <a:t>3</a:t>
            </a:r>
            <a:r>
              <a:rPr lang="en-US" sz="2400" dirty="0"/>
              <a:t> + 5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1014844"/>
            <a:ext cx="7712368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CB6EF5-99BD-4D7F-A040-E56AC4BDBCC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5B3CA760-94DE-42CE-8C36-528E2415CF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Power</a:t>
                </a:r>
                <a:r>
                  <a:rPr lang="es-ES" dirty="0"/>
                  <a:t>							  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5B3CA760-94DE-42CE-8C36-528E2415C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8871A62-6350-4F1A-8534-0D8DCBA315E8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EA3693-9633-42D6-BDFB-3A6F190EEBAF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9D8D49E4-2521-44A1-9D8D-3189AA55B9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463278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9D8D49E4-2521-44A1-9D8D-3189AA55B9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463278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A8DCA6-10D0-4A2D-83CA-1C861038FC69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</a:t>
                </a:r>
                <a:r>
                  <a:rPr lang="es-ES" sz="1400" dirty="0"/>
                  <a:t> </a:t>
                </a:r>
                <a:r>
                  <a:rPr lang="es-ES" sz="1400" dirty="0" err="1"/>
                  <a:t>start</a:t>
                </a:r>
                <a:r>
                  <a:rPr lang="es-ES" sz="1400" dirty="0"/>
                  <a:t> </a:t>
                </a:r>
                <a:r>
                  <a:rPr lang="es-ES" sz="1400" dirty="0" err="1"/>
                  <a:t>of</a:t>
                </a:r>
                <a:r>
                  <a:rPr lang="es-ES" sz="1400" dirty="0"/>
                  <a:t> </a:t>
                </a:r>
                <a:r>
                  <a:rPr lang="es-ES" sz="1400" dirty="0" err="1"/>
                  <a:t>power</a:t>
                </a:r>
                <a:r>
                  <a:rPr lang="es-ES" sz="1400" dirty="0"/>
                  <a:t> </a:t>
                </a:r>
                <a:r>
                  <a:rPr lang="es-ES" sz="1400" dirty="0" err="1"/>
                  <a:t>function</a:t>
                </a:r>
                <a:endParaRPr lang="es-ES" sz="1400" dirty="0"/>
              </a:p>
              <a:p>
                <a:r>
                  <a:rPr lang="es-ES" sz="1400" dirty="0">
                    <a:solidFill>
                      <a:srgbClr val="0070C0"/>
                    </a:solidFill>
                  </a:rPr>
                  <a:t>EBX </a:t>
                </a:r>
                <a:r>
                  <a:rPr lang="en-US" sz="1400" dirty="0">
                    <a:solidFill>
                      <a:srgbClr val="0070C0"/>
                    </a:solidFill>
                  </a:rPr>
                  <a:t>= 2</a:t>
                </a:r>
              </a:p>
              <a:p>
                <a:r>
                  <a:rPr lang="en-US" sz="1400" dirty="0"/>
                  <a:t>ECX = 3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2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EAX = 2*2 = 4</a:t>
                </a:r>
                <a:endParaRPr lang="es-E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A8DCA6-10D0-4A2D-83CA-1C861038F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blipFill>
                <a:blip r:embed="rId6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DD1323D9-BF02-4A75-A121-27F6F5C955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Power</a:t>
                </a:r>
                <a:r>
                  <a:rPr lang="es-ES" dirty="0"/>
                  <a:t>							                            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DD1323D9-BF02-4A75-A121-27F6F5C95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AF5FB3C-A7D0-4AF0-B570-90358AA6417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B4233-62C2-4F14-AAD2-077FB0B0067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1B6D4E9-388D-493F-922A-1538A5845E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188756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1B6D4E9-388D-493F-922A-1538A5845E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188756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3878F61-A45C-4847-A5EB-9C809CF1A26A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4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4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E5BF7432-4ECD-494E-810F-8589CE419A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Power</a:t>
                </a:r>
                <a:r>
                  <a:rPr lang="es-ES" dirty="0"/>
                  <a:t>							                            </a:t>
                </a:r>
                <a:r>
                  <a:rPr lang="en-US" sz="2400" dirty="0"/>
                  <a:t>2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baseline="30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E5BF7432-4ECD-494E-810F-8589CE419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18A90CB-1AEA-4C30-9684-FDDA0D713D7B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3E75-E04E-4358-ADD9-2AE016E56EC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B929352-CBD8-4A17-82B2-D536623F8F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331202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B929352-CBD8-4A17-82B2-D536623F8F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331202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7D6A4DC-A00F-4FBB-B07F-50F414D65A10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ECX = 2</a:t>
            </a:r>
          </a:p>
          <a:p>
            <a:r>
              <a:rPr lang="en-US" sz="1400" dirty="0"/>
              <a:t>EAX = 4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29317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</a:t>
            </a:r>
            <a:r>
              <a:rPr lang="en-US" sz="2400" dirty="0"/>
              <a:t>restart loop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321D-97A9-4EB6-B9FE-B17AEE0D20BC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26AA7B-1881-4D27-B9BE-BDAF315E776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9F00B6E-9B07-4C4F-A4E7-0FFD46D4E0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392074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9F00B6E-9B07-4C4F-A4E7-0FFD46D4E0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392074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BF21B43-C7F1-445B-8BEF-C9D546B0F147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2</a:t>
            </a:r>
          </a:p>
          <a:p>
            <a:r>
              <a:rPr lang="en-US" sz="1400" dirty="0"/>
              <a:t>EAX = 4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350807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965AA235-0100-438E-A4D3-874D56DAAE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</a:t>
                </a:r>
                <a:r>
                  <a:rPr lang="en-US" sz="2400" dirty="0"/>
                  <a:t>2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2?</a:t>
                </a:r>
                <a:r>
                  <a:rPr lang="en-US" sz="2400" baseline="30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965AA235-0100-438E-A4D3-874D56DAA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E9E4E38-5466-4223-9A3D-0333E718F613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F4C384-5630-4E0A-825C-2E4828D84BD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490EB3D-6EFD-4F74-8FB3-5966C30E2C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74230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490EB3D-6EFD-4F74-8FB3-5966C30E2C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742308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C11843-0411-4A9A-A5D0-E0380D461BBA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</a:t>
                </a:r>
                <a:r>
                  <a:rPr lang="es-ES" sz="1400" dirty="0"/>
                  <a:t> </a:t>
                </a:r>
                <a:r>
                  <a:rPr lang="es-ES" sz="1400" dirty="0" err="1"/>
                  <a:t>start</a:t>
                </a:r>
                <a:r>
                  <a:rPr lang="es-ES" sz="1400" dirty="0"/>
                  <a:t> </a:t>
                </a:r>
                <a:r>
                  <a:rPr lang="es-ES" sz="1400" dirty="0" err="1"/>
                  <a:t>of</a:t>
                </a:r>
                <a:r>
                  <a:rPr lang="es-ES" sz="1400" dirty="0"/>
                  <a:t> </a:t>
                </a:r>
                <a:r>
                  <a:rPr lang="es-ES" sz="1400" dirty="0" err="1"/>
                  <a:t>power</a:t>
                </a:r>
                <a:r>
                  <a:rPr lang="es-ES" sz="1400" dirty="0"/>
                  <a:t> </a:t>
                </a:r>
                <a:r>
                  <a:rPr lang="es-ES" sz="1400" dirty="0" err="1"/>
                  <a:t>function</a:t>
                </a:r>
                <a:endParaRPr lang="es-ES" sz="1400" dirty="0"/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ECX = 2 = 1 ?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false</a:t>
                </a:r>
                <a:endParaRPr lang="en-US" sz="1400" dirty="0"/>
              </a:p>
              <a:p>
                <a:r>
                  <a:rPr lang="en-US" sz="1400" dirty="0"/>
                  <a:t>EAX = 4</a:t>
                </a:r>
                <a:endParaRPr lang="es-E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C11843-0411-4A9A-A5D0-E0380D461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blipFill>
                <a:blip r:embed="rId6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28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C74A57B-33D1-41B4-8E2F-FEFB55D2D7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Power</a:t>
                </a:r>
                <a:r>
                  <a:rPr lang="es-ES" dirty="0"/>
                  <a:t>							  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C74A57B-33D1-41B4-8E2F-FEFB55D2D7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753041A-C9FA-4FF7-861D-D78DB50626C7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9AE593-1028-4FE8-BF07-8C710330E5E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A2F6762-E76D-4539-8F2E-C6CF7DE42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29909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A2F6762-E76D-4539-8F2E-C6CF7DE42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29909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0E35014-A050-48BE-AAD6-3788EF8A905C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4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76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8C7821A-E23A-425C-A308-617AD594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Power</a:t>
            </a:r>
            <a:r>
              <a:rPr lang="es-ES" dirty="0"/>
              <a:t>							                               </a:t>
            </a:r>
            <a:r>
              <a:rPr lang="en-US" sz="2400" dirty="0"/>
              <a:t>8 </a:t>
            </a:r>
            <a:r>
              <a:rPr lang="en-US" sz="2400" dirty="0">
                <a:solidFill>
                  <a:schemeClr val="accent3"/>
                </a:solidFill>
              </a:rPr>
              <a:t>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733AAA-84DB-477E-A633-A70D4AA4014B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DD12D3-1CA5-43B4-8727-8B07A74B6AD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8729777-A624-498D-B80E-F6FB553F5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45761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8729777-A624-498D-B80E-F6FB553F5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45761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65AC80-8718-455C-A11E-AED725697692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</a:t>
                </a:r>
                <a:r>
                  <a:rPr lang="es-ES" sz="1400" dirty="0"/>
                  <a:t> </a:t>
                </a:r>
                <a:r>
                  <a:rPr lang="es-ES" sz="1400" dirty="0" err="1"/>
                  <a:t>start</a:t>
                </a:r>
                <a:r>
                  <a:rPr lang="es-ES" sz="1400" dirty="0"/>
                  <a:t> </a:t>
                </a:r>
                <a:r>
                  <a:rPr lang="es-ES" sz="1400" dirty="0" err="1"/>
                  <a:t>of</a:t>
                </a:r>
                <a:r>
                  <a:rPr lang="es-ES" sz="1400" dirty="0"/>
                  <a:t> </a:t>
                </a:r>
                <a:r>
                  <a:rPr lang="es-ES" sz="1400" dirty="0" err="1"/>
                  <a:t>power</a:t>
                </a:r>
                <a:r>
                  <a:rPr lang="es-ES" sz="1400" dirty="0"/>
                  <a:t> </a:t>
                </a:r>
                <a:r>
                  <a:rPr lang="es-ES" sz="1400" dirty="0" err="1"/>
                  <a:t>function</a:t>
                </a:r>
                <a:endParaRPr lang="es-ES" sz="1400" dirty="0"/>
              </a:p>
              <a:p>
                <a:r>
                  <a:rPr lang="es-ES" sz="1400" dirty="0">
                    <a:solidFill>
                      <a:srgbClr val="0070C0"/>
                    </a:solidFill>
                  </a:rPr>
                  <a:t>EBX </a:t>
                </a:r>
                <a:r>
                  <a:rPr lang="en-US" sz="1400" dirty="0">
                    <a:solidFill>
                      <a:srgbClr val="0070C0"/>
                    </a:solidFill>
                  </a:rPr>
                  <a:t>= 2</a:t>
                </a:r>
              </a:p>
              <a:p>
                <a:r>
                  <a:rPr lang="en-US" sz="1400" dirty="0"/>
                  <a:t>ECX =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4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EAX = 2*4 = 8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65AC80-8718-455C-A11E-AED725697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blipFill>
                <a:blip r:embed="rId3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76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4C95689-1A97-43B3-B035-6972DBD8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Power</a:t>
            </a:r>
            <a:r>
              <a:rPr lang="es-ES" dirty="0"/>
              <a:t>							                               </a:t>
            </a:r>
            <a:r>
              <a:rPr lang="en-US" sz="2400" dirty="0">
                <a:solidFill>
                  <a:srgbClr val="0070C0"/>
                </a:solidFill>
              </a:rPr>
              <a:t>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/>
                </a:solidFill>
              </a:rPr>
              <a:t>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4C1B0-FB3E-463D-9FC2-AB3D6CA50C9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6BD7F-80A0-4ECF-BEC4-4CAF58F8F3A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2C5E252-5619-40A2-8D08-C57C9768AD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61071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2C5E252-5619-40A2-8D08-C57C9768AD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61071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1608854-E79F-4C8A-9D55-4DB6741E2575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1750229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14F4179-479F-4265-882D-336CFCBB4E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 </a:t>
                </a:r>
                <a:r>
                  <a:rPr lang="en-US" sz="2400" dirty="0"/>
                  <a:t>2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4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14F4179-479F-4265-882D-336CFCBB4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4FFC43B-813D-4514-85A0-AAE340A30A6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770589-80F6-45F8-BE29-1D6DAEE99B8D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69F07FD-3768-48BF-9CB6-1B5C6531A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294437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69F07FD-3768-48BF-9CB6-1B5C6531A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2944370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2307184-ADF4-4FCA-B519-15EA5C24F38C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ECX = 1</a:t>
            </a:r>
          </a:p>
          <a:p>
            <a:r>
              <a:rPr lang="en-US" sz="1400" dirty="0"/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2731104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</a:t>
            </a:r>
            <a:r>
              <a:rPr lang="en-US" sz="2400" dirty="0"/>
              <a:t>restart loop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838A62-D226-408F-9AA5-4F9BF0F39132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3A7C5A-D028-4FCD-BB8C-A1E4E7272EE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EB47C0C-7889-4238-81EB-4969577563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248371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EB47C0C-7889-4238-81EB-4969577563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2483712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F26C6E8-5764-4BE2-87D9-2FF04EB6CEB3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326341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	 </a:t>
            </a:r>
            <a:r>
              <a:rPr lang="en-US" sz="2400" dirty="0"/>
              <a:t>2</a:t>
            </a:r>
            <a:r>
              <a:rPr lang="en-US" sz="2400" baseline="30000" dirty="0"/>
              <a:t>3</a:t>
            </a:r>
            <a:r>
              <a:rPr lang="en-US" sz="2400" dirty="0"/>
              <a:t> + 5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1014844"/>
            <a:ext cx="7712368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CB6EF5-99BD-4D7F-A040-E56AC4BDBCC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59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9E764385-2489-455A-BD3F-E5EAED1BD0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</a:t>
                </a:r>
                <a:r>
                  <a:rPr lang="en-US" sz="2400" dirty="0"/>
                  <a:t>2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1?</a:t>
                </a:r>
                <a:r>
                  <a:rPr lang="en-US" sz="2400" baseline="30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4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+ 5</a:t>
                </a:r>
                <a:r>
                  <a:rPr lang="en-US" sz="2400" baseline="30000" dirty="0">
                    <a:solidFill>
                      <a:schemeClr val="accent3"/>
                    </a:solidFill>
                  </a:rPr>
                  <a:t>2</a:t>
                </a:r>
                <a:endParaRPr lang="en-US" sz="4267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9E764385-2489-455A-BD3F-E5EAED1BD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5CA0580-2CCF-4804-A75E-B9C08D9B78F5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D6036-8864-4780-833E-8FE98D2E3AA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C8DD0E5-7062-43C3-9AAC-4AD99F8F11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946143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C8DD0E5-7062-43C3-9AAC-4AD99F8F11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946143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1D1817-50B8-49A3-A757-A530C194C565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</a:t>
                </a:r>
                <a:r>
                  <a:rPr lang="es-ES" sz="1400" dirty="0"/>
                  <a:t> </a:t>
                </a:r>
                <a:r>
                  <a:rPr lang="es-ES" sz="1400" dirty="0" err="1"/>
                  <a:t>start</a:t>
                </a:r>
                <a:r>
                  <a:rPr lang="es-ES" sz="1400" dirty="0"/>
                  <a:t> </a:t>
                </a:r>
                <a:r>
                  <a:rPr lang="es-ES" sz="1400" dirty="0" err="1"/>
                  <a:t>of</a:t>
                </a:r>
                <a:r>
                  <a:rPr lang="es-ES" sz="1400" dirty="0"/>
                  <a:t> </a:t>
                </a:r>
                <a:r>
                  <a:rPr lang="es-ES" sz="1400" dirty="0" err="1"/>
                  <a:t>power</a:t>
                </a:r>
                <a:r>
                  <a:rPr lang="es-ES" sz="1400" dirty="0"/>
                  <a:t> </a:t>
                </a:r>
                <a:r>
                  <a:rPr lang="es-ES" sz="1400" dirty="0" err="1"/>
                  <a:t>function</a:t>
                </a:r>
                <a:endParaRPr lang="es-ES" sz="1400" dirty="0"/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ECX = 1 = 1 ?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true</a:t>
                </a:r>
              </a:p>
              <a:p>
                <a:r>
                  <a:rPr lang="en-US" sz="1400" dirty="0"/>
                  <a:t>EAX = 8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1D1817-50B8-49A3-A757-A530C194C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954107"/>
              </a:xfrm>
              <a:prstGeom prst="rect">
                <a:avLst/>
              </a:prstGeom>
              <a:blipFill>
                <a:blip r:embed="rId6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086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 </a:t>
            </a:r>
            <a:r>
              <a:rPr lang="en-US" sz="2400" dirty="0"/>
              <a:t>end!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6E18D3-0252-45C8-834C-8EC6C53FF0C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7BF172-E7F8-4FB2-95C6-CA2B340D954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24201CD-870D-41EA-B914-918288571E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8195667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24201CD-870D-41EA-B914-918288571E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8195667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0358FB4-7A3F-478E-9CA2-B08C01FDCD95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1181351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	  </a:t>
            </a:r>
            <a:r>
              <a:rPr lang="en-US" sz="2400" dirty="0">
                <a:solidFill>
                  <a:srgbClr val="0070C0"/>
                </a:solidFill>
              </a:rPr>
              <a:t>8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/>
                </a:solidFill>
              </a:rPr>
              <a:t>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150F48-A54C-496B-9701-62DA34EE2335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81968B-DCAA-4329-84DF-23540D66A8C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8871244-E3BB-4692-9FB1-FFF34520AB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753652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8871244-E3BB-4692-9FB1-FFF34520AB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7536524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24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325C9E8-0618-4D6E-817E-57BD824C6F04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4189234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</a:t>
            </a:r>
            <a:r>
              <a:rPr lang="en-US" sz="2400" dirty="0"/>
              <a:t>power() #1: restore stack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18BC1B-B0FB-441C-80C3-A9095E44585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D2139-839A-44FD-A553-BCA24660CC3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2EB042C-6FF8-47C2-875A-1307179E2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780548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&amp; 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2EB042C-6FF8-47C2-875A-1307179E2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780548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589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7F2A9A6-E4EC-4AFB-94D1-8BFE5BE69999}"/>
              </a:ext>
            </a:extLst>
          </p:cNvPr>
          <p:cNvSpPr txBox="1"/>
          <p:nvPr/>
        </p:nvSpPr>
        <p:spPr>
          <a:xfrm>
            <a:off x="9686564" y="528811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</p:txBody>
      </p:sp>
    </p:spTree>
    <p:extLst>
      <p:ext uri="{BB962C8B-B14F-4D97-AF65-F5344CB8AC3E}">
        <p14:creationId xmlns:p14="http://schemas.microsoft.com/office/powerpoint/2010/main" val="4177352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3E26CBC-7B70-4A23-9EF6-DE67C097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</a:t>
            </a:r>
            <a:r>
              <a:rPr lang="en-US" sz="2400" dirty="0"/>
              <a:t>power() #1: restore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ED33A-DAC0-4387-93F4-0C773F2CC4B3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BA088-80C6-4178-86D8-ADA497B97CA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CE7BE3B-041C-4BFE-A16C-6F7553E199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042529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CE7BE3B-041C-4BFE-A16C-6F7553E199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042529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83403D8-B617-4730-B37B-7C8E3BDCDEE0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184617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</a:t>
            </a:r>
            <a:r>
              <a:rPr lang="en-US" sz="2400" dirty="0"/>
              <a:t>power() #1: return to main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8813E-5988-430E-AB87-E84FD1229031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AC48A4-F419-4600-B414-173F0E1B2A7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AD9168F6-828B-4B64-ACDB-708BDAD1E8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2355652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AD9168F6-828B-4B64-ACDB-708BDAD1E8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2355652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1639" r="-561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8CCBD3E-B7F0-41A1-AE01-E8777A12E75D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EIP </a:t>
            </a:r>
            <a:r>
              <a:rPr lang="en-US" sz="1400" dirty="0">
                <a:solidFill>
                  <a:srgbClr val="0070C0"/>
                </a:solidFill>
              </a:rPr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1677396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</a:t>
            </a:r>
            <a:r>
              <a:rPr lang="en-US" sz="2400" dirty="0"/>
              <a:t>power() #1: return to main</a:t>
            </a:r>
            <a:endParaRPr lang="en-US" sz="4267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1B5763-1DAB-4E81-9D50-B6B10F34F86C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014F31-A2F4-4943-8EB1-90EBB8386D90}"/>
              </a:ext>
            </a:extLst>
          </p:cNvPr>
          <p:cNvCxnSpPr>
            <a:cxnSpLocks/>
          </p:cNvCxnSpPr>
          <p:nvPr/>
        </p:nvCxnSpPr>
        <p:spPr>
          <a:xfrm>
            <a:off x="539075" y="299614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D676496-55FA-4B6C-9CDA-A79E8C139B6D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585DAB8-AF29-4044-A705-F7B5257A47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9833830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585DAB8-AF29-4044-A705-F7B5257A47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9833830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1639" r="-561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8CDF06E-12DE-473D-B0C3-5BD34AFB2D90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EIP </a:t>
            </a:r>
            <a:r>
              <a:rPr lang="en-US" sz="1400" dirty="0">
                <a:solidFill>
                  <a:srgbClr val="0070C0"/>
                </a:solidFill>
              </a:rPr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124228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</a:t>
            </a:r>
            <a:r>
              <a:rPr lang="en-US" sz="2400" dirty="0"/>
              <a:t>		        erase stack</a:t>
            </a:r>
            <a:endParaRPr lang="en-US" sz="4267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00E56-9C7F-4006-8A2E-F86FD35CE7BD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ECD23D-B0B2-4282-A629-947331A6B4D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5BA4CE91-9EF9-4C55-A50F-5C567B85C0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343350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5BA4CE91-9EF9-4C55-A50F-5C567B85C0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343350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8197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8DB53F7-3194-438D-8994-E22BB7F6900B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F96851-FC12-4544-872D-61D50E72BDA3}"/>
              </a:ext>
            </a:extLst>
          </p:cNvPr>
          <p:cNvCxnSpPr/>
          <p:nvPr/>
        </p:nvCxnSpPr>
        <p:spPr>
          <a:xfrm>
            <a:off x="10298432" y="1420400"/>
            <a:ext cx="1684857" cy="35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5DD879-4AFF-451B-9BE6-E65B56E3E0EF}"/>
              </a:ext>
            </a:extLst>
          </p:cNvPr>
          <p:cNvCxnSpPr>
            <a:cxnSpLocks/>
          </p:cNvCxnSpPr>
          <p:nvPr/>
        </p:nvCxnSpPr>
        <p:spPr>
          <a:xfrm flipV="1">
            <a:off x="10298432" y="1420399"/>
            <a:ext cx="1684857" cy="36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2CA556-1C99-4191-A15C-B1330AB96209}"/>
              </a:ext>
            </a:extLst>
          </p:cNvPr>
          <p:cNvCxnSpPr/>
          <p:nvPr/>
        </p:nvCxnSpPr>
        <p:spPr>
          <a:xfrm>
            <a:off x="10291806" y="1784832"/>
            <a:ext cx="1684857" cy="35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044AAA-92F8-4FEF-ADC4-69ECD1C9D19B}"/>
              </a:ext>
            </a:extLst>
          </p:cNvPr>
          <p:cNvCxnSpPr>
            <a:cxnSpLocks/>
          </p:cNvCxnSpPr>
          <p:nvPr/>
        </p:nvCxnSpPr>
        <p:spPr>
          <a:xfrm flipV="1">
            <a:off x="10291806" y="1784831"/>
            <a:ext cx="1684857" cy="36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65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rgbClr val="0070C0"/>
                </a:solidFill>
              </a:rPr>
              <a:t>8</a:t>
            </a:r>
            <a:r>
              <a:rPr lang="en-US" sz="2400" dirty="0"/>
              <a:t> + 5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286788-92FA-464C-8612-28D791D93145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F4AED-E190-4642-B9D4-ED85A7678DC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4188D70-4EA2-4521-9AD5-257F0237A0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008075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4188D70-4EA2-4521-9AD5-257F0237A0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008075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9AA4E0F-5AF0-4D40-987B-33C913D77BE1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C66D6-3ADA-4601-87AD-186A6524C103}"/>
              </a:ext>
            </a:extLst>
          </p:cNvPr>
          <p:cNvCxnSpPr/>
          <p:nvPr/>
        </p:nvCxnSpPr>
        <p:spPr>
          <a:xfrm>
            <a:off x="10291806" y="1784832"/>
            <a:ext cx="1684857" cy="35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62A58-855C-43E8-939B-ADCACD9B08EB}"/>
              </a:ext>
            </a:extLst>
          </p:cNvPr>
          <p:cNvCxnSpPr>
            <a:cxnSpLocks/>
          </p:cNvCxnSpPr>
          <p:nvPr/>
        </p:nvCxnSpPr>
        <p:spPr>
          <a:xfrm flipV="1">
            <a:off x="10291806" y="1784831"/>
            <a:ext cx="1684857" cy="36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127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/>
              <a:t>2</a:t>
            </a:r>
            <a:r>
              <a:rPr lang="en-US" sz="2400" baseline="30000" dirty="0"/>
              <a:t>3</a:t>
            </a:r>
            <a:r>
              <a:rPr lang="en-US" sz="2400" dirty="0"/>
              <a:t> + 5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  <a:endParaRPr lang="en-US" sz="4267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96498B-7943-484E-BD77-529896552C83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C4716C-FC5B-45C5-B552-883E55E98CE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800EAAB-8AA8-47BA-B25C-21A20BC87D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1956928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800EAAB-8AA8-47BA-B25C-21A20BC87D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1956928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1639" r="-561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8AE8EE5-C348-41AF-8C19-25E908E36E4A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269269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FFA72C-B329-40EE-B017-537F027F43A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/>
              <a:t>2</a:t>
            </a:r>
            <a:r>
              <a:rPr lang="en-US" sz="2400" baseline="30000" dirty="0">
                <a:solidFill>
                  <a:srgbClr val="0070C0"/>
                </a:solidFill>
              </a:rPr>
              <a:t>3</a:t>
            </a:r>
            <a:r>
              <a:rPr lang="en-US" sz="2400" dirty="0"/>
              <a:t> + 5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 $3			# push 2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CE3B672-5D2D-47CB-BC08-B588BEA40C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4739984"/>
                  </p:ext>
                </p:extLst>
              </p:nvPr>
            </p:nvGraphicFramePr>
            <p:xfrm>
              <a:off x="7265850" y="1051947"/>
              <a:ext cx="4706353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CE3B672-5D2D-47CB-BC08-B588BEA40C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4739984"/>
                  </p:ext>
                </p:extLst>
              </p:nvPr>
            </p:nvGraphicFramePr>
            <p:xfrm>
              <a:off x="7265850" y="1051947"/>
              <a:ext cx="4706353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1639" r="-561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6499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/>
              <a:t>2</a:t>
            </a:r>
            <a:r>
              <a:rPr lang="en-US" sz="2400" baseline="30000" dirty="0"/>
              <a:t>3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0070C0"/>
                </a:solidFill>
              </a:rPr>
              <a:t>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70DA6F-F815-4D54-83BE-E0C5D147DCC4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E3182-0FBA-40F5-A3CC-C247B094890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04EC1B1-561F-4757-BC28-B4471C6764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9261192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04EC1B1-561F-4757-BC28-B4471C6764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9261192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A66B033-03D5-4753-8ACB-75323EFF5AD6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51573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call </a:t>
            </a:r>
            <a:r>
              <a:rPr lang="en-US" sz="2400" dirty="0">
                <a:solidFill>
                  <a:schemeClr val="accent3"/>
                </a:solidFill>
              </a:rPr>
              <a:t>2</a:t>
            </a:r>
            <a:r>
              <a:rPr lang="en-US" sz="2400" baseline="30000" dirty="0">
                <a:solidFill>
                  <a:schemeClr val="accent3"/>
                </a:solidFill>
              </a:rPr>
              <a:t>3</a:t>
            </a:r>
            <a:r>
              <a:rPr lang="en-US" sz="2400" dirty="0">
                <a:solidFill>
                  <a:schemeClr val="accent3"/>
                </a:solidFill>
              </a:rPr>
              <a:t> +</a:t>
            </a:r>
            <a:r>
              <a:rPr lang="en-US" sz="2400" dirty="0"/>
              <a:t>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F2DA0-4E14-4DF3-B1C0-52977D669280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13D6C0-27BB-45D5-8F49-FEF9F96076E1}"/>
              </a:ext>
            </a:extLst>
          </p:cNvPr>
          <p:cNvCxnSpPr>
            <a:cxnSpLocks/>
          </p:cNvCxnSpPr>
          <p:nvPr/>
        </p:nvCxnSpPr>
        <p:spPr>
          <a:xfrm>
            <a:off x="539075" y="444394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FFD82B6-1714-41FD-BCE1-F1849E669FB4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11E0CB2-4563-4C09-8CC9-52563DE68D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7922614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11E0CB2-4563-4C09-8CC9-52563DE68D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7922614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8342710-EAB7-411E-9D6E-735D52BA77D2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4037872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87F70A-350A-4004-A7D1-190817DD7C92}"/>
              </a:ext>
            </a:extLst>
          </p:cNvPr>
          <p:cNvCxnSpPr>
            <a:cxnSpLocks/>
          </p:cNvCxnSpPr>
          <p:nvPr/>
        </p:nvCxnSpPr>
        <p:spPr>
          <a:xfrm>
            <a:off x="100925" y="567441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925D992-6273-4CD7-8187-AB653870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</a:t>
            </a:r>
            <a:r>
              <a:rPr lang="en-US" sz="2400" dirty="0"/>
              <a:t>start of power</a:t>
            </a:r>
            <a:endParaRPr lang="en-US" sz="4267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260E4E-762C-4545-9F35-78F0BCDE0B5F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7E0981-543C-4E68-A956-2E5C31D2732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40DC594-E213-40EA-90C7-F35D3FD974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1895278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40DC594-E213-40EA-90C7-F35D3FD974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1895278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32E9137-3DB2-4357-A9EC-49D94C6A1DE7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EIP </a:t>
            </a:r>
            <a:r>
              <a:rPr lang="en-US" sz="1400" dirty="0">
                <a:solidFill>
                  <a:srgbClr val="0070C0"/>
                </a:solidFill>
              </a:rPr>
              <a:t>= start of power function</a:t>
            </a:r>
            <a:endParaRPr lang="en-US" sz="1400" dirty="0"/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11FC26-115A-4A86-AF44-745825745FEB}"/>
              </a:ext>
            </a:extLst>
          </p:cNvPr>
          <p:cNvSpPr/>
          <p:nvPr/>
        </p:nvSpPr>
        <p:spPr>
          <a:xfrm>
            <a:off x="596225" y="5110432"/>
            <a:ext cx="8597225" cy="18361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	# tell linker this will be a function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		# save old base pointer</a:t>
            </a:r>
          </a:p>
          <a:p>
            <a:pPr algn="ctr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333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593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2F696B0-B195-4DA2-BC7A-2216E73DD5F8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Power</a:t>
            </a:r>
            <a:r>
              <a:rPr lang="es-ES" dirty="0"/>
              <a:t>							            </a:t>
            </a:r>
            <a:r>
              <a:rPr lang="en-US" sz="2400" dirty="0"/>
              <a:t>power() #2: save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0647A-BAFB-47D0-A572-958B7B8349CA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90260C-938A-4B1A-B398-46E1A4F7B7B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50676F3-8F5A-41F5-933D-1DFC2FB317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30596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50676F3-8F5A-41F5-933D-1DFC2FB317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30596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05F5D36-CBFA-44E1-933B-87824144217C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4145106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8974620-83B0-4F6D-9CE4-6568949CD37D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Power</a:t>
            </a:r>
            <a:r>
              <a:rPr lang="es-ES" dirty="0"/>
              <a:t>							      </a:t>
            </a:r>
            <a:r>
              <a:rPr lang="en-US" sz="2400" dirty="0"/>
              <a:t>power() #2: stack </a:t>
            </a:r>
            <a:r>
              <a:rPr lang="en-US" sz="2400" dirty="0" err="1"/>
              <a:t>ptr</a:t>
            </a:r>
            <a:r>
              <a:rPr lang="en-US" sz="2400" dirty="0"/>
              <a:t> =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F24A8F-2A85-457A-AD16-9C81C08441E1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06B2F-93E3-4BF2-8569-0357B90EACDE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F41C36B-F09A-444C-B8E4-76EF55CEC9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5296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F41C36B-F09A-444C-B8E4-76EF55CEC9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5296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8667B57-CFF0-4234-8BD4-512FD89012CD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428964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EFFD815-C669-49B5-A441-7185492180C8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Power</a:t>
            </a:r>
            <a:r>
              <a:rPr lang="es-ES" dirty="0"/>
              <a:t>							      		  </a:t>
            </a:r>
            <a:r>
              <a:rPr lang="en-US" sz="2400" dirty="0"/>
              <a:t>power() #2: local </a:t>
            </a:r>
            <a:r>
              <a:rPr lang="en-US" sz="2400" dirty="0" err="1"/>
              <a:t>var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423A0-5975-452F-AA5D-AC51B0001F19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E5BA57-24FD-437E-9F7C-D34F4F9A1AD4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3D8EB81-8CC1-4D8D-A33D-D775C7AF41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862583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3D8EB81-8CC1-4D8D-A33D-D775C7AF41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862583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90816BC-9D2D-4253-8299-E5ECD7473044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894863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</a:t>
            </a:r>
            <a:r>
              <a:rPr lang="en-US" sz="2400" dirty="0"/>
              <a:t>power() #2: base offsets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F8CBAC-CBDF-48B6-BB62-0806970482F9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27A9FD-9EB2-42B6-A282-8E84524E7D8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5BC519E-C9D4-4347-8BBF-8F54088783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873972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5BC519E-C9D4-4347-8BBF-8F54088783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873972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EA7C1B-313E-4273-8903-5037A1154479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2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957250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011C3-66E7-4880-AC3F-910674287DD8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706FBD-EBA3-41A4-BCC3-5F1380ACD1B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C960B8D-0C7F-40FF-B6CA-98EC11B84A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43125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C960B8D-0C7F-40FF-B6CA-98EC11B84A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43125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1C8DED6-1F10-4616-9C56-AE285EA039BF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770300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</a:t>
            </a:r>
            <a:r>
              <a:rPr lang="en-US" sz="2400" dirty="0"/>
              <a:t> 5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  <a:endParaRPr lang="en-US" sz="4267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59CEA4-88A2-4535-BA2F-FE56FC08D5BC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D5961D-C9BB-480E-855A-888B6DB0C29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3E4BBD0-1755-4A59-BDB6-47F5B8DC7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983492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3E4BBD0-1755-4A59-BDB6-47F5B8DC7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983492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&lt;local variable&gt;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27EC934-4262-48A2-8AF7-AD2A91E21210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ECX = 2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4149819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</a:t>
            </a:r>
            <a:r>
              <a:rPr lang="es-ES" dirty="0">
                <a:solidFill>
                  <a:schemeClr val="accent3"/>
                </a:solidFill>
              </a:rPr>
              <a:t>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 </a:t>
            </a:r>
            <a:r>
              <a:rPr lang="en-US" sz="2400" dirty="0">
                <a:solidFill>
                  <a:srgbClr val="0070C0"/>
                </a:solidFill>
              </a:rPr>
              <a:t>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E4DCF-5C32-44A9-9A79-1A40D6398F91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638E83-D1C9-46B9-B1C1-5822AEF9280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62BA934-5B09-4C55-8842-635B2D45B8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618503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62BA934-5B09-4C55-8842-635B2D45B8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618503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0CCD276-6D66-44F0-B3C2-2FEBFE43D47A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5</a:t>
            </a:r>
          </a:p>
          <a:p>
            <a:r>
              <a:rPr lang="en-US" sz="1400" dirty="0"/>
              <a:t>ECX = 2</a:t>
            </a:r>
          </a:p>
          <a:p>
            <a:r>
              <a:rPr lang="en-US" sz="1400" dirty="0"/>
              <a:t>EAX = 8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73537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baseline="30000" dirty="0"/>
              <a:t>3</a:t>
            </a:r>
            <a:r>
              <a:rPr lang="en-US" sz="2400" dirty="0"/>
              <a:t> + 5</a:t>
            </a:r>
            <a:r>
              <a:rPr lang="en-US" sz="2400" baseline="30000" dirty="0"/>
              <a:t>2</a:t>
            </a:r>
            <a:endParaRPr lang="en-US" sz="4267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986BBB-3D91-4CDF-905F-95CBFB2FD03B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85DDE8-2A76-43A7-B66A-9079CD0B64E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215D521-60B9-4492-AF36-7AC0CACC99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1467471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215D521-60B9-4492-AF36-7AC0CACC99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1467471"/>
                  </p:ext>
                </p:extLst>
              </p:nvPr>
            </p:nvGraphicFramePr>
            <p:xfrm>
              <a:off x="7265850" y="1051947"/>
              <a:ext cx="4706353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1639" r="-561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1295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C137416-E74F-4B32-8572-3C222C63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</a:t>
            </a:r>
            <a:r>
              <a:rPr lang="en-US" sz="2400" dirty="0"/>
              <a:t> 5</a:t>
            </a:r>
            <a:r>
              <a:rPr lang="en-US" sz="2400" baseline="30000" dirty="0">
                <a:solidFill>
                  <a:srgbClr val="0070C0"/>
                </a:solidFill>
              </a:rPr>
              <a:t>2?</a:t>
            </a:r>
            <a:endParaRPr lang="en-US" sz="4267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6536B5-E23D-4E18-99FD-77B1A5686E4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7C39F1-28AC-445B-93B0-888197C178E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4E67865-7677-4CD1-981D-57B6C4F619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777175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4E67865-7677-4CD1-981D-57B6C4F619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777175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196A3D-D8B7-4D75-B247-E963D49A6096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 start of power function</a:t>
                </a:r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5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ECX = 2 = 1 ?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false</a:t>
                </a:r>
              </a:p>
              <a:p>
                <a:r>
                  <a:rPr lang="en-US" sz="1400" dirty="0"/>
                  <a:t>EAX = 8</a:t>
                </a:r>
              </a:p>
              <a:p>
                <a:r>
                  <a:rPr lang="es-ES" sz="1400" dirty="0"/>
                  <a:t>E</a:t>
                </a:r>
                <a:r>
                  <a:rPr lang="en-US" sz="1400" dirty="0"/>
                  <a:t>BP = old EBP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196A3D-D8B7-4D75-B247-E963D49A6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blipFill>
                <a:blip r:embed="rId3"/>
                <a:stretch>
                  <a:fillRect l="-800" t="-521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080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  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8 +</a:t>
                </a:r>
                <a:r>
                  <a:rPr lang="en-US" sz="2400" dirty="0"/>
                  <a:t> 5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5</a:t>
                </a:r>
                <a:endParaRPr lang="en-US" sz="4267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 r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FBDFA0F-90C7-4305-83E9-1E0B2E72FE5A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1A186-D49A-4EE4-915E-B4BD42945EA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F90A0BB-63F1-43D3-9BB6-407068037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071910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</a:t>
                          </a:r>
                          <a:r>
                            <a:rPr lang="en-US" dirty="0"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F90A0BB-63F1-43D3-9BB6-407068037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071910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CADC7EB-4E7D-4326-AEF8-39AF68B2E556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>
                <a:solidFill>
                  <a:schemeClr val="tx1"/>
                </a:solidFill>
              </a:rPr>
              <a:t>ECX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18463089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</a:t>
            </a:r>
            <a:r>
              <a:rPr lang="en-US" sz="2400" dirty="0"/>
              <a:t> 25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F42FB-8AF3-439B-AB2A-EB9D3163D885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0676A-6EDD-4F0C-8C6E-68373646D7F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8212804-9615-4D2C-AC1B-CF401B2A1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193979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8212804-9615-4D2C-AC1B-CF401B2A11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193979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90E9-B51D-426B-8078-0CFA8EFDB6D4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 start of power function</a:t>
                </a:r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5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ECX =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5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EAX = 5*5 = 25</a:t>
                </a:r>
              </a:p>
              <a:p>
                <a:r>
                  <a:rPr lang="es-ES" sz="1400" dirty="0"/>
                  <a:t>E</a:t>
                </a:r>
                <a:r>
                  <a:rPr lang="en-US" sz="1400" dirty="0"/>
                  <a:t>BP = old EBP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90E9-B51D-426B-8078-0CFA8EFDB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blipFill>
                <a:blip r:embed="rId3"/>
                <a:stretch>
                  <a:fillRect l="-800" t="-521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3828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 </a:t>
            </a:r>
            <a:r>
              <a:rPr lang="en-US" sz="2400" dirty="0"/>
              <a:t>25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52C3E9-6D86-4EFC-822B-53B83172DC94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52E8D2-6086-43C9-B7D3-5F6D6C2A965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5EAEBD3-EE8A-4349-89AE-BB4D23C9FC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94015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5EAEBD3-EE8A-4349-89AE-BB4D23C9FC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940155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292BAFA-56C5-4069-B8B2-B02C2947C227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>
                <a:solidFill>
                  <a:schemeClr val="tx1"/>
                </a:solidFill>
              </a:rPr>
              <a:t>ECX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6491253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 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8 + </a:t>
                </a:r>
                <a:r>
                  <a:rPr lang="en-US" sz="2400" dirty="0"/>
                  <a:t>5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5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1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16C661A-6C9F-4BCE-8CA2-46BAF799E69E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6B23DC-4DC5-4047-AB91-54BD3EDC9CE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8838124-31CE-46F5-8C96-E54C2F58CF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852798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8838124-31CE-46F5-8C96-E54C2F58CF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852798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FF702F1-37BB-45C0-9CA5-0C69B65DB61F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15464474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</a:t>
            </a:r>
            <a:r>
              <a:rPr lang="en-US" sz="2400" dirty="0"/>
              <a:t>restart loop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8388A-1387-49B9-89B3-B1934BAD1626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75610-A109-45C9-973C-8E100AC5957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B5A144D0-9369-4C89-8484-D488EB3129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8846216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B5A144D0-9369-4C89-8484-D488EB3129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8846216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119D816-A0CC-49BE-8A54-220D2607BDB5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523096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Power							                           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8 +</a:t>
                </a:r>
                <a:r>
                  <a:rPr lang="en-US" sz="2400" dirty="0"/>
                  <a:t> 5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5</a:t>
                </a:r>
                <a:r>
                  <a:rPr lang="en-US" sz="2400" baseline="30000" dirty="0">
                    <a:solidFill>
                      <a:srgbClr val="0070C0"/>
                    </a:solidFill>
                  </a:rPr>
                  <a:t>1?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D485E2B-E1EB-4A17-9539-A7C52A8E6153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FA9F86-7D58-4C39-B55A-C05E4C8F5C1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4BAE46A-011D-44E6-A480-7FA9838ADF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29104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4BAE46A-011D-44E6-A480-7FA9838ADF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291044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6918D4-6149-4959-A753-1E992D2E327A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 start of power function</a:t>
                </a:r>
              </a:p>
              <a:p>
                <a:r>
                  <a:rPr lang="es-ES" sz="1400" dirty="0"/>
                  <a:t>EBX </a:t>
                </a:r>
                <a:r>
                  <a:rPr lang="en-US" sz="1400" dirty="0"/>
                  <a:t>= 5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ECX = 1 = 1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true</a:t>
                </a:r>
              </a:p>
              <a:p>
                <a:r>
                  <a:rPr lang="en-US" sz="1400" dirty="0"/>
                  <a:t>EAX = 25</a:t>
                </a:r>
              </a:p>
              <a:p>
                <a:r>
                  <a:rPr lang="es-ES" sz="1400" dirty="0"/>
                  <a:t>E</a:t>
                </a:r>
                <a:r>
                  <a:rPr lang="en-US" sz="1400" dirty="0"/>
                  <a:t>BP = old EBP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6918D4-6149-4959-A753-1E992D2E3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blipFill>
                <a:blip r:embed="rId4"/>
                <a:stretch>
                  <a:fillRect l="-800" t="-521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120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 </a:t>
            </a:r>
            <a:r>
              <a:rPr lang="en-US" sz="2400" dirty="0"/>
              <a:t>end!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8EF80-2669-426C-A80A-FB0216BE263F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ADF0EE-7C44-4FF2-B964-8047211B6A0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F758832-A51B-46C1-9166-6641FFA66E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407118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F758832-A51B-46C1-9166-6641FFA66E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407118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7558D36-1100-481A-B437-F509E59C79BE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21148538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>
                <a:solidFill>
                  <a:schemeClr val="accent3"/>
                </a:solidFill>
              </a:rPr>
              <a:t>8 +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25</a:t>
            </a:r>
            <a:endParaRPr lang="en-US" sz="4267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4F877-7FDD-4C7E-B4A8-5C4AA25DBCA6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8002F-767C-4B63-ACC7-D165C836868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AF7CE0A-8153-4361-B7B2-5EB28B112D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538393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AF7CE0A-8153-4361-B7B2-5EB28B112D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5383930"/>
                  </p:ext>
                </p:extLst>
              </p:nvPr>
            </p:nvGraphicFramePr>
            <p:xfrm>
              <a:off x="7265850" y="1051947"/>
              <a:ext cx="4706353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366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9D525D5-A256-4C82-B44C-78A756AB2F6C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5703843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4B6D88-0BC7-45AB-BEF9-40434B69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</a:t>
            </a:r>
            <a:r>
              <a:rPr lang="en-US" sz="2400" dirty="0"/>
              <a:t>power() #2: restore stack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C0F565-9E77-48CB-92A7-4E9D7DCB1A6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F0012-5ADB-43AD-9F55-ECBBCE0ED1E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A5480E2-CEDF-478C-9102-4A49DF7807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54337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 &amp; (%ebp)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A5480E2-CEDF-478C-9102-4A49DF7807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5433761"/>
                  </p:ext>
                </p:extLst>
              </p:nvPr>
            </p:nvGraphicFramePr>
            <p:xfrm>
              <a:off x="7265850" y="1051947"/>
              <a:ext cx="4706353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561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151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178242C-4833-46D4-9A3C-8659D6A1746D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288050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580F46-0751-4393-9275-CEA9A156412C}"/>
              </a:ext>
            </a:extLst>
          </p:cNvPr>
          <p:cNvCxnSpPr>
            <a:cxnSpLocks/>
          </p:cNvCxnSpPr>
          <p:nvPr/>
        </p:nvCxnSpPr>
        <p:spPr>
          <a:xfrm>
            <a:off x="539075" y="299614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4AEADF-48C7-46F1-89C8-39D787A0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call 2</a:t>
            </a:r>
            <a:r>
              <a:rPr lang="en-US" sz="2400" baseline="30000" dirty="0"/>
              <a:t>3</a:t>
            </a:r>
            <a:r>
              <a:rPr lang="en-US" sz="2400" dirty="0">
                <a:solidFill>
                  <a:schemeClr val="accent3"/>
                </a:solidFill>
              </a:rPr>
              <a:t> + 5</a:t>
            </a:r>
            <a:r>
              <a:rPr lang="en-US" sz="2400" baseline="30000" dirty="0">
                <a:solidFill>
                  <a:schemeClr val="accent3"/>
                </a:solidFill>
              </a:rPr>
              <a:t>2</a:t>
            </a:r>
            <a:endParaRPr lang="en-US" sz="4267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F0B2A-00B0-46E6-B366-8F0ACC7FB45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583527C-7AB1-419A-89C5-598C1C891F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2716133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583527C-7AB1-419A-89C5-598C1C891F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2716133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50068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710A1C0-7C20-451E-BCF1-1DDB52C2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</a:t>
            </a:r>
            <a:r>
              <a:rPr lang="en-US" sz="2400" dirty="0"/>
              <a:t>power() #2: restore base </a:t>
            </a:r>
            <a:r>
              <a:rPr lang="en-US" sz="2400" dirty="0" err="1"/>
              <a:t>ptr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F8A9A-3354-4DBD-A4A8-84B460C6BE8A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B8BCA1-2588-4A75-BE5F-BC181DB9B16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BF91AF7-4095-4976-A34C-861045689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3664329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BF91AF7-4095-4976-A34C-861045689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3664329"/>
                  </p:ext>
                </p:extLst>
              </p:nvPr>
            </p:nvGraphicFramePr>
            <p:xfrm>
              <a:off x="7265850" y="1051947"/>
              <a:ext cx="470635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2989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F095DF6-2A70-4320-B059-B2A1A5A91CE9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21586660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</a:t>
            </a:r>
            <a:r>
              <a:rPr lang="en-US" sz="2400" dirty="0"/>
              <a:t>power() #2: return to main</a:t>
            </a:r>
            <a:endParaRPr lang="en-US" sz="4267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FB3B0E-0929-4B18-9AEA-353BB290863F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5306D-CFBD-4078-8F4B-619CFFB3E13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84B4A79-E143-4F70-A538-FC2A6F5DEF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235574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84B4A79-E143-4F70-A538-FC2A6F5DEF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235574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911E225-365D-46DE-8BF1-D47A741DED68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4856965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46716B-4B76-4DD5-94A5-37E84859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</a:t>
            </a:r>
            <a:r>
              <a:rPr lang="en-US" sz="2400" dirty="0"/>
              <a:t>power() #2: return to main</a:t>
            </a:r>
            <a:endParaRPr lang="en-US" sz="4267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C516F5-C683-4C0B-B13C-C05BB46163FE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CB5265-B286-4CDC-8A5E-2737254039BA}"/>
              </a:ext>
            </a:extLst>
          </p:cNvPr>
          <p:cNvCxnSpPr>
            <a:cxnSpLocks/>
          </p:cNvCxnSpPr>
          <p:nvPr/>
        </p:nvCxnSpPr>
        <p:spPr>
          <a:xfrm>
            <a:off x="539075" y="444394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790160C-E135-40BB-87CA-4683CFF08474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2A900470-72C8-4527-983F-08A46ECEB8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397337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2A900470-72C8-4527-983F-08A46ECEB8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397337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10F6713-5A13-44FA-A04C-B7E3142ADFD8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4628387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erase stack</a:t>
            </a:r>
            <a:endParaRPr lang="en-US" sz="4267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400CA-6ED4-4815-8F5C-FBDE3D4357D9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A6769F-480B-440F-8D82-27CEA5F6027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4566576-C557-43A5-BC24-883428950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0382975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4566576-C557-43A5-BC24-883428950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0382975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561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5318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6B44885-6F7A-41AA-B3FD-55F888BD1487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5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7D0989-70F0-44DE-8AAB-53D8815E10BC}"/>
              </a:ext>
            </a:extLst>
          </p:cNvPr>
          <p:cNvCxnSpPr/>
          <p:nvPr/>
        </p:nvCxnSpPr>
        <p:spPr>
          <a:xfrm>
            <a:off x="10293972" y="1794002"/>
            <a:ext cx="1684857" cy="35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1DFF66-EFBF-4D8B-B013-AD8C47BAE84E}"/>
              </a:ext>
            </a:extLst>
          </p:cNvPr>
          <p:cNvCxnSpPr>
            <a:cxnSpLocks/>
          </p:cNvCxnSpPr>
          <p:nvPr/>
        </p:nvCxnSpPr>
        <p:spPr>
          <a:xfrm flipV="1">
            <a:off x="10293972" y="1794001"/>
            <a:ext cx="1684857" cy="36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0A495A-6E67-4953-B8C4-131345981CF1}"/>
              </a:ext>
            </a:extLst>
          </p:cNvPr>
          <p:cNvCxnSpPr/>
          <p:nvPr/>
        </p:nvCxnSpPr>
        <p:spPr>
          <a:xfrm>
            <a:off x="10287346" y="2158434"/>
            <a:ext cx="1684857" cy="35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78B672-EA04-4AA4-B62E-2304C36EFB09}"/>
              </a:ext>
            </a:extLst>
          </p:cNvPr>
          <p:cNvCxnSpPr>
            <a:cxnSpLocks/>
          </p:cNvCxnSpPr>
          <p:nvPr/>
        </p:nvCxnSpPr>
        <p:spPr>
          <a:xfrm flipV="1">
            <a:off x="10287346" y="2158433"/>
            <a:ext cx="1684857" cy="36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805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   </a:t>
            </a:r>
            <a:r>
              <a:rPr lang="en-US" sz="2400" dirty="0"/>
              <a:t>8 + 25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BBD4C3-2B7B-457D-908B-A49094362F0E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1EAB25-191A-47CA-A209-9C61D97A01D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94DFA3C-BD17-4702-BCBC-A5EDC964F7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288663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94DFA3C-BD17-4702-BCBC-A5EDC964F7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288663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065" r="-5613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3134F1B-777B-4E75-BDEB-20CEF88EACE1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8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/>
              <a:t>EAX = 25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17150765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8 + 25 = 33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089DD-8F31-43DE-82FA-C24E64E48C6E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BE9AA-916D-43CB-8C69-F81125CC0EDD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DEE259A-377D-4FC0-8787-A310183BEA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2124799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DEE259A-377D-4FC0-8787-A310183BEA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2124799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065" r="-5613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63D21D-CD95-4AD9-873E-95FA5AEC8F15}"/>
                  </a:ext>
                </a:extLst>
              </p:cNvPr>
              <p:cNvSpPr txBox="1"/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EIP = return address </a:t>
                </a:r>
              </a:p>
              <a:p>
                <a:r>
                  <a:rPr lang="es-ES" sz="1400" dirty="0">
                    <a:solidFill>
                      <a:srgbClr val="0070C0"/>
                    </a:solidFill>
                  </a:rPr>
                  <a:t>EBX </a:t>
                </a:r>
                <a:r>
                  <a:rPr lang="en-US" sz="1400" dirty="0">
                    <a:solidFill>
                      <a:srgbClr val="0070C0"/>
                    </a:solidFill>
                  </a:rPr>
                  <a:t>= 8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EBX = 25+8 = 33</a:t>
                </a:r>
              </a:p>
              <a:p>
                <a:r>
                  <a:rPr lang="en-US" sz="1400" dirty="0"/>
                  <a:t>ECX = 1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25</a:t>
                </a:r>
              </a:p>
              <a:p>
                <a:r>
                  <a:rPr lang="es-ES" sz="1400" dirty="0"/>
                  <a:t>E</a:t>
                </a:r>
                <a:r>
                  <a:rPr lang="en-US" sz="1400" dirty="0"/>
                  <a:t>BP = old EBP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63D21D-CD95-4AD9-873E-95FA5AEC8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564" y="5288117"/>
                <a:ext cx="2285639" cy="1169551"/>
              </a:xfrm>
              <a:prstGeom prst="rect">
                <a:avLst/>
              </a:prstGeom>
              <a:blipFill>
                <a:blip r:embed="rId3"/>
                <a:stretch>
                  <a:fillRect l="-800" t="-521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4615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</a:t>
            </a:r>
            <a:r>
              <a:rPr lang="en-US" sz="2400" dirty="0"/>
              <a:t>exit code = 1; return value = 33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564446-64EA-4396-9D82-0EB1A982649A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8081D-18DB-4532-99FC-26EE93BE48C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2B8445D-4894-4EE3-864D-221FADB13F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532415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2B8445D-4894-4EE3-864D-221FADB13F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532415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065" r="-5613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BA4BAEA-6570-4FC2-8270-D31DC5E0FEC0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</a:t>
            </a:r>
          </a:p>
          <a:p>
            <a:r>
              <a:rPr lang="es-ES" sz="1400" dirty="0"/>
              <a:t>EBX </a:t>
            </a:r>
            <a:r>
              <a:rPr lang="en-US" sz="1400" dirty="0"/>
              <a:t>= 33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1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5911339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  </a:t>
            </a:r>
            <a:r>
              <a:rPr lang="en-US" sz="2400" dirty="0"/>
              <a:t>interrupt</a:t>
            </a:r>
            <a:endParaRPr lang="en-US" sz="426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CBB4F3-3118-4DA9-9C96-7A92E298ADB1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C6C7B-BAF9-43F0-811B-80150DECC27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831308-CEB9-455E-9414-89241D4AC8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6865116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831308-CEB9-455E-9414-89241D4AC8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6865116"/>
                  </p:ext>
                </p:extLst>
              </p:nvPr>
            </p:nvGraphicFramePr>
            <p:xfrm>
              <a:off x="7265850" y="1051947"/>
              <a:ext cx="4706353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065" r="-5613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417585F-4809-46CA-BBA0-CEB454AF3664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33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1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3103107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	</a:t>
            </a:r>
            <a:r>
              <a:rPr lang="en-US" sz="2400" dirty="0"/>
              <a:t>Answer</a:t>
            </a:r>
            <a:endParaRPr lang="en-US" sz="426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F251A-6654-437D-AD2E-A9C56F7F9297}"/>
              </a:ext>
            </a:extLst>
          </p:cNvPr>
          <p:cNvSpPr txBox="1"/>
          <p:nvPr/>
        </p:nvSpPr>
        <p:spPr>
          <a:xfrm>
            <a:off x="5203949" y="2790105"/>
            <a:ext cx="328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3</a:t>
            </a:r>
            <a:r>
              <a:rPr lang="en-US" sz="2800" dirty="0"/>
              <a:t> + 5</a:t>
            </a:r>
            <a:r>
              <a:rPr lang="en-US" sz="2800" baseline="30000" dirty="0"/>
              <a:t>2</a:t>
            </a:r>
            <a:r>
              <a:rPr lang="en-US" sz="2800" dirty="0"/>
              <a:t> = 33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15626-B86C-414A-930E-1FF7A01420B9}"/>
              </a:ext>
            </a:extLst>
          </p:cNvPr>
          <p:cNvSpPr txBox="1"/>
          <p:nvPr/>
        </p:nvSpPr>
        <p:spPr>
          <a:xfrm>
            <a:off x="7011875" y="2393428"/>
            <a:ext cx="1514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222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31B7B-E49D-46EC-B5F3-B86FA30E1628}"/>
              </a:ext>
            </a:extLst>
          </p:cNvPr>
          <p:cNvSpPr txBox="1"/>
          <p:nvPr/>
        </p:nvSpPr>
        <p:spPr>
          <a:xfrm>
            <a:off x="9686564" y="5288117"/>
            <a:ext cx="2285639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EBX </a:t>
            </a:r>
            <a:r>
              <a:rPr lang="en-US" sz="1400" dirty="0">
                <a:solidFill>
                  <a:srgbClr val="0070C0"/>
                </a:solidFill>
              </a:rPr>
              <a:t>= 33</a:t>
            </a:r>
          </a:p>
          <a:p>
            <a:r>
              <a:rPr lang="en-US" sz="1400" dirty="0"/>
              <a:t>ECX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1</a:t>
            </a:r>
          </a:p>
          <a:p>
            <a:r>
              <a:rPr lang="es-ES" sz="1400" dirty="0"/>
              <a:t>E</a:t>
            </a:r>
            <a:r>
              <a:rPr lang="en-US" sz="1400" dirty="0"/>
              <a:t>BP = old EBP</a:t>
            </a:r>
          </a:p>
        </p:txBody>
      </p:sp>
    </p:spTree>
    <p:extLst>
      <p:ext uri="{BB962C8B-B14F-4D97-AF65-F5344CB8AC3E}">
        <p14:creationId xmlns:p14="http://schemas.microsoft.com/office/powerpoint/2010/main" val="50597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4E9888-F415-4972-9CB8-A1C470FA687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3093CE-1A1B-480E-9F7C-CA039822D20F}"/>
              </a:ext>
            </a:extLst>
          </p:cNvPr>
          <p:cNvSpPr/>
          <p:nvPr/>
        </p:nvSpPr>
        <p:spPr>
          <a:xfrm>
            <a:off x="139025" y="1014844"/>
            <a:ext cx="759053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# starting with period means assembler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instructions and not machine code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# where instructions live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# tell program to start at _start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$3			# push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$2			# push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power		# call the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save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before calling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the next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$2			# push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$5			# push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power		# call the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$8, %esp		# move stack pointer back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%ebx			# 2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already in %eax, 1</a:t>
            </a:r>
            <a:r>
              <a:rPr lang="en-US" sz="1200" baseline="30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on the stack so pop it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%eax, %ebx		# add them together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exit code (%ebx is returned)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	# interrupt 16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</a:t>
            </a:r>
            <a:r>
              <a:rPr lang="en-US" sz="2400" dirty="0"/>
              <a:t>start of power</a:t>
            </a:r>
            <a:endParaRPr lang="en-US" sz="426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9222C-C68D-4739-B989-583BC96C345D}"/>
              </a:ext>
            </a:extLst>
          </p:cNvPr>
          <p:cNvSpPr/>
          <p:nvPr/>
        </p:nvSpPr>
        <p:spPr>
          <a:xfrm>
            <a:off x="596225" y="3930988"/>
            <a:ext cx="8597225" cy="288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	# tell linker this will be a function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 %ebp			# save old base pointer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	# make stack pointer the base pointer</a:t>
            </a:r>
          </a:p>
          <a:p>
            <a:r>
              <a:rPr lang="en-US" sz="1333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	# make room for local variables</a:t>
            </a:r>
          </a:p>
          <a:p>
            <a:endParaRPr lang="es-ES" sz="1333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# put 1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12(%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# put 2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333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450681-E518-4343-A9AF-21852AE62F8E}"/>
              </a:ext>
            </a:extLst>
          </p:cNvPr>
          <p:cNvCxnSpPr>
            <a:cxnSpLocks/>
          </p:cNvCxnSpPr>
          <p:nvPr/>
        </p:nvCxnSpPr>
        <p:spPr>
          <a:xfrm>
            <a:off x="100925" y="431027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AD4BCE8-24F2-442D-86AA-93575AEB5A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283343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AD4BCE8-24F2-442D-86AA-93575AEB5A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283343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FAE897A-055A-4E80-BFDE-259499D6B812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EIP </a:t>
            </a:r>
            <a:r>
              <a:rPr lang="en-US" sz="1400" dirty="0">
                <a:solidFill>
                  <a:srgbClr val="0070C0"/>
                </a:solidFill>
              </a:rPr>
              <a:t>=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s-ES" sz="1400" dirty="0" err="1">
                <a:solidFill>
                  <a:srgbClr val="0070C0"/>
                </a:solidFill>
              </a:rPr>
              <a:t>start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s-ES" sz="1400" dirty="0" err="1">
                <a:solidFill>
                  <a:srgbClr val="0070C0"/>
                </a:solidFill>
              </a:rPr>
              <a:t>of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s-ES" sz="1400" dirty="0" err="1">
                <a:solidFill>
                  <a:srgbClr val="0070C0"/>
                </a:solidFill>
              </a:rPr>
              <a:t>power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s-ES" sz="1400" dirty="0" err="1">
                <a:solidFill>
                  <a:srgbClr val="0070C0"/>
                </a:solidFill>
              </a:rPr>
              <a:t>function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82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@function</a:t>
            </a:r>
            <a:endParaRPr lang="en-US" sz="426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9222C-C68D-4739-B989-583BC96C345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1290C5-DC57-4551-BA31-573BD4B64D9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0917681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0917681"/>
                  </p:ext>
                </p:extLst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F99CF2F-8CC0-42F2-BFED-4CF4822E881B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35942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Power							                          </a:t>
            </a:r>
            <a:r>
              <a:rPr lang="en-US" sz="2400" dirty="0"/>
              <a:t>@function</a:t>
            </a:r>
            <a:endParaRPr lang="en-US" sz="426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9222C-C68D-4739-B989-583BC96C345D}"/>
              </a:ext>
            </a:extLst>
          </p:cNvPr>
          <p:cNvSpPr/>
          <p:nvPr/>
        </p:nvSpPr>
        <p:spPr>
          <a:xfrm>
            <a:off x="139025" y="1016338"/>
            <a:ext cx="11264622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power, @function		# tell linker this will be a function	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subl $4, %esp		# make room for local variables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put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12(%ebp), %ecx		# put 2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 %ecx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%ebx, -4(%ebp)		# store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power_loop_start: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%ecx		# if the power is 1, end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end_power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move current result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base number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by current 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-4(%ebp)		# store current result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%ecx			# decrease the power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power_loop_start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run for the next power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end_power: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-4(%ebp), %eax		# return value goes in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1290C5-DC57-4551-BA31-573BD4B64D9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4C29879-23ED-4E44-AE50-F3FF2F0F970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65850" y="1051947"/>
              <a:ext cx="47063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895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77403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36612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7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59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56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817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F99CF2F-8CC0-42F2-BFED-4CF4822E881B}"/>
              </a:ext>
            </a:extLst>
          </p:cNvPr>
          <p:cNvSpPr txBox="1"/>
          <p:nvPr/>
        </p:nvSpPr>
        <p:spPr>
          <a:xfrm>
            <a:off x="9686564" y="528811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</a:t>
            </a:r>
            <a:r>
              <a:rPr lang="es-ES" sz="1400" dirty="0"/>
              <a:t> </a:t>
            </a:r>
            <a:r>
              <a:rPr lang="es-ES" sz="1400" dirty="0" err="1"/>
              <a:t>start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power</a:t>
            </a:r>
            <a:r>
              <a:rPr lang="es-ES" sz="1400" dirty="0"/>
              <a:t> </a:t>
            </a:r>
            <a:r>
              <a:rPr lang="es-ES" sz="1400" dirty="0" err="1"/>
              <a:t>function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22734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7349</TotalTime>
  <Words>3068</Words>
  <Application>Microsoft Office PowerPoint</Application>
  <PresentationFormat>Widescreen</PresentationFormat>
  <Paragraphs>2713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Power</vt:lpstr>
      <vt:lpstr>Power                                   23 + 52</vt:lpstr>
      <vt:lpstr>Power                                   23 + 52</vt:lpstr>
      <vt:lpstr>Power                                     23 + 52</vt:lpstr>
      <vt:lpstr>Power                                     23 + 52</vt:lpstr>
      <vt:lpstr>Power                                 call 23 + 52</vt:lpstr>
      <vt:lpstr>Power                              start of power</vt:lpstr>
      <vt:lpstr>Power                                 @function</vt:lpstr>
      <vt:lpstr>Power                                 @function</vt:lpstr>
      <vt:lpstr>Power                                 @function</vt:lpstr>
      <vt:lpstr>Power                   power() #1: save base ptr</vt:lpstr>
      <vt:lpstr>PowerPoint Presentation</vt:lpstr>
      <vt:lpstr>Power                        power() #1: local var</vt:lpstr>
      <vt:lpstr>Power                    power() #1: base offsets</vt:lpstr>
      <vt:lpstr>Power                                     23 + 52</vt:lpstr>
      <vt:lpstr>Power                                     23 + 52</vt:lpstr>
      <vt:lpstr>Power                                     23 + 52</vt:lpstr>
      <vt:lpstr>Power                                    23? + 52</vt:lpstr>
      <vt:lpstr>Power                                  2∙2∙2 + 52</vt:lpstr>
      <vt:lpstr>Power                                    4∙2 + 52</vt:lpstr>
      <vt:lpstr>Power                                    4∙2 + 52</vt:lpstr>
      <vt:lpstr>Power                                   22 ∙2 + 52</vt:lpstr>
      <vt:lpstr>Power                                restart loop</vt:lpstr>
      <vt:lpstr>Power                                  22? ∙2 + 52</vt:lpstr>
      <vt:lpstr>Power                                    4∙2 + 52</vt:lpstr>
      <vt:lpstr>Power                                      8 + 52</vt:lpstr>
      <vt:lpstr>Power                                      8 + 52</vt:lpstr>
      <vt:lpstr>Power                                   21∙4 + 52</vt:lpstr>
      <vt:lpstr>Power                                restart loop</vt:lpstr>
      <vt:lpstr>Power                                  21? ∙4 + 52</vt:lpstr>
      <vt:lpstr>Power                                       end!</vt:lpstr>
      <vt:lpstr>Power                                    8 + 52</vt:lpstr>
      <vt:lpstr>Power                power() #1: restore stack ptr</vt:lpstr>
      <vt:lpstr>Power                power() #1: restore base ptr</vt:lpstr>
      <vt:lpstr>Power                  power() #1: return to main</vt:lpstr>
      <vt:lpstr>Power                  power() #1: return to main</vt:lpstr>
      <vt:lpstr>Power                               erase stack</vt:lpstr>
      <vt:lpstr>Power                                      8 + 52</vt:lpstr>
      <vt:lpstr>Power                                     23 + 52</vt:lpstr>
      <vt:lpstr>Power                                     23 + 52</vt:lpstr>
      <vt:lpstr>Power                                 call 23 + 52</vt:lpstr>
      <vt:lpstr>Power                              start of power</vt:lpstr>
      <vt:lpstr>PowerPoint Presentation</vt:lpstr>
      <vt:lpstr>PowerPoint Presentation</vt:lpstr>
      <vt:lpstr>PowerPoint Presentation</vt:lpstr>
      <vt:lpstr>Power                    power() #2: base offsets</vt:lpstr>
      <vt:lpstr>Power                                      8 + 52</vt:lpstr>
      <vt:lpstr>Power                                      8 + 52</vt:lpstr>
      <vt:lpstr>Power                                      8 + 52</vt:lpstr>
      <vt:lpstr>Power                                     8 + 52?</vt:lpstr>
      <vt:lpstr>Power                                     8 + 5∙5</vt:lpstr>
      <vt:lpstr>Power                                      8 + 25</vt:lpstr>
      <vt:lpstr>Power                                      8 + 25</vt:lpstr>
      <vt:lpstr>Power                                    8 + 5∙51</vt:lpstr>
      <vt:lpstr>Power                                restart loop</vt:lpstr>
      <vt:lpstr>Power                                   8 + 5∙51?</vt:lpstr>
      <vt:lpstr>Power                                       end!</vt:lpstr>
      <vt:lpstr>Power                                      8 + 25</vt:lpstr>
      <vt:lpstr>Power                power() #2: restore stack ptr</vt:lpstr>
      <vt:lpstr>Power                power() #2: restore base ptr</vt:lpstr>
      <vt:lpstr>Power                  power() #2: return to main</vt:lpstr>
      <vt:lpstr>Power                  power() #2: return to main</vt:lpstr>
      <vt:lpstr>Power                                 erase stack</vt:lpstr>
      <vt:lpstr>Power                                      8 + 25</vt:lpstr>
      <vt:lpstr>Power                                 8 + 25 = 33</vt:lpstr>
      <vt:lpstr>Power              exit code = 1; return value = 33</vt:lpstr>
      <vt:lpstr>Power                                   interrupt</vt:lpstr>
      <vt:lpstr>Power                                 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</dc:title>
  <dc:creator>Jaime Salazar</dc:creator>
  <cp:lastModifiedBy>Jaime Salazar</cp:lastModifiedBy>
  <cp:revision>94</cp:revision>
  <dcterms:created xsi:type="dcterms:W3CDTF">2017-08-13T17:27:26Z</dcterms:created>
  <dcterms:modified xsi:type="dcterms:W3CDTF">2017-11-09T10:32:39Z</dcterms:modified>
</cp:coreProperties>
</file>