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sldIdLst>
    <p:sldId id="256" r:id="rId2"/>
    <p:sldId id="259" r:id="rId3"/>
    <p:sldId id="257" r:id="rId4"/>
    <p:sldId id="258" r:id="rId5"/>
    <p:sldId id="260" r:id="rId6"/>
    <p:sldId id="268" r:id="rId7"/>
    <p:sldId id="261" r:id="rId8"/>
    <p:sldId id="265" r:id="rId9"/>
    <p:sldId id="262" r:id="rId10"/>
    <p:sldId id="263" r:id="rId11"/>
    <p:sldId id="264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2"/>
  </p:normalViewPr>
  <p:slideViewPr>
    <p:cSldViewPr snapToGrid="0" snapToObjects="1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1BB2-E35F-FD47-83F8-DC0B8274A61F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69DE-2966-874C-B320-BEFF2BE7FB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1BB2-E35F-FD47-83F8-DC0B8274A61F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69DE-2966-874C-B320-BEFF2BE7F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1BB2-E35F-FD47-83F8-DC0B8274A61F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69DE-2966-874C-B320-BEFF2BE7F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1BB2-E35F-FD47-83F8-DC0B8274A61F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69DE-2966-874C-B320-BEFF2BE7F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1BB2-E35F-FD47-83F8-DC0B8274A61F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69DE-2966-874C-B320-BEFF2BE7FB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1BB2-E35F-FD47-83F8-DC0B8274A61F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69DE-2966-874C-B320-BEFF2BE7F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1BB2-E35F-FD47-83F8-DC0B8274A61F}" type="datetimeFigureOut">
              <a:rPr lang="en-US" smtClean="0"/>
              <a:t>12/5/19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69DE-2966-874C-B320-BEFF2BE7F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1BB2-E35F-FD47-83F8-DC0B8274A61F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69DE-2966-874C-B320-BEFF2BE7F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1BB2-E35F-FD47-83F8-DC0B8274A61F}" type="datetimeFigureOut">
              <a:rPr lang="en-US" smtClean="0"/>
              <a:t>12/5/19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69DE-2966-874C-B320-BEFF2BE7F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C91BB2-E35F-FD47-83F8-DC0B8274A61F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1369DE-2966-874C-B320-BEFF2BE7F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1BB2-E35F-FD47-83F8-DC0B8274A61F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69DE-2966-874C-B320-BEFF2BE7F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C91BB2-E35F-FD47-83F8-DC0B8274A61F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1369DE-2966-874C-B320-BEFF2BE7FBB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66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 into Attrition!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Jordan Salsman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4312"/>
            <a:ext cx="4199381" cy="2398929"/>
          </a:xfrm>
        </p:spPr>
        <p:txBody>
          <a:bodyPr/>
          <a:lstStyle/>
          <a:p>
            <a:r>
              <a:rPr lang="en-US" dirty="0" smtClean="0"/>
              <a:t> 1) H</a:t>
            </a:r>
            <a:r>
              <a:rPr lang="en-US" baseline="-25000" dirty="0" smtClean="0"/>
              <a:t>0</a:t>
            </a:r>
            <a:r>
              <a:rPr lang="en-US" dirty="0" smtClean="0"/>
              <a:t>: All the slopes are the same</a:t>
            </a:r>
          </a:p>
          <a:p>
            <a:pPr marL="201168" lvl="1" indent="0">
              <a:buNone/>
            </a:pPr>
            <a:r>
              <a:rPr lang="en-US" sz="2000" dirty="0" smtClean="0"/>
              <a:t>    H</a:t>
            </a:r>
            <a:r>
              <a:rPr lang="en-US" sz="2000" baseline="-25000" dirty="0" smtClean="0"/>
              <a:t>a:</a:t>
            </a:r>
            <a:r>
              <a:rPr lang="en-US" sz="2000" dirty="0" smtClean="0"/>
              <a:t> At least one slope is different</a:t>
            </a: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r>
              <a:rPr lang="en-US" sz="2000" dirty="0" smtClean="0"/>
              <a:t>2) </a:t>
            </a:r>
          </a:p>
        </p:txBody>
      </p:sp>
      <p:pic>
        <p:nvPicPr>
          <p:cNvPr id="4098" name="Picture 2" descr="https://mathcracker.com/wp-content/MathProblemAssistant/normaldistributiongrapher.php?&amp;mean=0&amp;sigma=1&amp;lower=-1.9627230470764&amp;upper=1.9627230470764&amp;tail=twotailed&amp;prob=.05&amp;two_tailed_pvalue=yes&amp;title=Critical%20Values%20T-Distrib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185" y="2730340"/>
            <a:ext cx="3407570" cy="227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85" y="5002053"/>
            <a:ext cx="3467100" cy="38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00700" y="1904312"/>
            <a:ext cx="520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3&amp;4)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634763"/>
              </p:ext>
            </p:extLst>
          </p:nvPr>
        </p:nvGraphicFramePr>
        <p:xfrm>
          <a:off x="6457950" y="2109489"/>
          <a:ext cx="3022601" cy="1828800"/>
        </p:xfrm>
        <a:graphic>
          <a:graphicData uri="http://schemas.openxmlformats.org/drawingml/2006/table">
            <a:tbl>
              <a:tblPr/>
              <a:tblGrid>
                <a:gridCol w="1368725"/>
                <a:gridCol w="826938"/>
                <a:gridCol w="826938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Job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T-value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0.521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0.602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Lab Tech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1.549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0.1217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Manager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-0.608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0.54387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Manufacturing Dir.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0.452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0.651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Research Dir.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0.421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Research Scientist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0.02472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Sales Executive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1.228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0.2198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Sales Representative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.456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0.885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92566" y="4143466"/>
            <a:ext cx="381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5) We reject the null hypothesis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92566" y="4686300"/>
            <a:ext cx="5463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6) We are 95% confident that in the regression equation of Number of Previous Companies vs Current Job while controlling for years worked that Research Scientist has a different number of previous companies (p=.02472)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0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KNN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326435"/>
              </p:ext>
            </p:extLst>
          </p:nvPr>
        </p:nvGraphicFramePr>
        <p:xfrm>
          <a:off x="3995738" y="2323961"/>
          <a:ext cx="3757613" cy="1233488"/>
        </p:xfrm>
        <a:graphic>
          <a:graphicData uri="http://schemas.openxmlformats.org/drawingml/2006/table">
            <a:tbl>
              <a:tblPr/>
              <a:tblGrid>
                <a:gridCol w="1533719"/>
                <a:gridCol w="1111947"/>
                <a:gridCol w="1111947"/>
              </a:tblGrid>
              <a:tr h="5635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Classifications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                      No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                       Yes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334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 No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334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 Yes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180010"/>
              </p:ext>
            </p:extLst>
          </p:nvPr>
        </p:nvGraphicFramePr>
        <p:xfrm>
          <a:off x="4457700" y="3629561"/>
          <a:ext cx="2654301" cy="398780"/>
        </p:xfrm>
        <a:graphic>
          <a:graphicData uri="http://schemas.openxmlformats.org/drawingml/2006/table">
            <a:tbl>
              <a:tblPr/>
              <a:tblGrid>
                <a:gridCol w="837199"/>
                <a:gridCol w="913308"/>
                <a:gridCol w="903794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Accuracy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Sensitivity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Specificity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0.8119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0.9396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0.1667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84737" y="1845994"/>
            <a:ext cx="311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KNN with K=5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8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RF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039" y="1846263"/>
            <a:ext cx="6797370" cy="419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81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RF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844334"/>
              </p:ext>
            </p:extLst>
          </p:nvPr>
        </p:nvGraphicFramePr>
        <p:xfrm>
          <a:off x="4619625" y="3172776"/>
          <a:ext cx="2641600" cy="406400"/>
        </p:xfrm>
        <a:graphic>
          <a:graphicData uri="http://schemas.openxmlformats.org/drawingml/2006/table">
            <a:tbl>
              <a:tblPr/>
              <a:tblGrid>
                <a:gridCol w="912207"/>
                <a:gridCol w="902705"/>
                <a:gridCol w="826688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Accuracy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Sensitivity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Specificity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0.7673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0.8284024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0.6714286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34944"/>
              </p:ext>
            </p:extLst>
          </p:nvPr>
        </p:nvGraphicFramePr>
        <p:xfrm>
          <a:off x="4271962" y="2328862"/>
          <a:ext cx="3457575" cy="790575"/>
        </p:xfrm>
        <a:graphic>
          <a:graphicData uri="http://schemas.openxmlformats.org/drawingml/2006/table">
            <a:tbl>
              <a:tblPr/>
              <a:tblGrid>
                <a:gridCol w="1411255"/>
                <a:gridCol w="1023160"/>
                <a:gridCol w="1023160"/>
              </a:tblGrid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Classifications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No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Yes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 No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 Yes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57375" y="4300538"/>
            <a:ext cx="451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Lower accuracy overall than KNN but a lot better Specificity.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0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1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805" y="-162838"/>
            <a:ext cx="10058400" cy="1450757"/>
          </a:xfrm>
        </p:spPr>
        <p:txBody>
          <a:bodyPr/>
          <a:lstStyle/>
          <a:p>
            <a:r>
              <a:rPr lang="en-US" dirty="0" smtClean="0"/>
              <a:t>Correlation Plot of Numerical Responses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306" y="1390389"/>
            <a:ext cx="7939398" cy="49026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3512" y="4308953"/>
            <a:ext cx="191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ll MT" charset="0"/>
                <a:ea typeface="Bell MT" charset="0"/>
                <a:cs typeface="Bell MT" charset="0"/>
              </a:rPr>
              <a:t>Correlation Plot</a:t>
            </a:r>
            <a:endParaRPr lang="en-US" dirty="0">
              <a:latin typeface="Bell MT" charset="0"/>
              <a:ea typeface="Bell MT" charset="0"/>
              <a:cs typeface="Bell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4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of Attrition vs. Categorical Variables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671743"/>
              </p:ext>
            </p:extLst>
          </p:nvPr>
        </p:nvGraphicFramePr>
        <p:xfrm>
          <a:off x="1269978" y="3100599"/>
          <a:ext cx="4254000" cy="1296036"/>
        </p:xfrm>
        <a:graphic>
          <a:graphicData uri="http://schemas.openxmlformats.org/drawingml/2006/table">
            <a:tbl>
              <a:tblPr/>
              <a:tblGrid>
                <a:gridCol w="1414632"/>
                <a:gridCol w="1081182"/>
                <a:gridCol w="879093"/>
                <a:gridCol w="879093"/>
              </a:tblGrid>
              <a:tr h="3240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Marital Status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No Attrition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Attrition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Percent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3240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Single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35.1758794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3240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Divorced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6.703910615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3240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Married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16.47727273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23462"/>
              </p:ext>
            </p:extLst>
          </p:nvPr>
        </p:nvGraphicFramePr>
        <p:xfrm>
          <a:off x="5929660" y="2354890"/>
          <a:ext cx="4491995" cy="3181610"/>
        </p:xfrm>
        <a:graphic>
          <a:graphicData uri="http://schemas.openxmlformats.org/drawingml/2006/table">
            <a:tbl>
              <a:tblPr/>
              <a:tblGrid>
                <a:gridCol w="1493775"/>
                <a:gridCol w="1141670"/>
                <a:gridCol w="928275"/>
                <a:gridCol w="928275"/>
              </a:tblGrid>
              <a:tr h="3181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Job Role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No Attrition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Attrition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Percent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3181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Healthcare Rep.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11.76470588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3181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28.57142857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3181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Lab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Technician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24.3902439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3181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Manager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8.510638298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3181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Manufacturing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Dir.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2.352941176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3181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Research Dir.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3181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Research Scientist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22.85714286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3181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Sales Executive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19.76047904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3181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Sales Rep.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82.75862069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88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Tables of Attrition vs Categorical Variables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019744"/>
              </p:ext>
            </p:extLst>
          </p:nvPr>
        </p:nvGraphicFramePr>
        <p:xfrm>
          <a:off x="1457869" y="2887710"/>
          <a:ext cx="4416837" cy="1596608"/>
        </p:xfrm>
        <a:graphic>
          <a:graphicData uri="http://schemas.openxmlformats.org/drawingml/2006/table">
            <a:tbl>
              <a:tblPr/>
              <a:tblGrid>
                <a:gridCol w="1468782"/>
                <a:gridCol w="1122569"/>
                <a:gridCol w="912743"/>
                <a:gridCol w="912743"/>
              </a:tblGrid>
              <a:tr h="242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Department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No Attrition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Attrition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Percent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451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20.68965517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451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Research and Dev.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487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15.40041068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451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Sales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27.57009346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17844"/>
              </p:ext>
            </p:extLst>
          </p:nvPr>
        </p:nvGraphicFramePr>
        <p:xfrm>
          <a:off x="6017342" y="2480150"/>
          <a:ext cx="4692412" cy="2627033"/>
        </p:xfrm>
        <a:graphic>
          <a:graphicData uri="http://schemas.openxmlformats.org/drawingml/2006/table">
            <a:tbl>
              <a:tblPr/>
              <a:tblGrid>
                <a:gridCol w="1560422"/>
                <a:gridCol w="1192608"/>
                <a:gridCol w="969691"/>
                <a:gridCol w="969691"/>
              </a:tblGrid>
              <a:tr h="2322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Education Field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No Attrition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Attriton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Percent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432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36.36363636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432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Life Sciences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17.37704918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2322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Marketing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432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Medical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15.87982833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432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Other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20.93023256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432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Technical Degree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29.31034483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00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going on with Sales Reps and Single?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742661"/>
              </p:ext>
            </p:extLst>
          </p:nvPr>
        </p:nvGraphicFramePr>
        <p:xfrm>
          <a:off x="1097280" y="2436225"/>
          <a:ext cx="4851400" cy="406400"/>
        </p:xfrm>
        <a:graphic>
          <a:graphicData uri="http://schemas.openxmlformats.org/drawingml/2006/table">
            <a:tbl>
              <a:tblPr/>
              <a:tblGrid>
                <a:gridCol w="827592"/>
                <a:gridCol w="837104"/>
                <a:gridCol w="1170044"/>
                <a:gridCol w="2016660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Corr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Job Level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Years Working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Years with Current Manager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Sales Rep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-0.22968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-0.22449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-0.17142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09205"/>
              </p:ext>
            </p:extLst>
          </p:nvPr>
        </p:nvGraphicFramePr>
        <p:xfrm>
          <a:off x="6126480" y="2426874"/>
          <a:ext cx="5207000" cy="406400"/>
        </p:xfrm>
        <a:graphic>
          <a:graphicData uri="http://schemas.openxmlformats.org/drawingml/2006/table">
            <a:tbl>
              <a:tblPr/>
              <a:tblGrid>
                <a:gridCol w="826659"/>
                <a:gridCol w="1130717"/>
                <a:gridCol w="1168724"/>
                <a:gridCol w="2080900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Corr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Stock Options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Total Years Working With Co.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Single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-0.6117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-0.123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-0.10175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97280" y="3281819"/>
            <a:ext cx="4364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Sales Rep. is an entry level job which is producing more turnover. 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97955" y="3291800"/>
            <a:ext cx="3969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Single people are more likely to be younger but there does appear to be something weird going on with stock options.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1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 of Monthly Income vs. Stock Option  while looking at Marital Status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917" y="1846263"/>
            <a:ext cx="651449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 Highest Correlated Variables with Attrition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Overtime  (</a:t>
            </a:r>
            <a:r>
              <a:rPr lang="en-US" dirty="0" err="1" smtClean="0"/>
              <a:t>cor</a:t>
            </a:r>
            <a:r>
              <a:rPr lang="en-US" dirty="0" smtClean="0"/>
              <a:t> = .</a:t>
            </a:r>
            <a:r>
              <a:rPr lang="is-IS" dirty="0" smtClean="0"/>
              <a:t>272, very significant in regression equation)</a:t>
            </a:r>
            <a:endParaRPr lang="en-US" dirty="0" smtClean="0"/>
          </a:p>
          <a:p>
            <a:r>
              <a:rPr lang="en-US" dirty="0" smtClean="0"/>
              <a:t>2. Job Involvement (</a:t>
            </a:r>
            <a:r>
              <a:rPr lang="en-US" dirty="0" err="1" smtClean="0"/>
              <a:t>cor</a:t>
            </a:r>
            <a:r>
              <a:rPr lang="en-US" dirty="0" smtClean="0"/>
              <a:t> = </a:t>
            </a:r>
            <a:r>
              <a:rPr lang="fi-FI" dirty="0"/>
              <a:t>-</a:t>
            </a:r>
            <a:r>
              <a:rPr lang="fi-FI" dirty="0" smtClean="0"/>
              <a:t>0.18779, very </a:t>
            </a:r>
            <a:r>
              <a:rPr lang="fi-FI" dirty="0" err="1" smtClean="0"/>
              <a:t>significant</a:t>
            </a:r>
            <a:r>
              <a:rPr lang="fi-FI" dirty="0" smtClean="0"/>
              <a:t> in regression </a:t>
            </a:r>
            <a:r>
              <a:rPr lang="fi-FI" dirty="0" err="1" smtClean="0"/>
              <a:t>equation</a:t>
            </a:r>
            <a:r>
              <a:rPr lang="fi-FI" dirty="0" smtClean="0"/>
              <a:t>)</a:t>
            </a:r>
            <a:endParaRPr lang="en-US" dirty="0" smtClean="0"/>
          </a:p>
          <a:p>
            <a:r>
              <a:rPr lang="en-US" dirty="0" smtClean="0"/>
              <a:t>3. An Age dependent variable( Age, Total Working,  Years at Company, Years in Current role, Sales Rep, Single) (Significant in lasso)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8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400" dirty="0" smtClean="0"/>
              <a:t>Less overtime</a:t>
            </a: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2400" dirty="0" smtClean="0"/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400" dirty="0" smtClean="0"/>
              <a:t>Make sure all employees are feeling involved</a:t>
            </a: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2400" dirty="0" smtClean="0"/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400" dirty="0" smtClean="0"/>
              <a:t>Programs to keep younger employees wanting to stay</a:t>
            </a: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9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 into Different Job Roles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234" y="1874838"/>
            <a:ext cx="651449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246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625</TotalTime>
  <Words>508</Words>
  <Application>Microsoft Macintosh PowerPoint</Application>
  <PresentationFormat>Widescreen</PresentationFormat>
  <Paragraphs>208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Bell MT</vt:lpstr>
      <vt:lpstr>Calibri</vt:lpstr>
      <vt:lpstr>Calibri Light</vt:lpstr>
      <vt:lpstr>Mangal</vt:lpstr>
      <vt:lpstr>Arial</vt:lpstr>
      <vt:lpstr>Retrospect</vt:lpstr>
      <vt:lpstr>Case Study into Attrition!</vt:lpstr>
      <vt:lpstr>Correlation Plot of Numerical Responses</vt:lpstr>
      <vt:lpstr>Tables of Attrition vs. Categorical Variables</vt:lpstr>
      <vt:lpstr>Tables of Attrition vs Categorical Variables</vt:lpstr>
      <vt:lpstr>What is going on with Sales Reps and Single?</vt:lpstr>
      <vt:lpstr>Scatterplot of Monthly Income vs. Stock Option  while looking at Marital Status</vt:lpstr>
      <vt:lpstr>3 Highest Correlated Variables with Attrition</vt:lpstr>
      <vt:lpstr>Solutions</vt:lpstr>
      <vt:lpstr>Investigation into Different Job Roles</vt:lpstr>
      <vt:lpstr>Hypothesis Testing</vt:lpstr>
      <vt:lpstr>Prediction KNN</vt:lpstr>
      <vt:lpstr>Prediction RF</vt:lpstr>
      <vt:lpstr>Prediction RF</vt:lpstr>
      <vt:lpstr>Thank You For Your Time!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into Attrition!</dc:title>
  <dc:creator>Salsman, Jordan J</dc:creator>
  <cp:lastModifiedBy>Salsman, Jordan J</cp:lastModifiedBy>
  <cp:revision>16</cp:revision>
  <dcterms:created xsi:type="dcterms:W3CDTF">2019-12-05T17:42:48Z</dcterms:created>
  <dcterms:modified xsi:type="dcterms:W3CDTF">2019-12-06T04:08:43Z</dcterms:modified>
</cp:coreProperties>
</file>