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5"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29-Jun-18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29-Jun-18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29-Jun-18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29-Jun-18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29-Jun-18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29-Jun-18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29-Jun-18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29-Jun-18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29-Jun-18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29-Jun-18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29-Jun-18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29-Jun-18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29-Jun-18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29-Jun-18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29-Jun-18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29-Jun-18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29-Jun-18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29-Jun-18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01313" y="2491662"/>
            <a:ext cx="8144134"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smtClean="0"/>
              <a:t>AN</a:t>
            </a:r>
            <a:r>
              <a:rPr lang="es-VE" smtClean="0"/>
              <a:t>ÁLISIS NUMÉRICO</a:t>
            </a:r>
            <a:endParaRPr lang="en-US" dirty="0"/>
          </a:p>
        </p:txBody>
      </p:sp>
      <p:sp>
        <p:nvSpPr>
          <p:cNvPr id="5" name="Subtítulo 2"/>
          <p:cNvSpPr txBox="1">
            <a:spLocks/>
          </p:cNvSpPr>
          <p:nvPr/>
        </p:nvSpPr>
        <p:spPr>
          <a:xfrm>
            <a:off x="577228" y="4532992"/>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VE" smtClean="0"/>
              <a:t>Profesor: Ricardo Virguez</a:t>
            </a:r>
            <a:endParaRPr lang="en-US" dirty="0"/>
          </a:p>
        </p:txBody>
      </p:sp>
      <p:sp>
        <p:nvSpPr>
          <p:cNvPr id="6" name="Título 1"/>
          <p:cNvSpPr txBox="1">
            <a:spLocks/>
          </p:cNvSpPr>
          <p:nvPr/>
        </p:nvSpPr>
        <p:spPr>
          <a:xfrm>
            <a:off x="4047866" y="2491662"/>
            <a:ext cx="8144134"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s-VE" dirty="0" smtClean="0"/>
              <a:t>UNIDAD 3</a:t>
            </a:r>
            <a:endParaRPr lang="en-US" dirty="0"/>
          </a:p>
        </p:txBody>
      </p:sp>
    </p:spTree>
    <p:extLst>
      <p:ext uri="{BB962C8B-B14F-4D97-AF65-F5344CB8AC3E}">
        <p14:creationId xmlns:p14="http://schemas.microsoft.com/office/powerpoint/2010/main" val="96156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Método de bisección</a:t>
            </a:r>
            <a:endParaRPr lang="en-US" dirty="0"/>
          </a:p>
        </p:txBody>
      </p:sp>
      <p:sp>
        <p:nvSpPr>
          <p:cNvPr id="3" name="Marcador de contenido 2"/>
          <p:cNvSpPr>
            <a:spLocks noGrp="1"/>
          </p:cNvSpPr>
          <p:nvPr>
            <p:ph idx="1"/>
          </p:nvPr>
        </p:nvSpPr>
        <p:spPr>
          <a:xfrm>
            <a:off x="680321" y="2413073"/>
            <a:ext cx="9613861" cy="3599316"/>
          </a:xfrm>
        </p:spPr>
        <p:txBody>
          <a:bodyPr/>
          <a:lstStyle/>
          <a:p>
            <a:r>
              <a:rPr lang="es-ES" dirty="0" smtClean="0"/>
              <a:t>Teorema: Sea </a:t>
            </a:r>
            <a:r>
              <a:rPr lang="es-ES" dirty="0"/>
              <a:t>f </a:t>
            </a:r>
            <a:r>
              <a:rPr lang="es-VE" i="1" dirty="0">
                <a:sym typeface="Symbol" panose="05050102010706020507" pitchFamily="18" charset="2"/>
              </a:rPr>
              <a:t></a:t>
            </a:r>
            <a:r>
              <a:rPr lang="es-ES" dirty="0" smtClean="0"/>
              <a:t> </a:t>
            </a:r>
            <a:r>
              <a:rPr lang="es-ES" dirty="0"/>
              <a:t>C[a, b]. Si </a:t>
            </a:r>
            <a:r>
              <a:rPr lang="es-ES" dirty="0" smtClean="0"/>
              <a:t>f(a)*f(b</a:t>
            </a:r>
            <a:r>
              <a:rPr lang="es-ES" dirty="0"/>
              <a:t>) </a:t>
            </a:r>
            <a:r>
              <a:rPr lang="en-US" dirty="0" smtClean="0"/>
              <a:t>&lt; </a:t>
            </a:r>
            <a:r>
              <a:rPr lang="es-ES" dirty="0" smtClean="0"/>
              <a:t>0</a:t>
            </a:r>
            <a:r>
              <a:rPr lang="es-ES" dirty="0"/>
              <a:t>, entonces el algoritmo de bisección genera una sucesión   que se aproxima a la solución c de f(x) = 0 con un error </a:t>
            </a:r>
            <a:r>
              <a:rPr lang="es-ES" dirty="0" smtClean="0"/>
              <a:t>absoluto:</a:t>
            </a:r>
          </a:p>
          <a:p>
            <a:endParaRPr lang="en-US" dirty="0"/>
          </a:p>
        </p:txBody>
      </p:sp>
      <p:sp>
        <p:nvSpPr>
          <p:cNvPr id="11"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s-VE"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2" name="Objeto 11"/>
          <p:cNvGraphicFramePr>
            <a:graphicFrameLocks noChangeAspect="1"/>
          </p:cNvGraphicFramePr>
          <p:nvPr>
            <p:extLst>
              <p:ext uri="{D42A27DB-BD31-4B8C-83A1-F6EECF244321}">
                <p14:modId xmlns:p14="http://schemas.microsoft.com/office/powerpoint/2010/main" val="2343856502"/>
              </p:ext>
            </p:extLst>
          </p:nvPr>
        </p:nvGraphicFramePr>
        <p:xfrm>
          <a:off x="3097213" y="3746500"/>
          <a:ext cx="4646612" cy="939800"/>
        </p:xfrm>
        <a:graphic>
          <a:graphicData uri="http://schemas.openxmlformats.org/presentationml/2006/ole">
            <mc:AlternateContent xmlns:mc="http://schemas.openxmlformats.org/markup-compatibility/2006">
              <mc:Choice xmlns:v="urn:schemas-microsoft-com:vml" Requires="v">
                <p:oleObj spid="_x0000_s4233" name="Equation" r:id="rId3" imgW="1981080" imgH="393480" progId="Equation.DSMT4">
                  <p:embed/>
                </p:oleObj>
              </mc:Choice>
              <mc:Fallback>
                <p:oleObj name="Equation" r:id="rId3" imgW="1981080" imgH="393480" progId="Equation.DSMT4">
                  <p:embed/>
                  <p:pic>
                    <p:nvPicPr>
                      <p:cNvPr id="0" name="Object 8"/>
                      <p:cNvPicPr>
                        <a:picLocks noChangeAspect="1" noChangeArrowheads="1"/>
                      </p:cNvPicPr>
                      <p:nvPr/>
                    </p:nvPicPr>
                    <p:blipFill>
                      <a:blip r:embed="rId4"/>
                      <a:srcRect/>
                      <a:stretch>
                        <a:fillRect/>
                      </a:stretch>
                    </p:blipFill>
                    <p:spPr bwMode="auto">
                      <a:xfrm>
                        <a:off x="3097213" y="3746500"/>
                        <a:ext cx="4646612" cy="939800"/>
                      </a:xfrm>
                      <a:prstGeom prst="rect">
                        <a:avLst/>
                      </a:prstGeom>
                      <a:noFill/>
                    </p:spPr>
                  </p:pic>
                </p:oleObj>
              </mc:Fallback>
            </mc:AlternateContent>
          </a:graphicData>
        </a:graphic>
      </p:graphicFrame>
    </p:spTree>
    <p:extLst>
      <p:ext uri="{BB962C8B-B14F-4D97-AF65-F5344CB8AC3E}">
        <p14:creationId xmlns:p14="http://schemas.microsoft.com/office/powerpoint/2010/main" val="8234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34730888"/>
              </p:ext>
            </p:extLst>
          </p:nvPr>
        </p:nvGraphicFramePr>
        <p:xfrm>
          <a:off x="2464225" y="393700"/>
          <a:ext cx="6046051" cy="6210300"/>
        </p:xfrm>
        <a:graphic>
          <a:graphicData uri="http://schemas.openxmlformats.org/drawingml/2006/table">
            <a:tbl>
              <a:tblPr>
                <a:tableStyleId>{5C22544A-7EE6-4342-B048-85BDC9FD1C3A}</a:tableStyleId>
              </a:tblPr>
              <a:tblGrid>
                <a:gridCol w="6046051"/>
              </a:tblGrid>
              <a:tr h="6210300">
                <a:tc>
                  <a:txBody>
                    <a:bodyPr/>
                    <a:lstStyle/>
                    <a:p>
                      <a:pPr marL="0" marR="0" algn="just">
                        <a:spcBef>
                          <a:spcPts val="0"/>
                        </a:spcBef>
                        <a:spcAft>
                          <a:spcPts val="0"/>
                        </a:spcAft>
                      </a:pPr>
                      <a:r>
                        <a:rPr lang="es-VE" sz="1600" u="none" strike="noStrike" dirty="0">
                          <a:effectLst/>
                        </a:rPr>
                        <a:t>Algoritmo 3.2.1. Método de Bisección</a:t>
                      </a:r>
                      <a:endParaRPr lang="en-US" sz="1600" u="sng" dirty="0">
                        <a:effectLst/>
                      </a:endParaRPr>
                    </a:p>
                    <a:p>
                      <a:pPr marL="0" marR="0">
                        <a:spcBef>
                          <a:spcPts val="0"/>
                        </a:spcBef>
                        <a:spcAft>
                          <a:spcPts val="0"/>
                        </a:spcAft>
                      </a:pPr>
                      <a:r>
                        <a:rPr lang="es-VE" sz="1600" dirty="0">
                          <a:effectLst/>
                        </a:rPr>
                        <a:t>Entrada: Función f(x)</a:t>
                      </a:r>
                      <a:endParaRPr lang="en-US" sz="1600" dirty="0">
                        <a:effectLst/>
                      </a:endParaRPr>
                    </a:p>
                    <a:p>
                      <a:pPr marL="0" marR="0">
                        <a:spcBef>
                          <a:spcPts val="0"/>
                        </a:spcBef>
                        <a:spcAft>
                          <a:spcPts val="0"/>
                        </a:spcAft>
                      </a:pPr>
                      <a:r>
                        <a:rPr lang="es-VE" sz="1600" dirty="0">
                          <a:effectLst/>
                        </a:rPr>
                        <a:t>              Intervalo [a, b] sobre el cual f </a:t>
                      </a:r>
                      <a:r>
                        <a:rPr lang="es-VE" sz="1600" dirty="0">
                          <a:effectLst/>
                          <a:sym typeface="Symbol" panose="05050102010706020507" pitchFamily="18" charset="2"/>
                        </a:rPr>
                        <a:t></a:t>
                      </a:r>
                      <a:r>
                        <a:rPr lang="es-VE" sz="1600" dirty="0">
                          <a:effectLst/>
                        </a:rPr>
                        <a:t> C[a, b] y f(a).f(b) </a:t>
                      </a:r>
                      <a:r>
                        <a:rPr lang="es-VE" sz="1600" dirty="0">
                          <a:effectLst/>
                          <a:sym typeface="Symbol" panose="05050102010706020507" pitchFamily="18" charset="2"/>
                        </a:rPr>
                        <a:t></a:t>
                      </a:r>
                      <a:r>
                        <a:rPr lang="es-VE" sz="1600" dirty="0">
                          <a:effectLst/>
                        </a:rPr>
                        <a:t> 0</a:t>
                      </a:r>
                      <a:endParaRPr lang="en-US" sz="1600" dirty="0">
                        <a:effectLst/>
                      </a:endParaRPr>
                    </a:p>
                    <a:p>
                      <a:pPr marL="0" marR="0">
                        <a:spcBef>
                          <a:spcPts val="0"/>
                        </a:spcBef>
                        <a:spcAft>
                          <a:spcPts val="0"/>
                        </a:spcAft>
                        <a:tabLst>
                          <a:tab pos="2743200" algn="ctr"/>
                          <a:tab pos="5486400" algn="r"/>
                          <a:tab pos="457200" algn="l"/>
                        </a:tabLst>
                      </a:pPr>
                      <a:r>
                        <a:rPr lang="es-VE" sz="1600" dirty="0">
                          <a:effectLst/>
                        </a:rPr>
                        <a:t>              Tolerancia TOL</a:t>
                      </a:r>
                      <a:endParaRPr lang="en-US" sz="1600" dirty="0">
                        <a:effectLst/>
                      </a:endParaRPr>
                    </a:p>
                    <a:p>
                      <a:pPr marL="0" marR="0">
                        <a:spcBef>
                          <a:spcPts val="0"/>
                        </a:spcBef>
                        <a:spcAft>
                          <a:spcPts val="0"/>
                        </a:spcAft>
                      </a:pPr>
                      <a:r>
                        <a:rPr lang="es-VE" sz="1600" dirty="0">
                          <a:effectLst/>
                        </a:rPr>
                        <a:t>               Número máximo de iteraciones N</a:t>
                      </a:r>
                      <a:endParaRPr lang="en-US" sz="1600" dirty="0">
                        <a:effectLst/>
                      </a:endParaRPr>
                    </a:p>
                    <a:p>
                      <a:pPr marL="0" marR="0">
                        <a:spcBef>
                          <a:spcPts val="0"/>
                        </a:spcBef>
                        <a:spcAft>
                          <a:spcPts val="0"/>
                        </a:spcAft>
                      </a:pPr>
                      <a:r>
                        <a:rPr lang="es-VE" sz="1600" dirty="0">
                          <a:effectLst/>
                        </a:rPr>
                        <a:t>Salida: Solución aproximada c de ecuación f(x) = 0</a:t>
                      </a:r>
                      <a:endParaRPr lang="en-US" sz="1600" dirty="0">
                        <a:effectLst/>
                      </a:endParaRPr>
                    </a:p>
                    <a:p>
                      <a:pPr marL="0" marR="0">
                        <a:spcBef>
                          <a:spcPts val="0"/>
                        </a:spcBef>
                        <a:spcAft>
                          <a:spcPts val="0"/>
                        </a:spcAft>
                        <a:tabLst>
                          <a:tab pos="2743200" algn="ctr"/>
                          <a:tab pos="5486400" algn="r"/>
                          <a:tab pos="457200" algn="l"/>
                        </a:tabLst>
                      </a:pPr>
                      <a:r>
                        <a:rPr lang="es-VE" sz="1600" dirty="0">
                          <a:effectLst/>
                        </a:rPr>
                        <a:t> </a:t>
                      </a:r>
                      <a:endParaRPr lang="en-US" sz="1600" dirty="0">
                        <a:effectLst/>
                      </a:endParaRPr>
                    </a:p>
                    <a:p>
                      <a:pPr marL="0" marR="0">
                        <a:spcBef>
                          <a:spcPts val="0"/>
                        </a:spcBef>
                        <a:spcAft>
                          <a:spcPts val="0"/>
                        </a:spcAft>
                      </a:pPr>
                      <a:r>
                        <a:rPr lang="es-VE" sz="1600" dirty="0">
                          <a:effectLst/>
                        </a:rPr>
                        <a:t>1. Inicio</a:t>
                      </a:r>
                      <a:endParaRPr lang="en-US" sz="1600" dirty="0">
                        <a:effectLst/>
                      </a:endParaRPr>
                    </a:p>
                    <a:p>
                      <a:pPr marL="0" marR="0">
                        <a:spcBef>
                          <a:spcPts val="0"/>
                        </a:spcBef>
                        <a:spcAft>
                          <a:spcPts val="0"/>
                        </a:spcAft>
                      </a:pPr>
                      <a:r>
                        <a:rPr lang="es-ES" sz="1600" dirty="0">
                          <a:effectLst/>
                        </a:rPr>
                        <a:t>2. Hacer i = </a:t>
                      </a:r>
                      <a:r>
                        <a:rPr lang="es-ES" sz="1600" dirty="0" smtClean="0">
                          <a:effectLst/>
                        </a:rPr>
                        <a:t>0</a:t>
                      </a:r>
                      <a:endParaRPr lang="en-US" sz="1600" dirty="0">
                        <a:effectLst/>
                      </a:endParaRPr>
                    </a:p>
                    <a:p>
                      <a:pPr marL="0" marR="0">
                        <a:spcBef>
                          <a:spcPts val="0"/>
                        </a:spcBef>
                        <a:spcAft>
                          <a:spcPts val="0"/>
                        </a:spcAft>
                        <a:tabLst>
                          <a:tab pos="2743200" algn="ctr"/>
                          <a:tab pos="5486400" algn="r"/>
                          <a:tab pos="457200" algn="l"/>
                        </a:tabLst>
                      </a:pPr>
                      <a:r>
                        <a:rPr lang="es-VE" sz="1600" dirty="0">
                          <a:effectLst/>
                        </a:rPr>
                        <a:t>3. Mostrar “Inserte los valores de a, b, TOL y N” </a:t>
                      </a:r>
                      <a:endParaRPr lang="en-US" sz="1600" dirty="0">
                        <a:effectLst/>
                      </a:endParaRPr>
                    </a:p>
                    <a:p>
                      <a:pPr marL="0" marR="0">
                        <a:spcBef>
                          <a:spcPts val="0"/>
                        </a:spcBef>
                        <a:spcAft>
                          <a:spcPts val="0"/>
                        </a:spcAft>
                      </a:pPr>
                      <a:r>
                        <a:rPr lang="es-VE" sz="1600" dirty="0">
                          <a:effectLst/>
                        </a:rPr>
                        <a:t>4. Leer a, b, TOL, N</a:t>
                      </a:r>
                      <a:endParaRPr lang="en-US" sz="1600" dirty="0">
                        <a:effectLst/>
                      </a:endParaRPr>
                    </a:p>
                    <a:p>
                      <a:pPr marL="0" marR="0">
                        <a:spcBef>
                          <a:spcPts val="0"/>
                        </a:spcBef>
                        <a:spcAft>
                          <a:spcPts val="0"/>
                        </a:spcAft>
                      </a:pPr>
                      <a:r>
                        <a:rPr lang="es-VE" sz="1600" dirty="0">
                          <a:effectLst/>
                        </a:rPr>
                        <a:t>5. Repetir mientras </a:t>
                      </a:r>
                      <a:endParaRPr lang="en-US" sz="1600" dirty="0">
                        <a:effectLst/>
                      </a:endParaRPr>
                    </a:p>
                    <a:p>
                      <a:pPr marL="0" marR="0">
                        <a:spcBef>
                          <a:spcPts val="0"/>
                        </a:spcBef>
                        <a:spcAft>
                          <a:spcPts val="0"/>
                        </a:spcAft>
                      </a:pPr>
                      <a:r>
                        <a:rPr lang="es-VE" sz="1600" dirty="0">
                          <a:effectLst/>
                        </a:rPr>
                        <a:t>    5.1 Calcular c = (a + b) / 2</a:t>
                      </a:r>
                      <a:endParaRPr lang="en-US" sz="1600" dirty="0">
                        <a:effectLst/>
                      </a:endParaRPr>
                    </a:p>
                    <a:p>
                      <a:pPr marL="0" marR="0">
                        <a:spcBef>
                          <a:spcPts val="0"/>
                        </a:spcBef>
                        <a:spcAft>
                          <a:spcPts val="0"/>
                        </a:spcAft>
                      </a:pPr>
                      <a:r>
                        <a:rPr lang="es-VE" sz="1600" dirty="0">
                          <a:effectLst/>
                        </a:rPr>
                        <a:t>    5.2 Si ((b - a) / 2 </a:t>
                      </a:r>
                      <a:r>
                        <a:rPr lang="es-VE" sz="1600" dirty="0">
                          <a:effectLst/>
                          <a:sym typeface="Symbol" panose="05050102010706020507" pitchFamily="18" charset="2"/>
                        </a:rPr>
                        <a:t></a:t>
                      </a:r>
                      <a:r>
                        <a:rPr lang="es-VE" sz="1600" dirty="0">
                          <a:effectLst/>
                        </a:rPr>
                        <a:t> TOL o f(c) = 0) Entonces </a:t>
                      </a:r>
                      <a:endParaRPr lang="en-US" sz="1600" dirty="0">
                        <a:effectLst/>
                      </a:endParaRPr>
                    </a:p>
                    <a:p>
                      <a:pPr marL="0" marR="0">
                        <a:spcBef>
                          <a:spcPts val="0"/>
                        </a:spcBef>
                        <a:spcAft>
                          <a:spcPts val="0"/>
                        </a:spcAft>
                      </a:pPr>
                      <a:r>
                        <a:rPr lang="es-VE" sz="1600" dirty="0">
                          <a:effectLst/>
                        </a:rPr>
                        <a:t>               Mostrar (“El resultado es:”, c)</a:t>
                      </a:r>
                      <a:endParaRPr lang="en-US" sz="1600" dirty="0">
                        <a:effectLst/>
                      </a:endParaRPr>
                    </a:p>
                    <a:p>
                      <a:pPr marL="0" marR="0">
                        <a:spcBef>
                          <a:spcPts val="0"/>
                        </a:spcBef>
                        <a:spcAft>
                          <a:spcPts val="0"/>
                        </a:spcAft>
                      </a:pPr>
                      <a:r>
                        <a:rPr lang="es-VE" sz="1600" dirty="0">
                          <a:effectLst/>
                        </a:rPr>
                        <a:t>               Calcular i = N + 1 </a:t>
                      </a:r>
                      <a:endParaRPr lang="en-US" sz="1600" dirty="0">
                        <a:effectLst/>
                      </a:endParaRPr>
                    </a:p>
                    <a:p>
                      <a:pPr marL="0" marR="0">
                        <a:spcBef>
                          <a:spcPts val="0"/>
                        </a:spcBef>
                        <a:spcAft>
                          <a:spcPts val="0"/>
                        </a:spcAft>
                        <a:tabLst>
                          <a:tab pos="2743200" algn="ctr"/>
                          <a:tab pos="5486400" algn="r"/>
                          <a:tab pos="457200" algn="l"/>
                        </a:tabLst>
                      </a:pPr>
                      <a:r>
                        <a:rPr lang="es-VE" sz="1600" dirty="0">
                          <a:effectLst/>
                        </a:rPr>
                        <a:t>          Sino       </a:t>
                      </a:r>
                      <a:endParaRPr lang="en-US" sz="1600" dirty="0">
                        <a:effectLst/>
                      </a:endParaRPr>
                    </a:p>
                    <a:p>
                      <a:pPr marL="0" marR="0">
                        <a:spcBef>
                          <a:spcPts val="0"/>
                        </a:spcBef>
                        <a:spcAft>
                          <a:spcPts val="0"/>
                        </a:spcAft>
                      </a:pPr>
                      <a:r>
                        <a:rPr lang="es-VE" sz="1600" dirty="0">
                          <a:effectLst/>
                        </a:rPr>
                        <a:t>               Si f(a).f(c) </a:t>
                      </a:r>
                      <a:r>
                        <a:rPr lang="es-VE" sz="1600" dirty="0">
                          <a:effectLst/>
                          <a:sym typeface="Symbol" panose="05050102010706020507" pitchFamily="18" charset="2"/>
                        </a:rPr>
                        <a:t></a:t>
                      </a:r>
                      <a:r>
                        <a:rPr lang="es-VE" sz="1600" dirty="0">
                          <a:effectLst/>
                        </a:rPr>
                        <a:t> 0 Entonces Hacer a = c</a:t>
                      </a:r>
                      <a:endParaRPr lang="en-US" sz="1600" dirty="0">
                        <a:effectLst/>
                      </a:endParaRPr>
                    </a:p>
                    <a:p>
                      <a:pPr marL="0" marR="0">
                        <a:spcBef>
                          <a:spcPts val="0"/>
                        </a:spcBef>
                        <a:spcAft>
                          <a:spcPts val="0"/>
                        </a:spcAft>
                      </a:pPr>
                      <a:r>
                        <a:rPr lang="es-VE" sz="1600" dirty="0">
                          <a:effectLst/>
                        </a:rPr>
                        <a:t>               Sino Hacer b = c</a:t>
                      </a:r>
                      <a:endParaRPr lang="en-US" sz="1600" dirty="0">
                        <a:effectLst/>
                      </a:endParaRPr>
                    </a:p>
                    <a:p>
                      <a:pPr marL="0" marR="0">
                        <a:spcBef>
                          <a:spcPts val="0"/>
                        </a:spcBef>
                        <a:spcAft>
                          <a:spcPts val="0"/>
                        </a:spcAft>
                      </a:pPr>
                      <a:r>
                        <a:rPr lang="es-ES" sz="1600" dirty="0">
                          <a:effectLst/>
                        </a:rPr>
                        <a:t>                 Calcular i = i + 1</a:t>
                      </a:r>
                      <a:endParaRPr lang="en-US" sz="1600" dirty="0">
                        <a:effectLst/>
                      </a:endParaRPr>
                    </a:p>
                    <a:p>
                      <a:pPr marL="0" marR="0">
                        <a:spcBef>
                          <a:spcPts val="0"/>
                        </a:spcBef>
                        <a:spcAft>
                          <a:spcPts val="0"/>
                        </a:spcAft>
                        <a:tabLst>
                          <a:tab pos="2743200" algn="ctr"/>
                          <a:tab pos="5486400" algn="r"/>
                          <a:tab pos="457200" algn="l"/>
                        </a:tabLst>
                      </a:pPr>
                      <a:r>
                        <a:rPr lang="es-VE" sz="1600" dirty="0">
                          <a:effectLst/>
                        </a:rPr>
                        <a:t>          Fin del si</a:t>
                      </a:r>
                      <a:endParaRPr lang="en-US" sz="1600" dirty="0">
                        <a:effectLst/>
                      </a:endParaRPr>
                    </a:p>
                    <a:p>
                      <a:pPr marL="0" marR="0">
                        <a:spcBef>
                          <a:spcPts val="0"/>
                        </a:spcBef>
                        <a:spcAft>
                          <a:spcPts val="0"/>
                        </a:spcAft>
                      </a:pPr>
                      <a:r>
                        <a:rPr lang="es-VE" sz="1600" dirty="0">
                          <a:effectLst/>
                        </a:rPr>
                        <a:t>    Fin del repetir</a:t>
                      </a:r>
                      <a:endParaRPr lang="en-US" sz="1600" dirty="0">
                        <a:effectLst/>
                      </a:endParaRPr>
                    </a:p>
                    <a:p>
                      <a:pPr marL="0" marR="0">
                        <a:spcBef>
                          <a:spcPts val="0"/>
                        </a:spcBef>
                        <a:spcAft>
                          <a:spcPts val="0"/>
                        </a:spcAft>
                      </a:pPr>
                      <a:r>
                        <a:rPr lang="es-VE" sz="1600" dirty="0">
                          <a:effectLst/>
                        </a:rPr>
                        <a:t>6. Si i &gt; N  Entonces Mostrar (“Se excedió el número de iteraciones”)</a:t>
                      </a:r>
                      <a:endParaRPr lang="en-US" sz="1600" dirty="0">
                        <a:effectLst/>
                      </a:endParaRPr>
                    </a:p>
                    <a:p>
                      <a:pPr marL="0" marR="0">
                        <a:spcBef>
                          <a:spcPts val="0"/>
                        </a:spcBef>
                        <a:spcAft>
                          <a:spcPts val="0"/>
                        </a:spcAft>
                      </a:pPr>
                      <a:r>
                        <a:rPr lang="es-VE" sz="1600" dirty="0">
                          <a:effectLst/>
                        </a:rPr>
                        <a:t>7. Fin del Proceso</a:t>
                      </a:r>
                      <a:endParaRPr lang="en-US" sz="1600" dirty="0">
                        <a:effectLst/>
                        <a:latin typeface="Times New Roman" panose="02020603050405020304" pitchFamily="18" charset="0"/>
                        <a:ea typeface="Times New Roman" panose="02020603050405020304" pitchFamily="18" charset="0"/>
                      </a:endParaRPr>
                    </a:p>
                  </a:txBody>
                  <a:tcPr marL="36702" marR="36702" marT="0" marB="0"/>
                </a:tc>
              </a:tr>
            </a:tbl>
          </a:graphicData>
        </a:graphic>
      </p:graphicFrame>
      <p:graphicFrame>
        <p:nvGraphicFramePr>
          <p:cNvPr id="5" name="Objeto 4"/>
          <p:cNvGraphicFramePr>
            <a:graphicFrameLocks noChangeAspect="1"/>
          </p:cNvGraphicFramePr>
          <p:nvPr>
            <p:extLst>
              <p:ext uri="{D42A27DB-BD31-4B8C-83A1-F6EECF244321}">
                <p14:modId xmlns:p14="http://schemas.microsoft.com/office/powerpoint/2010/main" val="3459882158"/>
              </p:ext>
            </p:extLst>
          </p:nvPr>
        </p:nvGraphicFramePr>
        <p:xfrm>
          <a:off x="-774700" y="-310707"/>
          <a:ext cx="518256" cy="233216"/>
        </p:xfrm>
        <a:graphic>
          <a:graphicData uri="http://schemas.openxmlformats.org/presentationml/2006/ole">
            <mc:AlternateContent xmlns:mc="http://schemas.openxmlformats.org/markup-compatibility/2006">
              <mc:Choice xmlns:v="urn:schemas-microsoft-com:vml" Requires="v">
                <p:oleObj spid="_x0000_s5248" name="Equation" r:id="rId3" imgW="380670" imgH="177646" progId="Equation.DSMT4">
                  <p:embed/>
                </p:oleObj>
              </mc:Choice>
              <mc:Fallback>
                <p:oleObj name="Equation" r:id="rId3" imgW="380670" imgH="17764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 y="-310707"/>
                        <a:ext cx="518256" cy="233216"/>
                      </a:xfrm>
                      <a:prstGeom prst="rect">
                        <a:avLst/>
                      </a:prstGeom>
                      <a:noFill/>
                    </p:spPr>
                  </p:pic>
                </p:oleObj>
              </mc:Fallback>
            </mc:AlternateContent>
          </a:graphicData>
        </a:graphic>
      </p:graphicFrame>
    </p:spTree>
    <p:extLst>
      <p:ext uri="{BB962C8B-B14F-4D97-AF65-F5344CB8AC3E}">
        <p14:creationId xmlns:p14="http://schemas.microsoft.com/office/powerpoint/2010/main" val="273389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Método de la falsa posición</a:t>
            </a:r>
            <a:endParaRPr lang="en-US" dirty="0"/>
          </a:p>
        </p:txBody>
      </p:sp>
      <p:sp>
        <p:nvSpPr>
          <p:cNvPr id="3" name="Marcador de contenido 2"/>
          <p:cNvSpPr>
            <a:spLocks noGrp="1"/>
          </p:cNvSpPr>
          <p:nvPr>
            <p:ph idx="1"/>
          </p:nvPr>
        </p:nvSpPr>
        <p:spPr>
          <a:xfrm>
            <a:off x="680321" y="2336872"/>
            <a:ext cx="10038479" cy="4368728"/>
          </a:xfrm>
        </p:spPr>
        <p:txBody>
          <a:bodyPr>
            <a:normAutofit/>
          </a:bodyPr>
          <a:lstStyle/>
          <a:p>
            <a:pPr marL="0" indent="0" algn="just">
              <a:buNone/>
            </a:pPr>
            <a:r>
              <a:rPr lang="es-VE" dirty="0"/>
              <a:t>Si analizamos detenidamente el funcionamiento del método de bisección observaremos dos aspectos que en parte son responsables de su lentitud de convergencia: </a:t>
            </a:r>
            <a:endParaRPr lang="en-US" dirty="0" smtClean="0"/>
          </a:p>
          <a:p>
            <a:pPr algn="just"/>
            <a:r>
              <a:rPr lang="es-VE" dirty="0"/>
              <a:t>E</a:t>
            </a:r>
            <a:r>
              <a:rPr lang="es-VE" dirty="0" smtClean="0"/>
              <a:t>n </a:t>
            </a:r>
            <a:r>
              <a:rPr lang="es-VE" dirty="0"/>
              <a:t>primer lugar, este método no produce una estimación de la raíz, sólo del intervalo que contiene la </a:t>
            </a:r>
            <a:r>
              <a:rPr lang="es-VE" dirty="0" smtClean="0"/>
              <a:t>misma</a:t>
            </a:r>
          </a:p>
          <a:p>
            <a:pPr algn="just"/>
            <a:r>
              <a:rPr lang="es-VE" dirty="0"/>
              <a:t>E</a:t>
            </a:r>
            <a:r>
              <a:rPr lang="es-VE" dirty="0" smtClean="0"/>
              <a:t>n </a:t>
            </a:r>
            <a:r>
              <a:rPr lang="es-VE" dirty="0"/>
              <a:t>segundo lugar, en la estimación de este intervalo no se toman en cuenta los valores de la función sino solamente para decidir cuál de las dos mitades del intervalo anterior ha de seleccionarse en cada </a:t>
            </a:r>
            <a:r>
              <a:rPr lang="es-VE" dirty="0" smtClean="0"/>
              <a:t>paso</a:t>
            </a:r>
          </a:p>
          <a:p>
            <a:pPr algn="just"/>
            <a:r>
              <a:rPr lang="es-VE" dirty="0"/>
              <a:t>El método de la falsa posición, también conocido como el método de la regla falsa, corrige estas dos deficiencias del método de bisección.</a:t>
            </a:r>
            <a:endParaRPr lang="en-US" dirty="0"/>
          </a:p>
          <a:p>
            <a:endParaRPr lang="en-US" dirty="0"/>
          </a:p>
        </p:txBody>
      </p:sp>
    </p:spTree>
    <p:extLst>
      <p:ext uri="{BB962C8B-B14F-4D97-AF65-F5344CB8AC3E}">
        <p14:creationId xmlns:p14="http://schemas.microsoft.com/office/powerpoint/2010/main" val="257490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Método de la falsa posición</a:t>
            </a:r>
            <a:endParaRPr lang="en-US" dirty="0"/>
          </a:p>
        </p:txBody>
      </p:sp>
      <p:sp>
        <p:nvSpPr>
          <p:cNvPr id="3" name="Marcador de contenido 2"/>
          <p:cNvSpPr>
            <a:spLocks noGrp="1"/>
          </p:cNvSpPr>
          <p:nvPr>
            <p:ph idx="1"/>
          </p:nvPr>
        </p:nvSpPr>
        <p:spPr/>
        <p:txBody>
          <a:bodyPr/>
          <a:lstStyle/>
          <a:p>
            <a:pPr marL="0" indent="0" algn="just">
              <a:buNone/>
            </a:pPr>
            <a:r>
              <a:rPr lang="es-VE" dirty="0"/>
              <a:t>Dado el intervalo [</a:t>
            </a:r>
            <a:r>
              <a:rPr lang="es-VE" i="1" dirty="0"/>
              <a:t>a</a:t>
            </a:r>
            <a:r>
              <a:rPr lang="es-VE" baseline="-25000" dirty="0"/>
              <a:t>0</a:t>
            </a:r>
            <a:r>
              <a:rPr lang="es-VE" dirty="0"/>
              <a:t>, </a:t>
            </a:r>
            <a:r>
              <a:rPr lang="es-VE" i="1" dirty="0"/>
              <a:t>b</a:t>
            </a:r>
            <a:r>
              <a:rPr lang="es-VE" baseline="-25000" dirty="0"/>
              <a:t>0</a:t>
            </a:r>
            <a:r>
              <a:rPr lang="es-VE" dirty="0"/>
              <a:t>] para el cual </a:t>
            </a:r>
            <a:r>
              <a:rPr lang="es-VE" i="1" dirty="0"/>
              <a:t>f</a:t>
            </a:r>
            <a:r>
              <a:rPr lang="es-VE" dirty="0"/>
              <a:t>(</a:t>
            </a:r>
            <a:r>
              <a:rPr lang="es-VE" i="1" dirty="0"/>
              <a:t>a</a:t>
            </a:r>
            <a:r>
              <a:rPr lang="es-VE" baseline="-25000" dirty="0"/>
              <a:t>0</a:t>
            </a:r>
            <a:r>
              <a:rPr lang="es-VE" dirty="0"/>
              <a:t>).</a:t>
            </a:r>
            <a:r>
              <a:rPr lang="es-VE" i="1" dirty="0"/>
              <a:t>f</a:t>
            </a:r>
            <a:r>
              <a:rPr lang="es-VE" dirty="0"/>
              <a:t>(</a:t>
            </a:r>
            <a:r>
              <a:rPr lang="es-VE" i="1" dirty="0"/>
              <a:t>b</a:t>
            </a:r>
            <a:r>
              <a:rPr lang="es-VE" baseline="-25000" dirty="0"/>
              <a:t>0</a:t>
            </a:r>
            <a:r>
              <a:rPr lang="es-VE" dirty="0"/>
              <a:t>) </a:t>
            </a:r>
            <a:r>
              <a:rPr lang="es-VE" dirty="0">
                <a:sym typeface="Symbol" panose="05050102010706020507" pitchFamily="18" charset="2"/>
              </a:rPr>
              <a:t></a:t>
            </a:r>
            <a:r>
              <a:rPr lang="es-VE" dirty="0"/>
              <a:t> 0, se puede estimar la localización </a:t>
            </a:r>
            <a:r>
              <a:rPr lang="es-VE" i="1" dirty="0"/>
              <a:t>c</a:t>
            </a:r>
            <a:r>
              <a:rPr lang="es-VE" baseline="-25000" dirty="0"/>
              <a:t>0</a:t>
            </a:r>
            <a:r>
              <a:rPr lang="es-VE" dirty="0"/>
              <a:t> de la raíz </a:t>
            </a:r>
            <a:r>
              <a:rPr lang="es-VE" i="1" dirty="0"/>
              <a:t>c</a:t>
            </a:r>
            <a:r>
              <a:rPr lang="es-VE" dirty="0"/>
              <a:t> de       </a:t>
            </a:r>
            <a:r>
              <a:rPr lang="es-VE" i="1" dirty="0"/>
              <a:t>f</a:t>
            </a:r>
            <a:r>
              <a:rPr lang="es-VE" dirty="0"/>
              <a:t>(</a:t>
            </a:r>
            <a:r>
              <a:rPr lang="es-VE" i="1" dirty="0"/>
              <a:t>x</a:t>
            </a:r>
            <a:r>
              <a:rPr lang="es-VE" dirty="0"/>
              <a:t>)</a:t>
            </a:r>
            <a:r>
              <a:rPr lang="es-VE" i="1" dirty="0"/>
              <a:t> </a:t>
            </a:r>
            <a:r>
              <a:rPr lang="es-VE" dirty="0"/>
              <a:t>= 0 mediante el segmento de recta que une (</a:t>
            </a:r>
            <a:r>
              <a:rPr lang="es-VE" i="1" dirty="0"/>
              <a:t>a</a:t>
            </a:r>
            <a:r>
              <a:rPr lang="es-VE" baseline="-25000" dirty="0"/>
              <a:t>0</a:t>
            </a:r>
            <a:r>
              <a:rPr lang="es-VE" dirty="0"/>
              <a:t>,</a:t>
            </a:r>
            <a:r>
              <a:rPr lang="es-VE" i="1" dirty="0"/>
              <a:t>f</a:t>
            </a:r>
            <a:r>
              <a:rPr lang="es-VE" dirty="0"/>
              <a:t>(</a:t>
            </a:r>
            <a:r>
              <a:rPr lang="es-VE" i="1" dirty="0"/>
              <a:t>a</a:t>
            </a:r>
            <a:r>
              <a:rPr lang="es-VE" baseline="-25000" dirty="0"/>
              <a:t>0</a:t>
            </a:r>
            <a:r>
              <a:rPr lang="es-VE" dirty="0"/>
              <a:t>)) y (</a:t>
            </a:r>
            <a:r>
              <a:rPr lang="es-VE" i="1" dirty="0"/>
              <a:t>b</a:t>
            </a:r>
            <a:r>
              <a:rPr lang="es-VE" baseline="-25000" dirty="0"/>
              <a:t>0</a:t>
            </a:r>
            <a:r>
              <a:rPr lang="es-VE" dirty="0"/>
              <a:t>,</a:t>
            </a:r>
            <a:r>
              <a:rPr lang="es-VE" i="1" dirty="0"/>
              <a:t>f</a:t>
            </a:r>
            <a:r>
              <a:rPr lang="es-VE" dirty="0"/>
              <a:t>(</a:t>
            </a:r>
            <a:r>
              <a:rPr lang="es-VE" i="1" dirty="0"/>
              <a:t>b</a:t>
            </a:r>
            <a:r>
              <a:rPr lang="es-VE" baseline="-25000" dirty="0"/>
              <a:t>0</a:t>
            </a:r>
            <a:r>
              <a:rPr lang="es-VE" dirty="0"/>
              <a:t>)); ahora bien, esto supone que dicha recta es una buena aproximación a </a:t>
            </a:r>
            <a:r>
              <a:rPr lang="es-VE" i="1" dirty="0"/>
              <a:t>f</a:t>
            </a:r>
            <a:r>
              <a:rPr lang="es-VE" dirty="0"/>
              <a:t>(</a:t>
            </a:r>
            <a:r>
              <a:rPr lang="es-VE" i="1" dirty="0"/>
              <a:t>x</a:t>
            </a:r>
            <a:r>
              <a:rPr lang="es-VE" dirty="0"/>
              <a:t>) sobre [</a:t>
            </a:r>
            <a:r>
              <a:rPr lang="es-VE" i="1" dirty="0"/>
              <a:t>a</a:t>
            </a:r>
            <a:r>
              <a:rPr lang="es-VE" baseline="-25000" dirty="0"/>
              <a:t>0</a:t>
            </a:r>
            <a:r>
              <a:rPr lang="es-VE" dirty="0"/>
              <a:t>, </a:t>
            </a:r>
            <a:r>
              <a:rPr lang="es-VE" i="1" dirty="0"/>
              <a:t>b</a:t>
            </a:r>
            <a:r>
              <a:rPr lang="es-VE" baseline="-25000" dirty="0"/>
              <a:t>0</a:t>
            </a:r>
            <a:r>
              <a:rPr lang="es-VE" dirty="0"/>
              <a:t>], lo cual no es necesariamente cierto; ésta es la razón para los nombres de regla falsa y para el nombre de método de interpolación lineal con el que también se le conoce. El valor de </a:t>
            </a:r>
            <a:r>
              <a:rPr lang="es-VE" i="1" dirty="0"/>
              <a:t>c</a:t>
            </a:r>
            <a:r>
              <a:rPr lang="es-VE" baseline="-25000" dirty="0"/>
              <a:t>0</a:t>
            </a:r>
            <a:r>
              <a:rPr lang="es-VE" dirty="0"/>
              <a:t> está dado </a:t>
            </a:r>
            <a:r>
              <a:rPr lang="es-VE" dirty="0" smtClean="0"/>
              <a:t>por: </a:t>
            </a:r>
          </a:p>
          <a:p>
            <a:endParaRPr lang="es-VE" dirty="0"/>
          </a:p>
          <a:p>
            <a:endParaRPr lang="en-US" dirty="0"/>
          </a:p>
        </p:txBody>
      </p:sp>
      <p:graphicFrame>
        <p:nvGraphicFramePr>
          <p:cNvPr id="4" name="Objeto 3"/>
          <p:cNvGraphicFramePr>
            <a:graphicFrameLocks noChangeAspect="1"/>
          </p:cNvGraphicFramePr>
          <p:nvPr>
            <p:extLst>
              <p:ext uri="{D42A27DB-BD31-4B8C-83A1-F6EECF244321}">
                <p14:modId xmlns:p14="http://schemas.microsoft.com/office/powerpoint/2010/main" val="410829900"/>
              </p:ext>
            </p:extLst>
          </p:nvPr>
        </p:nvGraphicFramePr>
        <p:xfrm>
          <a:off x="1619250" y="5510213"/>
          <a:ext cx="5724525" cy="906462"/>
        </p:xfrm>
        <a:graphic>
          <a:graphicData uri="http://schemas.openxmlformats.org/presentationml/2006/ole">
            <mc:AlternateContent xmlns:mc="http://schemas.openxmlformats.org/markup-compatibility/2006">
              <mc:Choice xmlns:v="urn:schemas-microsoft-com:vml" Requires="v">
                <p:oleObj spid="_x0000_s6383" name="Equation" r:id="rId3" imgW="2692080" imgH="431640" progId="Equation.DSMT4">
                  <p:embed/>
                </p:oleObj>
              </mc:Choice>
              <mc:Fallback>
                <p:oleObj name="Equation" r:id="rId3" imgW="2692080" imgH="431640" progId="Equation.DSMT4">
                  <p:embed/>
                  <p:pic>
                    <p:nvPicPr>
                      <p:cNvPr id="0" name="Object 2"/>
                      <p:cNvPicPr>
                        <a:picLocks noChangeAspect="1" noChangeArrowheads="1"/>
                      </p:cNvPicPr>
                      <p:nvPr/>
                    </p:nvPicPr>
                    <p:blipFill>
                      <a:blip r:embed="rId4"/>
                      <a:srcRect/>
                      <a:stretch>
                        <a:fillRect/>
                      </a:stretch>
                    </p:blipFill>
                    <p:spPr bwMode="auto">
                      <a:xfrm>
                        <a:off x="1619250" y="5510213"/>
                        <a:ext cx="5724525" cy="906462"/>
                      </a:xfrm>
                      <a:prstGeom prst="rect">
                        <a:avLst/>
                      </a:prstGeom>
                      <a:noFill/>
                    </p:spPr>
                  </p:pic>
                </p:oleObj>
              </mc:Fallback>
            </mc:AlternateContent>
          </a:graphicData>
        </a:graphic>
      </p:graphicFrame>
      <p:graphicFrame>
        <p:nvGraphicFramePr>
          <p:cNvPr id="5" name="Objeto 4"/>
          <p:cNvGraphicFramePr>
            <a:graphicFrameLocks noChangeAspect="1"/>
          </p:cNvGraphicFramePr>
          <p:nvPr>
            <p:extLst>
              <p:ext uri="{D42A27DB-BD31-4B8C-83A1-F6EECF244321}">
                <p14:modId xmlns:p14="http://schemas.microsoft.com/office/powerpoint/2010/main" val="1437372077"/>
              </p:ext>
            </p:extLst>
          </p:nvPr>
        </p:nvGraphicFramePr>
        <p:xfrm>
          <a:off x="6511886" y="5526083"/>
          <a:ext cx="4721225" cy="912813"/>
        </p:xfrm>
        <a:graphic>
          <a:graphicData uri="http://schemas.openxmlformats.org/presentationml/2006/ole">
            <mc:AlternateContent xmlns:mc="http://schemas.openxmlformats.org/markup-compatibility/2006">
              <mc:Choice xmlns:v="urn:schemas-microsoft-com:vml" Requires="v">
                <p:oleObj spid="_x0000_s6384" name="Equation" r:id="rId5" imgW="2197080" imgH="431640" progId="Equation.DSMT4">
                  <p:embed/>
                </p:oleObj>
              </mc:Choice>
              <mc:Fallback>
                <p:oleObj name="Equation" r:id="rId5" imgW="2197080" imgH="431640" progId="Equation.DSMT4">
                  <p:embed/>
                  <p:pic>
                    <p:nvPicPr>
                      <p:cNvPr id="0" name="Object 1"/>
                      <p:cNvPicPr>
                        <a:picLocks noChangeAspect="1" noChangeArrowheads="1"/>
                      </p:cNvPicPr>
                      <p:nvPr/>
                    </p:nvPicPr>
                    <p:blipFill>
                      <a:blip r:embed="rId6"/>
                      <a:srcRect/>
                      <a:stretch>
                        <a:fillRect/>
                      </a:stretch>
                    </p:blipFill>
                    <p:spPr bwMode="auto">
                      <a:xfrm>
                        <a:off x="6511886" y="5526083"/>
                        <a:ext cx="4721225" cy="912813"/>
                      </a:xfrm>
                      <a:prstGeom prst="rect">
                        <a:avLst/>
                      </a:prstGeom>
                      <a:noFill/>
                    </p:spPr>
                  </p:pic>
                </p:oleObj>
              </mc:Fallback>
            </mc:AlternateContent>
          </a:graphicData>
        </a:graphic>
      </p:graphicFrame>
      <p:sp>
        <p:nvSpPr>
          <p:cNvPr id="8" name="Flecha derecha 7"/>
          <p:cNvSpPr/>
          <p:nvPr/>
        </p:nvSpPr>
        <p:spPr>
          <a:xfrm>
            <a:off x="5702300" y="5779294"/>
            <a:ext cx="59690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17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Método de la falsa posición</a:t>
            </a:r>
            <a:endParaRPr lang="en-US" dirty="0"/>
          </a:p>
        </p:txBody>
      </p:sp>
      <p:pic>
        <p:nvPicPr>
          <p:cNvPr id="4" name="Marcador de contenido 3"/>
          <p:cNvPicPr>
            <a:picLocks noGrp="1" noChangeAspect="1"/>
          </p:cNvPicPr>
          <p:nvPr>
            <p:ph idx="1"/>
          </p:nvPr>
        </p:nvPicPr>
        <p:blipFill>
          <a:blip r:embed="rId2"/>
          <a:stretch>
            <a:fillRect/>
          </a:stretch>
        </p:blipFill>
        <p:spPr>
          <a:xfrm>
            <a:off x="2509837" y="2447130"/>
            <a:ext cx="6838223" cy="3674269"/>
          </a:xfrm>
          <a:prstGeom prst="rect">
            <a:avLst/>
          </a:prstGeom>
        </p:spPr>
      </p:pic>
    </p:spTree>
    <p:extLst>
      <p:ext uri="{BB962C8B-B14F-4D97-AF65-F5344CB8AC3E}">
        <p14:creationId xmlns:p14="http://schemas.microsoft.com/office/powerpoint/2010/main" val="2757302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Método de la falsa posición</a:t>
            </a:r>
            <a:endParaRPr lang="en-US" dirty="0"/>
          </a:p>
        </p:txBody>
      </p:sp>
      <p:sp>
        <p:nvSpPr>
          <p:cNvPr id="3" name="Marcador de contenido 2"/>
          <p:cNvSpPr>
            <a:spLocks noGrp="1"/>
          </p:cNvSpPr>
          <p:nvPr>
            <p:ph idx="1"/>
          </p:nvPr>
        </p:nvSpPr>
        <p:spPr/>
        <p:txBody>
          <a:bodyPr>
            <a:normAutofit fontScale="92500"/>
          </a:bodyPr>
          <a:lstStyle/>
          <a:p>
            <a:r>
              <a:rPr lang="es-VE" dirty="0"/>
              <a:t>E</a:t>
            </a:r>
            <a:r>
              <a:rPr lang="es-VE" dirty="0" smtClean="0"/>
              <a:t>sta </a:t>
            </a:r>
            <a:r>
              <a:rPr lang="es-VE" dirty="0"/>
              <a:t>fórmula produce una estimación de la raíz que toma en cuenta los valores de </a:t>
            </a:r>
            <a:r>
              <a:rPr lang="es-VE" i="1" dirty="0"/>
              <a:t>f</a:t>
            </a:r>
            <a:r>
              <a:rPr lang="es-VE" dirty="0"/>
              <a:t>(</a:t>
            </a:r>
            <a:r>
              <a:rPr lang="es-VE" i="1" dirty="0"/>
              <a:t>x</a:t>
            </a:r>
            <a:r>
              <a:rPr lang="es-VE" dirty="0"/>
              <a:t>) en </a:t>
            </a:r>
            <a:r>
              <a:rPr lang="es-VE" i="1" dirty="0"/>
              <a:t>a</a:t>
            </a:r>
            <a:r>
              <a:rPr lang="es-VE" baseline="-25000" dirty="0"/>
              <a:t>0</a:t>
            </a:r>
            <a:r>
              <a:rPr lang="es-VE" i="1" dirty="0"/>
              <a:t> </a:t>
            </a:r>
            <a:r>
              <a:rPr lang="es-VE" dirty="0"/>
              <a:t>y</a:t>
            </a:r>
            <a:r>
              <a:rPr lang="es-VE" i="1" dirty="0"/>
              <a:t> b</a:t>
            </a:r>
            <a:r>
              <a:rPr lang="es-VE" baseline="-25000" dirty="0"/>
              <a:t>0</a:t>
            </a:r>
            <a:r>
              <a:rPr lang="es-VE" dirty="0"/>
              <a:t>; cuanto más pequeño sea </a:t>
            </a:r>
            <a:r>
              <a:rPr lang="es-VE" i="1" dirty="0"/>
              <a:t>f</a:t>
            </a:r>
            <a:r>
              <a:rPr lang="es-VE" dirty="0"/>
              <a:t>(</a:t>
            </a:r>
            <a:r>
              <a:rPr lang="es-VE" i="1" dirty="0"/>
              <a:t>b</a:t>
            </a:r>
            <a:r>
              <a:rPr lang="es-VE" i="1" baseline="-25000" dirty="0"/>
              <a:t>0</a:t>
            </a:r>
            <a:r>
              <a:rPr lang="es-VE" i="1" dirty="0"/>
              <a:t>)</a:t>
            </a:r>
            <a:r>
              <a:rPr lang="es-VE" dirty="0"/>
              <a:t> más cerca estará </a:t>
            </a:r>
            <a:r>
              <a:rPr lang="es-VE" i="1" dirty="0"/>
              <a:t>c</a:t>
            </a:r>
            <a:r>
              <a:rPr lang="es-VE" baseline="-25000" dirty="0"/>
              <a:t>0</a:t>
            </a:r>
            <a:r>
              <a:rPr lang="es-VE" dirty="0"/>
              <a:t> de </a:t>
            </a:r>
            <a:r>
              <a:rPr lang="es-VE" i="1" dirty="0"/>
              <a:t>b</a:t>
            </a:r>
            <a:r>
              <a:rPr lang="es-VE" baseline="-25000" dirty="0"/>
              <a:t>0</a:t>
            </a:r>
            <a:r>
              <a:rPr lang="es-VE" dirty="0"/>
              <a:t> y cuanto más pequeña sea </a:t>
            </a:r>
            <a:r>
              <a:rPr lang="es-VE" i="1" dirty="0"/>
              <a:t>f</a:t>
            </a:r>
            <a:r>
              <a:rPr lang="es-VE" dirty="0"/>
              <a:t>(</a:t>
            </a:r>
            <a:r>
              <a:rPr lang="es-VE" i="1" dirty="0"/>
              <a:t>a</a:t>
            </a:r>
            <a:r>
              <a:rPr lang="es-VE" baseline="-25000" dirty="0"/>
              <a:t>0</a:t>
            </a:r>
            <a:r>
              <a:rPr lang="es-VE" dirty="0"/>
              <a:t>) más cerca de </a:t>
            </a:r>
            <a:r>
              <a:rPr lang="es-VE" i="1" dirty="0"/>
              <a:t>a</a:t>
            </a:r>
            <a:r>
              <a:rPr lang="es-VE" baseline="-25000" dirty="0"/>
              <a:t>0</a:t>
            </a:r>
            <a:r>
              <a:rPr lang="es-VE" baseline="-25000" dirty="0" smtClean="0"/>
              <a:t>.</a:t>
            </a:r>
            <a:endParaRPr lang="en-US" dirty="0"/>
          </a:p>
          <a:p>
            <a:r>
              <a:rPr lang="es-VE" dirty="0"/>
              <a:t>Una vez calculada la estimación </a:t>
            </a:r>
            <a:r>
              <a:rPr lang="es-VE" i="1" dirty="0"/>
              <a:t>c</a:t>
            </a:r>
            <a:r>
              <a:rPr lang="es-VE" baseline="-25000" dirty="0"/>
              <a:t>0</a:t>
            </a:r>
            <a:r>
              <a:rPr lang="es-VE" dirty="0"/>
              <a:t> de la raíz, puede producirse una nueva estimación mediante la reducción del tamaño del intervalo e interpolación lineal sobre este nuevo intervalo reducido. Para ello se calcula </a:t>
            </a:r>
            <a:r>
              <a:rPr lang="es-VE" i="1" dirty="0"/>
              <a:t>f</a:t>
            </a:r>
            <a:r>
              <a:rPr lang="es-VE" dirty="0"/>
              <a:t>(</a:t>
            </a:r>
            <a:r>
              <a:rPr lang="es-VE" i="1" dirty="0"/>
              <a:t>c</a:t>
            </a:r>
            <a:r>
              <a:rPr lang="es-VE" baseline="-25000" dirty="0"/>
              <a:t>0</a:t>
            </a:r>
            <a:r>
              <a:rPr lang="es-VE" dirty="0"/>
              <a:t>); </a:t>
            </a:r>
            <a:r>
              <a:rPr lang="es-VE" i="1" dirty="0"/>
              <a:t>f</a:t>
            </a:r>
            <a:r>
              <a:rPr lang="es-VE" dirty="0"/>
              <a:t>(</a:t>
            </a:r>
            <a:r>
              <a:rPr lang="es-VE" i="1" dirty="0"/>
              <a:t>c</a:t>
            </a:r>
            <a:r>
              <a:rPr lang="es-VE" baseline="-25000" dirty="0"/>
              <a:t>0</a:t>
            </a:r>
            <a:r>
              <a:rPr lang="es-VE" dirty="0"/>
              <a:t>) = 0 entonces </a:t>
            </a:r>
            <a:r>
              <a:rPr lang="es-VE" i="1" dirty="0"/>
              <a:t>c</a:t>
            </a:r>
            <a:r>
              <a:rPr lang="es-VE" baseline="-25000" dirty="0"/>
              <a:t>0 </a:t>
            </a:r>
            <a:r>
              <a:rPr lang="es-VE" dirty="0"/>
              <a:t>es la raíz buscada, si </a:t>
            </a:r>
            <a:r>
              <a:rPr lang="es-VE" i="1" dirty="0"/>
              <a:t>f</a:t>
            </a:r>
            <a:r>
              <a:rPr lang="es-VE" dirty="0"/>
              <a:t>(</a:t>
            </a:r>
            <a:r>
              <a:rPr lang="es-VE" i="1" dirty="0"/>
              <a:t>a</a:t>
            </a:r>
            <a:r>
              <a:rPr lang="es-VE" baseline="-25000" dirty="0"/>
              <a:t>0</a:t>
            </a:r>
            <a:r>
              <a:rPr lang="es-VE" dirty="0"/>
              <a:t>). </a:t>
            </a:r>
            <a:r>
              <a:rPr lang="es-VE" i="1" dirty="0"/>
              <a:t>f</a:t>
            </a:r>
            <a:r>
              <a:rPr lang="es-VE" dirty="0"/>
              <a:t>(</a:t>
            </a:r>
            <a:r>
              <a:rPr lang="es-VE" i="1" dirty="0"/>
              <a:t>c</a:t>
            </a:r>
            <a:r>
              <a:rPr lang="es-VE" baseline="-25000" dirty="0"/>
              <a:t>0</a:t>
            </a:r>
            <a:r>
              <a:rPr lang="es-VE" dirty="0"/>
              <a:t>) </a:t>
            </a:r>
            <a:r>
              <a:rPr lang="es-VE" dirty="0">
                <a:sym typeface="Symbol" panose="05050102010706020507" pitchFamily="18" charset="2"/>
              </a:rPr>
              <a:t></a:t>
            </a:r>
            <a:r>
              <a:rPr lang="es-VE" dirty="0"/>
              <a:t> 0 entonces se toman </a:t>
            </a:r>
            <a:r>
              <a:rPr lang="es-VE" i="1" dirty="0"/>
              <a:t>a</a:t>
            </a:r>
            <a:r>
              <a:rPr lang="es-VE" baseline="-25000" dirty="0"/>
              <a:t>1</a:t>
            </a:r>
            <a:r>
              <a:rPr lang="es-VE" i="1" dirty="0"/>
              <a:t> = a</a:t>
            </a:r>
            <a:r>
              <a:rPr lang="es-VE" baseline="-25000" dirty="0"/>
              <a:t>0</a:t>
            </a:r>
            <a:r>
              <a:rPr lang="es-VE" dirty="0"/>
              <a:t> y </a:t>
            </a:r>
            <a:r>
              <a:rPr lang="es-VE" i="1" dirty="0"/>
              <a:t>b</a:t>
            </a:r>
            <a:r>
              <a:rPr lang="es-VE" baseline="-25000" dirty="0"/>
              <a:t>1</a:t>
            </a:r>
            <a:r>
              <a:rPr lang="es-VE" dirty="0"/>
              <a:t> = </a:t>
            </a:r>
            <a:r>
              <a:rPr lang="es-VE" i="1" dirty="0"/>
              <a:t>c</a:t>
            </a:r>
            <a:r>
              <a:rPr lang="es-VE" baseline="-25000" dirty="0"/>
              <a:t>0</a:t>
            </a:r>
            <a:r>
              <a:rPr lang="es-VE" dirty="0"/>
              <a:t> para producir el nuevo intervalo [</a:t>
            </a:r>
            <a:r>
              <a:rPr lang="es-VE" i="1" dirty="0"/>
              <a:t>a</a:t>
            </a:r>
            <a:r>
              <a:rPr lang="es-VE" baseline="-25000" dirty="0"/>
              <a:t>1</a:t>
            </a:r>
            <a:r>
              <a:rPr lang="es-VE" dirty="0"/>
              <a:t>, </a:t>
            </a:r>
            <a:r>
              <a:rPr lang="es-VE" i="1" dirty="0"/>
              <a:t>b</a:t>
            </a:r>
            <a:r>
              <a:rPr lang="es-VE" baseline="-25000" dirty="0"/>
              <a:t>1</a:t>
            </a:r>
            <a:r>
              <a:rPr lang="es-VE" dirty="0"/>
              <a:t>]; por último, si </a:t>
            </a:r>
            <a:r>
              <a:rPr lang="es-VE" i="1" dirty="0"/>
              <a:t>f</a:t>
            </a:r>
            <a:r>
              <a:rPr lang="es-VE" dirty="0"/>
              <a:t>(</a:t>
            </a:r>
            <a:r>
              <a:rPr lang="es-VE" i="1" dirty="0"/>
              <a:t>c</a:t>
            </a:r>
            <a:r>
              <a:rPr lang="es-VE" baseline="-25000" dirty="0"/>
              <a:t>0</a:t>
            </a:r>
            <a:r>
              <a:rPr lang="es-VE" dirty="0"/>
              <a:t>). </a:t>
            </a:r>
            <a:r>
              <a:rPr lang="es-VE" i="1" dirty="0"/>
              <a:t>f</a:t>
            </a:r>
            <a:r>
              <a:rPr lang="es-VE" dirty="0"/>
              <a:t>(</a:t>
            </a:r>
            <a:r>
              <a:rPr lang="es-VE" i="1" dirty="0"/>
              <a:t>b</a:t>
            </a:r>
            <a:r>
              <a:rPr lang="es-VE" baseline="-25000" dirty="0"/>
              <a:t>0</a:t>
            </a:r>
            <a:r>
              <a:rPr lang="es-VE" dirty="0"/>
              <a:t>) </a:t>
            </a:r>
            <a:r>
              <a:rPr lang="es-VE" dirty="0">
                <a:sym typeface="Symbol" panose="05050102010706020507" pitchFamily="18" charset="2"/>
              </a:rPr>
              <a:t></a:t>
            </a:r>
            <a:r>
              <a:rPr lang="es-VE" dirty="0"/>
              <a:t> 0 se toman </a:t>
            </a:r>
            <a:r>
              <a:rPr lang="es-VE" i="1" dirty="0"/>
              <a:t>a</a:t>
            </a:r>
            <a:r>
              <a:rPr lang="es-VE" baseline="-25000" dirty="0"/>
              <a:t>1</a:t>
            </a:r>
            <a:r>
              <a:rPr lang="es-VE" dirty="0"/>
              <a:t> = </a:t>
            </a:r>
            <a:r>
              <a:rPr lang="es-VE" i="1" dirty="0"/>
              <a:t>c</a:t>
            </a:r>
            <a:r>
              <a:rPr lang="es-VE" baseline="-25000" dirty="0"/>
              <a:t>0</a:t>
            </a:r>
            <a:r>
              <a:rPr lang="es-VE" dirty="0"/>
              <a:t> y      </a:t>
            </a:r>
            <a:r>
              <a:rPr lang="es-VE" i="1" dirty="0"/>
              <a:t>b</a:t>
            </a:r>
            <a:r>
              <a:rPr lang="es-VE" baseline="-25000" dirty="0"/>
              <a:t>1</a:t>
            </a:r>
            <a:r>
              <a:rPr lang="es-VE" dirty="0"/>
              <a:t> = </a:t>
            </a:r>
            <a:r>
              <a:rPr lang="es-VE" i="1" dirty="0"/>
              <a:t>b</a:t>
            </a:r>
            <a:r>
              <a:rPr lang="es-VE" baseline="-25000" dirty="0"/>
              <a:t>0</a:t>
            </a:r>
            <a:r>
              <a:rPr lang="es-VE" dirty="0"/>
              <a:t>. Una vez calculado [</a:t>
            </a:r>
            <a:r>
              <a:rPr lang="es-VE" i="1" dirty="0"/>
              <a:t>a</a:t>
            </a:r>
            <a:r>
              <a:rPr lang="es-VE" baseline="-25000" dirty="0"/>
              <a:t>1</a:t>
            </a:r>
            <a:r>
              <a:rPr lang="es-VE" dirty="0"/>
              <a:t>, </a:t>
            </a:r>
            <a:r>
              <a:rPr lang="es-VE" i="1" dirty="0"/>
              <a:t>b</a:t>
            </a:r>
            <a:r>
              <a:rPr lang="es-VE" baseline="-25000" dirty="0"/>
              <a:t>1</a:t>
            </a:r>
            <a:r>
              <a:rPr lang="es-VE" dirty="0"/>
              <a:t>] se calcula </a:t>
            </a:r>
            <a:r>
              <a:rPr lang="es-VE" i="1" dirty="0" smtClean="0"/>
              <a:t>c</a:t>
            </a:r>
            <a:r>
              <a:rPr lang="es-VE" baseline="-25000" dirty="0" smtClean="0"/>
              <a:t>1:</a:t>
            </a:r>
            <a:endParaRPr lang="en-US" dirty="0"/>
          </a:p>
        </p:txBody>
      </p:sp>
      <p:graphicFrame>
        <p:nvGraphicFramePr>
          <p:cNvPr id="5" name="Objeto 4"/>
          <p:cNvGraphicFramePr>
            <a:graphicFrameLocks noChangeAspect="1"/>
          </p:cNvGraphicFramePr>
          <p:nvPr>
            <p:extLst>
              <p:ext uri="{D42A27DB-BD31-4B8C-83A1-F6EECF244321}">
                <p14:modId xmlns:p14="http://schemas.microsoft.com/office/powerpoint/2010/main" val="1150155730"/>
              </p:ext>
            </p:extLst>
          </p:nvPr>
        </p:nvGraphicFramePr>
        <p:xfrm>
          <a:off x="3767138" y="5780088"/>
          <a:ext cx="5264150" cy="823912"/>
        </p:xfrm>
        <a:graphic>
          <a:graphicData uri="http://schemas.openxmlformats.org/presentationml/2006/ole">
            <mc:AlternateContent xmlns:mc="http://schemas.openxmlformats.org/markup-compatibility/2006">
              <mc:Choice xmlns:v="urn:schemas-microsoft-com:vml" Requires="v">
                <p:oleObj spid="_x0000_s7281" name="Equation" r:id="rId3" imgW="2717640" imgH="431640" progId="Equation.DSMT4">
                  <p:embed/>
                </p:oleObj>
              </mc:Choice>
              <mc:Fallback>
                <p:oleObj name="Equation" r:id="rId3" imgW="2717640" imgH="431640" progId="Equation.DSMT4">
                  <p:embed/>
                  <p:pic>
                    <p:nvPicPr>
                      <p:cNvPr id="0" name="Object 1"/>
                      <p:cNvPicPr>
                        <a:picLocks noChangeAspect="1" noChangeArrowheads="1"/>
                      </p:cNvPicPr>
                      <p:nvPr/>
                    </p:nvPicPr>
                    <p:blipFill>
                      <a:blip r:embed="rId4"/>
                      <a:srcRect/>
                      <a:stretch>
                        <a:fillRect/>
                      </a:stretch>
                    </p:blipFill>
                    <p:spPr bwMode="auto">
                      <a:xfrm>
                        <a:off x="3767138" y="5780088"/>
                        <a:ext cx="5264150" cy="823912"/>
                      </a:xfrm>
                      <a:prstGeom prst="rect">
                        <a:avLst/>
                      </a:prstGeom>
                      <a:noFill/>
                    </p:spPr>
                  </p:pic>
                </p:oleObj>
              </mc:Fallback>
            </mc:AlternateContent>
          </a:graphicData>
        </a:graphic>
      </p:graphicFrame>
    </p:spTree>
    <p:extLst>
      <p:ext uri="{BB962C8B-B14F-4D97-AF65-F5344CB8AC3E}">
        <p14:creationId xmlns:p14="http://schemas.microsoft.com/office/powerpoint/2010/main" val="1974689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Método de la falsa posición</a:t>
            </a:r>
            <a:endParaRPr lang="en-US" dirty="0"/>
          </a:p>
        </p:txBody>
      </p:sp>
      <p:sp>
        <p:nvSpPr>
          <p:cNvPr id="3" name="Marcador de contenido 2"/>
          <p:cNvSpPr>
            <a:spLocks noGrp="1"/>
          </p:cNvSpPr>
          <p:nvPr>
            <p:ph idx="1"/>
          </p:nvPr>
        </p:nvSpPr>
        <p:spPr/>
        <p:txBody>
          <a:bodyPr/>
          <a:lstStyle/>
          <a:p>
            <a:pPr marL="0" indent="0">
              <a:buNone/>
            </a:pPr>
            <a:r>
              <a:rPr lang="en-US" dirty="0" err="1" smtClean="0"/>
              <a:t>Ejemplo</a:t>
            </a:r>
            <a:r>
              <a:rPr lang="en-US" dirty="0" smtClean="0"/>
              <a:t>: </a:t>
            </a:r>
            <a:r>
              <a:rPr lang="en-US" dirty="0" err="1" smtClean="0"/>
              <a:t>Considerando</a:t>
            </a:r>
            <a:r>
              <a:rPr lang="en-US" dirty="0" smtClean="0"/>
              <a:t> la </a:t>
            </a:r>
            <a:r>
              <a:rPr lang="en-US" dirty="0" err="1" smtClean="0"/>
              <a:t>misma</a:t>
            </a:r>
            <a:r>
              <a:rPr lang="en-US" dirty="0" smtClean="0"/>
              <a:t> </a:t>
            </a:r>
            <a:r>
              <a:rPr lang="en-US" dirty="0" err="1" smtClean="0"/>
              <a:t>funci</a:t>
            </a:r>
            <a:r>
              <a:rPr lang="es-VE" dirty="0" err="1" smtClean="0"/>
              <a:t>ón</a:t>
            </a:r>
            <a:r>
              <a:rPr lang="es-VE" dirty="0" smtClean="0"/>
              <a:t> de los ejemplos anteriores, </a:t>
            </a:r>
            <a:r>
              <a:rPr lang="es-VE" i="1" dirty="0"/>
              <a:t>x</a:t>
            </a:r>
            <a:r>
              <a:rPr lang="es-VE" baseline="30000" dirty="0"/>
              <a:t>2</a:t>
            </a:r>
            <a:r>
              <a:rPr lang="es-VE" dirty="0"/>
              <a:t> – 0.5</a:t>
            </a:r>
            <a:r>
              <a:rPr lang="es-VE" i="1" dirty="0"/>
              <a:t>e</a:t>
            </a:r>
            <a:r>
              <a:rPr lang="es-VE" i="1" baseline="30000" dirty="0"/>
              <a:t>-x</a:t>
            </a:r>
            <a:r>
              <a:rPr lang="es-VE" dirty="0"/>
              <a:t> = 0, </a:t>
            </a:r>
            <a:r>
              <a:rPr lang="es-VE" dirty="0" smtClean="0"/>
              <a:t>y partiendo del intervalo inicial </a:t>
            </a:r>
            <a:r>
              <a:rPr lang="en-US" dirty="0" smtClean="0"/>
              <a:t>[0,1]</a:t>
            </a:r>
            <a:r>
              <a:rPr lang="es-VE" dirty="0" smtClean="0"/>
              <a:t>: </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542726466"/>
              </p:ext>
            </p:extLst>
          </p:nvPr>
        </p:nvGraphicFramePr>
        <p:xfrm>
          <a:off x="2604452" y="3422491"/>
          <a:ext cx="7352347" cy="2813208"/>
        </p:xfrm>
        <a:graphic>
          <a:graphicData uri="http://schemas.openxmlformats.org/drawingml/2006/table">
            <a:tbl>
              <a:tblPr>
                <a:tableStyleId>{5C22544A-7EE6-4342-B048-85BDC9FD1C3A}</a:tableStyleId>
              </a:tblPr>
              <a:tblGrid>
                <a:gridCol w="393759"/>
                <a:gridCol w="1249090"/>
                <a:gridCol w="1310341"/>
                <a:gridCol w="393759"/>
                <a:gridCol w="1378154"/>
                <a:gridCol w="1378154"/>
                <a:gridCol w="1249090"/>
              </a:tblGrid>
              <a:tr h="468868">
                <a:tc>
                  <a:txBody>
                    <a:bodyPr/>
                    <a:lstStyle/>
                    <a:p>
                      <a:pPr marL="0" marR="0" algn="ctr">
                        <a:spcBef>
                          <a:spcPts val="0"/>
                        </a:spcBef>
                        <a:spcAft>
                          <a:spcPts val="0"/>
                        </a:spcAft>
                      </a:pPr>
                      <a:r>
                        <a:rPr lang="en-US" sz="2000" dirty="0">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dirty="0" err="1">
                          <a:effectLst/>
                        </a:rPr>
                        <a:t>a</a:t>
                      </a:r>
                      <a:r>
                        <a:rPr lang="en-US" sz="2000" baseline="-25000" dirty="0" err="1">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a:effectLst/>
                        </a:rPr>
                        <a:t>c</a:t>
                      </a:r>
                      <a:r>
                        <a:rPr lang="en-US" sz="2000" baseline="-25000">
                          <a:effectLst/>
                        </a:rPr>
                        <a:t>k</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a:effectLst/>
                        </a:rPr>
                        <a:t>b</a:t>
                      </a:r>
                      <a:r>
                        <a:rPr lang="en-US" sz="2000" baseline="-25000">
                          <a:effectLst/>
                        </a:rPr>
                        <a:t>k</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dirty="0">
                          <a:effectLst/>
                        </a:rPr>
                        <a:t>f(</a:t>
                      </a:r>
                      <a:r>
                        <a:rPr lang="en-US" sz="2000" dirty="0" err="1">
                          <a:effectLst/>
                        </a:rPr>
                        <a:t>a</a:t>
                      </a:r>
                      <a:r>
                        <a:rPr lang="en-US" sz="2000" baseline="-25000" dirty="0" err="1">
                          <a:effectLst/>
                        </a:rPr>
                        <a:t>k</a:t>
                      </a: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a:effectLst/>
                        </a:rPr>
                        <a:t>f(c</a:t>
                      </a:r>
                      <a:r>
                        <a:rPr lang="en-US" sz="2000" baseline="-25000">
                          <a:effectLst/>
                        </a:rPr>
                        <a:t>k</a:t>
                      </a: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a:effectLst/>
                        </a:rPr>
                        <a:t>f(b</a:t>
                      </a:r>
                      <a:r>
                        <a:rPr lang="en-US" sz="2000" baseline="-25000">
                          <a:effectLst/>
                        </a:rPr>
                        <a:t>k</a:t>
                      </a: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44450" marR="44450" marT="0" marB="0"/>
                </a:tc>
              </a:tr>
              <a:tr h="468868">
                <a:tc>
                  <a:txBody>
                    <a:bodyPr/>
                    <a:lstStyle/>
                    <a:p>
                      <a:pPr marL="0" marR="0" algn="r">
                        <a:spcBef>
                          <a:spcPts val="0"/>
                        </a:spcBef>
                        <a:spcAft>
                          <a:spcPts val="0"/>
                        </a:spcAft>
                      </a:pPr>
                      <a:r>
                        <a:rPr lang="es-VE" sz="2000">
                          <a:effectLst/>
                        </a:rPr>
                        <a:t>0</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0.379922</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-0.197617</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0.816060</a:t>
                      </a:r>
                      <a:endParaRPr lang="en-US" sz="2000">
                        <a:effectLst/>
                        <a:latin typeface="Times New Roman" panose="02020603050405020304" pitchFamily="18" charset="0"/>
                        <a:ea typeface="Times New Roman" panose="02020603050405020304" pitchFamily="18" charset="0"/>
                      </a:endParaRPr>
                    </a:p>
                  </a:txBody>
                  <a:tcPr marL="44450" marR="44450" marT="0" marB="0"/>
                </a:tc>
              </a:tr>
              <a:tr h="468868">
                <a:tc>
                  <a:txBody>
                    <a:bodyPr/>
                    <a:lstStyle/>
                    <a:p>
                      <a:pPr marL="0" marR="0" algn="r">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0.379922</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0.500806</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-0.197617</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-0.052214</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0.816060</a:t>
                      </a:r>
                      <a:endParaRPr lang="en-US" sz="2000">
                        <a:effectLst/>
                        <a:latin typeface="Times New Roman" panose="02020603050405020304" pitchFamily="18" charset="0"/>
                        <a:ea typeface="Times New Roman" panose="02020603050405020304" pitchFamily="18" charset="0"/>
                      </a:endParaRPr>
                    </a:p>
                  </a:txBody>
                  <a:tcPr marL="44450" marR="44450" marT="0" marB="0"/>
                </a:tc>
              </a:tr>
              <a:tr h="468868">
                <a:tc>
                  <a:txBody>
                    <a:bodyPr/>
                    <a:lstStyle/>
                    <a:p>
                      <a:pPr marL="0" marR="0" algn="r">
                        <a:spcBef>
                          <a:spcPts val="0"/>
                        </a:spcBef>
                        <a:spcAft>
                          <a:spcPts val="0"/>
                        </a:spcAft>
                      </a:pPr>
                      <a:r>
                        <a:rPr lang="es-VE" sz="2000">
                          <a:effectLst/>
                        </a:rPr>
                        <a:t>2</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0.500806</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0.530825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-0.052214</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-0.012284</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0.816060</a:t>
                      </a:r>
                      <a:endParaRPr lang="en-US" sz="2000">
                        <a:effectLst/>
                        <a:latin typeface="Times New Roman" panose="02020603050405020304" pitchFamily="18" charset="0"/>
                        <a:ea typeface="Times New Roman" panose="02020603050405020304" pitchFamily="18" charset="0"/>
                      </a:endParaRPr>
                    </a:p>
                  </a:txBody>
                  <a:tcPr marL="44450" marR="44450" marT="0" marB="0"/>
                </a:tc>
              </a:tr>
              <a:tr h="468868">
                <a:tc>
                  <a:txBody>
                    <a:bodyPr/>
                    <a:lstStyle/>
                    <a:p>
                      <a:pPr marL="0" marR="0" algn="r">
                        <a:spcBef>
                          <a:spcPts val="0"/>
                        </a:spcBef>
                        <a:spcAft>
                          <a:spcPts val="0"/>
                        </a:spcAft>
                      </a:pPr>
                      <a:r>
                        <a:rPr lang="es-VE" sz="2000">
                          <a:effectLst/>
                        </a:rPr>
                        <a:t>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tabLst>
                          <a:tab pos="2743200" algn="ctr"/>
                          <a:tab pos="5486400" algn="r"/>
                          <a:tab pos="457200" algn="l"/>
                        </a:tabLst>
                      </a:pPr>
                      <a:r>
                        <a:rPr lang="es-VE" sz="2000">
                          <a:effectLst/>
                        </a:rPr>
                        <a:t>0.530825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0.537783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-0.012284</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-0.002810</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0.816060</a:t>
                      </a:r>
                      <a:endParaRPr lang="en-US" sz="2000">
                        <a:effectLst/>
                        <a:latin typeface="Times New Roman" panose="02020603050405020304" pitchFamily="18" charset="0"/>
                        <a:ea typeface="Times New Roman" panose="02020603050405020304" pitchFamily="18" charset="0"/>
                      </a:endParaRPr>
                    </a:p>
                  </a:txBody>
                  <a:tcPr marL="44450" marR="44450" marT="0" marB="0"/>
                </a:tc>
              </a:tr>
              <a:tr h="468868">
                <a:tc>
                  <a:txBody>
                    <a:bodyPr/>
                    <a:lstStyle/>
                    <a:p>
                      <a:pPr marL="0" marR="0" algn="r">
                        <a:spcBef>
                          <a:spcPts val="0"/>
                        </a:spcBef>
                        <a:spcAft>
                          <a:spcPts val="0"/>
                        </a:spcAft>
                      </a:pPr>
                      <a:r>
                        <a:rPr lang="es-VE" sz="2000">
                          <a:effectLst/>
                        </a:rPr>
                        <a:t>4</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0.537783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0.539369</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dirty="0">
                          <a:effectLst/>
                        </a:rPr>
                        <a:t>-0.002810</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-0.000639</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dirty="0">
                          <a:effectLst/>
                        </a:rPr>
                        <a:t>0.816060</a:t>
                      </a:r>
                      <a:endParaRPr lang="en-US" sz="2000" dirty="0">
                        <a:effectLst/>
                        <a:latin typeface="Times New Roman" panose="02020603050405020304" pitchFamily="18" charset="0"/>
                        <a:ea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1618053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Método de la falsa posición</a:t>
            </a:r>
            <a:endParaRPr lang="en-US" dirty="0"/>
          </a:p>
        </p:txBody>
      </p:sp>
      <p:sp>
        <p:nvSpPr>
          <p:cNvPr id="3" name="Marcador de contenido 2"/>
          <p:cNvSpPr>
            <a:spLocks noGrp="1"/>
          </p:cNvSpPr>
          <p:nvPr>
            <p:ph idx="1"/>
          </p:nvPr>
        </p:nvSpPr>
        <p:spPr/>
        <p:txBody>
          <a:bodyPr/>
          <a:lstStyle/>
          <a:p>
            <a:pPr marL="0" indent="0">
              <a:buNone/>
            </a:pPr>
            <a:r>
              <a:rPr lang="en-US" dirty="0" smtClean="0"/>
              <a:t>No obstante, </a:t>
            </a:r>
            <a:r>
              <a:rPr lang="en-US" dirty="0" err="1" smtClean="0"/>
              <a:t>este</a:t>
            </a:r>
            <a:r>
              <a:rPr lang="en-US" dirty="0" smtClean="0"/>
              <a:t> m</a:t>
            </a:r>
            <a:r>
              <a:rPr lang="es-VE" dirty="0" err="1" smtClean="0"/>
              <a:t>étodo</a:t>
            </a:r>
            <a:r>
              <a:rPr lang="es-VE" dirty="0" smtClean="0"/>
              <a:t> es en esencia útil sólo para funciones con cierta tendencia lineal, de modo que, en general, debe evitarse.</a:t>
            </a:r>
            <a:endParaRPr lang="en-US" dirty="0"/>
          </a:p>
        </p:txBody>
      </p:sp>
    </p:spTree>
    <p:extLst>
      <p:ext uri="{BB962C8B-B14F-4D97-AF65-F5344CB8AC3E}">
        <p14:creationId xmlns:p14="http://schemas.microsoft.com/office/powerpoint/2010/main" val="1245879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Método de punto fijo</a:t>
            </a:r>
            <a:endParaRPr lang="en-US" dirty="0"/>
          </a:p>
        </p:txBody>
      </p:sp>
      <p:sp>
        <p:nvSpPr>
          <p:cNvPr id="3" name="Marcador de contenido 2"/>
          <p:cNvSpPr>
            <a:spLocks noGrp="1"/>
          </p:cNvSpPr>
          <p:nvPr>
            <p:ph idx="1"/>
          </p:nvPr>
        </p:nvSpPr>
        <p:spPr/>
        <p:txBody>
          <a:bodyPr>
            <a:normAutofit lnSpcReduction="10000"/>
          </a:bodyPr>
          <a:lstStyle/>
          <a:p>
            <a:pPr algn="just"/>
            <a:r>
              <a:rPr lang="es-VE" dirty="0" smtClean="0"/>
              <a:t>Los anteriores </a:t>
            </a:r>
            <a:r>
              <a:rPr lang="es-VE" dirty="0"/>
              <a:t>para el cálculo de las raíces de una ecuación </a:t>
            </a:r>
            <a:r>
              <a:rPr lang="es-VE" i="1" dirty="0"/>
              <a:t>f</a:t>
            </a:r>
            <a:r>
              <a:rPr lang="es-VE" dirty="0"/>
              <a:t>(</a:t>
            </a:r>
            <a:r>
              <a:rPr lang="es-VE" i="1" dirty="0"/>
              <a:t>x</a:t>
            </a:r>
            <a:r>
              <a:rPr lang="es-VE" dirty="0"/>
              <a:t>) se basan en localizar un intervalo [</a:t>
            </a:r>
            <a:r>
              <a:rPr lang="es-VE" i="1" dirty="0"/>
              <a:t>a, b</a:t>
            </a:r>
            <a:r>
              <a:rPr lang="es-VE" dirty="0"/>
              <a:t>] que contenga una raíz y a continuación delimitar cada vez más esta raíz acercando a uno de los extremos en cada paso de iteración; pero siempre manteniendo encerrada la raíz. Ahora bien, el objetivo de cualquier método de solución de </a:t>
            </a:r>
            <a:r>
              <a:rPr lang="es-VE" i="1" dirty="0"/>
              <a:t>f</a:t>
            </a:r>
            <a:r>
              <a:rPr lang="es-VE" dirty="0"/>
              <a:t>(</a:t>
            </a:r>
            <a:r>
              <a:rPr lang="es-VE" i="1" dirty="0"/>
              <a:t>x</a:t>
            </a:r>
            <a:r>
              <a:rPr lang="es-VE" dirty="0"/>
              <a:t>) es determinar los valores </a:t>
            </a:r>
            <a:r>
              <a:rPr lang="es-VE" i="1" dirty="0"/>
              <a:t>c</a:t>
            </a:r>
            <a:r>
              <a:rPr lang="es-VE" i="1" baseline="-25000" dirty="0"/>
              <a:t>i</a:t>
            </a:r>
            <a:r>
              <a:rPr lang="es-VE" dirty="0"/>
              <a:t> de </a:t>
            </a:r>
            <a:r>
              <a:rPr lang="es-VE" i="1" dirty="0"/>
              <a:t>x</a:t>
            </a:r>
            <a:r>
              <a:rPr lang="es-VE" dirty="0"/>
              <a:t> para los cuales efectivamente se cumpla que </a:t>
            </a:r>
            <a:r>
              <a:rPr lang="es-VE" i="1" dirty="0"/>
              <a:t>f</a:t>
            </a:r>
            <a:r>
              <a:rPr lang="es-VE" dirty="0"/>
              <a:t>(</a:t>
            </a:r>
            <a:r>
              <a:rPr lang="es-VE" i="1" dirty="0"/>
              <a:t>c</a:t>
            </a:r>
            <a:r>
              <a:rPr lang="es-VE" i="1" baseline="-25000" dirty="0"/>
              <a:t>i</a:t>
            </a:r>
            <a:r>
              <a:rPr lang="es-VE" dirty="0"/>
              <a:t>) = 0 y no es estrictamente necesario producir unos intervalos que encierran estas raíces. </a:t>
            </a:r>
            <a:endParaRPr lang="es-VE" dirty="0" smtClean="0"/>
          </a:p>
          <a:p>
            <a:pPr algn="just"/>
            <a:r>
              <a:rPr lang="es-VE" dirty="0"/>
              <a:t>usar una aproximación inicial a la solución para generar una secuencia de aproximaciones que converja a la misma. </a:t>
            </a:r>
            <a:endParaRPr lang="en-US" dirty="0"/>
          </a:p>
        </p:txBody>
      </p:sp>
    </p:spTree>
    <p:extLst>
      <p:ext uri="{BB962C8B-B14F-4D97-AF65-F5344CB8AC3E}">
        <p14:creationId xmlns:p14="http://schemas.microsoft.com/office/powerpoint/2010/main" val="1666154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punto fijo</a:t>
            </a:r>
            <a:endParaRPr lang="en-US" dirty="0"/>
          </a:p>
        </p:txBody>
      </p:sp>
      <p:sp>
        <p:nvSpPr>
          <p:cNvPr id="3" name="Marcador de contenido 2"/>
          <p:cNvSpPr>
            <a:spLocks noGrp="1"/>
          </p:cNvSpPr>
          <p:nvPr>
            <p:ph idx="1"/>
          </p:nvPr>
        </p:nvSpPr>
        <p:spPr>
          <a:xfrm>
            <a:off x="680321" y="2336872"/>
            <a:ext cx="10419479" cy="4216327"/>
          </a:xfrm>
        </p:spPr>
        <p:txBody>
          <a:bodyPr>
            <a:normAutofit lnSpcReduction="10000"/>
          </a:bodyPr>
          <a:lstStyle/>
          <a:p>
            <a:pPr algn="just"/>
            <a:r>
              <a:rPr lang="es-VE" dirty="0" smtClean="0"/>
              <a:t>Sea </a:t>
            </a:r>
            <a:r>
              <a:rPr lang="es-VE" i="1" dirty="0"/>
              <a:t>f</a:t>
            </a:r>
            <a:r>
              <a:rPr lang="es-VE" dirty="0"/>
              <a:t>(</a:t>
            </a:r>
            <a:r>
              <a:rPr lang="es-VE" i="1" dirty="0"/>
              <a:t>x</a:t>
            </a:r>
            <a:r>
              <a:rPr lang="es-VE" dirty="0"/>
              <a:t>) = 0 </a:t>
            </a:r>
            <a:endParaRPr lang="es-VE" dirty="0" smtClean="0"/>
          </a:p>
          <a:p>
            <a:pPr algn="just"/>
            <a:r>
              <a:rPr lang="es-VE" dirty="0"/>
              <a:t>se toma una aproximación inicial </a:t>
            </a:r>
            <a:r>
              <a:rPr lang="es-VE" i="1" dirty="0"/>
              <a:t>x</a:t>
            </a:r>
            <a:r>
              <a:rPr lang="es-VE" i="1" baseline="-25000" dirty="0"/>
              <a:t>0</a:t>
            </a:r>
            <a:r>
              <a:rPr lang="es-VE" dirty="0"/>
              <a:t>, que puede ser suministrada por algún método basado en intervalos, y a continuación se usa una ecuación de la </a:t>
            </a:r>
            <a:r>
              <a:rPr lang="es-VE" dirty="0" smtClean="0"/>
              <a:t>forma: </a:t>
            </a:r>
            <a:r>
              <a:rPr lang="es-ES" i="1" dirty="0" smtClean="0"/>
              <a:t>x</a:t>
            </a:r>
            <a:r>
              <a:rPr lang="es-ES" i="1" baseline="-25000" dirty="0" smtClean="0"/>
              <a:t>k</a:t>
            </a:r>
            <a:r>
              <a:rPr lang="es-ES" baseline="-25000" dirty="0" smtClean="0"/>
              <a:t>+1</a:t>
            </a:r>
            <a:r>
              <a:rPr lang="es-ES" i="1" dirty="0" smtClean="0"/>
              <a:t> </a:t>
            </a:r>
            <a:r>
              <a:rPr lang="es-ES" i="1" dirty="0"/>
              <a:t>= g</a:t>
            </a:r>
            <a:r>
              <a:rPr lang="es-ES" dirty="0"/>
              <a:t>(</a:t>
            </a:r>
            <a:r>
              <a:rPr lang="es-ES" i="1" dirty="0"/>
              <a:t>x</a:t>
            </a:r>
            <a:r>
              <a:rPr lang="es-ES" dirty="0"/>
              <a:t>)</a:t>
            </a:r>
            <a:r>
              <a:rPr lang="es-ES" i="1" dirty="0"/>
              <a:t>   </a:t>
            </a:r>
            <a:r>
              <a:rPr lang="es-ES" i="1" dirty="0" smtClean="0"/>
              <a:t>  </a:t>
            </a:r>
            <a:r>
              <a:rPr lang="es-ES" i="1" dirty="0"/>
              <a:t>k</a:t>
            </a:r>
            <a:r>
              <a:rPr lang="es-ES" dirty="0"/>
              <a:t> = 0,1,2,… para generar una secuencia   </a:t>
            </a:r>
            <a:r>
              <a:rPr lang="es-ES" dirty="0" smtClean="0"/>
              <a:t>       que </a:t>
            </a:r>
            <a:r>
              <a:rPr lang="es-ES" dirty="0"/>
              <a:t>converja a la solución x de f(x</a:t>
            </a:r>
            <a:r>
              <a:rPr lang="es-ES" dirty="0" smtClean="0"/>
              <a:t>).</a:t>
            </a:r>
          </a:p>
          <a:p>
            <a:pPr algn="just"/>
            <a:r>
              <a:rPr lang="es-VE" dirty="0"/>
              <a:t>De acuerdo con este esquema, el primer paso en las técnica iterativas es escoger una función </a:t>
            </a:r>
            <a:r>
              <a:rPr lang="es-VE" i="1" dirty="0"/>
              <a:t>g</a:t>
            </a:r>
            <a:r>
              <a:rPr lang="es-VE" dirty="0"/>
              <a:t>(</a:t>
            </a:r>
            <a:r>
              <a:rPr lang="es-VE" i="1" dirty="0"/>
              <a:t>x</a:t>
            </a:r>
            <a:r>
              <a:rPr lang="es-VE" dirty="0"/>
              <a:t>) tal que toda solución de </a:t>
            </a:r>
            <a:r>
              <a:rPr lang="es-ES" i="1" dirty="0"/>
              <a:t>x = g</a:t>
            </a:r>
            <a:r>
              <a:rPr lang="es-ES" dirty="0"/>
              <a:t>(</a:t>
            </a:r>
            <a:r>
              <a:rPr lang="es-ES" i="1" dirty="0"/>
              <a:t>x</a:t>
            </a:r>
            <a:r>
              <a:rPr lang="es-ES" dirty="0"/>
              <a:t>) </a:t>
            </a:r>
            <a:r>
              <a:rPr lang="es-VE" dirty="0"/>
              <a:t>sea también la solución de </a:t>
            </a:r>
            <a:r>
              <a:rPr lang="es-VE" i="1" dirty="0"/>
              <a:t>f</a:t>
            </a:r>
            <a:r>
              <a:rPr lang="es-VE" dirty="0"/>
              <a:t>(</a:t>
            </a:r>
            <a:r>
              <a:rPr lang="es-VE" i="1" dirty="0"/>
              <a:t>x</a:t>
            </a:r>
            <a:r>
              <a:rPr lang="es-VE" dirty="0"/>
              <a:t>) = 0. </a:t>
            </a:r>
            <a:endParaRPr lang="es-VE" dirty="0" smtClean="0"/>
          </a:p>
          <a:p>
            <a:pPr algn="just"/>
            <a:r>
              <a:rPr lang="es-VE" dirty="0"/>
              <a:t>La función de iteración </a:t>
            </a:r>
            <a:r>
              <a:rPr lang="es-VE" i="1" dirty="0"/>
              <a:t>g</a:t>
            </a:r>
            <a:r>
              <a:rPr lang="es-VE" dirty="0"/>
              <a:t>(</a:t>
            </a:r>
            <a:r>
              <a:rPr lang="es-VE" i="1" dirty="0"/>
              <a:t>x</a:t>
            </a:r>
            <a:r>
              <a:rPr lang="es-VE" dirty="0"/>
              <a:t>) puede escogerse de muchas maneras; una posibilidad es tomar </a:t>
            </a:r>
            <a:r>
              <a:rPr lang="es-VE" i="1" dirty="0"/>
              <a:t>g(x) = x – f</a:t>
            </a:r>
            <a:r>
              <a:rPr lang="es-VE" dirty="0"/>
              <a:t>(</a:t>
            </a:r>
            <a:r>
              <a:rPr lang="es-VE" i="1" dirty="0"/>
              <a:t>x</a:t>
            </a:r>
            <a:r>
              <a:rPr lang="es-VE" dirty="0"/>
              <a:t>), ya que en este caso </a:t>
            </a:r>
            <a:r>
              <a:rPr lang="es-VE" i="1" dirty="0"/>
              <a:t>f(x) = x – g</a:t>
            </a:r>
            <a:r>
              <a:rPr lang="es-VE" dirty="0"/>
              <a:t>(</a:t>
            </a:r>
            <a:r>
              <a:rPr lang="es-VE" i="1" dirty="0"/>
              <a:t>x</a:t>
            </a:r>
            <a:r>
              <a:rPr lang="es-VE" dirty="0"/>
              <a:t>) es efectivamente nula cuando </a:t>
            </a:r>
            <a:r>
              <a:rPr lang="es-VE" i="1" dirty="0"/>
              <a:t>x = g</a:t>
            </a:r>
            <a:r>
              <a:rPr lang="es-VE" dirty="0"/>
              <a:t>(</a:t>
            </a:r>
            <a:r>
              <a:rPr lang="es-VE" i="1" dirty="0"/>
              <a:t>x</a:t>
            </a:r>
            <a:r>
              <a:rPr lang="es-VE" dirty="0"/>
              <a:t>), otra posibilidad es despejar </a:t>
            </a:r>
            <a:r>
              <a:rPr lang="es-VE" i="1" dirty="0"/>
              <a:t>x</a:t>
            </a:r>
            <a:r>
              <a:rPr lang="es-VE" dirty="0"/>
              <a:t> de </a:t>
            </a:r>
            <a:r>
              <a:rPr lang="es-VE" i="1" dirty="0"/>
              <a:t>f</a:t>
            </a:r>
            <a:r>
              <a:rPr lang="es-VE" dirty="0"/>
              <a:t>(</a:t>
            </a:r>
            <a:r>
              <a:rPr lang="es-VE" i="1" dirty="0"/>
              <a:t>x</a:t>
            </a:r>
            <a:r>
              <a:rPr lang="es-VE" dirty="0"/>
              <a:t>).</a:t>
            </a:r>
            <a:endParaRPr lang="en-US" dirty="0"/>
          </a:p>
          <a:p>
            <a:endParaRPr lang="en-US" dirty="0"/>
          </a:p>
          <a:p>
            <a:endParaRPr lang="es-ES" dirty="0" smtClean="0"/>
          </a:p>
          <a:p>
            <a:endParaRPr lang="en-US" dirty="0"/>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to 7"/>
          <p:cNvGraphicFramePr>
            <a:graphicFrameLocks noChangeAspect="1"/>
          </p:cNvGraphicFramePr>
          <p:nvPr>
            <p:extLst>
              <p:ext uri="{D42A27DB-BD31-4B8C-83A1-F6EECF244321}">
                <p14:modId xmlns:p14="http://schemas.microsoft.com/office/powerpoint/2010/main" val="1788818992"/>
              </p:ext>
            </p:extLst>
          </p:nvPr>
        </p:nvGraphicFramePr>
        <p:xfrm>
          <a:off x="2387599" y="3566130"/>
          <a:ext cx="880846" cy="497870"/>
        </p:xfrm>
        <a:graphic>
          <a:graphicData uri="http://schemas.openxmlformats.org/presentationml/2006/ole">
            <mc:AlternateContent xmlns:mc="http://schemas.openxmlformats.org/markup-compatibility/2006">
              <mc:Choice xmlns:v="urn:schemas-microsoft-com:vml" Requires="v">
                <p:oleObj spid="_x0000_s9316" name="Equation" r:id="rId3" imgW="431613" imgH="253890" progId="Equation.DSMT4">
                  <p:embed/>
                </p:oleObj>
              </mc:Choice>
              <mc:Fallback>
                <p:oleObj name="Equation" r:id="rId3" imgW="431613"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599" y="3566130"/>
                        <a:ext cx="880846" cy="497870"/>
                      </a:xfrm>
                      <a:prstGeom prst="rect">
                        <a:avLst/>
                      </a:prstGeom>
                      <a:noFill/>
                    </p:spPr>
                  </p:pic>
                </p:oleObj>
              </mc:Fallback>
            </mc:AlternateContent>
          </a:graphicData>
        </a:graphic>
      </p:graphicFrame>
      <p:sp>
        <p:nvSpPr>
          <p:cNvPr id="9" name="Rectangle 6"/>
          <p:cNvSpPr>
            <a:spLocks noChangeArrowheads="1"/>
          </p:cNvSpPr>
          <p:nvPr/>
        </p:nvSpPr>
        <p:spPr bwMode="auto">
          <a:xfrm>
            <a:off x="0" y="247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607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smtClean="0"/>
              <a:t>Raices</a:t>
            </a:r>
            <a:r>
              <a:rPr lang="en-US" dirty="0" smtClean="0"/>
              <a:t> de </a:t>
            </a:r>
            <a:r>
              <a:rPr lang="en-US" dirty="0" err="1" smtClean="0"/>
              <a:t>ecuaciones</a:t>
            </a:r>
            <a:r>
              <a:rPr lang="en-US" dirty="0" smtClean="0"/>
              <a:t> no </a:t>
            </a:r>
            <a:r>
              <a:rPr lang="en-US" dirty="0" err="1" smtClean="0"/>
              <a:t>lineales</a:t>
            </a:r>
            <a:r>
              <a:rPr lang="en-US" dirty="0"/>
              <a:t> </a:t>
            </a:r>
            <a:r>
              <a:rPr lang="en-US" dirty="0" smtClean="0"/>
              <a:t/>
            </a:r>
            <a:br>
              <a:rPr lang="en-US" dirty="0" smtClean="0"/>
            </a:br>
            <a:r>
              <a:rPr lang="en-US" dirty="0" smtClean="0"/>
              <a:t>(</a:t>
            </a:r>
            <a:r>
              <a:rPr lang="en-US" dirty="0" err="1" smtClean="0"/>
              <a:t>una</a:t>
            </a:r>
            <a:r>
              <a:rPr lang="en-US" dirty="0" smtClean="0"/>
              <a:t> variable)</a:t>
            </a:r>
            <a:endParaRPr lang="en-US" dirty="0"/>
          </a:p>
        </p:txBody>
      </p:sp>
      <p:sp>
        <p:nvSpPr>
          <p:cNvPr id="3" name="Marcador de contenido 2"/>
          <p:cNvSpPr>
            <a:spLocks noGrp="1"/>
          </p:cNvSpPr>
          <p:nvPr>
            <p:ph idx="1"/>
          </p:nvPr>
        </p:nvSpPr>
        <p:spPr>
          <a:xfrm>
            <a:off x="680321" y="2336872"/>
            <a:ext cx="10077326" cy="4184951"/>
          </a:xfrm>
        </p:spPr>
        <p:txBody>
          <a:bodyPr>
            <a:normAutofit fontScale="92500" lnSpcReduction="10000"/>
          </a:bodyPr>
          <a:lstStyle/>
          <a:p>
            <a:pPr algn="just"/>
            <a:r>
              <a:rPr lang="es-VE" dirty="0"/>
              <a:t>D</a:t>
            </a:r>
            <a:r>
              <a:rPr lang="es-VE" dirty="0" smtClean="0"/>
              <a:t>eterminación </a:t>
            </a:r>
            <a:r>
              <a:rPr lang="es-VE" dirty="0"/>
              <a:t>de las soluciones, o raíces, de ecuaciones de la </a:t>
            </a:r>
            <a:r>
              <a:rPr lang="es-VE" dirty="0" smtClean="0"/>
              <a:t>forma: </a:t>
            </a:r>
            <a:r>
              <a:rPr lang="es-VE" i="1" dirty="0"/>
              <a:t>f</a:t>
            </a:r>
            <a:r>
              <a:rPr lang="es-VE" dirty="0"/>
              <a:t>(</a:t>
            </a:r>
            <a:r>
              <a:rPr lang="es-VE" i="1" dirty="0"/>
              <a:t>x</a:t>
            </a:r>
            <a:r>
              <a:rPr lang="es-VE" dirty="0"/>
              <a:t>)</a:t>
            </a:r>
            <a:r>
              <a:rPr lang="es-VE" i="1" dirty="0"/>
              <a:t> = </a:t>
            </a:r>
            <a:r>
              <a:rPr lang="es-VE" dirty="0" smtClean="0"/>
              <a:t>0; </a:t>
            </a:r>
            <a:r>
              <a:rPr lang="es-ES" dirty="0"/>
              <a:t>donde </a:t>
            </a:r>
            <a:r>
              <a:rPr lang="es-ES" i="1" dirty="0"/>
              <a:t>f</a:t>
            </a:r>
            <a:r>
              <a:rPr lang="es-ES" dirty="0"/>
              <a:t>(</a:t>
            </a:r>
            <a:r>
              <a:rPr lang="es-ES" i="1" dirty="0"/>
              <a:t>x</a:t>
            </a:r>
            <a:r>
              <a:rPr lang="es-ES" dirty="0"/>
              <a:t>) es una función no lineal de </a:t>
            </a:r>
            <a:r>
              <a:rPr lang="es-ES" i="1" dirty="0" smtClean="0"/>
              <a:t>x.</a:t>
            </a:r>
          </a:p>
          <a:p>
            <a:pPr algn="just"/>
            <a:r>
              <a:rPr lang="es-ES" dirty="0"/>
              <a:t>En la búsqueda de las raíces reales de estas ecuaciones resulta sumamente conveniente realizar un gráfico de la función que permita  determinar el número de raíces reales en el intervalo de interés y el valor aproximado de las </a:t>
            </a:r>
            <a:r>
              <a:rPr lang="es-ES" dirty="0" smtClean="0"/>
              <a:t>mismas.</a:t>
            </a:r>
          </a:p>
          <a:p>
            <a:pPr algn="just"/>
            <a:r>
              <a:rPr lang="es-ES" dirty="0"/>
              <a:t>Partiendo de una aproximación inicial obtenida gráficamente o por cualquier otro medio podemos emplear un método que utilice esta aproximación  y un intervalo que la contenga para generar una sucesión de intervalos cada vez menores y que continúe conteniéndola, con lo cual se delimita cada vez más la </a:t>
            </a:r>
            <a:r>
              <a:rPr lang="es-ES" dirty="0" smtClean="0"/>
              <a:t>solución</a:t>
            </a:r>
          </a:p>
          <a:p>
            <a:pPr algn="just"/>
            <a:r>
              <a:rPr lang="es-ES" dirty="0" smtClean="0"/>
              <a:t>También </a:t>
            </a:r>
            <a:r>
              <a:rPr lang="es-ES" dirty="0"/>
              <a:t>se puede utilizar </a:t>
            </a:r>
            <a:r>
              <a:rPr lang="es-ES" dirty="0" smtClean="0"/>
              <a:t>la </a:t>
            </a:r>
            <a:r>
              <a:rPr lang="es-ES" dirty="0"/>
              <a:t>aproximación inicial y una fórmula iterativa para generar una sucesión de aproximaciones que converja a la solución</a:t>
            </a:r>
            <a:endParaRPr lang="es-ES" dirty="0" smtClean="0"/>
          </a:p>
          <a:p>
            <a:endParaRPr lang="en-US" u="sng" dirty="0"/>
          </a:p>
        </p:txBody>
      </p:sp>
    </p:spTree>
    <p:extLst>
      <p:ext uri="{BB962C8B-B14F-4D97-AF65-F5344CB8AC3E}">
        <p14:creationId xmlns:p14="http://schemas.microsoft.com/office/powerpoint/2010/main" val="177145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punto fijo</a:t>
            </a:r>
            <a:endParaRPr lang="en-US" dirty="0"/>
          </a:p>
        </p:txBody>
      </p:sp>
      <p:sp>
        <p:nvSpPr>
          <p:cNvPr id="3" name="Marcador de contenido 2"/>
          <p:cNvSpPr>
            <a:spLocks noGrp="1"/>
          </p:cNvSpPr>
          <p:nvPr>
            <p:ph idx="1"/>
          </p:nvPr>
        </p:nvSpPr>
        <p:spPr/>
        <p:txBody>
          <a:bodyPr>
            <a:normAutofit lnSpcReduction="10000"/>
          </a:bodyPr>
          <a:lstStyle/>
          <a:p>
            <a:pPr marL="0" indent="0">
              <a:buNone/>
            </a:pPr>
            <a:r>
              <a:rPr lang="es-VE" dirty="0" smtClean="0"/>
              <a:t>Para la ecuación: </a:t>
            </a:r>
            <a:r>
              <a:rPr lang="es-ES" i="1" dirty="0"/>
              <a:t>f</a:t>
            </a:r>
            <a:r>
              <a:rPr lang="es-ES" dirty="0"/>
              <a:t>(</a:t>
            </a:r>
            <a:r>
              <a:rPr lang="es-ES" i="1" dirty="0"/>
              <a:t>x</a:t>
            </a:r>
            <a:r>
              <a:rPr lang="es-ES" dirty="0"/>
              <a:t>) = </a:t>
            </a:r>
            <a:r>
              <a:rPr lang="es-ES" i="1" dirty="0"/>
              <a:t>x</a:t>
            </a:r>
            <a:r>
              <a:rPr lang="es-ES" baseline="30000" dirty="0"/>
              <a:t>2</a:t>
            </a:r>
            <a:r>
              <a:rPr lang="es-ES" dirty="0"/>
              <a:t> – </a:t>
            </a:r>
            <a:r>
              <a:rPr lang="es-ES" i="1" dirty="0"/>
              <a:t>x</a:t>
            </a:r>
            <a:r>
              <a:rPr lang="es-ES" dirty="0"/>
              <a:t> – 6 = 0 </a:t>
            </a:r>
            <a:endParaRPr lang="es-ES" dirty="0" smtClean="0"/>
          </a:p>
          <a:p>
            <a:pPr marL="0" indent="0">
              <a:buNone/>
            </a:pPr>
            <a:r>
              <a:rPr lang="es-ES" dirty="0"/>
              <a:t>tenemos, entre otras, las siguientes posibilidades para g(x). </a:t>
            </a:r>
            <a:endParaRPr lang="es-ES" dirty="0" smtClean="0"/>
          </a:p>
          <a:p>
            <a:r>
              <a:rPr lang="es-ES" dirty="0" smtClean="0"/>
              <a:t>Despejando </a:t>
            </a:r>
            <a:r>
              <a:rPr lang="es-ES" dirty="0"/>
              <a:t>x:</a:t>
            </a:r>
          </a:p>
          <a:p>
            <a:pPr marL="0" indent="0">
              <a:buNone/>
            </a:pPr>
            <a:r>
              <a:rPr lang="es-ES" dirty="0"/>
              <a:t>			g1(x) = x2 – 6</a:t>
            </a:r>
          </a:p>
          <a:p>
            <a:r>
              <a:rPr lang="es-ES" dirty="0"/>
              <a:t>usando g(x) = x – f(x):</a:t>
            </a:r>
          </a:p>
          <a:p>
            <a:pPr marL="0" indent="0">
              <a:buNone/>
            </a:pPr>
            <a:r>
              <a:rPr lang="es-ES" dirty="0"/>
              <a:t>			g2(x) = - x2 + 2x + 6</a:t>
            </a:r>
          </a:p>
          <a:p>
            <a:r>
              <a:rPr lang="es-ES" dirty="0"/>
              <a:t>usando   donde m es una constante no nula:</a:t>
            </a:r>
          </a:p>
          <a:p>
            <a:pPr marL="0" indent="0">
              <a:buNone/>
            </a:pPr>
            <a:r>
              <a:rPr lang="es-ES" dirty="0"/>
              <a:t>			g3(x) = x – m(x2 – x – 6)</a:t>
            </a:r>
          </a:p>
          <a:p>
            <a:pPr marL="0" indent="0">
              <a:buNone/>
            </a:pPr>
            <a:endParaRPr lang="en-US" dirty="0"/>
          </a:p>
        </p:txBody>
      </p:sp>
    </p:spTree>
    <p:extLst>
      <p:ext uri="{BB962C8B-B14F-4D97-AF65-F5344CB8AC3E}">
        <p14:creationId xmlns:p14="http://schemas.microsoft.com/office/powerpoint/2010/main" val="172761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punto fijo</a:t>
            </a:r>
            <a:endParaRPr lang="en-US" dirty="0"/>
          </a:p>
        </p:txBody>
      </p:sp>
      <p:sp>
        <p:nvSpPr>
          <p:cNvPr id="3" name="Marcador de contenido 2"/>
          <p:cNvSpPr>
            <a:spLocks noGrp="1"/>
          </p:cNvSpPr>
          <p:nvPr>
            <p:ph idx="1"/>
          </p:nvPr>
        </p:nvSpPr>
        <p:spPr/>
        <p:txBody>
          <a:bodyPr/>
          <a:lstStyle/>
          <a:p>
            <a:pPr marL="0" indent="0" algn="just">
              <a:buNone/>
            </a:pPr>
            <a:r>
              <a:rPr lang="es-VE" dirty="0"/>
              <a:t>Las raíces de la ecuación </a:t>
            </a:r>
            <a:r>
              <a:rPr lang="es-VE" dirty="0" smtClean="0"/>
              <a:t>pueden </a:t>
            </a:r>
            <a:r>
              <a:rPr lang="es-VE" dirty="0"/>
              <a:t>ser calculadas fácilmente mediante la factorización</a:t>
            </a:r>
            <a:endParaRPr lang="en-US" dirty="0"/>
          </a:p>
          <a:p>
            <a:pPr marL="0" indent="0" algn="just">
              <a:buNone/>
            </a:pPr>
            <a:r>
              <a:rPr lang="es-VE" dirty="0"/>
              <a:t>			</a:t>
            </a:r>
            <a:r>
              <a:rPr lang="es-ES" i="1" dirty="0"/>
              <a:t>f</a:t>
            </a:r>
            <a:r>
              <a:rPr lang="es-ES" dirty="0"/>
              <a:t>(</a:t>
            </a:r>
            <a:r>
              <a:rPr lang="es-ES" i="1" dirty="0"/>
              <a:t>x</a:t>
            </a:r>
            <a:r>
              <a:rPr lang="es-ES" dirty="0"/>
              <a:t>) = (</a:t>
            </a:r>
            <a:r>
              <a:rPr lang="es-ES" i="1" dirty="0"/>
              <a:t>x</a:t>
            </a:r>
            <a:r>
              <a:rPr lang="es-ES" dirty="0"/>
              <a:t> + 2)(x - 3) = 0</a:t>
            </a:r>
            <a:endParaRPr lang="en-US" dirty="0"/>
          </a:p>
          <a:p>
            <a:pPr marL="0" indent="0" algn="just">
              <a:buNone/>
            </a:pPr>
            <a:r>
              <a:rPr lang="es-VE" dirty="0"/>
              <a:t>la cual suministra los valores x</a:t>
            </a:r>
            <a:r>
              <a:rPr lang="es-VE" baseline="-25000" dirty="0"/>
              <a:t>1</a:t>
            </a:r>
            <a:r>
              <a:rPr lang="es-VE" dirty="0"/>
              <a:t> = -2, x</a:t>
            </a:r>
            <a:r>
              <a:rPr lang="es-VE" baseline="-25000" dirty="0"/>
              <a:t>2</a:t>
            </a:r>
            <a:r>
              <a:rPr lang="es-VE" dirty="0"/>
              <a:t> = 3. Veamos cómo se comporta la iteración de punto fijo en el cálculo de estas raíces, utilizando las funciones de iteración del ejemplo anterior y partiendo de </a:t>
            </a:r>
            <a:r>
              <a:rPr lang="es-VE" i="1" dirty="0"/>
              <a:t>x</a:t>
            </a:r>
            <a:r>
              <a:rPr lang="es-VE" baseline="-25000" dirty="0"/>
              <a:t>0</a:t>
            </a:r>
            <a:r>
              <a:rPr lang="es-VE" dirty="0"/>
              <a:t> = -1 y </a:t>
            </a:r>
            <a:r>
              <a:rPr lang="es-VE" i="1" dirty="0"/>
              <a:t>x</a:t>
            </a:r>
            <a:r>
              <a:rPr lang="es-VE" baseline="-25000" dirty="0"/>
              <a:t>0</a:t>
            </a:r>
            <a:r>
              <a:rPr lang="es-VE" dirty="0"/>
              <a:t> = 4. Se toma </a:t>
            </a:r>
            <a:r>
              <a:rPr lang="es-VE" i="1" dirty="0"/>
              <a:t>m</a:t>
            </a:r>
            <a:r>
              <a:rPr lang="es-VE" dirty="0"/>
              <a:t> = ¼.</a:t>
            </a:r>
            <a:endParaRPr lang="en-US" dirty="0"/>
          </a:p>
          <a:p>
            <a:endParaRPr lang="en-US" dirty="0"/>
          </a:p>
        </p:txBody>
      </p:sp>
      <p:pic>
        <p:nvPicPr>
          <p:cNvPr id="4" name="Imagen 3"/>
          <p:cNvPicPr>
            <a:picLocks noChangeAspect="1"/>
          </p:cNvPicPr>
          <p:nvPr/>
        </p:nvPicPr>
        <p:blipFill>
          <a:blip r:embed="rId2"/>
          <a:stretch>
            <a:fillRect/>
          </a:stretch>
        </p:blipFill>
        <p:spPr>
          <a:xfrm>
            <a:off x="4262666" y="3195666"/>
            <a:ext cx="3666667" cy="466667"/>
          </a:xfrm>
          <a:prstGeom prst="rect">
            <a:avLst/>
          </a:prstGeom>
        </p:spPr>
      </p:pic>
    </p:spTree>
    <p:extLst>
      <p:ext uri="{BB962C8B-B14F-4D97-AF65-F5344CB8AC3E}">
        <p14:creationId xmlns:p14="http://schemas.microsoft.com/office/powerpoint/2010/main" val="58152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punto fijo</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410019497"/>
              </p:ext>
            </p:extLst>
          </p:nvPr>
        </p:nvGraphicFramePr>
        <p:xfrm>
          <a:off x="680321" y="2490311"/>
          <a:ext cx="9450706" cy="3046888"/>
        </p:xfrm>
        <a:graphic>
          <a:graphicData uri="http://schemas.openxmlformats.org/drawingml/2006/table">
            <a:tbl>
              <a:tblPr>
                <a:tableStyleId>{5C22544A-7EE6-4342-B048-85BDC9FD1C3A}</a:tableStyleId>
              </a:tblPr>
              <a:tblGrid>
                <a:gridCol w="456618"/>
                <a:gridCol w="762296"/>
                <a:gridCol w="1193547"/>
                <a:gridCol w="1468784"/>
                <a:gridCol w="504816"/>
                <a:gridCol w="636727"/>
                <a:gridCol w="917040"/>
                <a:gridCol w="1430733"/>
                <a:gridCol w="391930"/>
                <a:gridCol w="771175"/>
                <a:gridCol w="917040"/>
              </a:tblGrid>
              <a:tr h="380861">
                <a:tc>
                  <a:txBody>
                    <a:bodyPr/>
                    <a:lstStyle/>
                    <a:p>
                      <a:pPr marL="0" marR="0">
                        <a:spcBef>
                          <a:spcPts val="0"/>
                        </a:spcBef>
                        <a:spcAft>
                          <a:spcPts val="0"/>
                        </a:spcAft>
                      </a:pPr>
                      <a:r>
                        <a:rPr lang="es-ES" sz="2000" dirty="0">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ctr">
                        <a:spcBef>
                          <a:spcPts val="0"/>
                        </a:spcBef>
                        <a:spcAft>
                          <a:spcPts val="0"/>
                        </a:spcAft>
                      </a:pPr>
                      <a:r>
                        <a:rPr lang="en-US" sz="2000">
                          <a:effectLst/>
                        </a:rPr>
                        <a:t>x</a:t>
                      </a:r>
                      <a:r>
                        <a:rPr lang="en-US" sz="2000" baseline="-25000">
                          <a:effectLst/>
                        </a:rPr>
                        <a:t>k</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ctr">
                        <a:spcBef>
                          <a:spcPts val="0"/>
                        </a:spcBef>
                        <a:spcAft>
                          <a:spcPts val="0"/>
                        </a:spcAft>
                      </a:pPr>
                      <a:r>
                        <a:rPr lang="en-US" sz="2000">
                          <a:effectLst/>
                        </a:rPr>
                        <a:t>g</a:t>
                      </a:r>
                      <a:r>
                        <a:rPr lang="en-US" sz="2000" baseline="-25000">
                          <a:effectLst/>
                        </a:rPr>
                        <a:t>1</a:t>
                      </a:r>
                      <a:r>
                        <a:rPr lang="en-US" sz="2000">
                          <a:effectLst/>
                        </a:rPr>
                        <a:t>(x</a:t>
                      </a:r>
                      <a:r>
                        <a:rPr lang="en-US" sz="2000" baseline="-25000">
                          <a:effectLst/>
                        </a:rPr>
                        <a:t>k</a:t>
                      </a: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ct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ES" sz="2000" dirty="0">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r>
                        <a:rPr lang="en-US" sz="2000">
                          <a:effectLst/>
                        </a:rPr>
                        <a:t>x</a:t>
                      </a:r>
                      <a:r>
                        <a:rPr lang="en-US" sz="2000" baseline="-25000">
                          <a:effectLst/>
                        </a:rPr>
                        <a:t>k</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r>
                        <a:rPr lang="en-US" sz="2000">
                          <a:effectLst/>
                        </a:rPr>
                        <a:t>g</a:t>
                      </a:r>
                      <a:r>
                        <a:rPr lang="en-US" sz="2000" baseline="-25000">
                          <a:effectLst/>
                        </a:rPr>
                        <a:t>2</a:t>
                      </a:r>
                      <a:r>
                        <a:rPr lang="en-US" sz="2000">
                          <a:effectLst/>
                        </a:rPr>
                        <a:t>(x</a:t>
                      </a:r>
                      <a:r>
                        <a:rPr lang="en-US" sz="2000" baseline="-25000">
                          <a:effectLst/>
                        </a:rPr>
                        <a:t>k</a:t>
                      </a: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dirty="0">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r>
                        <a:rPr lang="en-US" sz="2000">
                          <a:effectLst/>
                        </a:rPr>
                        <a:t>x</a:t>
                      </a:r>
                      <a:r>
                        <a:rPr lang="en-US" sz="2000" baseline="-25000">
                          <a:effectLst/>
                        </a:rPr>
                        <a:t>k</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r>
                        <a:rPr lang="en-US" sz="2000">
                          <a:effectLst/>
                        </a:rPr>
                        <a:t>g</a:t>
                      </a:r>
                      <a:r>
                        <a:rPr lang="en-US" sz="2000" baseline="-25000">
                          <a:effectLst/>
                        </a:rPr>
                        <a:t>3</a:t>
                      </a:r>
                      <a:r>
                        <a:rPr lang="en-US" sz="2000">
                          <a:effectLst/>
                        </a:rPr>
                        <a:t>(x</a:t>
                      </a:r>
                      <a:r>
                        <a:rPr lang="en-US" sz="2000" baseline="-25000">
                          <a:effectLst/>
                        </a:rPr>
                        <a:t>k</a:t>
                      </a: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380861">
                <a:tc>
                  <a:txBody>
                    <a:bodyPr/>
                    <a:lstStyle/>
                    <a:p>
                      <a:pPr marL="0" marR="0" algn="r">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-5</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dirty="0">
                          <a:effectLst/>
                        </a:rPr>
                        <a:t>0</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3</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dirty="0">
                          <a:effectLst/>
                        </a:rPr>
                        <a:t>0</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380861">
                <a:tc>
                  <a:txBody>
                    <a:bodyPr/>
                    <a:lstStyle/>
                    <a:p>
                      <a:pPr marL="0" marR="0" algn="r">
                        <a:spcBef>
                          <a:spcPts val="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-5</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119</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3</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3</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11.5</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380861">
                <a:tc>
                  <a:txBody>
                    <a:bodyPr/>
                    <a:lstStyle/>
                    <a:p>
                      <a:pPr marL="0" marR="0" algn="r">
                        <a:spcBef>
                          <a:spcPts val="0"/>
                        </a:spcBef>
                        <a:spcAft>
                          <a:spcPts val="0"/>
                        </a:spcAft>
                      </a:pPr>
                      <a:r>
                        <a:rPr lang="en-US" sz="2000">
                          <a:effectLst/>
                        </a:rPr>
                        <a:t>2</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119</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dirty="0">
                          <a:effectLst/>
                        </a:rPr>
                        <a:t>355</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2</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11.5</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2.81</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380861">
                <a:tc>
                  <a:txBody>
                    <a:bodyPr/>
                    <a:lstStyle/>
                    <a:p>
                      <a:pPr marL="0" marR="0" algn="r">
                        <a:spcBef>
                          <a:spcPts val="0"/>
                        </a:spcBef>
                        <a:spcAft>
                          <a:spcPts val="0"/>
                        </a:spcAft>
                      </a:pPr>
                      <a:r>
                        <a:rPr lang="en-US" sz="2000">
                          <a:effectLst/>
                        </a:rPr>
                        <a:t>3</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355</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dirty="0">
                          <a:effectLst/>
                        </a:rPr>
                        <a:t>126019</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3</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2.81</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3.04</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380861">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4</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3.04</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2.99</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380861">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5</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2.99</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3.00</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380861">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n-US" sz="2000">
                          <a:effectLst/>
                        </a:rPr>
                        <a:t>6</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3.00</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n-US" sz="2000" dirty="0">
                          <a:effectLst/>
                        </a:rPr>
                        <a:t>3.00</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bl>
          </a:graphicData>
        </a:graphic>
      </p:graphicFrame>
    </p:spTree>
    <p:extLst>
      <p:ext uri="{BB962C8B-B14F-4D97-AF65-F5344CB8AC3E}">
        <p14:creationId xmlns:p14="http://schemas.microsoft.com/office/powerpoint/2010/main" val="2566112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punto fijo</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91848130"/>
              </p:ext>
            </p:extLst>
          </p:nvPr>
        </p:nvGraphicFramePr>
        <p:xfrm>
          <a:off x="2004695" y="2622387"/>
          <a:ext cx="7494905" cy="2723393"/>
        </p:xfrm>
        <a:graphic>
          <a:graphicData uri="http://schemas.openxmlformats.org/drawingml/2006/table">
            <a:tbl>
              <a:tblPr>
                <a:tableStyleId>{5C22544A-7EE6-4342-B048-85BDC9FD1C3A}</a:tableStyleId>
              </a:tblPr>
              <a:tblGrid>
                <a:gridCol w="362121"/>
                <a:gridCol w="604541"/>
                <a:gridCol w="946545"/>
                <a:gridCol w="1164824"/>
                <a:gridCol w="400345"/>
                <a:gridCol w="504958"/>
                <a:gridCol w="727260"/>
                <a:gridCol w="1134647"/>
                <a:gridCol w="310821"/>
                <a:gridCol w="611583"/>
                <a:gridCol w="727260"/>
              </a:tblGrid>
              <a:tr h="527213">
                <a:tc>
                  <a:txBody>
                    <a:bodyPr/>
                    <a:lstStyle/>
                    <a:p>
                      <a:pPr marL="0" marR="0" algn="ctr">
                        <a:spcBef>
                          <a:spcPts val="0"/>
                        </a:spcBef>
                        <a:spcAft>
                          <a:spcPts val="0"/>
                        </a:spcAft>
                      </a:pPr>
                      <a:r>
                        <a:rPr lang="en-US" sz="2000" dirty="0" smtClean="0">
                          <a:solidFill>
                            <a:schemeClr val="bg1">
                              <a:lumMod val="85000"/>
                              <a:lumOff val="15000"/>
                            </a:schemeClr>
                          </a:solidFill>
                          <a:effectLst/>
                        </a:rPr>
                        <a:t>Kº</a:t>
                      </a:r>
                      <a:endParaRPr lang="en-US" sz="2000" dirty="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ctr">
                        <a:spcBef>
                          <a:spcPts val="0"/>
                        </a:spcBef>
                        <a:spcAft>
                          <a:spcPts val="0"/>
                        </a:spcAft>
                      </a:pPr>
                      <a:r>
                        <a:rPr lang="en-US" sz="2000" dirty="0" err="1">
                          <a:solidFill>
                            <a:schemeClr val="bg1">
                              <a:lumMod val="85000"/>
                              <a:lumOff val="15000"/>
                            </a:schemeClr>
                          </a:solidFill>
                          <a:effectLst/>
                        </a:rPr>
                        <a:t>x</a:t>
                      </a:r>
                      <a:r>
                        <a:rPr lang="en-US" sz="2000" baseline="-25000" dirty="0" err="1">
                          <a:solidFill>
                            <a:schemeClr val="bg1">
                              <a:lumMod val="85000"/>
                              <a:lumOff val="15000"/>
                            </a:schemeClr>
                          </a:solidFill>
                          <a:effectLst/>
                        </a:rPr>
                        <a:t>k</a:t>
                      </a:r>
                      <a:endParaRPr lang="en-US" sz="2000" dirty="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ctr">
                        <a:spcBef>
                          <a:spcPts val="0"/>
                        </a:spcBef>
                        <a:spcAft>
                          <a:spcPts val="0"/>
                        </a:spcAft>
                      </a:pPr>
                      <a:r>
                        <a:rPr lang="en-US" sz="2000">
                          <a:solidFill>
                            <a:schemeClr val="bg1">
                              <a:lumMod val="85000"/>
                              <a:lumOff val="15000"/>
                            </a:schemeClr>
                          </a:solidFill>
                          <a:effectLst/>
                        </a:rPr>
                        <a:t>g</a:t>
                      </a:r>
                      <a:r>
                        <a:rPr lang="en-US" sz="2000" baseline="-25000">
                          <a:solidFill>
                            <a:schemeClr val="bg1">
                              <a:lumMod val="85000"/>
                              <a:lumOff val="15000"/>
                            </a:schemeClr>
                          </a:solidFill>
                          <a:effectLst/>
                        </a:rPr>
                        <a:t>1</a:t>
                      </a:r>
                      <a:r>
                        <a:rPr lang="en-US" sz="2000">
                          <a:solidFill>
                            <a:schemeClr val="bg1">
                              <a:lumMod val="85000"/>
                              <a:lumOff val="15000"/>
                            </a:schemeClr>
                          </a:solidFill>
                          <a:effectLst/>
                        </a:rPr>
                        <a:t>(x</a:t>
                      </a:r>
                      <a:r>
                        <a:rPr lang="en-US" sz="2000" baseline="-25000">
                          <a:solidFill>
                            <a:schemeClr val="bg1">
                              <a:lumMod val="85000"/>
                              <a:lumOff val="15000"/>
                            </a:schemeClr>
                          </a:solidFill>
                          <a:effectLst/>
                        </a:rPr>
                        <a:t>k</a:t>
                      </a:r>
                      <a:r>
                        <a:rPr lang="en-US" sz="2000">
                          <a:solidFill>
                            <a:schemeClr val="bg1">
                              <a:lumMod val="85000"/>
                              <a:lumOff val="15000"/>
                            </a:schemeClr>
                          </a:solidFill>
                          <a:effectLst/>
                        </a:rPr>
                        <a:t>)</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ct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dirty="0">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r>
                        <a:rPr lang="en-US" sz="2000" dirty="0" err="1">
                          <a:effectLst/>
                        </a:rPr>
                        <a:t>x</a:t>
                      </a:r>
                      <a:r>
                        <a:rPr lang="en-US" sz="2000" baseline="-25000" dirty="0" err="1">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r>
                        <a:rPr lang="en-US" sz="2000" dirty="0">
                          <a:effectLst/>
                        </a:rPr>
                        <a:t>g</a:t>
                      </a:r>
                      <a:r>
                        <a:rPr lang="en-US" sz="2000" baseline="-25000" dirty="0">
                          <a:effectLst/>
                        </a:rPr>
                        <a:t>2</a:t>
                      </a:r>
                      <a:r>
                        <a:rPr lang="en-US" sz="2000" dirty="0">
                          <a:effectLst/>
                        </a:rPr>
                        <a:t>(</a:t>
                      </a:r>
                      <a:r>
                        <a:rPr lang="en-US" sz="2000" dirty="0" err="1">
                          <a:effectLst/>
                        </a:rPr>
                        <a:t>x</a:t>
                      </a:r>
                      <a:r>
                        <a:rPr lang="en-US" sz="2000" baseline="-25000" dirty="0" err="1">
                          <a:effectLst/>
                        </a:rPr>
                        <a:t>k</a:t>
                      </a: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dirty="0">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r>
                        <a:rPr lang="en-US" sz="2000" dirty="0" err="1">
                          <a:effectLst/>
                        </a:rPr>
                        <a:t>x</a:t>
                      </a:r>
                      <a:r>
                        <a:rPr lang="en-US" sz="2000" baseline="-25000" dirty="0" err="1">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ctr">
                        <a:spcBef>
                          <a:spcPts val="0"/>
                        </a:spcBef>
                        <a:spcAft>
                          <a:spcPts val="0"/>
                        </a:spcAft>
                      </a:pPr>
                      <a:r>
                        <a:rPr lang="en-US" sz="2000">
                          <a:effectLst/>
                        </a:rPr>
                        <a:t>g</a:t>
                      </a:r>
                      <a:r>
                        <a:rPr lang="en-US" sz="2000" baseline="-25000">
                          <a:effectLst/>
                        </a:rPr>
                        <a:t>3</a:t>
                      </a:r>
                      <a:r>
                        <a:rPr lang="en-US" sz="2000">
                          <a:effectLst/>
                        </a:rPr>
                        <a:t>(x</a:t>
                      </a:r>
                      <a:r>
                        <a:rPr lang="en-US" sz="2000" baseline="-25000">
                          <a:effectLst/>
                        </a:rPr>
                        <a:t>k</a:t>
                      </a: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439236">
                <a:tc>
                  <a:txBody>
                    <a:bodyPr/>
                    <a:lstStyle/>
                    <a:p>
                      <a:pPr marL="0" marR="0" algn="r">
                        <a:spcBef>
                          <a:spcPts val="0"/>
                        </a:spcBef>
                        <a:spcAft>
                          <a:spcPts val="0"/>
                        </a:spcAft>
                      </a:pPr>
                      <a:r>
                        <a:rPr lang="es-VE" sz="2000">
                          <a:solidFill>
                            <a:schemeClr val="bg1">
                              <a:lumMod val="85000"/>
                              <a:lumOff val="15000"/>
                            </a:schemeClr>
                          </a:solidFill>
                          <a:effectLst/>
                        </a:rPr>
                        <a:t>0</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dirty="0">
                          <a:solidFill>
                            <a:schemeClr val="bg1">
                              <a:lumMod val="85000"/>
                              <a:lumOff val="15000"/>
                            </a:schemeClr>
                          </a:solidFill>
                          <a:effectLst/>
                        </a:rPr>
                        <a:t>4</a:t>
                      </a:r>
                      <a:endParaRPr lang="en-US" sz="2000" dirty="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a:solidFill>
                            <a:schemeClr val="bg1">
                              <a:lumMod val="85000"/>
                              <a:lumOff val="15000"/>
                            </a:schemeClr>
                          </a:solidFill>
                          <a:effectLst/>
                        </a:rPr>
                        <a:t>10</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a:effectLst/>
                        </a:rPr>
                        <a:t>0</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4</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-2</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dirty="0">
                          <a:effectLst/>
                        </a:rPr>
                        <a:t>0</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4</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2.5</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439236">
                <a:tc>
                  <a:txBody>
                    <a:bodyPr/>
                    <a:lstStyle/>
                    <a:p>
                      <a:pPr marL="0" marR="0" algn="r">
                        <a:spcBef>
                          <a:spcPts val="0"/>
                        </a:spcBef>
                        <a:spcAft>
                          <a:spcPts val="0"/>
                        </a:spcAft>
                      </a:pPr>
                      <a:r>
                        <a:rPr lang="es-VE" sz="2000">
                          <a:solidFill>
                            <a:schemeClr val="bg1">
                              <a:lumMod val="85000"/>
                              <a:lumOff val="15000"/>
                            </a:schemeClr>
                          </a:solidFill>
                          <a:effectLst/>
                        </a:rPr>
                        <a:t>1</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dirty="0">
                          <a:solidFill>
                            <a:schemeClr val="bg1">
                              <a:lumMod val="85000"/>
                              <a:lumOff val="15000"/>
                            </a:schemeClr>
                          </a:solidFill>
                          <a:effectLst/>
                        </a:rPr>
                        <a:t>10</a:t>
                      </a:r>
                      <a:endParaRPr lang="en-US" sz="2000" dirty="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dirty="0">
                          <a:solidFill>
                            <a:schemeClr val="bg1">
                              <a:lumMod val="85000"/>
                              <a:lumOff val="15000"/>
                            </a:schemeClr>
                          </a:solidFill>
                          <a:effectLst/>
                        </a:rPr>
                        <a:t>94</a:t>
                      </a:r>
                      <a:endParaRPr lang="en-US" sz="2000" dirty="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-2</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-2</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2.5</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3.06</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439236">
                <a:tc>
                  <a:txBody>
                    <a:bodyPr/>
                    <a:lstStyle/>
                    <a:p>
                      <a:pPr marL="0" marR="0" algn="r">
                        <a:spcBef>
                          <a:spcPts val="0"/>
                        </a:spcBef>
                        <a:spcAft>
                          <a:spcPts val="0"/>
                        </a:spcAft>
                      </a:pPr>
                      <a:r>
                        <a:rPr lang="es-VE" sz="2000">
                          <a:solidFill>
                            <a:schemeClr val="bg1">
                              <a:lumMod val="85000"/>
                              <a:lumOff val="15000"/>
                            </a:schemeClr>
                          </a:solidFill>
                          <a:effectLst/>
                        </a:rPr>
                        <a:t>2</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a:solidFill>
                            <a:schemeClr val="bg1">
                              <a:lumMod val="85000"/>
                              <a:lumOff val="15000"/>
                            </a:schemeClr>
                          </a:solidFill>
                          <a:effectLst/>
                        </a:rPr>
                        <a:t>94</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dirty="0">
                          <a:solidFill>
                            <a:schemeClr val="bg1">
                              <a:lumMod val="85000"/>
                              <a:lumOff val="15000"/>
                            </a:schemeClr>
                          </a:solidFill>
                          <a:effectLst/>
                        </a:rPr>
                        <a:t>8830</a:t>
                      </a:r>
                      <a:endParaRPr lang="en-US" sz="2000" dirty="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a:effectLst/>
                        </a:rPr>
                        <a:t>2</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3.06</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2.98</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439236">
                <a:tc>
                  <a:txBody>
                    <a:bodyPr/>
                    <a:lstStyle/>
                    <a:p>
                      <a:pPr marL="0" marR="0" algn="r">
                        <a:spcBef>
                          <a:spcPts val="0"/>
                        </a:spcBef>
                        <a:spcAft>
                          <a:spcPts val="0"/>
                        </a:spcAft>
                      </a:pPr>
                      <a:r>
                        <a:rPr lang="es-VE" sz="2000">
                          <a:solidFill>
                            <a:schemeClr val="bg1">
                              <a:lumMod val="85000"/>
                              <a:lumOff val="15000"/>
                            </a:schemeClr>
                          </a:solidFill>
                          <a:effectLst/>
                        </a:rPr>
                        <a:t> </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a:solidFill>
                            <a:schemeClr val="bg1">
                              <a:lumMod val="85000"/>
                              <a:lumOff val="15000"/>
                            </a:schemeClr>
                          </a:solidFill>
                          <a:effectLst/>
                        </a:rPr>
                        <a:t> </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dirty="0">
                          <a:solidFill>
                            <a:schemeClr val="bg1">
                              <a:lumMod val="85000"/>
                              <a:lumOff val="15000"/>
                            </a:schemeClr>
                          </a:solidFill>
                          <a:effectLst/>
                        </a:rPr>
                        <a:t> </a:t>
                      </a:r>
                      <a:endParaRPr lang="en-US" sz="2000" dirty="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a:effectLst/>
                        </a:rPr>
                        <a:t>3</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2.98</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3.00</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r h="439236">
                <a:tc>
                  <a:txBody>
                    <a:bodyPr/>
                    <a:lstStyle/>
                    <a:p>
                      <a:pPr marL="0" marR="0" algn="r">
                        <a:spcBef>
                          <a:spcPts val="0"/>
                        </a:spcBef>
                        <a:spcAft>
                          <a:spcPts val="0"/>
                        </a:spcAft>
                      </a:pPr>
                      <a:r>
                        <a:rPr lang="es-VE" sz="2000">
                          <a:solidFill>
                            <a:schemeClr val="bg1">
                              <a:lumMod val="85000"/>
                              <a:lumOff val="15000"/>
                            </a:schemeClr>
                          </a:solidFill>
                          <a:effectLst/>
                        </a:rPr>
                        <a:t> </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a:solidFill>
                            <a:schemeClr val="bg1">
                              <a:lumMod val="85000"/>
                              <a:lumOff val="15000"/>
                            </a:schemeClr>
                          </a:solidFill>
                          <a:effectLst/>
                        </a:rPr>
                        <a:t> </a:t>
                      </a:r>
                      <a:endParaRPr lang="en-US" sz="200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dirty="0">
                          <a:solidFill>
                            <a:schemeClr val="bg1">
                              <a:lumMod val="85000"/>
                              <a:lumOff val="15000"/>
                            </a:schemeClr>
                          </a:solidFill>
                          <a:effectLst/>
                        </a:rPr>
                        <a:t> </a:t>
                      </a:r>
                      <a:endParaRPr lang="en-US" sz="2000" dirty="0">
                        <a:solidFill>
                          <a:schemeClr val="bg1">
                            <a:lumMod val="85000"/>
                            <a:lumOff val="15000"/>
                          </a:schemeClr>
                        </a:solidFill>
                        <a:effectLst/>
                        <a:latin typeface="Times New Roman" panose="02020603050405020304" pitchFamily="18" charset="0"/>
                        <a:ea typeface="Times New Roman" panose="02020603050405020304" pitchFamily="18" charset="0"/>
                      </a:endParaRPr>
                    </a:p>
                  </a:txBody>
                  <a:tcPr marL="44450" marR="44450" marT="0" marB="0">
                    <a:solidFill>
                      <a:srgbClr val="FF0000"/>
                    </a:solidFill>
                  </a:tcPr>
                </a:tc>
                <a:tc>
                  <a:txBody>
                    <a:bodyPr/>
                    <a:lstStyle/>
                    <a:p>
                      <a:pPr marL="0" marR="0" algn="r">
                        <a:spcBef>
                          <a:spcPts val="0"/>
                        </a:spcBef>
                        <a:spcAft>
                          <a:spcPts val="0"/>
                        </a:spcAft>
                      </a:pPr>
                      <a:r>
                        <a:rPr lang="es-VE"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 </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 </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r">
                        <a:spcBef>
                          <a:spcPts val="0"/>
                        </a:spcBef>
                        <a:spcAft>
                          <a:spcPts val="0"/>
                        </a:spcAft>
                      </a:pPr>
                      <a:r>
                        <a:rPr lang="es-VE" sz="2000">
                          <a:effectLst/>
                        </a:rPr>
                        <a:t>4</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a:effectLst/>
                        </a:rPr>
                        <a:t>3.00</a:t>
                      </a:r>
                      <a:endParaRPr lang="en-US" sz="200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c>
                  <a:txBody>
                    <a:bodyPr/>
                    <a:lstStyle/>
                    <a:p>
                      <a:pPr marL="0" marR="0" algn="r">
                        <a:spcBef>
                          <a:spcPts val="0"/>
                        </a:spcBef>
                        <a:spcAft>
                          <a:spcPts val="0"/>
                        </a:spcAft>
                      </a:pPr>
                      <a:r>
                        <a:rPr lang="es-VE" sz="2000" dirty="0">
                          <a:effectLst/>
                        </a:rPr>
                        <a:t>3.00</a:t>
                      </a:r>
                      <a:endParaRPr lang="en-US" sz="2000" dirty="0">
                        <a:effectLst/>
                        <a:latin typeface="Times New Roman" panose="02020603050405020304" pitchFamily="18" charset="0"/>
                        <a:ea typeface="Times New Roman" panose="02020603050405020304" pitchFamily="18" charset="0"/>
                      </a:endParaRPr>
                    </a:p>
                  </a:txBody>
                  <a:tcPr marL="44450" marR="44450" marT="0" marB="0">
                    <a:solidFill>
                      <a:schemeClr val="accent2"/>
                    </a:solidFill>
                  </a:tcPr>
                </a:tc>
              </a:tr>
            </a:tbl>
          </a:graphicData>
        </a:graphic>
      </p:graphicFrame>
    </p:spTree>
    <p:extLst>
      <p:ext uri="{BB962C8B-B14F-4D97-AF65-F5344CB8AC3E}">
        <p14:creationId xmlns:p14="http://schemas.microsoft.com/office/powerpoint/2010/main" val="316761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punto fijo</a:t>
            </a:r>
            <a:endParaRPr lang="en-US" dirty="0"/>
          </a:p>
        </p:txBody>
      </p:sp>
      <p:sp>
        <p:nvSpPr>
          <p:cNvPr id="3" name="Marcador de contenido 2"/>
          <p:cNvSpPr>
            <a:spLocks noGrp="1"/>
          </p:cNvSpPr>
          <p:nvPr>
            <p:ph idx="1"/>
          </p:nvPr>
        </p:nvSpPr>
        <p:spPr/>
        <p:txBody>
          <a:bodyPr>
            <a:normAutofit lnSpcReduction="10000"/>
          </a:bodyPr>
          <a:lstStyle/>
          <a:p>
            <a:r>
              <a:rPr lang="es-VE" dirty="0"/>
              <a:t>Obsérvese que la función de iteración </a:t>
            </a:r>
            <a:r>
              <a:rPr lang="es-VE" i="1" dirty="0"/>
              <a:t>g</a:t>
            </a:r>
            <a:r>
              <a:rPr lang="es-VE" baseline="-25000" dirty="0"/>
              <a:t>1</a:t>
            </a:r>
            <a:r>
              <a:rPr lang="es-VE" dirty="0"/>
              <a:t>(</a:t>
            </a:r>
            <a:r>
              <a:rPr lang="es-VE" i="1" dirty="0"/>
              <a:t>x</a:t>
            </a:r>
            <a:r>
              <a:rPr lang="es-VE" dirty="0"/>
              <a:t>), si bien resultó la más fácil de generar, es incapaz de converger a una solución. La función de iteración </a:t>
            </a:r>
            <a:r>
              <a:rPr lang="es-VE" i="1" dirty="0"/>
              <a:t>g</a:t>
            </a:r>
            <a:r>
              <a:rPr lang="es-VE" baseline="-25000" dirty="0"/>
              <a:t>2</a:t>
            </a:r>
            <a:r>
              <a:rPr lang="es-VE" dirty="0"/>
              <a:t>(</a:t>
            </a:r>
            <a:r>
              <a:rPr lang="es-VE" i="1" dirty="0"/>
              <a:t>x</a:t>
            </a:r>
            <a:r>
              <a:rPr lang="es-VE" dirty="0"/>
              <a:t>) aparenta tener el mejor comportamiento de las tres, convergiendo a una raíz en un solo paso de iteración. La función de iteración </a:t>
            </a:r>
            <a:r>
              <a:rPr lang="es-VE" i="1" dirty="0"/>
              <a:t>g</a:t>
            </a:r>
            <a:r>
              <a:rPr lang="es-VE" baseline="-25000" dirty="0"/>
              <a:t>3</a:t>
            </a:r>
            <a:r>
              <a:rPr lang="es-VE" dirty="0"/>
              <a:t>(</a:t>
            </a:r>
            <a:r>
              <a:rPr lang="es-VE" i="1" dirty="0"/>
              <a:t>x</a:t>
            </a:r>
            <a:r>
              <a:rPr lang="es-VE" dirty="0"/>
              <a:t>) converge a la raíz </a:t>
            </a:r>
            <a:r>
              <a:rPr lang="es-VE" i="1" dirty="0"/>
              <a:t>x</a:t>
            </a:r>
            <a:r>
              <a:rPr lang="es-VE" baseline="-25000" dirty="0"/>
              <a:t>2</a:t>
            </a:r>
            <a:r>
              <a:rPr lang="es-VE" dirty="0"/>
              <a:t> = 3 en ambos casos, a pesar de que el valor inicial -1 está más cerca de la raíz       </a:t>
            </a:r>
            <a:r>
              <a:rPr lang="es-VE" i="1" dirty="0"/>
              <a:t>x</a:t>
            </a:r>
            <a:r>
              <a:rPr lang="es-VE" baseline="-25000" dirty="0"/>
              <a:t>1</a:t>
            </a:r>
            <a:r>
              <a:rPr lang="es-VE" dirty="0"/>
              <a:t> = -2 que de </a:t>
            </a:r>
            <a:r>
              <a:rPr lang="es-VE" i="1" dirty="0"/>
              <a:t>x</a:t>
            </a:r>
            <a:r>
              <a:rPr lang="es-VE" baseline="-25000" dirty="0"/>
              <a:t>2</a:t>
            </a:r>
            <a:r>
              <a:rPr lang="es-VE" dirty="0"/>
              <a:t> = 3</a:t>
            </a:r>
            <a:r>
              <a:rPr lang="es-VE" dirty="0" smtClean="0"/>
              <a:t>.</a:t>
            </a:r>
            <a:r>
              <a:rPr lang="es-VE" dirty="0"/>
              <a:t> </a:t>
            </a:r>
            <a:endParaRPr lang="en-US" dirty="0"/>
          </a:p>
          <a:p>
            <a:r>
              <a:rPr lang="es-VE" dirty="0"/>
              <a:t>El ejemplo anterior revela que para aplicar un método de punto fijo se hace necesario investigar cuándo una función </a:t>
            </a:r>
            <a:r>
              <a:rPr lang="es-VE" i="1" dirty="0"/>
              <a:t>g</a:t>
            </a:r>
            <a:r>
              <a:rPr lang="es-VE" dirty="0"/>
              <a:t>(</a:t>
            </a:r>
            <a:r>
              <a:rPr lang="es-VE" i="1" dirty="0"/>
              <a:t>x</a:t>
            </a:r>
            <a:r>
              <a:rPr lang="es-VE" dirty="0"/>
              <a:t>) tiene un punto fijo. El teorema siguiente proporciona la respuesta a este problema.</a:t>
            </a:r>
            <a:endParaRPr lang="en-US" dirty="0"/>
          </a:p>
          <a:p>
            <a:pPr marL="0" indent="0">
              <a:buNone/>
            </a:pPr>
            <a:endParaRPr lang="en-US" dirty="0"/>
          </a:p>
        </p:txBody>
      </p:sp>
    </p:spTree>
    <p:extLst>
      <p:ext uri="{BB962C8B-B14F-4D97-AF65-F5344CB8AC3E}">
        <p14:creationId xmlns:p14="http://schemas.microsoft.com/office/powerpoint/2010/main" val="947942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punto fijo</a:t>
            </a:r>
            <a:endParaRPr lang="en-US" dirty="0"/>
          </a:p>
        </p:txBody>
      </p:sp>
      <p:sp>
        <p:nvSpPr>
          <p:cNvPr id="3" name="Marcador de contenido 2"/>
          <p:cNvSpPr>
            <a:spLocks noGrp="1"/>
          </p:cNvSpPr>
          <p:nvPr>
            <p:ph idx="1"/>
          </p:nvPr>
        </p:nvSpPr>
        <p:spPr>
          <a:xfrm>
            <a:off x="680321" y="2336872"/>
            <a:ext cx="9613861" cy="4521128"/>
          </a:xfrm>
        </p:spPr>
        <p:txBody>
          <a:bodyPr>
            <a:normAutofit fontScale="92500" lnSpcReduction="10000"/>
          </a:bodyPr>
          <a:lstStyle/>
          <a:p>
            <a:pPr marL="0" indent="0">
              <a:buNone/>
            </a:pPr>
            <a:r>
              <a:rPr lang="es-ES" dirty="0"/>
              <a:t>Teorema </a:t>
            </a:r>
            <a:r>
              <a:rPr lang="es-ES" dirty="0" smtClean="0"/>
              <a:t> </a:t>
            </a:r>
            <a:r>
              <a:rPr lang="es-ES" dirty="0"/>
              <a:t>Una función de iteración g(x) tendrá un punto fijo en un intervalo   I = [a, b] si cumple con las con las siguientes propiedades:</a:t>
            </a:r>
          </a:p>
          <a:p>
            <a:pPr marL="0" indent="0">
              <a:buNone/>
            </a:pPr>
            <a:r>
              <a:rPr lang="es-ES" dirty="0" smtClean="0"/>
              <a:t>a) g(x</a:t>
            </a:r>
            <a:r>
              <a:rPr lang="es-ES" dirty="0"/>
              <a:t>) </a:t>
            </a:r>
            <a:r>
              <a:rPr lang="es-VE" dirty="0">
                <a:sym typeface="Symbol" panose="05050102010706020507" pitchFamily="18" charset="2"/>
              </a:rPr>
              <a:t></a:t>
            </a:r>
            <a:r>
              <a:rPr lang="es-ES" dirty="0" smtClean="0"/>
              <a:t> </a:t>
            </a:r>
            <a:r>
              <a:rPr lang="es-ES" dirty="0"/>
              <a:t>[a, b]; o sea que la función g(x) se aplica sobre sí misma en I.</a:t>
            </a:r>
          </a:p>
          <a:p>
            <a:pPr marL="0" indent="0">
              <a:buNone/>
            </a:pPr>
            <a:r>
              <a:rPr lang="es-ES" dirty="0" smtClean="0"/>
              <a:t>b) g </a:t>
            </a:r>
            <a:r>
              <a:rPr lang="es-VE" dirty="0">
                <a:sym typeface="Symbol" panose="05050102010706020507" pitchFamily="18" charset="2"/>
              </a:rPr>
              <a:t></a:t>
            </a:r>
            <a:r>
              <a:rPr lang="es-ES" dirty="0" smtClean="0"/>
              <a:t> </a:t>
            </a:r>
            <a:r>
              <a:rPr lang="es-ES" dirty="0"/>
              <a:t>C[a, b]; o sea que g(x) es continua sobre [a, b</a:t>
            </a:r>
            <a:r>
              <a:rPr lang="es-ES" dirty="0" smtClean="0"/>
              <a:t>]</a:t>
            </a:r>
            <a:endParaRPr lang="es-ES" dirty="0"/>
          </a:p>
          <a:p>
            <a:pPr marL="0" indent="0">
              <a:buNone/>
            </a:pPr>
            <a:r>
              <a:rPr lang="es-ES" dirty="0"/>
              <a:t>En estas condiciones xk+1 = g(</a:t>
            </a:r>
            <a:r>
              <a:rPr lang="es-ES" dirty="0" err="1"/>
              <a:t>xk</a:t>
            </a:r>
            <a:r>
              <a:rPr lang="es-ES" dirty="0"/>
              <a:t>) genera una sucesión   que converge a p independientemente del valor de x0  [a, b]. Si además existe g’(x) existe en [a, b] y </a:t>
            </a:r>
            <a:r>
              <a:rPr lang="es-ES" dirty="0" smtClean="0"/>
              <a:t>:</a:t>
            </a:r>
          </a:p>
          <a:p>
            <a:pPr marL="0" indent="0">
              <a:buNone/>
            </a:pPr>
            <a:endParaRPr lang="es-ES" dirty="0"/>
          </a:p>
          <a:p>
            <a:pPr marL="0" indent="0">
              <a:buNone/>
            </a:pPr>
            <a:r>
              <a:rPr lang="es-ES" dirty="0"/>
              <a:t>         </a:t>
            </a:r>
          </a:p>
          <a:p>
            <a:pPr marL="0" indent="0">
              <a:buNone/>
            </a:pPr>
            <a:r>
              <a:rPr lang="es-ES" dirty="0"/>
              <a:t>entonces p es único en [a ,b</a:t>
            </a:r>
            <a:r>
              <a:rPr lang="es-ES" dirty="0" smtClean="0"/>
              <a:t>].</a:t>
            </a:r>
          </a:p>
          <a:p>
            <a:pPr marL="0" indent="0">
              <a:buNone/>
            </a:pPr>
            <a:endParaRPr lang="es-ES" dirty="0"/>
          </a:p>
          <a:p>
            <a:pPr marL="0" indent="0">
              <a:buNone/>
            </a:pPr>
            <a:r>
              <a:rPr lang="es-ES" dirty="0" smtClean="0"/>
              <a:t>Mientras mas pequeño sea el valor de L, más rápida será la convergencia.</a:t>
            </a:r>
          </a:p>
        </p:txBody>
      </p:sp>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to 9"/>
          <p:cNvGraphicFramePr>
            <a:graphicFrameLocks noChangeAspect="1"/>
          </p:cNvGraphicFramePr>
          <p:nvPr>
            <p:extLst>
              <p:ext uri="{D42A27DB-BD31-4B8C-83A1-F6EECF244321}">
                <p14:modId xmlns:p14="http://schemas.microsoft.com/office/powerpoint/2010/main" val="819216165"/>
              </p:ext>
            </p:extLst>
          </p:nvPr>
        </p:nvGraphicFramePr>
        <p:xfrm>
          <a:off x="2503487" y="4775200"/>
          <a:ext cx="5780941" cy="685800"/>
        </p:xfrm>
        <a:graphic>
          <a:graphicData uri="http://schemas.openxmlformats.org/presentationml/2006/ole">
            <mc:AlternateContent xmlns:mc="http://schemas.openxmlformats.org/markup-compatibility/2006">
              <mc:Choice xmlns:v="urn:schemas-microsoft-com:vml" Requires="v">
                <p:oleObj spid="_x0000_s13395" name="Equation" r:id="rId3" imgW="2082600" imgH="253800" progId="Equation.DSMT4">
                  <p:embed/>
                </p:oleObj>
              </mc:Choice>
              <mc:Fallback>
                <p:oleObj name="Equation" r:id="rId3" imgW="2082600" imgH="253800" progId="Equation.DSMT4">
                  <p:embed/>
                  <p:pic>
                    <p:nvPicPr>
                      <p:cNvPr id="0" name="Object 6"/>
                      <p:cNvPicPr>
                        <a:picLocks noChangeAspect="1" noChangeArrowheads="1"/>
                      </p:cNvPicPr>
                      <p:nvPr/>
                    </p:nvPicPr>
                    <p:blipFill>
                      <a:blip r:embed="rId4"/>
                      <a:srcRect/>
                      <a:stretch>
                        <a:fillRect/>
                      </a:stretch>
                    </p:blipFill>
                    <p:spPr bwMode="auto">
                      <a:xfrm>
                        <a:off x="2503487" y="4775200"/>
                        <a:ext cx="5780941" cy="685800"/>
                      </a:xfrm>
                      <a:prstGeom prst="rect">
                        <a:avLst/>
                      </a:prstGeom>
                      <a:noFill/>
                    </p:spPr>
                  </p:pic>
                </p:oleObj>
              </mc:Fallback>
            </mc:AlternateContent>
          </a:graphicData>
        </a:graphic>
      </p:graphicFrame>
    </p:spTree>
    <p:extLst>
      <p:ext uri="{BB962C8B-B14F-4D97-AF65-F5344CB8AC3E}">
        <p14:creationId xmlns:p14="http://schemas.microsoft.com/office/powerpoint/2010/main" val="1511913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punto fijo</a:t>
            </a:r>
            <a:endParaRPr lang="en-US" dirty="0"/>
          </a:p>
        </p:txBody>
      </p:sp>
      <p:sp>
        <p:nvSpPr>
          <p:cNvPr id="3" name="Marcador de contenido 2"/>
          <p:cNvSpPr>
            <a:spLocks noGrp="1"/>
          </p:cNvSpPr>
          <p:nvPr>
            <p:ph idx="1"/>
          </p:nvPr>
        </p:nvSpPr>
        <p:spPr>
          <a:xfrm>
            <a:off x="680321" y="2336872"/>
            <a:ext cx="9613861" cy="3975027"/>
          </a:xfrm>
        </p:spPr>
        <p:txBody>
          <a:bodyPr>
            <a:normAutofit/>
          </a:bodyPr>
          <a:lstStyle/>
          <a:p>
            <a:pPr marL="0" indent="0">
              <a:buNone/>
            </a:pPr>
            <a:r>
              <a:rPr lang="es-VE" dirty="0" smtClean="0"/>
              <a:t>A partir de lo visto, y mediante varias pruebas desde el punto de vista matemático, es comprobable que de hecho, siguiendo los lineamientos dictados por los teoremas y corolarios mencionados previamente, la forma de g(x) más eficiente, que siempre convergerá a un valor sería:´´</a:t>
            </a:r>
          </a:p>
          <a:p>
            <a:pPr marL="0" indent="0">
              <a:buNone/>
            </a:pPr>
            <a:endParaRPr lang="es-VE" dirty="0"/>
          </a:p>
          <a:p>
            <a:pPr marL="0" indent="0">
              <a:buNone/>
            </a:pPr>
            <a:endParaRPr lang="es-VE" dirty="0" smtClean="0"/>
          </a:p>
          <a:p>
            <a:pPr marL="0" indent="0">
              <a:buNone/>
            </a:pPr>
            <a:r>
              <a:rPr lang="es-VE" dirty="0" smtClean="0"/>
              <a:t>Utilizada por el método que hace uso de Newton </a:t>
            </a:r>
            <a:r>
              <a:rPr lang="es-VE" dirty="0" err="1" smtClean="0"/>
              <a:t>Raphson</a:t>
            </a:r>
            <a:r>
              <a:rPr lang="es-VE" dirty="0" smtClean="0"/>
              <a:t>. No obstante, siempre se pueden intentar buscar alternativas que puedan presentar mayor eficiencia para determinada función. </a:t>
            </a:r>
            <a:endParaRPr lang="es-VE"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to 4"/>
          <p:cNvGraphicFramePr>
            <a:graphicFrameLocks noChangeAspect="1"/>
          </p:cNvGraphicFramePr>
          <p:nvPr>
            <p:extLst>
              <p:ext uri="{D42A27DB-BD31-4B8C-83A1-F6EECF244321}">
                <p14:modId xmlns:p14="http://schemas.microsoft.com/office/powerpoint/2010/main" val="2707777302"/>
              </p:ext>
            </p:extLst>
          </p:nvPr>
        </p:nvGraphicFramePr>
        <p:xfrm>
          <a:off x="2303463" y="4010025"/>
          <a:ext cx="5926137" cy="904875"/>
        </p:xfrm>
        <a:graphic>
          <a:graphicData uri="http://schemas.openxmlformats.org/presentationml/2006/ole">
            <mc:AlternateContent xmlns:mc="http://schemas.openxmlformats.org/markup-compatibility/2006">
              <mc:Choice xmlns:v="urn:schemas-microsoft-com:vml" Requires="v">
                <p:oleObj spid="_x0000_s14410" name="Equation" r:id="rId3" imgW="2743200" imgH="419040" progId="Equation.DSMT4">
                  <p:embed/>
                </p:oleObj>
              </mc:Choice>
              <mc:Fallback>
                <p:oleObj name="Equation" r:id="rId3" imgW="2743200" imgH="419040" progId="Equation.DSMT4">
                  <p:embed/>
                  <p:pic>
                    <p:nvPicPr>
                      <p:cNvPr id="0" name="Object 1"/>
                      <p:cNvPicPr>
                        <a:picLocks noChangeAspect="1" noChangeArrowheads="1"/>
                      </p:cNvPicPr>
                      <p:nvPr/>
                    </p:nvPicPr>
                    <p:blipFill>
                      <a:blip r:embed="rId4"/>
                      <a:srcRect/>
                      <a:stretch>
                        <a:fillRect/>
                      </a:stretch>
                    </p:blipFill>
                    <p:spPr bwMode="auto">
                      <a:xfrm>
                        <a:off x="2303463" y="4010025"/>
                        <a:ext cx="5926137" cy="904875"/>
                      </a:xfrm>
                      <a:prstGeom prst="rect">
                        <a:avLst/>
                      </a:prstGeom>
                      <a:noFill/>
                    </p:spPr>
                  </p:pic>
                </p:oleObj>
              </mc:Fallback>
            </mc:AlternateContent>
          </a:graphicData>
        </a:graphic>
      </p:graphicFrame>
    </p:spTree>
    <p:extLst>
      <p:ext uri="{BB962C8B-B14F-4D97-AF65-F5344CB8AC3E}">
        <p14:creationId xmlns:p14="http://schemas.microsoft.com/office/powerpoint/2010/main" val="295365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Newton-</a:t>
            </a:r>
            <a:r>
              <a:rPr lang="en-US" dirty="0" err="1" smtClean="0"/>
              <a:t>Raphson</a:t>
            </a:r>
            <a:endParaRPr lang="en-US" dirty="0"/>
          </a:p>
        </p:txBody>
      </p:sp>
      <p:sp>
        <p:nvSpPr>
          <p:cNvPr id="3" name="Marcador de contenido 2"/>
          <p:cNvSpPr>
            <a:spLocks noGrp="1"/>
          </p:cNvSpPr>
          <p:nvPr>
            <p:ph idx="1"/>
          </p:nvPr>
        </p:nvSpPr>
        <p:spPr/>
        <p:txBody>
          <a:bodyPr/>
          <a:lstStyle/>
          <a:p>
            <a:r>
              <a:rPr lang="es-VE" dirty="0"/>
              <a:t>Anteriormente, en el método de punto fijo anterior se concluyó que una elección apropiada para función de iteración es:</a:t>
            </a:r>
            <a:endParaRPr lang="en-US" dirty="0"/>
          </a:p>
          <a:p>
            <a:endParaRPr lang="en-US" dirty="0" smtClean="0"/>
          </a:p>
          <a:p>
            <a:endParaRPr lang="en-US" dirty="0"/>
          </a:p>
          <a:p>
            <a:r>
              <a:rPr lang="es-VE" dirty="0"/>
              <a:t>L</a:t>
            </a:r>
            <a:r>
              <a:rPr lang="es-VE" dirty="0" smtClean="0"/>
              <a:t>a </a:t>
            </a:r>
            <a:r>
              <a:rPr lang="es-VE" dirty="0"/>
              <a:t>cual conduce a la ecuación de </a:t>
            </a:r>
            <a:r>
              <a:rPr lang="es-VE" dirty="0" smtClean="0"/>
              <a:t>iteración:</a:t>
            </a:r>
          </a:p>
          <a:p>
            <a:pPr marL="0" indent="0">
              <a:buNone/>
            </a:pPr>
            <a:endParaRPr lang="en-US" dirty="0"/>
          </a:p>
          <a:p>
            <a:endParaRPr lang="en-US" dirty="0" smtClean="0"/>
          </a:p>
        </p:txBody>
      </p:sp>
      <mc:AlternateContent xmlns:mc="http://schemas.openxmlformats.org/markup-compatibility/2006" xmlns:a14="http://schemas.microsoft.com/office/drawing/2010/main">
        <mc:Choice Requires="a14">
          <p:sp>
            <p:nvSpPr>
              <p:cNvPr id="4" name="Rectángulo 3"/>
              <p:cNvSpPr/>
              <p:nvPr/>
            </p:nvSpPr>
            <p:spPr>
              <a:xfrm>
                <a:off x="3700983" y="3051567"/>
                <a:ext cx="3572535" cy="8517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d>
                            <m:dPr>
                              <m:beg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𝑥</m:t>
                              </m:r>
                            </m:e>
                          </m:d>
                        </m:den>
                      </m:f>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m:rPr>
                          <m:nor/>
                        </m:rPr>
                        <a:rPr lang="en-US" sz="2400" i="1">
                          <a:latin typeface="Cambria Math" panose="02040503050406030204" pitchFamily="18" charset="0"/>
                        </a:rPr>
                        <m:t> </m:t>
                      </m:r>
                    </m:oMath>
                  </m:oMathPara>
                </a14:m>
                <a:endParaRPr lang="en-US" sz="2400" dirty="0"/>
              </a:p>
            </p:txBody>
          </p:sp>
        </mc:Choice>
        <mc:Fallback xmlns="">
          <p:sp>
            <p:nvSpPr>
              <p:cNvPr id="4" name="Rectángulo 3"/>
              <p:cNvSpPr>
                <a:spLocks noRot="1" noChangeAspect="1" noMove="1" noResize="1" noEditPoints="1" noAdjustHandles="1" noChangeArrowheads="1" noChangeShapeType="1" noTextEdit="1"/>
              </p:cNvSpPr>
              <p:nvPr/>
            </p:nvSpPr>
            <p:spPr>
              <a:xfrm>
                <a:off x="3700983" y="3051567"/>
                <a:ext cx="3572535" cy="85170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ángulo 4"/>
              <p:cNvSpPr/>
              <p:nvPr/>
            </p:nvSpPr>
            <p:spPr>
              <a:xfrm>
                <a:off x="2960564" y="4617969"/>
                <a:ext cx="5053372" cy="8517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r>
                        <a:rPr lang="en-US" sz="2400" i="1">
                          <a:latin typeface="Cambria Math" panose="02040503050406030204" pitchFamily="18" charset="0"/>
                        </a:rPr>
                        <m:t>𝑔</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d>
                            <m:dPr>
                              <m:beg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𝑥</m:t>
                              </m:r>
                            </m:e>
                          </m:d>
                        </m:den>
                      </m:f>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oMath>
                  </m:oMathPara>
                </a14:m>
                <a:endParaRPr lang="en-US" sz="2400" dirty="0"/>
              </a:p>
            </p:txBody>
          </p:sp>
        </mc:Choice>
        <mc:Fallback xmlns="">
          <p:sp>
            <p:nvSpPr>
              <p:cNvPr id="5" name="Rectángulo 4"/>
              <p:cNvSpPr>
                <a:spLocks noRot="1" noChangeAspect="1" noMove="1" noResize="1" noEditPoints="1" noAdjustHandles="1" noChangeArrowheads="1" noChangeShapeType="1" noTextEdit="1"/>
              </p:cNvSpPr>
              <p:nvPr/>
            </p:nvSpPr>
            <p:spPr>
              <a:xfrm>
                <a:off x="2960564" y="4617969"/>
                <a:ext cx="5053372" cy="85170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1981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Newton-</a:t>
            </a:r>
            <a:r>
              <a:rPr lang="en-US" dirty="0" err="1" smtClean="0"/>
              <a:t>Raphson</a:t>
            </a:r>
            <a:endParaRPr lang="en-US" dirty="0"/>
          </a:p>
        </p:txBody>
      </p:sp>
      <p:sp>
        <p:nvSpPr>
          <p:cNvPr id="3" name="Marcador de contenido 2"/>
          <p:cNvSpPr>
            <a:spLocks noGrp="1"/>
          </p:cNvSpPr>
          <p:nvPr>
            <p:ph idx="1"/>
          </p:nvPr>
        </p:nvSpPr>
        <p:spPr>
          <a:xfrm>
            <a:off x="680321" y="1960355"/>
            <a:ext cx="9613861" cy="4131162"/>
          </a:xfrm>
        </p:spPr>
        <p:txBody>
          <a:bodyPr>
            <a:normAutofit/>
          </a:bodyPr>
          <a:lstStyle/>
          <a:p>
            <a:r>
              <a:rPr lang="es-VE" dirty="0"/>
              <a:t>Esta elección también puede justificarse sobre la base de la serie de Taylor; efectivamente, si la función </a:t>
            </a:r>
            <a:r>
              <a:rPr lang="es-VE" i="1" dirty="0"/>
              <a:t>f</a:t>
            </a:r>
            <a:r>
              <a:rPr lang="es-VE" dirty="0"/>
              <a:t> es continuamente diferenciable dos veces en el intervalo [</a:t>
            </a:r>
            <a:r>
              <a:rPr lang="es-VE" i="1" dirty="0"/>
              <a:t>a</a:t>
            </a:r>
            <a:r>
              <a:rPr lang="es-VE" dirty="0"/>
              <a:t>, </a:t>
            </a:r>
            <a:r>
              <a:rPr lang="es-VE" i="1" dirty="0"/>
              <a:t>b</a:t>
            </a:r>
            <a:r>
              <a:rPr lang="es-VE" dirty="0"/>
              <a:t>], entonces para una aproximación </a:t>
            </a:r>
            <a:r>
              <a:rPr lang="es-VE" i="1" dirty="0" err="1"/>
              <a:t>x</a:t>
            </a:r>
            <a:r>
              <a:rPr lang="es-VE" i="1" baseline="-25000" dirty="0" err="1"/>
              <a:t>k</a:t>
            </a:r>
            <a:r>
              <a:rPr lang="es-VE" dirty="0"/>
              <a:t> cercana a la raíz </a:t>
            </a:r>
            <a:r>
              <a:rPr lang="es-VE" i="1" dirty="0"/>
              <a:t>p</a:t>
            </a:r>
            <a:r>
              <a:rPr lang="es-VE" dirty="0"/>
              <a:t> de </a:t>
            </a:r>
            <a:r>
              <a:rPr lang="es-VE" i="1" dirty="0"/>
              <a:t>f</a:t>
            </a:r>
            <a:r>
              <a:rPr lang="es-VE" dirty="0"/>
              <a:t>(</a:t>
            </a:r>
            <a:r>
              <a:rPr lang="es-VE" i="1" dirty="0"/>
              <a:t>x</a:t>
            </a:r>
            <a:r>
              <a:rPr lang="es-VE" dirty="0"/>
              <a:t>) = 0 tal que </a:t>
            </a:r>
            <a:r>
              <a:rPr lang="es-VE" i="1" dirty="0"/>
              <a:t>f</a:t>
            </a:r>
            <a:r>
              <a:rPr lang="es-VE" dirty="0"/>
              <a:t>(</a:t>
            </a:r>
            <a:r>
              <a:rPr lang="es-VE" i="1" dirty="0"/>
              <a:t>x</a:t>
            </a:r>
            <a:r>
              <a:rPr lang="es-VE" baseline="-25000" dirty="0"/>
              <a:t>0</a:t>
            </a:r>
            <a:r>
              <a:rPr lang="es-VE" dirty="0"/>
              <a:t>) </a:t>
            </a:r>
            <a:r>
              <a:rPr lang="es-VE" dirty="0">
                <a:sym typeface="Symbol" panose="05050102010706020507" pitchFamily="18" charset="2"/>
              </a:rPr>
              <a:t></a:t>
            </a:r>
            <a:r>
              <a:rPr lang="es-VE" dirty="0"/>
              <a:t> 0, se </a:t>
            </a:r>
            <a:r>
              <a:rPr lang="es-VE" dirty="0" smtClean="0"/>
              <a:t>tiene</a:t>
            </a:r>
          </a:p>
          <a:p>
            <a:endParaRPr lang="es-VE" dirty="0"/>
          </a:p>
          <a:p>
            <a:r>
              <a:rPr lang="es-ES" dirty="0"/>
              <a:t>donde  está comprendido entre p y </a:t>
            </a:r>
            <a:r>
              <a:rPr lang="es-ES" dirty="0" err="1"/>
              <a:t>xk</a:t>
            </a:r>
            <a:r>
              <a:rPr lang="es-ES" dirty="0"/>
              <a:t>. Si se evalúa este polinomio para x = p el resultado será cero, ya que f(p) = 0, pero si se elimina el término que contiene (x - </a:t>
            </a:r>
            <a:r>
              <a:rPr lang="es-ES" dirty="0" err="1"/>
              <a:t>xk</a:t>
            </a:r>
            <a:r>
              <a:rPr lang="es-ES" dirty="0"/>
              <a:t>)2 el resultado ya no será cero sino aproximadamente cero; el cero se obtendrá para otro valor de x que simbolizaremos por  :</a:t>
            </a:r>
            <a:endParaRPr lang="es-VE" dirty="0" smtClean="0"/>
          </a:p>
          <a:p>
            <a:endParaRPr lang="en-US" dirty="0"/>
          </a:p>
          <a:p>
            <a:endParaRPr lang="en-US" dirty="0"/>
          </a:p>
        </p:txBody>
      </p:sp>
      <p:pic>
        <p:nvPicPr>
          <p:cNvPr id="7" name="Imagen 6"/>
          <p:cNvPicPr>
            <a:picLocks noChangeAspect="1"/>
          </p:cNvPicPr>
          <p:nvPr/>
        </p:nvPicPr>
        <p:blipFill>
          <a:blip r:embed="rId2"/>
          <a:stretch>
            <a:fillRect/>
          </a:stretch>
        </p:blipFill>
        <p:spPr>
          <a:xfrm>
            <a:off x="2004389" y="3370048"/>
            <a:ext cx="6561387" cy="912486"/>
          </a:xfrm>
          <a:prstGeom prst="rect">
            <a:avLst/>
          </a:prstGeom>
        </p:spPr>
      </p:pic>
      <p:pic>
        <p:nvPicPr>
          <p:cNvPr id="23" name="Imagen 22"/>
          <p:cNvPicPr>
            <a:picLocks noChangeAspect="1"/>
          </p:cNvPicPr>
          <p:nvPr/>
        </p:nvPicPr>
        <p:blipFill>
          <a:blip r:embed="rId3"/>
          <a:stretch>
            <a:fillRect/>
          </a:stretch>
        </p:blipFill>
        <p:spPr>
          <a:xfrm>
            <a:off x="3063254" y="5940435"/>
            <a:ext cx="4847993" cy="554542"/>
          </a:xfrm>
          <a:prstGeom prst="rect">
            <a:avLst/>
          </a:prstGeom>
        </p:spPr>
      </p:pic>
    </p:spTree>
    <p:extLst>
      <p:ext uri="{BB962C8B-B14F-4D97-AF65-F5344CB8AC3E}">
        <p14:creationId xmlns:p14="http://schemas.microsoft.com/office/powerpoint/2010/main" val="633933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Newton-</a:t>
            </a:r>
            <a:r>
              <a:rPr lang="en-US" dirty="0" err="1" smtClean="0"/>
              <a:t>Raphson</a:t>
            </a:r>
            <a:endParaRPr lang="en-US" dirty="0"/>
          </a:p>
        </p:txBody>
      </p:sp>
      <p:pic>
        <p:nvPicPr>
          <p:cNvPr id="5" name="Marcador de contenido 4"/>
          <p:cNvPicPr>
            <a:picLocks noGrp="1" noChangeAspect="1"/>
          </p:cNvPicPr>
          <p:nvPr>
            <p:ph idx="1"/>
          </p:nvPr>
        </p:nvPicPr>
        <p:blipFill>
          <a:blip r:embed="rId2"/>
          <a:stretch>
            <a:fillRect/>
          </a:stretch>
        </p:blipFill>
        <p:spPr>
          <a:xfrm>
            <a:off x="680321" y="3620316"/>
            <a:ext cx="4911559" cy="1597834"/>
          </a:xfrm>
          <a:prstGeom prst="rect">
            <a:avLst/>
          </a:prstGeom>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798" y="2047702"/>
            <a:ext cx="5562320" cy="47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35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Método Gráfico</a:t>
            </a:r>
            <a:endParaRPr lang="en-US" dirty="0"/>
          </a:p>
        </p:txBody>
      </p:sp>
      <p:sp>
        <p:nvSpPr>
          <p:cNvPr id="3" name="Marcador de contenido 2"/>
          <p:cNvSpPr>
            <a:spLocks noGrp="1"/>
          </p:cNvSpPr>
          <p:nvPr>
            <p:ph idx="1"/>
          </p:nvPr>
        </p:nvSpPr>
        <p:spPr/>
        <p:txBody>
          <a:bodyPr/>
          <a:lstStyle/>
          <a:p>
            <a:pPr marL="0" indent="0" algn="just">
              <a:buNone/>
            </a:pPr>
            <a:r>
              <a:rPr lang="es-VE" dirty="0" smtClean="0"/>
              <a:t>Dada una ecuación de la forma </a:t>
            </a:r>
            <a:r>
              <a:rPr lang="es-VE" i="1" dirty="0"/>
              <a:t>f</a:t>
            </a:r>
            <a:r>
              <a:rPr lang="es-VE" dirty="0"/>
              <a:t>(</a:t>
            </a:r>
            <a:r>
              <a:rPr lang="es-VE" i="1" dirty="0"/>
              <a:t>x</a:t>
            </a:r>
            <a:r>
              <a:rPr lang="es-VE" dirty="0"/>
              <a:t>)</a:t>
            </a:r>
            <a:r>
              <a:rPr lang="es-VE" i="1" dirty="0"/>
              <a:t> = </a:t>
            </a:r>
            <a:r>
              <a:rPr lang="es-VE" dirty="0" smtClean="0"/>
              <a:t>0 </a:t>
            </a:r>
            <a:r>
              <a:rPr lang="es-VE" dirty="0"/>
              <a:t>con soluciones reales, es posible </a:t>
            </a:r>
            <a:r>
              <a:rPr lang="es-VE" dirty="0" smtClean="0"/>
              <a:t>que </a:t>
            </a:r>
            <a:r>
              <a:rPr lang="es-VE" dirty="0"/>
              <a:t>permita determinar la localización aproximada de las mismas mediante la elaboración de un gráfico de la función </a:t>
            </a:r>
            <a:r>
              <a:rPr lang="es-VE" i="1" dirty="0"/>
              <a:t>f</a:t>
            </a:r>
            <a:r>
              <a:rPr lang="es-VE" dirty="0"/>
              <a:t>(</a:t>
            </a:r>
            <a:r>
              <a:rPr lang="es-VE" i="1" dirty="0"/>
              <a:t>x</a:t>
            </a:r>
            <a:r>
              <a:rPr lang="es-VE" dirty="0"/>
              <a:t>): las raíces estarán localizadas en los cruces del cero.</a:t>
            </a:r>
            <a:endParaRPr lang="en-US" dirty="0"/>
          </a:p>
          <a:p>
            <a:endParaRPr lang="en-US" dirty="0"/>
          </a:p>
        </p:txBody>
      </p:sp>
    </p:spTree>
    <p:extLst>
      <p:ext uri="{BB962C8B-B14F-4D97-AF65-F5344CB8AC3E}">
        <p14:creationId xmlns:p14="http://schemas.microsoft.com/office/powerpoint/2010/main" val="916058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Newton-</a:t>
            </a:r>
            <a:r>
              <a:rPr lang="en-US" dirty="0" err="1" smtClean="0"/>
              <a:t>Raphson</a:t>
            </a:r>
            <a:endParaRPr lang="en-US" dirty="0"/>
          </a:p>
        </p:txBody>
      </p:sp>
      <p:sp>
        <p:nvSpPr>
          <p:cNvPr id="3" name="Marcador de contenido 2"/>
          <p:cNvSpPr>
            <a:spLocks noGrp="1"/>
          </p:cNvSpPr>
          <p:nvPr>
            <p:ph idx="1"/>
          </p:nvPr>
        </p:nvSpPr>
        <p:spPr/>
        <p:txBody>
          <a:bodyPr/>
          <a:lstStyle/>
          <a:p>
            <a:r>
              <a:rPr lang="en-US" dirty="0" smtClean="0"/>
              <a:t>Para </a:t>
            </a:r>
            <a:r>
              <a:rPr lang="es-VE" i="1" dirty="0"/>
              <a:t>f</a:t>
            </a:r>
            <a:r>
              <a:rPr lang="es-VE" dirty="0"/>
              <a:t>(</a:t>
            </a:r>
            <a:r>
              <a:rPr lang="es-VE" i="1" dirty="0"/>
              <a:t>x</a:t>
            </a:r>
            <a:r>
              <a:rPr lang="es-VE" dirty="0"/>
              <a:t>) = </a:t>
            </a:r>
            <a:r>
              <a:rPr lang="es-VE" i="1" dirty="0"/>
              <a:t>x</a:t>
            </a:r>
            <a:r>
              <a:rPr lang="es-VE" baseline="30000" dirty="0"/>
              <a:t>2</a:t>
            </a:r>
            <a:r>
              <a:rPr lang="es-VE" dirty="0"/>
              <a:t> - </a:t>
            </a:r>
            <a:r>
              <a:rPr lang="es-VE" i="1" dirty="0"/>
              <a:t>x</a:t>
            </a:r>
            <a:r>
              <a:rPr lang="es-VE" dirty="0"/>
              <a:t> – </a:t>
            </a:r>
            <a:r>
              <a:rPr lang="es-VE" dirty="0" smtClean="0"/>
              <a:t>6, con </a:t>
            </a:r>
            <a:r>
              <a:rPr lang="es-ES" i="1" dirty="0"/>
              <a:t>f</a:t>
            </a:r>
            <a:r>
              <a:rPr lang="es-ES" dirty="0"/>
              <a:t>’(</a:t>
            </a:r>
            <a:r>
              <a:rPr lang="es-ES" i="1" dirty="0"/>
              <a:t>x</a:t>
            </a:r>
            <a:r>
              <a:rPr lang="es-ES" dirty="0"/>
              <a:t>) = 2</a:t>
            </a:r>
            <a:r>
              <a:rPr lang="es-ES" i="1" dirty="0"/>
              <a:t>x</a:t>
            </a:r>
            <a:r>
              <a:rPr lang="es-ES" dirty="0"/>
              <a:t> –</a:t>
            </a:r>
            <a:r>
              <a:rPr lang="es-ES" dirty="0" smtClean="0"/>
              <a:t>1</a:t>
            </a:r>
            <a:r>
              <a:rPr lang="en-US" dirty="0" smtClean="0"/>
              <a:t>, </a:t>
            </a:r>
            <a:r>
              <a:rPr lang="en-US" dirty="0" err="1" smtClean="0"/>
              <a:t>asumiendo</a:t>
            </a:r>
            <a:r>
              <a:rPr lang="en-US" dirty="0" smtClean="0"/>
              <a:t> X0 = 4.</a:t>
            </a:r>
          </a:p>
          <a:p>
            <a:endParaRPr lang="en-US" dirty="0"/>
          </a:p>
          <a:p>
            <a:pPr marL="0" indent="0">
              <a:buNone/>
            </a:pP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1699055757"/>
              </p:ext>
            </p:extLst>
          </p:nvPr>
        </p:nvGraphicFramePr>
        <p:xfrm>
          <a:off x="2760214" y="3184706"/>
          <a:ext cx="5454074" cy="3254190"/>
        </p:xfrm>
        <a:graphic>
          <a:graphicData uri="http://schemas.openxmlformats.org/drawingml/2006/table">
            <a:tbl>
              <a:tblPr>
                <a:tableStyleId>{5C22544A-7EE6-4342-B048-85BDC9FD1C3A}</a:tableStyleId>
              </a:tblPr>
              <a:tblGrid>
                <a:gridCol w="511052"/>
                <a:gridCol w="1621175"/>
                <a:gridCol w="1700672"/>
                <a:gridCol w="1621175"/>
              </a:tblGrid>
              <a:tr h="650838">
                <a:tc>
                  <a:txBody>
                    <a:bodyPr/>
                    <a:lstStyle/>
                    <a:p>
                      <a:pPr marL="0" marR="0" algn="ctr">
                        <a:spcBef>
                          <a:spcPts val="0"/>
                        </a:spcBef>
                        <a:spcAft>
                          <a:spcPts val="0"/>
                        </a:spcAft>
                      </a:pPr>
                      <a:r>
                        <a:rPr lang="en-US" sz="2000" dirty="0">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dirty="0" err="1">
                          <a:effectLst/>
                        </a:rPr>
                        <a:t>x</a:t>
                      </a:r>
                      <a:r>
                        <a:rPr lang="en-US" sz="2000" baseline="-25000" dirty="0" err="1">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dirty="0">
                          <a:effectLst/>
                        </a:rPr>
                        <a:t>f(</a:t>
                      </a:r>
                      <a:r>
                        <a:rPr lang="en-US" sz="2000" dirty="0" err="1">
                          <a:effectLst/>
                        </a:rPr>
                        <a:t>x</a:t>
                      </a:r>
                      <a:r>
                        <a:rPr lang="en-US" sz="2000" baseline="-25000" dirty="0" err="1">
                          <a:effectLst/>
                        </a:rPr>
                        <a:t>k</a:t>
                      </a: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f’(</a:t>
                      </a:r>
                      <a:r>
                        <a:rPr lang="es-VE" sz="2000" dirty="0" err="1">
                          <a:effectLst/>
                        </a:rPr>
                        <a:t>x</a:t>
                      </a:r>
                      <a:r>
                        <a:rPr lang="es-VE" sz="2000" baseline="-25000" dirty="0" err="1">
                          <a:effectLst/>
                        </a:rPr>
                        <a:t>k</a:t>
                      </a:r>
                      <a:r>
                        <a:rPr lang="es-VE" sz="2000" dirty="0">
                          <a:effectLst/>
                        </a:rPr>
                        <a:t>)</a:t>
                      </a:r>
                      <a:endParaRPr lang="en-US" sz="2000" dirty="0">
                        <a:effectLst/>
                        <a:latin typeface="Times New Roman" panose="02020603050405020304" pitchFamily="18" charset="0"/>
                        <a:ea typeface="Times New Roman" panose="02020603050405020304" pitchFamily="18" charset="0"/>
                      </a:endParaRPr>
                    </a:p>
                  </a:txBody>
                  <a:tcPr marL="44450" marR="44450" marT="0" marB="0"/>
                </a:tc>
              </a:tr>
              <a:tr h="650838">
                <a:tc>
                  <a:txBody>
                    <a:bodyPr/>
                    <a:lstStyle/>
                    <a:p>
                      <a:pPr marL="0" marR="0" algn="ctr">
                        <a:spcBef>
                          <a:spcPts val="0"/>
                        </a:spcBef>
                        <a:spcAft>
                          <a:spcPts val="0"/>
                        </a:spcAft>
                      </a:pPr>
                      <a:r>
                        <a:rPr lang="es-VE" sz="2000">
                          <a:effectLst/>
                        </a:rPr>
                        <a:t>0</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4</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smtClean="0">
                          <a:effectLst/>
                        </a:rPr>
                        <a:t>6</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7</a:t>
                      </a:r>
                      <a:endParaRPr lang="en-US" sz="2000" dirty="0">
                        <a:effectLst/>
                        <a:latin typeface="Times New Roman" panose="02020603050405020304" pitchFamily="18" charset="0"/>
                        <a:ea typeface="Times New Roman" panose="02020603050405020304" pitchFamily="18" charset="0"/>
                      </a:endParaRPr>
                    </a:p>
                  </a:txBody>
                  <a:tcPr marL="44450" marR="44450" marT="0" marB="0"/>
                </a:tc>
              </a:tr>
              <a:tr h="650838">
                <a:tc>
                  <a:txBody>
                    <a:bodyPr/>
                    <a:lstStyle/>
                    <a:p>
                      <a:pPr marL="0" marR="0" algn="ctr">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3.142857</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0.734694</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5.285714</a:t>
                      </a:r>
                      <a:endParaRPr lang="en-US" sz="2000" dirty="0">
                        <a:effectLst/>
                        <a:latin typeface="Times New Roman" panose="02020603050405020304" pitchFamily="18" charset="0"/>
                        <a:ea typeface="Times New Roman" panose="02020603050405020304" pitchFamily="18" charset="0"/>
                      </a:endParaRPr>
                    </a:p>
                  </a:txBody>
                  <a:tcPr marL="44450" marR="44450" marT="0" marB="0"/>
                </a:tc>
              </a:tr>
              <a:tr h="650838">
                <a:tc>
                  <a:txBody>
                    <a:bodyPr/>
                    <a:lstStyle/>
                    <a:p>
                      <a:pPr marL="0" marR="0" algn="ctr">
                        <a:spcBef>
                          <a:spcPts val="0"/>
                        </a:spcBef>
                        <a:spcAft>
                          <a:spcPts val="0"/>
                        </a:spcAft>
                      </a:pPr>
                      <a:r>
                        <a:rPr lang="es-VE" sz="2000">
                          <a:effectLst/>
                        </a:rPr>
                        <a:t>2</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a:effectLst/>
                        </a:rPr>
                        <a:t>3.003861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0.019320</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5.007722</a:t>
                      </a:r>
                      <a:endParaRPr lang="en-US" sz="2000" dirty="0">
                        <a:effectLst/>
                        <a:latin typeface="Times New Roman" panose="02020603050405020304" pitchFamily="18" charset="0"/>
                        <a:ea typeface="Times New Roman" panose="02020603050405020304" pitchFamily="18" charset="0"/>
                      </a:endParaRPr>
                    </a:p>
                  </a:txBody>
                  <a:tcPr marL="44450" marR="44450" marT="0" marB="0"/>
                </a:tc>
              </a:tr>
              <a:tr h="650838">
                <a:tc>
                  <a:txBody>
                    <a:bodyPr/>
                    <a:lstStyle/>
                    <a:p>
                      <a:pPr marL="0" marR="0" algn="ctr">
                        <a:spcBef>
                          <a:spcPts val="0"/>
                        </a:spcBef>
                        <a:spcAft>
                          <a:spcPts val="0"/>
                        </a:spcAft>
                      </a:pPr>
                      <a:r>
                        <a:rPr lang="es-VE" sz="2000">
                          <a:effectLst/>
                        </a:rPr>
                        <a:t>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3.000003</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a:effectLst/>
                        </a:rPr>
                        <a:t>0.000015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s-VE" sz="2000" dirty="0">
                          <a:effectLst/>
                        </a:rPr>
                        <a:t>5.000006</a:t>
                      </a:r>
                      <a:endParaRPr lang="en-US" sz="2000" dirty="0">
                        <a:effectLst/>
                        <a:latin typeface="Times New Roman" panose="02020603050405020304" pitchFamily="18" charset="0"/>
                        <a:ea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1493187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Newton-</a:t>
            </a:r>
            <a:r>
              <a:rPr lang="en-US" dirty="0" err="1" smtClean="0"/>
              <a:t>Raphson</a:t>
            </a:r>
            <a:endParaRPr lang="en-US" dirty="0"/>
          </a:p>
        </p:txBody>
      </p:sp>
      <p:pic>
        <p:nvPicPr>
          <p:cNvPr id="4" name="Marcador de contenido 3"/>
          <p:cNvPicPr>
            <a:picLocks noGrp="1" noChangeAspect="1"/>
          </p:cNvPicPr>
          <p:nvPr>
            <p:ph idx="1"/>
          </p:nvPr>
        </p:nvPicPr>
        <p:blipFill>
          <a:blip r:embed="rId2"/>
          <a:stretch>
            <a:fillRect/>
          </a:stretch>
        </p:blipFill>
        <p:spPr>
          <a:xfrm>
            <a:off x="2377127" y="1936376"/>
            <a:ext cx="7350589" cy="5204011"/>
          </a:xfrm>
          <a:prstGeom prst="rect">
            <a:avLst/>
          </a:prstGeom>
        </p:spPr>
      </p:pic>
    </p:spTree>
    <p:extLst>
      <p:ext uri="{BB962C8B-B14F-4D97-AF65-F5344CB8AC3E}">
        <p14:creationId xmlns:p14="http://schemas.microsoft.com/office/powerpoint/2010/main" val="387788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3130761" y="2978435"/>
            <a:ext cx="1086136" cy="598483"/>
          </a:xfrm>
          <a:prstGeom prst="rect">
            <a:avLst/>
          </a:prstGeom>
        </p:spPr>
      </p:pic>
      <p:sp>
        <p:nvSpPr>
          <p:cNvPr id="2" name="Título 1"/>
          <p:cNvSpPr>
            <a:spLocks noGrp="1"/>
          </p:cNvSpPr>
          <p:nvPr>
            <p:ph type="title"/>
          </p:nvPr>
        </p:nvSpPr>
        <p:spPr/>
        <p:txBody>
          <a:bodyPr/>
          <a:lstStyle/>
          <a:p>
            <a:r>
              <a:rPr lang="en-US" dirty="0" smtClean="0"/>
              <a:t>Newton-</a:t>
            </a:r>
            <a:r>
              <a:rPr lang="en-US" dirty="0" err="1" smtClean="0"/>
              <a:t>Raphson</a:t>
            </a:r>
            <a:endParaRPr lang="en-US" dirty="0"/>
          </a:p>
        </p:txBody>
      </p:sp>
      <p:sp>
        <p:nvSpPr>
          <p:cNvPr id="3" name="Marcador de contenido 2"/>
          <p:cNvSpPr>
            <a:spLocks noGrp="1"/>
          </p:cNvSpPr>
          <p:nvPr>
            <p:ph idx="1"/>
          </p:nvPr>
        </p:nvSpPr>
        <p:spPr>
          <a:xfrm>
            <a:off x="882025" y="2433917"/>
            <a:ext cx="10400057" cy="4854388"/>
          </a:xfrm>
        </p:spPr>
        <p:txBody>
          <a:bodyPr>
            <a:normAutofit/>
          </a:bodyPr>
          <a:lstStyle/>
          <a:p>
            <a:r>
              <a:rPr lang="en-US" dirty="0" err="1" smtClean="0"/>
              <a:t>Condici</a:t>
            </a:r>
            <a:r>
              <a:rPr lang="es-VE" dirty="0" err="1" smtClean="0"/>
              <a:t>ón</a:t>
            </a:r>
            <a:r>
              <a:rPr lang="es-VE" dirty="0" smtClean="0"/>
              <a:t> necesaria: </a:t>
            </a:r>
            <a:r>
              <a:rPr lang="es-ES" dirty="0"/>
              <a:t>Sea f(x) </a:t>
            </a:r>
            <a:r>
              <a:rPr lang="es-VE" dirty="0">
                <a:sym typeface="Symbol" panose="05050102010706020507" pitchFamily="18" charset="2"/>
              </a:rPr>
              <a:t></a:t>
            </a:r>
            <a:r>
              <a:rPr lang="es-ES" dirty="0" smtClean="0"/>
              <a:t> </a:t>
            </a:r>
            <a:r>
              <a:rPr lang="es-ES" dirty="0"/>
              <a:t>C2[a, b]. Si la raíz p de f(x) es tal que f’(p) </a:t>
            </a:r>
            <a:r>
              <a:rPr lang="es-VE" dirty="0">
                <a:sym typeface="Symbol" panose="05050102010706020507" pitchFamily="18" charset="2"/>
              </a:rPr>
              <a:t></a:t>
            </a:r>
            <a:r>
              <a:rPr lang="es-VE" dirty="0"/>
              <a:t> </a:t>
            </a:r>
            <a:r>
              <a:rPr lang="es-ES" dirty="0" smtClean="0"/>
              <a:t> </a:t>
            </a:r>
            <a:r>
              <a:rPr lang="es-ES" dirty="0"/>
              <a:t>0, entonces existe </a:t>
            </a:r>
            <a:r>
              <a:rPr lang="es-VE" i="1" dirty="0">
                <a:sym typeface="Symbol" panose="05050102010706020507" pitchFamily="18" charset="2"/>
              </a:rPr>
              <a:t></a:t>
            </a:r>
            <a:r>
              <a:rPr lang="es-VE" dirty="0"/>
              <a:t> </a:t>
            </a:r>
            <a:r>
              <a:rPr lang="es-VE" dirty="0" smtClean="0">
                <a:sym typeface="Symbol" panose="05050102010706020507" pitchFamily="18" charset="2"/>
              </a:rPr>
              <a:t> </a:t>
            </a:r>
            <a:r>
              <a:rPr lang="es-ES" dirty="0" smtClean="0"/>
              <a:t>0 </a:t>
            </a:r>
            <a:r>
              <a:rPr lang="es-ES" dirty="0"/>
              <a:t>tal que el método de Newton genera una sucesión   </a:t>
            </a:r>
            <a:r>
              <a:rPr lang="es-ES" dirty="0" smtClean="0"/>
              <a:t>            que </a:t>
            </a:r>
            <a:r>
              <a:rPr lang="es-ES" dirty="0"/>
              <a:t>converge a p para cualquier aproximación inicial        p0 </a:t>
            </a:r>
            <a:r>
              <a:rPr lang="es-VE" dirty="0">
                <a:sym typeface="Symbol" panose="05050102010706020507" pitchFamily="18" charset="2"/>
              </a:rPr>
              <a:t></a:t>
            </a:r>
            <a:r>
              <a:rPr lang="es-ES" dirty="0" smtClean="0"/>
              <a:t> </a:t>
            </a:r>
            <a:r>
              <a:rPr lang="es-ES" dirty="0"/>
              <a:t>[p - </a:t>
            </a:r>
            <a:r>
              <a:rPr lang="es-VE" i="1" dirty="0">
                <a:sym typeface="Symbol" panose="05050102010706020507" pitchFamily="18" charset="2"/>
              </a:rPr>
              <a:t></a:t>
            </a:r>
            <a:r>
              <a:rPr lang="es-ES" dirty="0" smtClean="0"/>
              <a:t>, </a:t>
            </a:r>
            <a:r>
              <a:rPr lang="es-ES" dirty="0"/>
              <a:t>p + </a:t>
            </a:r>
            <a:r>
              <a:rPr lang="es-VE" i="1" dirty="0">
                <a:sym typeface="Symbol" panose="05050102010706020507" pitchFamily="18" charset="2"/>
              </a:rPr>
              <a:t></a:t>
            </a:r>
            <a:r>
              <a:rPr lang="es-ES" dirty="0" smtClean="0"/>
              <a:t>].</a:t>
            </a:r>
            <a:endParaRPr lang="en-US" dirty="0"/>
          </a:p>
          <a:p>
            <a:r>
              <a:rPr lang="es-ES" dirty="0"/>
              <a:t>A efectos de lograr la convergencia en el método de Newton-</a:t>
            </a:r>
            <a:r>
              <a:rPr lang="es-ES" dirty="0" err="1"/>
              <a:t>Raphson</a:t>
            </a:r>
            <a:r>
              <a:rPr lang="es-ES" dirty="0"/>
              <a:t> es necesario que se escoja una buena aproximación inicial a la raíz, de lo contrario pueden presentarse situaciones en las que el mismo diverja. </a:t>
            </a:r>
            <a:endParaRPr lang="es-ES" dirty="0" smtClean="0"/>
          </a:p>
          <a:p>
            <a:r>
              <a:rPr lang="es-VE" dirty="0"/>
              <a:t>Otra dificultad planteada por el </a:t>
            </a:r>
            <a:r>
              <a:rPr lang="es-ES" dirty="0"/>
              <a:t>método de Newton-</a:t>
            </a:r>
            <a:r>
              <a:rPr lang="es-ES" dirty="0" err="1"/>
              <a:t>Raphson</a:t>
            </a:r>
            <a:r>
              <a:rPr lang="es-ES" dirty="0"/>
              <a:t> está dada por la necesidad de calcular la derivada  </a:t>
            </a:r>
            <a:r>
              <a:rPr lang="es-ES" i="1" dirty="0"/>
              <a:t>f </a:t>
            </a:r>
            <a:r>
              <a:rPr lang="es-ES" dirty="0"/>
              <a:t>’(</a:t>
            </a:r>
            <a:r>
              <a:rPr lang="es-ES" i="1" dirty="0" err="1"/>
              <a:t>x</a:t>
            </a:r>
            <a:r>
              <a:rPr lang="es-ES" i="1" baseline="-25000" dirty="0" err="1"/>
              <a:t>k</a:t>
            </a:r>
            <a:r>
              <a:rPr lang="es-ES" dirty="0"/>
              <a:t>) en cada paso de iteración. En el caso en que la derivada sea difícil de obtener en forma simbólica o bien difícil de evaluar debido a su complejidad</a:t>
            </a:r>
            <a:endParaRPr lang="en-US" dirty="0"/>
          </a:p>
        </p:txBody>
      </p:sp>
    </p:spTree>
    <p:extLst>
      <p:ext uri="{BB962C8B-B14F-4D97-AF65-F5344CB8AC3E}">
        <p14:creationId xmlns:p14="http://schemas.microsoft.com/office/powerpoint/2010/main" val="451065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err="1" smtClean="0"/>
              <a:t>Metodo</a:t>
            </a:r>
            <a:r>
              <a:rPr lang="es-VE" dirty="0" smtClean="0"/>
              <a:t> de la Secante</a:t>
            </a:r>
            <a:endParaRPr lang="en-US" dirty="0"/>
          </a:p>
        </p:txBody>
      </p:sp>
      <p:sp>
        <p:nvSpPr>
          <p:cNvPr id="3" name="Marcador de contenido 2"/>
          <p:cNvSpPr>
            <a:spLocks noGrp="1"/>
          </p:cNvSpPr>
          <p:nvPr>
            <p:ph idx="1"/>
          </p:nvPr>
        </p:nvSpPr>
        <p:spPr>
          <a:xfrm>
            <a:off x="841686" y="2498237"/>
            <a:ext cx="9613861" cy="3599316"/>
          </a:xfrm>
        </p:spPr>
        <p:txBody>
          <a:bodyPr/>
          <a:lstStyle/>
          <a:p>
            <a:r>
              <a:rPr lang="es-VE" dirty="0"/>
              <a:t>En el método de la secante también se usa  una ecuación de iteración de la </a:t>
            </a:r>
            <a:r>
              <a:rPr lang="es-VE" dirty="0" smtClean="0"/>
              <a:t>forma:</a:t>
            </a:r>
          </a:p>
          <a:p>
            <a:endParaRPr lang="es-VE" dirty="0"/>
          </a:p>
          <a:p>
            <a:endParaRPr lang="es-VE" dirty="0" smtClean="0"/>
          </a:p>
          <a:p>
            <a:r>
              <a:rPr lang="es-ES" dirty="0"/>
              <a:t>pero en lugar de </a:t>
            </a:r>
            <a:r>
              <a:rPr lang="es-ES" dirty="0" smtClean="0"/>
              <a:t>usar                           , </a:t>
            </a:r>
            <a:r>
              <a:rPr lang="es-ES" dirty="0"/>
              <a:t>toma como aproximación a esta derivada la secante a f(x) en los puntos (</a:t>
            </a:r>
            <a:r>
              <a:rPr lang="es-ES" dirty="0" err="1"/>
              <a:t>xk</a:t>
            </a:r>
            <a:r>
              <a:rPr lang="es-ES" dirty="0"/>
              <a:t>, f(</a:t>
            </a:r>
            <a:r>
              <a:rPr lang="es-ES" dirty="0" err="1"/>
              <a:t>xk</a:t>
            </a:r>
            <a:r>
              <a:rPr lang="es-ES" dirty="0"/>
              <a:t>)) y (xk+1, f(xk+1))</a:t>
            </a:r>
            <a:endParaRPr lang="en-US" dirty="0"/>
          </a:p>
        </p:txBody>
      </p:sp>
      <mc:AlternateContent xmlns:mc="http://schemas.openxmlformats.org/markup-compatibility/2006" xmlns:a14="http://schemas.microsoft.com/office/drawing/2010/main">
        <mc:Choice Requires="a14">
          <p:sp>
            <p:nvSpPr>
              <p:cNvPr id="4" name="Rectángulo 3"/>
              <p:cNvSpPr/>
              <p:nvPr/>
            </p:nvSpPr>
            <p:spPr>
              <a:xfrm>
                <a:off x="2598547" y="3351911"/>
                <a:ext cx="342573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𝑥</m:t>
                          </m:r>
                        </m:e>
                      </m:d>
                    </m:oMath>
                  </m:oMathPara>
                </a14:m>
                <a:endParaRPr lang="en-US" sz="2400" dirty="0"/>
              </a:p>
            </p:txBody>
          </p:sp>
        </mc:Choice>
        <mc:Fallback xmlns="">
          <p:sp>
            <p:nvSpPr>
              <p:cNvPr id="4" name="Rectángulo 3"/>
              <p:cNvSpPr>
                <a:spLocks noRot="1" noChangeAspect="1" noMove="1" noResize="1" noEditPoints="1" noAdjustHandles="1" noChangeArrowheads="1" noChangeShapeType="1" noTextEdit="1"/>
              </p:cNvSpPr>
              <p:nvPr/>
            </p:nvSpPr>
            <p:spPr>
              <a:xfrm>
                <a:off x="2598547" y="3351911"/>
                <a:ext cx="3425735" cy="461665"/>
              </a:xfrm>
              <a:prstGeom prst="rect">
                <a:avLst/>
              </a:prstGeom>
              <a:blipFill rotWithShape="0">
                <a:blip r:embed="rId2"/>
                <a:stretch>
                  <a:fillRect t="-127632" r="-19751" b="-19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ángulo 7"/>
              <p:cNvSpPr/>
              <p:nvPr/>
            </p:nvSpPr>
            <p:spPr>
              <a:xfrm>
                <a:off x="4311414" y="4207358"/>
                <a:ext cx="230864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sz="2000" i="1">
                              <a:latin typeface="Cambria Math" panose="02040503050406030204" pitchFamily="18" charset="0"/>
                            </a:rPr>
                          </m:ctrlPr>
                        </m:dPr>
                        <m:e>
                          <m:r>
                            <a:rPr lang="en-US" sz="2000" i="1">
                              <a:latin typeface="Cambria Math" panose="02040503050406030204" pitchFamily="18" charset="0"/>
                            </a:rPr>
                            <m:t>𝑚</m:t>
                          </m:r>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𝑘</m:t>
                              </m:r>
                            </m:sub>
                          </m:sSub>
                          <m:r>
                            <a:rPr lang="en-US" sz="2000" i="0">
                              <a:latin typeface="Cambria Math" panose="02040503050406030204" pitchFamily="18" charset="0"/>
                            </a:rPr>
                            <m:t>)=</m:t>
                          </m:r>
                          <m:f>
                            <m:fPr>
                              <m:type m:val="lin"/>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1">
                                  <a:latin typeface="Cambria Math" panose="02040503050406030204" pitchFamily="18" charset="0"/>
                                </a:rPr>
                                <m:t>𝑓</m:t>
                              </m:r>
                            </m:den>
                          </m:f>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𝑘</m:t>
                              </m:r>
                            </m:sub>
                          </m:sSub>
                        </m:e>
                      </m:d>
                    </m:oMath>
                  </m:oMathPara>
                </a14:m>
                <a:endParaRPr lang="en-US" sz="2000" dirty="0"/>
              </a:p>
            </p:txBody>
          </p:sp>
        </mc:Choice>
        <mc:Fallback xmlns="">
          <p:sp>
            <p:nvSpPr>
              <p:cNvPr id="8" name="Rectángulo 7"/>
              <p:cNvSpPr>
                <a:spLocks noRot="1" noChangeAspect="1" noMove="1" noResize="1" noEditPoints="1" noAdjustHandles="1" noChangeArrowheads="1" noChangeShapeType="1" noTextEdit="1"/>
              </p:cNvSpPr>
              <p:nvPr/>
            </p:nvSpPr>
            <p:spPr>
              <a:xfrm>
                <a:off x="4311414" y="4207358"/>
                <a:ext cx="2308645" cy="400110"/>
              </a:xfrm>
              <a:prstGeom prst="rect">
                <a:avLst/>
              </a:prstGeom>
              <a:blipFill rotWithShape="0">
                <a:blip r:embed="rId3"/>
                <a:stretch>
                  <a:fillRect t="-124242" r="-25066" b="-19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ángulo 10"/>
              <p:cNvSpPr/>
              <p:nvPr/>
            </p:nvSpPr>
            <p:spPr>
              <a:xfrm>
                <a:off x="2208194" y="5113805"/>
                <a:ext cx="6880843" cy="17441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i="1">
                              <a:latin typeface="Cambria Math" panose="02040503050406030204" pitchFamily="18" charset="0"/>
                            </a:rPr>
                          </m:ctrlPr>
                        </m:mPr>
                        <m:mr>
                          <m:e>
                            <m:d>
                              <m:dPr>
                                <m:beg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num>
                                  <m:den>
                                    <m:d>
                                      <m:dPr>
                                        <m:beg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r>
                                          <a:rPr lang="en-US" sz="2400" i="1">
                                            <a:latin typeface="Cambria Math" panose="02040503050406030204" pitchFamily="18" charset="0"/>
                                          </a:rPr>
                                          <m:t>𝑓</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e>
                                    </m:d>
                                  </m:den>
                                </m:f>
                                <m:r>
                                  <a:rPr lang="en-US" sz="2400" i="1">
                                    <a:latin typeface="Cambria Math" panose="02040503050406030204" pitchFamily="18" charset="0"/>
                                  </a:rPr>
                                  <m:t>𝑓</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e>
                            </m:d>
                          </m:e>
                        </m:mr>
                        <m:mr>
                          <m:e>
                            <m:r>
                              <m:rPr>
                                <m:nor/>
                              </m:rPr>
                              <a:rPr lang="en-US" sz="2400" i="1">
                                <a:latin typeface="Cambria Math" panose="02040503050406030204" pitchFamily="18" charset="0"/>
                              </a:rPr>
                              <m:t>  </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𝑓</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r>
                                  <a:rPr lang="en-US" sz="2400" i="1">
                                    <a:latin typeface="Cambria Math" panose="02040503050406030204" pitchFamily="18" charset="0"/>
                                  </a:rPr>
                                  <m:t>𝑓</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num>
                              <m:den>
                                <m:d>
                                  <m:dPr>
                                    <m:beg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r>
                                      <a:rPr lang="en-US" sz="2400" i="1">
                                        <a:latin typeface="Cambria Math" panose="02040503050406030204" pitchFamily="18" charset="0"/>
                                      </a:rPr>
                                      <m:t>𝑓</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e>
                                </m:d>
                              </m:den>
                            </m:f>
                          </m:e>
                        </m:mr>
                      </m:m>
                    </m:oMath>
                  </m:oMathPara>
                </a14:m>
                <a:endParaRPr lang="en-US" sz="2400" dirty="0"/>
              </a:p>
            </p:txBody>
          </p:sp>
        </mc:Choice>
        <mc:Fallback xmlns="">
          <p:sp>
            <p:nvSpPr>
              <p:cNvPr id="11" name="Rectángulo 10"/>
              <p:cNvSpPr>
                <a:spLocks noRot="1" noChangeAspect="1" noMove="1" noResize="1" noEditPoints="1" noAdjustHandles="1" noChangeArrowheads="1" noChangeShapeType="1" noTextEdit="1"/>
              </p:cNvSpPr>
              <p:nvPr/>
            </p:nvSpPr>
            <p:spPr>
              <a:xfrm>
                <a:off x="2208194" y="5113805"/>
                <a:ext cx="6880843" cy="174419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657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la </a:t>
            </a:r>
            <a:r>
              <a:rPr lang="en-US" dirty="0" err="1" smtClean="0"/>
              <a:t>Secante</a:t>
            </a:r>
            <a:endParaRPr lang="en-US" dirty="0"/>
          </a:p>
        </p:txBody>
      </p:sp>
      <p:sp>
        <p:nvSpPr>
          <p:cNvPr id="3" name="Marcador de contenido 2"/>
          <p:cNvSpPr>
            <a:spLocks noGrp="1"/>
          </p:cNvSpPr>
          <p:nvPr>
            <p:ph idx="1"/>
          </p:nvPr>
        </p:nvSpPr>
        <p:spPr/>
        <p:txBody>
          <a:bodyPr/>
          <a:lstStyle/>
          <a:p>
            <a:r>
              <a:rPr lang="es-VE" dirty="0"/>
              <a:t>Obsérvese que el método de la secante usa interpolación lineal al igual que el método de la falsa posición, pero que no es necesario que el intervalo inicial, ni los sucesivos, encierren la raíz. Al igual que el método de falsa posición requiere dos valores de </a:t>
            </a:r>
            <a:r>
              <a:rPr lang="es-VE" i="1" dirty="0"/>
              <a:t>x</a:t>
            </a:r>
            <a:r>
              <a:rPr lang="es-VE" dirty="0"/>
              <a:t> para dar inicio a la iteración.</a:t>
            </a:r>
            <a:endParaRPr lang="en-US" dirty="0"/>
          </a:p>
          <a:p>
            <a:endParaRPr lang="en-US"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to 6"/>
          <p:cNvGraphicFramePr>
            <a:graphicFrameLocks noChangeAspect="1"/>
          </p:cNvGraphicFramePr>
          <p:nvPr>
            <p:extLst>
              <p:ext uri="{D42A27DB-BD31-4B8C-83A1-F6EECF244321}">
                <p14:modId xmlns:p14="http://schemas.microsoft.com/office/powerpoint/2010/main" val="3510870287"/>
              </p:ext>
            </p:extLst>
          </p:nvPr>
        </p:nvGraphicFramePr>
        <p:xfrm>
          <a:off x="4512733" y="3744798"/>
          <a:ext cx="4362326" cy="3113202"/>
        </p:xfrm>
        <a:graphic>
          <a:graphicData uri="http://schemas.openxmlformats.org/presentationml/2006/ole">
            <mc:AlternateContent xmlns:mc="http://schemas.openxmlformats.org/markup-compatibility/2006">
              <mc:Choice xmlns:v="urn:schemas-microsoft-com:vml" Requires="v">
                <p:oleObj spid="_x0000_s21557" r:id="rId3" imgW="2152650" imgH="1543050" progId="MSDraw.Drawing.8.2">
                  <p:embed/>
                </p:oleObj>
              </mc:Choice>
              <mc:Fallback>
                <p:oleObj r:id="rId3" imgW="2152650" imgH="1543050" progId="MSDraw.Drawing.8.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733" y="3744798"/>
                        <a:ext cx="4362326" cy="3113202"/>
                      </a:xfrm>
                      <a:prstGeom prst="rect">
                        <a:avLst/>
                      </a:prstGeom>
                      <a:noFill/>
                    </p:spPr>
                  </p:pic>
                </p:oleObj>
              </mc:Fallback>
            </mc:AlternateContent>
          </a:graphicData>
        </a:graphic>
      </p:graphicFrame>
    </p:spTree>
    <p:extLst>
      <p:ext uri="{BB962C8B-B14F-4D97-AF65-F5344CB8AC3E}">
        <p14:creationId xmlns:p14="http://schemas.microsoft.com/office/powerpoint/2010/main" val="1028328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la </a:t>
            </a:r>
            <a:r>
              <a:rPr lang="en-US" dirty="0" err="1" smtClean="0"/>
              <a:t>Secante</a:t>
            </a:r>
            <a:endParaRPr lang="en-US" dirty="0"/>
          </a:p>
        </p:txBody>
      </p:sp>
      <p:sp>
        <p:nvSpPr>
          <p:cNvPr id="3" name="Marcador de contenido 2"/>
          <p:cNvSpPr>
            <a:spLocks noGrp="1"/>
          </p:cNvSpPr>
          <p:nvPr>
            <p:ph idx="1"/>
          </p:nvPr>
        </p:nvSpPr>
        <p:spPr/>
        <p:txBody>
          <a:bodyPr/>
          <a:lstStyle/>
          <a:p>
            <a:r>
              <a:rPr lang="es-VE" dirty="0" smtClean="0"/>
              <a:t>Sea </a:t>
            </a:r>
            <a:r>
              <a:rPr lang="es-VE" i="1" dirty="0"/>
              <a:t>f</a:t>
            </a:r>
            <a:r>
              <a:rPr lang="es-VE" dirty="0"/>
              <a:t>(</a:t>
            </a:r>
            <a:r>
              <a:rPr lang="es-VE" i="1" dirty="0"/>
              <a:t>x</a:t>
            </a:r>
            <a:r>
              <a:rPr lang="es-VE" dirty="0"/>
              <a:t>) = </a:t>
            </a:r>
            <a:r>
              <a:rPr lang="es-VE" i="1" dirty="0"/>
              <a:t>x</a:t>
            </a:r>
            <a:r>
              <a:rPr lang="es-VE" baseline="30000" dirty="0"/>
              <a:t>2</a:t>
            </a:r>
            <a:r>
              <a:rPr lang="es-VE" dirty="0"/>
              <a:t> – </a:t>
            </a:r>
            <a:r>
              <a:rPr lang="es-VE" i="1" dirty="0"/>
              <a:t>x</a:t>
            </a:r>
            <a:r>
              <a:rPr lang="es-VE" dirty="0"/>
              <a:t> – </a:t>
            </a:r>
            <a:r>
              <a:rPr lang="es-VE" dirty="0" smtClean="0"/>
              <a:t>6, X0 </a:t>
            </a:r>
            <a:r>
              <a:rPr lang="en-US" dirty="0" smtClean="0"/>
              <a:t>= -1 y X1 = 0</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660625852"/>
              </p:ext>
            </p:extLst>
          </p:nvPr>
        </p:nvGraphicFramePr>
        <p:xfrm>
          <a:off x="2215366" y="3025503"/>
          <a:ext cx="7600987" cy="3542260"/>
        </p:xfrm>
        <a:graphic>
          <a:graphicData uri="http://schemas.openxmlformats.org/drawingml/2006/table">
            <a:tbl>
              <a:tblPr>
                <a:tableStyleId>{5C22544A-7EE6-4342-B048-85BDC9FD1C3A}</a:tableStyleId>
              </a:tblPr>
              <a:tblGrid>
                <a:gridCol w="563037"/>
                <a:gridCol w="1407590"/>
                <a:gridCol w="1407590"/>
                <a:gridCol w="1407590"/>
                <a:gridCol w="1407590"/>
                <a:gridCol w="1407590"/>
              </a:tblGrid>
              <a:tr h="305623">
                <a:tc>
                  <a:txBody>
                    <a:bodyPr/>
                    <a:lstStyle/>
                    <a:p>
                      <a:pPr marL="0" marR="0" algn="l">
                        <a:spcBef>
                          <a:spcPts val="0"/>
                        </a:spcBef>
                        <a:spcAft>
                          <a:spcPts val="0"/>
                        </a:spcAft>
                      </a:pPr>
                      <a:r>
                        <a:rPr lang="en-US" sz="2400">
                          <a:effectLst/>
                        </a:rPr>
                        <a:t>k</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n-US" sz="2400">
                          <a:effectLst/>
                        </a:rPr>
                        <a:t>x</a:t>
                      </a:r>
                      <a:r>
                        <a:rPr lang="en-US" sz="2400" baseline="-25000">
                          <a:effectLst/>
                        </a:rPr>
                        <a:t>k-1</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n-US" sz="2400">
                          <a:effectLst/>
                        </a:rPr>
                        <a:t>x</a:t>
                      </a:r>
                      <a:r>
                        <a:rPr lang="en-US" sz="2400" baseline="-25000">
                          <a:effectLst/>
                        </a:rPr>
                        <a:t>k</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n-US" sz="2400">
                          <a:effectLst/>
                        </a:rPr>
                        <a:t>f(x</a:t>
                      </a:r>
                      <a:r>
                        <a:rPr lang="en-US" sz="2400" baseline="-25000">
                          <a:effectLst/>
                        </a:rPr>
                        <a:t>k-1</a:t>
                      </a:r>
                      <a:r>
                        <a:rPr lang="en-US" sz="2400">
                          <a:effectLst/>
                        </a:rPr>
                        <a:t>)</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n-US" sz="2400">
                          <a:effectLst/>
                        </a:rPr>
                        <a:t>f(x</a:t>
                      </a:r>
                      <a:r>
                        <a:rPr lang="en-US" sz="2400" baseline="-25000">
                          <a:effectLst/>
                        </a:rPr>
                        <a:t>k</a:t>
                      </a:r>
                      <a:r>
                        <a:rPr lang="en-US" sz="2400">
                          <a:effectLst/>
                        </a:rPr>
                        <a:t>)</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x</a:t>
                      </a:r>
                      <a:r>
                        <a:rPr lang="es-VE" sz="2400" baseline="-25000">
                          <a:effectLst/>
                        </a:rPr>
                        <a:t>k+1</a:t>
                      </a:r>
                      <a:endParaRPr lang="en-US" sz="2400">
                        <a:effectLst/>
                        <a:latin typeface="Times New Roman" panose="02020603050405020304" pitchFamily="18" charset="0"/>
                        <a:ea typeface="Times New Roman" panose="02020603050405020304" pitchFamily="18" charset="0"/>
                      </a:endParaRPr>
                    </a:p>
                  </a:txBody>
                  <a:tcPr marL="44450" marR="44450" marT="0" marB="0"/>
                </a:tc>
              </a:tr>
              <a:tr h="305623">
                <a:tc>
                  <a:txBody>
                    <a:bodyPr/>
                    <a:lstStyle/>
                    <a:p>
                      <a:pPr marL="0" marR="0" algn="l">
                        <a:spcBef>
                          <a:spcPts val="0"/>
                        </a:spcBef>
                        <a:spcAft>
                          <a:spcPts val="0"/>
                        </a:spcAft>
                      </a:pPr>
                      <a:r>
                        <a:rPr lang="es-VE" sz="2400">
                          <a:effectLst/>
                        </a:rPr>
                        <a:t>1</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-1</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0</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-4</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-6</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-3</a:t>
                      </a:r>
                      <a:endParaRPr lang="en-US" sz="2400">
                        <a:effectLst/>
                        <a:latin typeface="Times New Roman" panose="02020603050405020304" pitchFamily="18" charset="0"/>
                        <a:ea typeface="Times New Roman" panose="02020603050405020304" pitchFamily="18" charset="0"/>
                      </a:endParaRPr>
                    </a:p>
                  </a:txBody>
                  <a:tcPr marL="44450" marR="44450" marT="0" marB="0"/>
                </a:tc>
              </a:tr>
              <a:tr h="305623">
                <a:tc>
                  <a:txBody>
                    <a:bodyPr/>
                    <a:lstStyle/>
                    <a:p>
                      <a:pPr marL="0" marR="0" algn="l">
                        <a:spcBef>
                          <a:spcPts val="0"/>
                        </a:spcBef>
                        <a:spcAft>
                          <a:spcPts val="0"/>
                        </a:spcAft>
                      </a:pPr>
                      <a:r>
                        <a:rPr lang="es-VE" sz="2400">
                          <a:effectLst/>
                        </a:rPr>
                        <a:t>2</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tabLst>
                          <a:tab pos="2743200" algn="ctr"/>
                          <a:tab pos="5486400" algn="r"/>
                          <a:tab pos="457200" algn="l"/>
                        </a:tabLst>
                      </a:pPr>
                      <a:r>
                        <a:rPr lang="es-VE" sz="2400">
                          <a:effectLst/>
                        </a:rPr>
                        <a:t>  0</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-3</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-6</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 6</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-1.5</a:t>
                      </a:r>
                      <a:endParaRPr lang="en-US" sz="2400">
                        <a:effectLst/>
                        <a:latin typeface="Times New Roman" panose="02020603050405020304" pitchFamily="18" charset="0"/>
                        <a:ea typeface="Times New Roman" panose="02020603050405020304" pitchFamily="18" charset="0"/>
                      </a:endParaRPr>
                    </a:p>
                  </a:txBody>
                  <a:tcPr marL="44450" marR="44450" marT="0" marB="0"/>
                </a:tc>
              </a:tr>
              <a:tr h="611245">
                <a:tc>
                  <a:txBody>
                    <a:bodyPr/>
                    <a:lstStyle/>
                    <a:p>
                      <a:pPr marL="0" marR="0" algn="l">
                        <a:spcBef>
                          <a:spcPts val="0"/>
                        </a:spcBef>
                        <a:spcAft>
                          <a:spcPts val="0"/>
                        </a:spcAft>
                      </a:pPr>
                      <a:r>
                        <a:rPr lang="es-VE" sz="2400">
                          <a:effectLst/>
                        </a:rPr>
                        <a:t>3</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-3</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-1.5</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 6</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-2.25</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-1.9091</a:t>
                      </a:r>
                      <a:endParaRPr lang="en-US" sz="2400">
                        <a:effectLst/>
                        <a:latin typeface="Times New Roman" panose="02020603050405020304" pitchFamily="18" charset="0"/>
                        <a:ea typeface="Times New Roman" panose="02020603050405020304" pitchFamily="18" charset="0"/>
                      </a:endParaRPr>
                    </a:p>
                  </a:txBody>
                  <a:tcPr marL="44450" marR="44450" marT="0" marB="0"/>
                </a:tc>
              </a:tr>
              <a:tr h="611245">
                <a:tc>
                  <a:txBody>
                    <a:bodyPr/>
                    <a:lstStyle/>
                    <a:p>
                      <a:pPr marL="0" marR="0" algn="l">
                        <a:spcBef>
                          <a:spcPts val="0"/>
                        </a:spcBef>
                        <a:spcAft>
                          <a:spcPts val="0"/>
                        </a:spcAft>
                      </a:pPr>
                      <a:r>
                        <a:rPr lang="es-VE" sz="2400">
                          <a:effectLst/>
                        </a:rPr>
                        <a:t>4</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-1.5</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-1.9091</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-2.25</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-0.4463</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-2.0103</a:t>
                      </a:r>
                      <a:endParaRPr lang="en-US" sz="2400">
                        <a:effectLst/>
                        <a:latin typeface="Times New Roman" panose="02020603050405020304" pitchFamily="18" charset="0"/>
                        <a:ea typeface="Times New Roman" panose="02020603050405020304" pitchFamily="18" charset="0"/>
                      </a:endParaRPr>
                    </a:p>
                  </a:txBody>
                  <a:tcPr marL="44450" marR="44450" marT="0" marB="0"/>
                </a:tc>
              </a:tr>
              <a:tr h="611245">
                <a:tc>
                  <a:txBody>
                    <a:bodyPr/>
                    <a:lstStyle/>
                    <a:p>
                      <a:pPr marL="0" marR="0" algn="l">
                        <a:spcBef>
                          <a:spcPts val="0"/>
                        </a:spcBef>
                        <a:spcAft>
                          <a:spcPts val="0"/>
                        </a:spcAft>
                      </a:pPr>
                      <a:r>
                        <a:rPr lang="es-VE" sz="2400">
                          <a:effectLst/>
                        </a:rPr>
                        <a:t>5</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-1.9091</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-2.0103</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-0.4463</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-0.0517</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-1.9998</a:t>
                      </a:r>
                      <a:endParaRPr lang="en-US" sz="2400">
                        <a:effectLst/>
                        <a:latin typeface="Times New Roman" panose="02020603050405020304" pitchFamily="18" charset="0"/>
                        <a:ea typeface="Times New Roman" panose="02020603050405020304" pitchFamily="18" charset="0"/>
                      </a:endParaRPr>
                    </a:p>
                  </a:txBody>
                  <a:tcPr marL="44450" marR="44450" marT="0" marB="0"/>
                </a:tc>
              </a:tr>
              <a:tr h="611245">
                <a:tc>
                  <a:txBody>
                    <a:bodyPr/>
                    <a:lstStyle/>
                    <a:p>
                      <a:pPr marL="0" marR="0" algn="l">
                        <a:spcBef>
                          <a:spcPts val="0"/>
                        </a:spcBef>
                        <a:spcAft>
                          <a:spcPts val="0"/>
                        </a:spcAft>
                      </a:pPr>
                      <a:r>
                        <a:rPr lang="es-VE" sz="2400">
                          <a:effectLst/>
                        </a:rPr>
                        <a:t>6</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-2.0103</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-1.9998</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-0.0517</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-0.0010</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dirty="0">
                          <a:effectLst/>
                        </a:rPr>
                        <a:t>-2.0000</a:t>
                      </a:r>
                      <a:endParaRPr lang="en-US" sz="2400" dirty="0">
                        <a:effectLst/>
                        <a:latin typeface="Times New Roman" panose="02020603050405020304" pitchFamily="18" charset="0"/>
                        <a:ea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1727412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8117" y="725092"/>
            <a:ext cx="9613861" cy="1080938"/>
          </a:xfrm>
        </p:spPr>
        <p:txBody>
          <a:bodyPr/>
          <a:lstStyle/>
          <a:p>
            <a:r>
              <a:rPr lang="en-US" dirty="0" err="1" smtClean="0"/>
              <a:t>Metodo</a:t>
            </a:r>
            <a:r>
              <a:rPr lang="en-US" dirty="0" smtClean="0"/>
              <a:t> de la </a:t>
            </a:r>
            <a:r>
              <a:rPr lang="en-US" dirty="0" err="1" smtClean="0"/>
              <a:t>Secante</a:t>
            </a:r>
            <a:endParaRPr lang="en-US" dirty="0"/>
          </a:p>
        </p:txBody>
      </p:sp>
      <p:sp>
        <p:nvSpPr>
          <p:cNvPr id="3" name="Marcador de contenido 2"/>
          <p:cNvSpPr>
            <a:spLocks noGrp="1"/>
          </p:cNvSpPr>
          <p:nvPr>
            <p:ph idx="1"/>
          </p:nvPr>
        </p:nvSpPr>
        <p:spPr>
          <a:xfrm>
            <a:off x="0" y="2028796"/>
            <a:ext cx="5556738" cy="5395288"/>
          </a:xfrm>
        </p:spPr>
        <p:txBody>
          <a:bodyPr>
            <a:normAutofit/>
          </a:bodyPr>
          <a:lstStyle/>
          <a:p>
            <a:r>
              <a:rPr lang="es-ES" sz="1800" dirty="0"/>
              <a:t>Algoritmo 3.3.2. Algoritmo de la secante</a:t>
            </a:r>
          </a:p>
          <a:p>
            <a:r>
              <a:rPr lang="es-ES" sz="1800" dirty="0"/>
              <a:t>Entradas: función f(x).</a:t>
            </a:r>
          </a:p>
          <a:p>
            <a:r>
              <a:rPr lang="es-ES" sz="1800" dirty="0"/>
              <a:t>                Aproximaciones iniciales x0 y x1.</a:t>
            </a:r>
          </a:p>
          <a:p>
            <a:r>
              <a:rPr lang="es-ES" sz="1800" dirty="0"/>
              <a:t>                Tolerancia TOL</a:t>
            </a:r>
          </a:p>
          <a:p>
            <a:r>
              <a:rPr lang="es-ES" sz="1800" dirty="0"/>
              <a:t>                Número máximo de iteraciones N</a:t>
            </a:r>
          </a:p>
          <a:p>
            <a:r>
              <a:rPr lang="es-ES" sz="1800" dirty="0"/>
              <a:t>Salida: Aproximación x a la raíz p de f(x) = 0</a:t>
            </a:r>
          </a:p>
          <a:p>
            <a:r>
              <a:rPr lang="es-ES" sz="1800" dirty="0"/>
              <a:t>1. Inicio</a:t>
            </a:r>
          </a:p>
          <a:p>
            <a:r>
              <a:rPr lang="es-ES" sz="1800" dirty="0"/>
              <a:t>2. Hacer i = 2, y0 = f(x0), y1 = f(x1), </a:t>
            </a:r>
            <a:r>
              <a:rPr lang="es-ES" sz="1800" dirty="0" err="1"/>
              <a:t>sw</a:t>
            </a:r>
            <a:r>
              <a:rPr lang="es-ES" sz="1800" dirty="0"/>
              <a:t> = 0</a:t>
            </a:r>
          </a:p>
          <a:p>
            <a:r>
              <a:rPr lang="es-ES" sz="1800" dirty="0"/>
              <a:t>3. Repetir mientras  </a:t>
            </a:r>
          </a:p>
          <a:p>
            <a:r>
              <a:rPr lang="es-ES" sz="1800" dirty="0"/>
              <a:t>    3.1 Calcular x = (y1x0 – y0x1) / y1 – y0</a:t>
            </a:r>
          </a:p>
          <a:p>
            <a:r>
              <a:rPr lang="es-ES" sz="1800" dirty="0"/>
              <a:t>    3.2 Si |x = x1|  TOL Entonces </a:t>
            </a:r>
          </a:p>
          <a:p>
            <a:r>
              <a:rPr lang="es-ES" sz="1800" dirty="0"/>
              <a:t>              Mostrar (“”El resultado es “, x)</a:t>
            </a:r>
          </a:p>
          <a:p>
            <a:r>
              <a:rPr lang="es-ES" sz="1800" dirty="0"/>
              <a:t>              Calcular i = N + </a:t>
            </a:r>
            <a:r>
              <a:rPr lang="es-ES" sz="1800" dirty="0" smtClean="0"/>
              <a:t>1</a:t>
            </a:r>
            <a:endParaRPr lang="es-ES" sz="1800" dirty="0"/>
          </a:p>
        </p:txBody>
      </p:sp>
      <p:sp>
        <p:nvSpPr>
          <p:cNvPr id="6" name="Marcador de contenido 2"/>
          <p:cNvSpPr txBox="1">
            <a:spLocks/>
          </p:cNvSpPr>
          <p:nvPr/>
        </p:nvSpPr>
        <p:spPr>
          <a:xfrm>
            <a:off x="5687109" y="2051566"/>
            <a:ext cx="9613861" cy="6245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s-ES" sz="1800" dirty="0" smtClean="0"/>
              <a:t>Hacer x0 = x1 </a:t>
            </a:r>
          </a:p>
          <a:p>
            <a:r>
              <a:rPr lang="es-ES" sz="1800" dirty="0" smtClean="0"/>
              <a:t>              Hacer x1 = x</a:t>
            </a:r>
          </a:p>
          <a:p>
            <a:r>
              <a:rPr lang="es-ES" sz="1800" dirty="0" smtClean="0"/>
              <a:t>              Hacer y0 = y1</a:t>
            </a:r>
          </a:p>
          <a:p>
            <a:r>
              <a:rPr lang="es-ES" sz="1800" dirty="0" smtClean="0"/>
              <a:t>              Hacer y1 = f(x)</a:t>
            </a:r>
          </a:p>
          <a:p>
            <a:r>
              <a:rPr lang="es-ES" sz="1800" dirty="0" smtClean="0"/>
              <a:t>              Calcular i = i + 1</a:t>
            </a:r>
          </a:p>
          <a:p>
            <a:r>
              <a:rPr lang="es-ES" sz="1800" dirty="0" smtClean="0"/>
              <a:t>           Fin del si</a:t>
            </a:r>
          </a:p>
          <a:p>
            <a:r>
              <a:rPr lang="es-ES" sz="1800" dirty="0" smtClean="0"/>
              <a:t>    Fin del repetir</a:t>
            </a:r>
          </a:p>
          <a:p>
            <a:r>
              <a:rPr lang="es-ES" sz="1800" dirty="0" smtClean="0"/>
              <a:t>4. Si i &gt; N Mostrar (“Se excedió el número de iteraciones”)</a:t>
            </a:r>
          </a:p>
          <a:p>
            <a:r>
              <a:rPr lang="es-ES" sz="1800" dirty="0" smtClean="0"/>
              <a:t>5. Fin del Proceso</a:t>
            </a:r>
          </a:p>
          <a:p>
            <a:endParaRPr lang="en-US" dirty="0"/>
          </a:p>
        </p:txBody>
      </p:sp>
      <p:pic>
        <p:nvPicPr>
          <p:cNvPr id="235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40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a:t>
            </a:r>
            <a:r>
              <a:rPr lang="en-US" dirty="0" err="1" smtClean="0"/>
              <a:t>Steffensen</a:t>
            </a:r>
            <a:endParaRPr lang="en-US" dirty="0"/>
          </a:p>
        </p:txBody>
      </p:sp>
      <p:sp>
        <p:nvSpPr>
          <p:cNvPr id="3" name="Marcador de contenido 2"/>
          <p:cNvSpPr>
            <a:spLocks noGrp="1"/>
          </p:cNvSpPr>
          <p:nvPr>
            <p:ph idx="1"/>
          </p:nvPr>
        </p:nvSpPr>
        <p:spPr/>
        <p:txBody>
          <a:bodyPr/>
          <a:lstStyle/>
          <a:p>
            <a:r>
              <a:rPr lang="en-US" dirty="0" err="1" smtClean="0"/>
              <a:t>Metodo</a:t>
            </a:r>
            <a:r>
              <a:rPr lang="en-US" dirty="0" smtClean="0"/>
              <a:t> </a:t>
            </a:r>
            <a:r>
              <a:rPr lang="en-US" dirty="0" err="1" smtClean="0"/>
              <a:t>que</a:t>
            </a:r>
            <a:r>
              <a:rPr lang="en-US" dirty="0" smtClean="0"/>
              <a:t> parte del m</a:t>
            </a:r>
            <a:r>
              <a:rPr lang="es-VE" dirty="0" err="1" smtClean="0"/>
              <a:t>étodo</a:t>
            </a:r>
            <a:r>
              <a:rPr lang="es-VE" dirty="0" smtClean="0"/>
              <a:t> </a:t>
            </a:r>
            <a:r>
              <a:rPr lang="es-ES" u="sng" dirty="0">
                <a:sym typeface="Symbol" panose="05050102010706020507" pitchFamily="18" charset="2"/>
              </a:rPr>
              <a:t></a:t>
            </a:r>
            <a:r>
              <a:rPr lang="es-ES" u="sng" baseline="30000" dirty="0"/>
              <a:t>2</a:t>
            </a:r>
            <a:r>
              <a:rPr lang="es-ES" u="sng" dirty="0"/>
              <a:t> de </a:t>
            </a:r>
            <a:r>
              <a:rPr lang="es-ES" u="sng" dirty="0" err="1" smtClean="0"/>
              <a:t>Aitsuken</a:t>
            </a:r>
            <a:r>
              <a:rPr lang="es-ES" dirty="0" smtClean="0"/>
              <a:t> para el </a:t>
            </a:r>
            <a:r>
              <a:rPr lang="es-ES" dirty="0" err="1" smtClean="0"/>
              <a:t>cáclculo</a:t>
            </a:r>
            <a:r>
              <a:rPr lang="es-ES" dirty="0" smtClean="0"/>
              <a:t> de raíces P con una razón de convergencia más elevada (convergencia acelerada). Partiendo de una aproximación inicial x0, y una g(x), </a:t>
            </a:r>
            <a:r>
              <a:rPr lang="es-ES" dirty="0" err="1" smtClean="0"/>
              <a:t>probalemente</a:t>
            </a:r>
            <a:r>
              <a:rPr lang="es-ES" dirty="0" smtClean="0"/>
              <a:t> de la forma g(x) </a:t>
            </a:r>
            <a:r>
              <a:rPr lang="en-US" dirty="0" smtClean="0"/>
              <a:t> = x – m f(x), se </a:t>
            </a:r>
            <a:r>
              <a:rPr lang="en-US" dirty="0" err="1" smtClean="0"/>
              <a:t>busca</a:t>
            </a:r>
            <a:r>
              <a:rPr lang="en-US" dirty="0" smtClean="0"/>
              <a:t> g(p) = P</a:t>
            </a:r>
          </a:p>
          <a:p>
            <a:endParaRPr lang="en-US" dirty="0"/>
          </a:p>
          <a:p>
            <a:endParaRPr lang="en-US" dirty="0" smtClean="0"/>
          </a:p>
          <a:p>
            <a:r>
              <a:rPr lang="en-US" dirty="0" err="1" smtClean="0"/>
              <a:t>donde</a:t>
            </a:r>
            <a:r>
              <a:rPr lang="en-US" dirty="0" smtClean="0"/>
              <a:t>:</a:t>
            </a:r>
          </a:p>
          <a:p>
            <a:pPr marL="0" indent="0">
              <a:buNone/>
            </a:pPr>
            <a:endParaRPr lang="es-ES" dirty="0" smtClean="0"/>
          </a:p>
          <a:p>
            <a:pPr marL="0" indent="0">
              <a:buNone/>
            </a:pPr>
            <a:endParaRPr lang="es-ES" dirty="0"/>
          </a:p>
          <a:p>
            <a:endParaRPr lang="en-US" dirty="0"/>
          </a:p>
        </p:txBody>
      </p:sp>
      <mc:AlternateContent xmlns:mc="http://schemas.openxmlformats.org/markup-compatibility/2006" xmlns:a14="http://schemas.microsoft.com/office/drawing/2010/main">
        <mc:Choice Requires="a14">
          <p:sp>
            <p:nvSpPr>
              <p:cNvPr id="4" name="Rectángulo 3"/>
              <p:cNvSpPr/>
              <p:nvPr/>
            </p:nvSpPr>
            <p:spPr>
              <a:xfrm>
                <a:off x="300962" y="3988613"/>
                <a:ext cx="10372578" cy="50674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0">
                              <a:latin typeface="Cambria Math" panose="02040503050406030204" pitchFamily="18" charset="0"/>
                            </a:rPr>
                            <m:t>0</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0</m:t>
                          </m:r>
                        </m:sub>
                      </m:sSub>
                      <m:r>
                        <a:rPr lang="en-US" sz="2400" i="0">
                          <a:latin typeface="Cambria Math" panose="02040503050406030204" pitchFamily="18" charset="0"/>
                        </a:rPr>
                        <m:t>,</m:t>
                      </m:r>
                      <m:r>
                        <m:rPr>
                          <m:nor/>
                        </m:rP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0">
                              <a:latin typeface="Cambria Math" panose="02040503050406030204" pitchFamily="18" charset="0"/>
                            </a:rPr>
                            <m:t>1</m:t>
                          </m:r>
                        </m:sub>
                      </m:sSub>
                      <m:r>
                        <a:rPr lang="en-US" sz="2400" i="0">
                          <a:latin typeface="Cambria Math" panose="02040503050406030204" pitchFamily="18" charset="0"/>
                        </a:rPr>
                        <m:t>=</m:t>
                      </m:r>
                      <m:r>
                        <a:rPr lang="en-US" sz="2400" i="1">
                          <a:latin typeface="Cambria Math" panose="02040503050406030204" pitchFamily="18" charset="0"/>
                        </a:rPr>
                        <m:t>𝑔</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0">
                              <a:latin typeface="Cambria Math" panose="02040503050406030204" pitchFamily="18" charset="0"/>
                            </a:rPr>
                            <m:t>0</m:t>
                          </m:r>
                        </m:sub>
                      </m:sSub>
                      <m:r>
                        <a:rPr lang="en-US" sz="2400" i="0">
                          <a:latin typeface="Cambria Math" panose="02040503050406030204" pitchFamily="18" charset="0"/>
                        </a:rPr>
                        <m:t>),</m:t>
                      </m:r>
                      <m:r>
                        <m:rPr>
                          <m:nor/>
                        </m:rP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0">
                              <a:latin typeface="Cambria Math" panose="02040503050406030204" pitchFamily="18" charset="0"/>
                            </a:rPr>
                            <m:t>2</m:t>
                          </m:r>
                        </m:sub>
                      </m:sSub>
                      <m:r>
                        <a:rPr lang="en-US" sz="2400" i="0">
                          <a:latin typeface="Cambria Math" panose="02040503050406030204" pitchFamily="18" charset="0"/>
                        </a:rPr>
                        <m:t>=</m:t>
                      </m:r>
                      <m:r>
                        <a:rPr lang="en-US" sz="2400" i="1">
                          <a:latin typeface="Cambria Math" panose="02040503050406030204" pitchFamily="18" charset="0"/>
                        </a:rPr>
                        <m:t>𝑔</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0">
                              <a:latin typeface="Cambria Math" panose="02040503050406030204" pitchFamily="18" charset="0"/>
                            </a:rPr>
                            <m:t>1</m:t>
                          </m:r>
                        </m:sub>
                      </m:sSub>
                      <m:r>
                        <a:rPr lang="en-US" sz="2400" i="0">
                          <a:latin typeface="Cambria Math" panose="02040503050406030204" pitchFamily="18" charset="0"/>
                        </a:rPr>
                        <m:t>),</m:t>
                      </m:r>
                      <m:r>
                        <m:rPr>
                          <m:nor/>
                        </m:rPr>
                        <a:rPr lang="en-US" sz="2400" i="1">
                          <a:latin typeface="Cambria Math" panose="02040503050406030204" pitchFamily="18" charset="0"/>
                        </a:rPr>
                        <m:t> </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i="0">
                              <a:latin typeface="Cambria Math" panose="02040503050406030204" pitchFamily="18" charset="0"/>
                            </a:rPr>
                            <m:t>0</m:t>
                          </m:r>
                        </m:sub>
                      </m:sSub>
                      <m:r>
                        <a:rPr lang="en-US" sz="2400" i="0">
                          <a:latin typeface="Cambria Math" panose="02040503050406030204" pitchFamily="18" charset="0"/>
                        </a:rPr>
                        <m:t>=</m:t>
                      </m:r>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𝛥</m:t>
                              </m:r>
                            </m:e>
                            <m:sup>
                              <m:r>
                                <a:rPr lang="en-US" sz="2400" i="0">
                                  <a:latin typeface="Cambria Math" panose="02040503050406030204" pitchFamily="18" charset="0"/>
                                </a:rPr>
                                <m:t>2</m:t>
                              </m:r>
                            </m:sup>
                          </m:sSup>
                        </m:e>
                      </m:d>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0">
                              <a:latin typeface="Cambria Math" panose="02040503050406030204" pitchFamily="18" charset="0"/>
                            </a:rPr>
                            <m:t>0</m:t>
                          </m:r>
                        </m:sub>
                      </m:sSub>
                      <m:r>
                        <a:rPr lang="en-US" sz="2400" i="0">
                          <a:latin typeface="Cambria Math" panose="02040503050406030204" pitchFamily="18" charset="0"/>
                        </a:rPr>
                        <m:t>,</m:t>
                      </m:r>
                      <m:r>
                        <m:rPr>
                          <m:nor/>
                        </m:rP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0">
                              <a:latin typeface="Cambria Math" panose="02040503050406030204" pitchFamily="18" charset="0"/>
                            </a:rPr>
                            <m:t>3</m:t>
                          </m:r>
                        </m:sub>
                      </m:sSub>
                      <m:r>
                        <a:rPr lang="en-US" sz="2400" i="0">
                          <a:latin typeface="Cambria Math" panose="02040503050406030204" pitchFamily="18" charset="0"/>
                        </a:rPr>
                        <m:t>=</m:t>
                      </m:r>
                      <m:r>
                        <a:rPr lang="en-US" sz="2400" i="1">
                          <a:latin typeface="Cambria Math" panose="02040503050406030204" pitchFamily="18" charset="0"/>
                        </a:rPr>
                        <m:t>𝑔</m:t>
                      </m:r>
                      <m:r>
                        <a:rPr lang="en-US" sz="2400" i="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i="0">
                              <a:latin typeface="Cambria Math" panose="02040503050406030204" pitchFamily="18" charset="0"/>
                            </a:rPr>
                            <m:t>0</m:t>
                          </m:r>
                        </m:sub>
                      </m:sSub>
                      <m:r>
                        <a:rPr lang="en-US" sz="2400" i="0">
                          <a:latin typeface="Cambria Math" panose="02040503050406030204" pitchFamily="18" charset="0"/>
                        </a:rPr>
                        <m:t>),</m:t>
                      </m:r>
                      <m:r>
                        <m:rPr>
                          <m:nor/>
                        </m:rPr>
                        <a:rPr lang="en-US" sz="2400" i="1">
                          <a:latin typeface="Cambria Math" panose="02040503050406030204" pitchFamily="18" charset="0"/>
                        </a:rPr>
                        <m:t> </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i="0">
                              <a:latin typeface="Cambria Math" panose="02040503050406030204" pitchFamily="18" charset="0"/>
                            </a:rPr>
                            <m:t>1</m:t>
                          </m:r>
                        </m:sub>
                      </m:sSub>
                      <m:r>
                        <a:rPr lang="en-US" sz="2400" i="0">
                          <a:latin typeface="Cambria Math" panose="02040503050406030204" pitchFamily="18" charset="0"/>
                        </a:rPr>
                        <m:t>=</m:t>
                      </m:r>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𝛥</m:t>
                              </m:r>
                            </m:e>
                            <m:sup>
                              <m:r>
                                <a:rPr lang="en-US" sz="2400" i="0">
                                  <a:latin typeface="Cambria Math" panose="02040503050406030204" pitchFamily="18" charset="0"/>
                                </a:rPr>
                                <m:t>2</m:t>
                              </m:r>
                            </m:sup>
                          </m:sSup>
                        </m:e>
                      </m:d>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0">
                              <a:latin typeface="Cambria Math" panose="02040503050406030204" pitchFamily="18" charset="0"/>
                            </a:rPr>
                            <m:t>1</m:t>
                          </m:r>
                        </m:sub>
                      </m:sSub>
                      <m:r>
                        <a:rPr lang="en-US" sz="2400" i="0">
                          <a:latin typeface="Cambria Math" panose="02040503050406030204" pitchFamily="18" charset="0"/>
                        </a:rPr>
                        <m:t>,</m:t>
                      </m:r>
                      <m:r>
                        <m:rPr>
                          <m:nor/>
                        </m:rPr>
                        <a:rPr lang="en-US" sz="2400" i="1">
                          <a:latin typeface="Cambria Math" panose="02040503050406030204" pitchFamily="18" charset="0"/>
                        </a:rPr>
                        <m:t> </m:t>
                      </m:r>
                      <m:r>
                        <a:rPr lang="en-US" sz="2400" i="0">
                          <a:latin typeface="Cambria Math" panose="02040503050406030204" pitchFamily="18" charset="0"/>
                        </a:rPr>
                        <m:t>,…</m:t>
                      </m:r>
                    </m:oMath>
                  </m:oMathPara>
                </a14:m>
                <a:endParaRPr lang="en-US" sz="2400" dirty="0"/>
              </a:p>
            </p:txBody>
          </p:sp>
        </mc:Choice>
        <mc:Fallback xmlns="">
          <p:sp>
            <p:nvSpPr>
              <p:cNvPr id="4" name="Rectángulo 3"/>
              <p:cNvSpPr>
                <a:spLocks noRot="1" noChangeAspect="1" noMove="1" noResize="1" noEditPoints="1" noAdjustHandles="1" noChangeArrowheads="1" noChangeShapeType="1" noTextEdit="1"/>
              </p:cNvSpPr>
              <p:nvPr/>
            </p:nvSpPr>
            <p:spPr>
              <a:xfrm>
                <a:off x="300962" y="3988613"/>
                <a:ext cx="10372578" cy="50674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ángulo 4"/>
              <p:cNvSpPr/>
              <p:nvPr/>
            </p:nvSpPr>
            <p:spPr>
              <a:xfrm>
                <a:off x="300962" y="5321980"/>
                <a:ext cx="4307995" cy="895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i="1">
                              <a:latin typeface="Cambria Math" panose="02040503050406030204" pitchFamily="18" charset="0"/>
                            </a:rPr>
                            <m:t>𝑘</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𝛥</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e>
                              </m:d>
                            </m:e>
                            <m:sup>
                              <m:r>
                                <a:rPr lang="en-US" sz="2400" i="0">
                                  <a:latin typeface="Cambria Math" panose="02040503050406030204" pitchFamily="18" charset="0"/>
                                </a:rPr>
                                <m:t>2</m:t>
                              </m:r>
                            </m:sup>
                          </m:sSup>
                        </m:num>
                        <m:den>
                          <m:sSup>
                            <m:sSupPr>
                              <m:ctrlPr>
                                <a:rPr lang="en-US" sz="2400" i="1">
                                  <a:latin typeface="Cambria Math" panose="02040503050406030204" pitchFamily="18" charset="0"/>
                                </a:rPr>
                              </m:ctrlPr>
                            </m:sSupPr>
                            <m:e>
                              <m:r>
                                <a:rPr lang="en-US" sz="2400" i="1">
                                  <a:latin typeface="Cambria Math" panose="02040503050406030204" pitchFamily="18" charset="0"/>
                                </a:rPr>
                                <m:t>𝛥</m:t>
                              </m:r>
                            </m:e>
                            <m:sup>
                              <m:r>
                                <a:rPr lang="en-US" sz="2400" i="0">
                                  <a:latin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den>
                      </m:f>
                      <m:r>
                        <a:rPr lang="en-US" sz="2400" i="0">
                          <a:latin typeface="Cambria Math" panose="02040503050406030204" pitchFamily="18" charset="0"/>
                        </a:rPr>
                        <m:t>≡</m:t>
                      </m:r>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𝛥</m:t>
                              </m:r>
                            </m:e>
                            <m:sup>
                              <m:r>
                                <a:rPr lang="en-US" sz="2400" i="0">
                                  <a:latin typeface="Cambria Math" panose="02040503050406030204" pitchFamily="18" charset="0"/>
                                </a:rPr>
                                <m:t>2</m:t>
                              </m:r>
                            </m:sup>
                          </m:sSup>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m:oMathPara>
                </a14:m>
                <a:endParaRPr lang="en-US" sz="2400" dirty="0"/>
              </a:p>
            </p:txBody>
          </p:sp>
        </mc:Choice>
        <mc:Fallback xmlns="">
          <p:sp>
            <p:nvSpPr>
              <p:cNvPr id="5" name="Rectángulo 4"/>
              <p:cNvSpPr>
                <a:spLocks noRot="1" noChangeAspect="1" noMove="1" noResize="1" noEditPoints="1" noAdjustHandles="1" noChangeArrowheads="1" noChangeShapeType="1" noTextEdit="1"/>
              </p:cNvSpPr>
              <p:nvPr/>
            </p:nvSpPr>
            <p:spPr>
              <a:xfrm>
                <a:off x="300962" y="5321980"/>
                <a:ext cx="4307995" cy="8958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ángulo 7"/>
              <p:cNvSpPr/>
              <p:nvPr/>
            </p:nvSpPr>
            <p:spPr>
              <a:xfrm>
                <a:off x="5199093" y="5058414"/>
                <a:ext cx="5284768" cy="14230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i="1">
                              <a:latin typeface="Cambria Math" panose="02040503050406030204" pitchFamily="18" charset="0"/>
                            </a:rPr>
                          </m:ctrlPr>
                        </m:mPr>
                        <m:mr>
                          <m:e>
                            <m:d>
                              <m:dPr>
                                <m:beg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𝛥</m:t>
                                    </m:r>
                                  </m:e>
                                  <m:sup>
                                    <m:r>
                                      <a:rPr lang="en-US" sz="2400" i="0">
                                        <a:latin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r>
                                  <a:rPr lang="en-US" sz="2400" i="1">
                                    <a:latin typeface="Cambria Math" panose="02040503050406030204" pitchFamily="18" charset="0"/>
                                  </a:rPr>
                                  <m:t>𝛥</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0">
                                    <a:latin typeface="Cambria Math" panose="02040503050406030204" pitchFamily="18" charset="0"/>
                                  </a:rPr>
                                  <m:t>)=(</m:t>
                                </m:r>
                                <m:r>
                                  <a:rPr lang="en-US" sz="2400" i="1">
                                    <a:latin typeface="Cambria Math" panose="02040503050406030204" pitchFamily="18" charset="0"/>
                                  </a:rPr>
                                  <m:t>𝛥</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r>
                                  <a:rPr lang="en-US" sz="2400" i="1">
                                    <a:latin typeface="Cambria Math" panose="02040503050406030204" pitchFamily="18" charset="0"/>
                                  </a:rPr>
                                  <m:t>𝛥</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e>
                            </m:d>
                          </m:e>
                        </m:mr>
                        <m:mr>
                          <m:e>
                            <m:d>
                              <m:dPr>
                                <m:begChr m:val=""/>
                                <m:ctrlPr>
                                  <a:rPr lang="en-US" sz="2400" i="1">
                                    <a:latin typeface="Cambria Math" panose="02040503050406030204" pitchFamily="18" charset="0"/>
                                  </a:rPr>
                                </m:ctrlPr>
                              </m:dPr>
                              <m:e>
                                <m:r>
                                  <m:rPr>
                                    <m:nor/>
                                  </m:rPr>
                                  <a:rPr lang="en-US" sz="2400" i="1">
                                    <a:latin typeface="Cambria Math" panose="02040503050406030204" pitchFamily="18" charset="0"/>
                                  </a:rPr>
                                  <m:t>   </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e>
                            </m:d>
                          </m:e>
                        </m:mr>
                        <m:mr>
                          <m:e>
                            <m:r>
                              <m:rPr>
                                <m:nor/>
                              </m:rPr>
                              <a:rPr lang="en-US" sz="2400" i="1">
                                <a:latin typeface="Cambria Math" panose="02040503050406030204" pitchFamily="18" charset="0"/>
                              </a:rPr>
                              <m:t>   </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+2</m:t>
                                </m:r>
                              </m:sub>
                            </m:sSub>
                            <m:r>
                              <a:rPr lang="en-US" sz="2400" i="0">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e>
                        </m:mr>
                      </m:m>
                    </m:oMath>
                  </m:oMathPara>
                </a14:m>
                <a:endParaRPr lang="en-US" sz="2400" dirty="0"/>
              </a:p>
            </p:txBody>
          </p:sp>
        </mc:Choice>
        <mc:Fallback xmlns="">
          <p:sp>
            <p:nvSpPr>
              <p:cNvPr id="8" name="Rectángulo 7"/>
              <p:cNvSpPr>
                <a:spLocks noRot="1" noChangeAspect="1" noMove="1" noResize="1" noEditPoints="1" noAdjustHandles="1" noChangeArrowheads="1" noChangeShapeType="1" noTextEdit="1"/>
              </p:cNvSpPr>
              <p:nvPr/>
            </p:nvSpPr>
            <p:spPr>
              <a:xfrm>
                <a:off x="5199093" y="5058414"/>
                <a:ext cx="5284768" cy="142301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5299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a:t>
            </a:r>
            <a:r>
              <a:rPr lang="en-US" dirty="0" err="1" smtClean="0"/>
              <a:t>Steffensen</a:t>
            </a:r>
            <a:endParaRPr lang="en-US" dirty="0"/>
          </a:p>
        </p:txBody>
      </p:sp>
      <p:sp>
        <p:nvSpPr>
          <p:cNvPr id="3" name="Marcador de contenido 2"/>
          <p:cNvSpPr>
            <a:spLocks noGrp="1"/>
          </p:cNvSpPr>
          <p:nvPr>
            <p:ph idx="1"/>
          </p:nvPr>
        </p:nvSpPr>
        <p:spPr/>
        <p:txBody>
          <a:bodyPr/>
          <a:lstStyle/>
          <a:p>
            <a:r>
              <a:rPr lang="es-ES" dirty="0"/>
              <a:t>Si aplicamos el método de </a:t>
            </a:r>
            <a:r>
              <a:rPr lang="es-ES" dirty="0" err="1"/>
              <a:t>Steffensen</a:t>
            </a:r>
            <a:r>
              <a:rPr lang="es-ES" dirty="0"/>
              <a:t> a la solución de la ecuación </a:t>
            </a:r>
            <a:r>
              <a:rPr lang="es-ES" i="1" dirty="0"/>
              <a:t>f</a:t>
            </a:r>
            <a:r>
              <a:rPr lang="es-ES" dirty="0"/>
              <a:t>(</a:t>
            </a:r>
            <a:r>
              <a:rPr lang="es-ES" i="1" dirty="0"/>
              <a:t>x</a:t>
            </a:r>
            <a:r>
              <a:rPr lang="es-ES" dirty="0"/>
              <a:t>) = </a:t>
            </a:r>
            <a:r>
              <a:rPr lang="es-ES" i="1" dirty="0"/>
              <a:t>x</a:t>
            </a:r>
            <a:r>
              <a:rPr lang="es-ES" baseline="30000" dirty="0"/>
              <a:t>2</a:t>
            </a:r>
            <a:r>
              <a:rPr lang="es-ES" dirty="0"/>
              <a:t> - </a:t>
            </a:r>
            <a:r>
              <a:rPr lang="es-ES" i="1" dirty="0"/>
              <a:t>x</a:t>
            </a:r>
            <a:r>
              <a:rPr lang="es-ES" dirty="0"/>
              <a:t> - 6 = 0 con función de iteración </a:t>
            </a:r>
            <a:r>
              <a:rPr lang="es-ES" i="1" dirty="0"/>
              <a:t>g</a:t>
            </a:r>
            <a:r>
              <a:rPr lang="es-ES" i="1" baseline="-25000" dirty="0"/>
              <a:t>3</a:t>
            </a:r>
            <a:r>
              <a:rPr lang="es-ES" i="1" dirty="0"/>
              <a:t>(x) = x - (x</a:t>
            </a:r>
            <a:r>
              <a:rPr lang="es-ES" i="1" baseline="30000" dirty="0"/>
              <a:t>2</a:t>
            </a:r>
            <a:r>
              <a:rPr lang="es-ES" i="1" dirty="0"/>
              <a:t> - x - </a:t>
            </a:r>
            <a:r>
              <a:rPr lang="es-ES" dirty="0"/>
              <a:t>6</a:t>
            </a:r>
            <a:r>
              <a:rPr lang="es-ES" i="1" dirty="0"/>
              <a:t>)</a:t>
            </a:r>
            <a:r>
              <a:rPr lang="es-ES" dirty="0"/>
              <a:t>/4 y aproximación inicial </a:t>
            </a:r>
            <a:r>
              <a:rPr lang="es-ES" i="1" dirty="0"/>
              <a:t>x</a:t>
            </a:r>
            <a:r>
              <a:rPr lang="es-ES" baseline="-25000" dirty="0"/>
              <a:t>0</a:t>
            </a:r>
            <a:r>
              <a:rPr lang="es-ES" dirty="0"/>
              <a:t> = 4, obtendremos los siguientes </a:t>
            </a:r>
            <a:r>
              <a:rPr lang="es-ES" dirty="0" smtClean="0"/>
              <a:t>resultados</a:t>
            </a:r>
          </a:p>
          <a:p>
            <a:endParaRPr lang="es-ES" dirty="0"/>
          </a:p>
          <a:p>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046751657"/>
              </p:ext>
            </p:extLst>
          </p:nvPr>
        </p:nvGraphicFramePr>
        <p:xfrm>
          <a:off x="3003643" y="3872753"/>
          <a:ext cx="5508345" cy="2875425"/>
        </p:xfrm>
        <a:graphic>
          <a:graphicData uri="http://schemas.openxmlformats.org/drawingml/2006/table">
            <a:tbl>
              <a:tblPr>
                <a:tableStyleId>{5C22544A-7EE6-4342-B048-85BDC9FD1C3A}</a:tableStyleId>
              </a:tblPr>
              <a:tblGrid>
                <a:gridCol w="454198"/>
                <a:gridCol w="1675052"/>
                <a:gridCol w="1675052"/>
                <a:gridCol w="1704043"/>
              </a:tblGrid>
              <a:tr h="817955">
                <a:tc>
                  <a:txBody>
                    <a:bodyPr/>
                    <a:lstStyle/>
                    <a:p>
                      <a:pPr marL="0" marR="0" algn="l">
                        <a:spcBef>
                          <a:spcPts val="0"/>
                        </a:spcBef>
                        <a:spcAft>
                          <a:spcPts val="0"/>
                        </a:spcAft>
                      </a:pPr>
                      <a:r>
                        <a:rPr lang="en-US" sz="2400">
                          <a:effectLst/>
                        </a:rPr>
                        <a:t>k</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n-US" sz="2400">
                          <a:effectLst/>
                        </a:rPr>
                        <a:t>x</a:t>
                      </a:r>
                      <a:r>
                        <a:rPr lang="en-US" sz="2400" baseline="-25000">
                          <a:effectLst/>
                        </a:rPr>
                        <a:t>k</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n-US" sz="2400">
                          <a:effectLst/>
                        </a:rPr>
                        <a:t>x</a:t>
                      </a:r>
                      <a:r>
                        <a:rPr lang="en-US" sz="2400" baseline="-25000">
                          <a:effectLst/>
                        </a:rPr>
                        <a:t>k+1</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x</a:t>
                      </a:r>
                      <a:r>
                        <a:rPr lang="es-VE" sz="2400" baseline="-25000">
                          <a:effectLst/>
                        </a:rPr>
                        <a:t>k+2</a:t>
                      </a:r>
                      <a:endParaRPr lang="en-US" sz="2400">
                        <a:effectLst/>
                        <a:latin typeface="Times New Roman" panose="02020603050405020304" pitchFamily="18" charset="0"/>
                        <a:ea typeface="Times New Roman" panose="02020603050405020304" pitchFamily="18" charset="0"/>
                      </a:endParaRPr>
                    </a:p>
                  </a:txBody>
                  <a:tcPr marL="44450" marR="44450" marT="0" marB="0"/>
                </a:tc>
              </a:tr>
              <a:tr h="411494">
                <a:tc>
                  <a:txBody>
                    <a:bodyPr/>
                    <a:lstStyle/>
                    <a:p>
                      <a:pPr marL="0" marR="0" algn="l">
                        <a:spcBef>
                          <a:spcPts val="0"/>
                        </a:spcBef>
                        <a:spcAft>
                          <a:spcPts val="0"/>
                        </a:spcAft>
                      </a:pPr>
                      <a:r>
                        <a:rPr lang="es-VE" sz="2400">
                          <a:effectLst/>
                        </a:rPr>
                        <a:t>0</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4</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2.5</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3.0625</a:t>
                      </a:r>
                      <a:endParaRPr lang="en-US" sz="2400">
                        <a:effectLst/>
                        <a:latin typeface="Times New Roman" panose="02020603050405020304" pitchFamily="18" charset="0"/>
                        <a:ea typeface="Times New Roman" panose="02020603050405020304" pitchFamily="18" charset="0"/>
                      </a:endParaRPr>
                    </a:p>
                  </a:txBody>
                  <a:tcPr marL="44450" marR="44450" marT="0" marB="0"/>
                </a:tc>
              </a:tr>
              <a:tr h="822988">
                <a:tc>
                  <a:txBody>
                    <a:bodyPr/>
                    <a:lstStyle/>
                    <a:p>
                      <a:pPr marL="0" marR="0" algn="l">
                        <a:spcBef>
                          <a:spcPts val="0"/>
                        </a:spcBef>
                        <a:spcAft>
                          <a:spcPts val="0"/>
                        </a:spcAft>
                      </a:pPr>
                      <a:r>
                        <a:rPr lang="es-VE" sz="2400">
                          <a:effectLst/>
                        </a:rPr>
                        <a:t>1</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2.909091</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3.020661</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dirty="0">
                          <a:effectLst/>
                        </a:rPr>
                        <a:t>2.994728</a:t>
                      </a:r>
                      <a:endParaRPr lang="en-US" sz="2400" dirty="0">
                        <a:effectLst/>
                        <a:latin typeface="Times New Roman" panose="02020603050405020304" pitchFamily="18" charset="0"/>
                        <a:ea typeface="Times New Roman" panose="02020603050405020304" pitchFamily="18" charset="0"/>
                      </a:endParaRPr>
                    </a:p>
                  </a:txBody>
                  <a:tcPr marL="44450" marR="44450" marT="0" marB="0"/>
                </a:tc>
              </a:tr>
              <a:tr h="822988">
                <a:tc>
                  <a:txBody>
                    <a:bodyPr/>
                    <a:lstStyle/>
                    <a:p>
                      <a:pPr marL="0" marR="0" algn="l">
                        <a:spcBef>
                          <a:spcPts val="0"/>
                        </a:spcBef>
                        <a:spcAft>
                          <a:spcPts val="0"/>
                        </a:spcAft>
                      </a:pPr>
                      <a:r>
                        <a:rPr lang="es-VE" sz="2400">
                          <a:effectLst/>
                        </a:rPr>
                        <a:t>2</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2.999619</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a:effectLst/>
                        </a:rPr>
                        <a:t>3.000095</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l">
                        <a:spcBef>
                          <a:spcPts val="0"/>
                        </a:spcBef>
                        <a:spcAft>
                          <a:spcPts val="0"/>
                        </a:spcAft>
                      </a:pPr>
                      <a:r>
                        <a:rPr lang="es-VE" sz="2400" dirty="0">
                          <a:effectLst/>
                        </a:rPr>
                        <a:t>2.999976</a:t>
                      </a:r>
                      <a:endParaRPr lang="en-US" sz="2400" dirty="0">
                        <a:effectLst/>
                        <a:latin typeface="Times New Roman" panose="02020603050405020304" pitchFamily="18" charset="0"/>
                        <a:ea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2486158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b="1" i="1" dirty="0"/>
              <a:t>Evaluación de </a:t>
            </a:r>
            <a:r>
              <a:rPr lang="es-VE" b="1" i="1" dirty="0" smtClean="0"/>
              <a:t>Polinomios</a:t>
            </a:r>
            <a:r>
              <a:rPr lang="en-US" b="1" i="1" dirty="0"/>
              <a:t> </a:t>
            </a:r>
            <a:r>
              <a:rPr lang="en-US" b="1" i="1" dirty="0" smtClean="0"/>
              <a:t/>
            </a:r>
            <a:br>
              <a:rPr lang="en-US" b="1" i="1" dirty="0" smtClean="0"/>
            </a:br>
            <a:r>
              <a:rPr lang="en-US" b="1" i="1" dirty="0" smtClean="0"/>
              <a:t>Division </a:t>
            </a:r>
            <a:r>
              <a:rPr lang="en-US" b="1" i="1" dirty="0" err="1" smtClean="0"/>
              <a:t>sintetica</a:t>
            </a:r>
            <a:r>
              <a:rPr lang="en-US" b="1" i="1" dirty="0" smtClean="0"/>
              <a:t> (</a:t>
            </a:r>
            <a:r>
              <a:rPr lang="en-US" b="1" i="1" dirty="0" err="1" smtClean="0"/>
              <a:t>Metodo</a:t>
            </a:r>
            <a:r>
              <a:rPr lang="en-US" b="1" i="1" dirty="0" smtClean="0"/>
              <a:t> de Homer)</a:t>
            </a:r>
            <a:endParaRPr lang="en-US" dirty="0"/>
          </a:p>
        </p:txBody>
      </p:sp>
      <p:pic>
        <p:nvPicPr>
          <p:cNvPr id="4" name="Imagen 3"/>
          <p:cNvPicPr>
            <a:picLocks noChangeAspect="1"/>
          </p:cNvPicPr>
          <p:nvPr/>
        </p:nvPicPr>
        <p:blipFill>
          <a:blip r:embed="rId2"/>
          <a:stretch>
            <a:fillRect/>
          </a:stretch>
        </p:blipFill>
        <p:spPr>
          <a:xfrm>
            <a:off x="2676525" y="2009775"/>
            <a:ext cx="6838950" cy="4848225"/>
          </a:xfrm>
          <a:prstGeom prst="rect">
            <a:avLst/>
          </a:prstGeom>
        </p:spPr>
      </p:pic>
    </p:spTree>
    <p:extLst>
      <p:ext uri="{BB962C8B-B14F-4D97-AF65-F5344CB8AC3E}">
        <p14:creationId xmlns:p14="http://schemas.microsoft.com/office/powerpoint/2010/main" val="226015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Gráfico</a:t>
            </a:r>
            <a:endParaRPr lang="en-US" dirty="0"/>
          </a:p>
        </p:txBody>
      </p:sp>
      <p:sp>
        <p:nvSpPr>
          <p:cNvPr id="3" name="Marcador de contenido 2"/>
          <p:cNvSpPr>
            <a:spLocks noGrp="1"/>
          </p:cNvSpPr>
          <p:nvPr>
            <p:ph idx="1"/>
          </p:nvPr>
        </p:nvSpPr>
        <p:spPr/>
        <p:txBody>
          <a:bodyPr/>
          <a:lstStyle/>
          <a:p>
            <a:pPr marL="0" indent="0">
              <a:buNone/>
            </a:pPr>
            <a:r>
              <a:rPr lang="es-VE" dirty="0" smtClean="0"/>
              <a:t>Ejemplo:</a:t>
            </a:r>
            <a:endParaRPr lang="en-US" dirty="0"/>
          </a:p>
          <a:p>
            <a:pPr marL="0" indent="0">
              <a:buNone/>
            </a:pPr>
            <a:endParaRPr lang="es-VE" dirty="0" smtClean="0"/>
          </a:p>
          <a:p>
            <a:pPr marL="0" indent="0">
              <a:buNone/>
            </a:pPr>
            <a:r>
              <a:rPr lang="es-VE" i="1" dirty="0"/>
              <a:t>f</a:t>
            </a:r>
            <a:r>
              <a:rPr lang="es-VE" dirty="0"/>
              <a:t>(</a:t>
            </a:r>
            <a:r>
              <a:rPr lang="es-VE" i="1" dirty="0"/>
              <a:t>x</a:t>
            </a:r>
            <a:r>
              <a:rPr lang="es-VE" dirty="0"/>
              <a:t>)</a:t>
            </a:r>
            <a:r>
              <a:rPr lang="es-VE" i="1" dirty="0"/>
              <a:t> = x</a:t>
            </a:r>
            <a:r>
              <a:rPr lang="es-VE" baseline="30000" dirty="0"/>
              <a:t>2</a:t>
            </a:r>
            <a:r>
              <a:rPr lang="es-VE" dirty="0"/>
              <a:t> – 0.5</a:t>
            </a:r>
            <a:r>
              <a:rPr lang="es-VE" i="1" dirty="0"/>
              <a:t>e</a:t>
            </a:r>
            <a:r>
              <a:rPr lang="es-VE" i="1" baseline="30000" dirty="0"/>
              <a:t>-x</a:t>
            </a:r>
            <a:endParaRPr lang="en-US" dirty="0"/>
          </a:p>
          <a:p>
            <a:pPr marL="0" indent="0">
              <a:buNone/>
            </a:pPr>
            <a:r>
              <a:rPr lang="es-VE" dirty="0"/>
              <a:t>se puede tener una idea aproximada de la localización de la raíz mediante la elaboración de una tabla como la siguiente</a:t>
            </a:r>
            <a:endParaRPr lang="en-US" dirty="0"/>
          </a:p>
          <a:p>
            <a:pPr marL="0" indent="0">
              <a:buNone/>
            </a:pPr>
            <a:endParaRPr lang="es-VE" i="1" dirty="0" smtClean="0"/>
          </a:p>
          <a:p>
            <a:pPr marL="0" indent="0">
              <a:buNone/>
            </a:pPr>
            <a:endParaRPr lang="es-VE" i="1" dirty="0" smtClean="0"/>
          </a:p>
          <a:p>
            <a:pPr marL="0" indent="0">
              <a:buNone/>
            </a:pPr>
            <a:endParaRPr lang="es-VE" i="1" dirty="0"/>
          </a:p>
        </p:txBody>
      </p:sp>
      <p:graphicFrame>
        <p:nvGraphicFramePr>
          <p:cNvPr id="4" name="Tabla 3"/>
          <p:cNvGraphicFramePr>
            <a:graphicFrameLocks noGrp="1"/>
          </p:cNvGraphicFramePr>
          <p:nvPr>
            <p:extLst>
              <p:ext uri="{D42A27DB-BD31-4B8C-83A1-F6EECF244321}">
                <p14:modId xmlns:p14="http://schemas.microsoft.com/office/powerpoint/2010/main" val="4092203973"/>
              </p:ext>
            </p:extLst>
          </p:nvPr>
        </p:nvGraphicFramePr>
        <p:xfrm>
          <a:off x="3221506" y="4679492"/>
          <a:ext cx="4531490" cy="548640"/>
        </p:xfrm>
        <a:graphic>
          <a:graphicData uri="http://schemas.openxmlformats.org/drawingml/2006/table">
            <a:tbl>
              <a:tblPr>
                <a:tableStyleId>{5C22544A-7EE6-4342-B048-85BDC9FD1C3A}</a:tableStyleId>
              </a:tblPr>
              <a:tblGrid>
                <a:gridCol w="515375"/>
                <a:gridCol w="687168"/>
                <a:gridCol w="687168"/>
                <a:gridCol w="769247"/>
                <a:gridCol w="605089"/>
                <a:gridCol w="687168"/>
                <a:gridCol w="580275"/>
              </a:tblGrid>
              <a:tr h="197576">
                <a:tc>
                  <a:txBody>
                    <a:bodyPr/>
                    <a:lstStyle/>
                    <a:p>
                      <a:pPr marL="0" marR="0" algn="just">
                        <a:spcBef>
                          <a:spcPts val="0"/>
                        </a:spcBef>
                        <a:spcAft>
                          <a:spcPts val="0"/>
                        </a:spcAft>
                      </a:pPr>
                      <a:r>
                        <a:rPr lang="en-US" sz="1800" dirty="0">
                          <a:effectLst/>
                        </a:rPr>
                        <a:t>x</a:t>
                      </a:r>
                      <a:endParaRPr lang="en-US" sz="18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n-US" sz="1800">
                          <a:effectLst/>
                        </a:rPr>
                        <a:t> </a:t>
                      </a:r>
                      <a:r>
                        <a:rPr lang="es-VE" sz="1800">
                          <a:effectLst/>
                        </a:rPr>
                        <a:t>0</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s-VE" sz="1800">
                          <a:effectLst/>
                        </a:rPr>
                        <a:t> </a:t>
                      </a:r>
                      <a:r>
                        <a:rPr lang="en-US" sz="1800">
                          <a:effectLst/>
                        </a:rPr>
                        <a:t>0.2</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n-US" sz="1800">
                          <a:effectLst/>
                        </a:rPr>
                        <a:t> 0.4</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n-US" sz="1800">
                          <a:effectLst/>
                        </a:rPr>
                        <a:t>0.6</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n-US" sz="1800">
                          <a:effectLst/>
                        </a:rPr>
                        <a:t>0.8</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44450" marR="44450" marT="0" marB="0"/>
                </a:tc>
              </a:tr>
              <a:tr h="273155">
                <a:tc>
                  <a:txBody>
                    <a:bodyPr/>
                    <a:lstStyle/>
                    <a:p>
                      <a:pPr marL="0" marR="0" algn="just">
                        <a:spcBef>
                          <a:spcPts val="0"/>
                        </a:spcBef>
                        <a:spcAft>
                          <a:spcPts val="0"/>
                        </a:spcAft>
                      </a:pPr>
                      <a:r>
                        <a:rPr lang="en-US" sz="1800">
                          <a:effectLst/>
                        </a:rPr>
                        <a:t>f(x)</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s-VE" sz="1800">
                          <a:effectLst/>
                        </a:rPr>
                        <a:t>-0.50</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s-VE" sz="1800">
                          <a:effectLst/>
                        </a:rPr>
                        <a:t>-0.37</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s-VE" sz="1800">
                          <a:effectLst/>
                        </a:rPr>
                        <a:t>-0.18</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s-VE" sz="1800">
                          <a:effectLst/>
                        </a:rPr>
                        <a:t>0.08</a:t>
                      </a:r>
                      <a:endParaRPr lang="en-US"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s-VE" sz="1800" dirty="0">
                          <a:effectLst/>
                        </a:rPr>
                        <a:t>0.42</a:t>
                      </a:r>
                      <a:endParaRPr lang="en-US" sz="18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just">
                        <a:spcBef>
                          <a:spcPts val="0"/>
                        </a:spcBef>
                        <a:spcAft>
                          <a:spcPts val="0"/>
                        </a:spcAft>
                      </a:pPr>
                      <a:r>
                        <a:rPr lang="es-VE" sz="1800" dirty="0">
                          <a:effectLst/>
                        </a:rPr>
                        <a:t>0.82</a:t>
                      </a:r>
                      <a:endParaRPr lang="en-US" sz="1800" dirty="0">
                        <a:effectLst/>
                        <a:latin typeface="Times New Roman" panose="02020603050405020304" pitchFamily="18" charset="0"/>
                        <a:ea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4216255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Homer</a:t>
            </a:r>
            <a:endParaRPr lang="en-US" dirty="0"/>
          </a:p>
        </p:txBody>
      </p:sp>
      <p:sp>
        <p:nvSpPr>
          <p:cNvPr id="3" name="Marcador de contenido 2"/>
          <p:cNvSpPr>
            <a:spLocks noGrp="1"/>
          </p:cNvSpPr>
          <p:nvPr>
            <p:ph idx="1"/>
          </p:nvPr>
        </p:nvSpPr>
        <p:spPr/>
        <p:txBody>
          <a:bodyPr/>
          <a:lstStyle/>
          <a:p>
            <a:r>
              <a:rPr lang="en-US" dirty="0" smtClean="0"/>
              <a:t>Se </a:t>
            </a:r>
            <a:r>
              <a:rPr lang="en-US" dirty="0" err="1" smtClean="0"/>
              <a:t>tiene</a:t>
            </a:r>
            <a:r>
              <a:rPr lang="en-US" dirty="0" smtClean="0"/>
              <a:t> </a:t>
            </a:r>
            <a:r>
              <a:rPr lang="en-US" dirty="0" err="1" smtClean="0"/>
              <a:t>que</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De forma </a:t>
            </a:r>
            <a:r>
              <a:rPr lang="en-US" dirty="0" err="1" smtClean="0"/>
              <a:t>que</a:t>
            </a:r>
            <a:r>
              <a:rPr lang="en-US" dirty="0" smtClean="0"/>
              <a:t>:</a:t>
            </a:r>
          </a:p>
        </p:txBody>
      </p:sp>
      <mc:AlternateContent xmlns:mc="http://schemas.openxmlformats.org/markup-compatibility/2006" xmlns:a14="http://schemas.microsoft.com/office/drawing/2010/main">
        <mc:Choice Requires="a14">
          <p:sp>
            <p:nvSpPr>
              <p:cNvPr id="4" name="Rectángulo 3"/>
              <p:cNvSpPr/>
              <p:nvPr/>
            </p:nvSpPr>
            <p:spPr>
              <a:xfrm>
                <a:off x="1311892" y="2843815"/>
                <a:ext cx="160663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𝑛</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𝑛</m:t>
                          </m:r>
                        </m:sub>
                      </m:sSub>
                    </m:oMath>
                  </m:oMathPara>
                </a14:m>
                <a:endParaRPr lang="en-US" sz="2400" dirty="0"/>
              </a:p>
            </p:txBody>
          </p:sp>
        </mc:Choice>
        <mc:Fallback xmlns="">
          <p:sp>
            <p:nvSpPr>
              <p:cNvPr id="4" name="Rectángulo 3"/>
              <p:cNvSpPr>
                <a:spLocks noRot="1" noChangeAspect="1" noMove="1" noResize="1" noEditPoints="1" noAdjustHandles="1" noChangeArrowheads="1" noChangeShapeType="1" noTextEdit="1"/>
              </p:cNvSpPr>
              <p:nvPr/>
            </p:nvSpPr>
            <p:spPr>
              <a:xfrm>
                <a:off x="1311892" y="2843815"/>
                <a:ext cx="1606635" cy="461665"/>
              </a:xfrm>
              <a:prstGeom prst="rect">
                <a:avLst/>
              </a:prstGeom>
              <a:blipFill rotWithShape="0">
                <a:blip r:embed="rId2"/>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ángulo 4"/>
              <p:cNvSpPr/>
              <p:nvPr/>
            </p:nvSpPr>
            <p:spPr>
              <a:xfrm>
                <a:off x="1402983" y="3222846"/>
                <a:ext cx="5882316" cy="506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r>
                            <a:rPr lang="en-US" sz="2400" i="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m:rPr>
                          <m:nor/>
                        </m:rPr>
                        <a:rPr lang="en-US" sz="2400" i="1">
                          <a:latin typeface="Cambria Math" panose="02040503050406030204" pitchFamily="18" charset="0"/>
                        </a:rPr>
                        <m:t>  </m:t>
                      </m:r>
                      <m:r>
                        <a:rPr lang="en-US" sz="2400" i="1">
                          <a:latin typeface="Cambria Math" panose="02040503050406030204" pitchFamily="18" charset="0"/>
                        </a:rPr>
                        <m:t>𝑘</m:t>
                      </m:r>
                      <m:r>
                        <a:rPr lang="en-US" sz="2400" i="0">
                          <a:latin typeface="Cambria Math" panose="02040503050406030204" pitchFamily="18" charset="0"/>
                        </a:rPr>
                        <m:t>=</m:t>
                      </m:r>
                      <m:r>
                        <a:rPr lang="en-US" sz="2400" i="1">
                          <a:latin typeface="Cambria Math" panose="02040503050406030204" pitchFamily="18" charset="0"/>
                        </a:rPr>
                        <m:t>𝑛</m:t>
                      </m:r>
                      <m:r>
                        <a:rPr lang="en-US" sz="2400" i="0">
                          <a:latin typeface="Cambria Math" panose="02040503050406030204" pitchFamily="18" charset="0"/>
                        </a:rPr>
                        <m:t>−1,</m:t>
                      </m:r>
                      <m:r>
                        <a:rPr lang="en-US" sz="2400" i="1">
                          <a:latin typeface="Cambria Math" panose="02040503050406030204" pitchFamily="18" charset="0"/>
                        </a:rPr>
                        <m:t>𝑛</m:t>
                      </m:r>
                      <m:r>
                        <a:rPr lang="en-US" sz="2400" i="0">
                          <a:latin typeface="Cambria Math" panose="02040503050406030204" pitchFamily="18" charset="0"/>
                        </a:rPr>
                        <m:t>−2,…,1,0</m:t>
                      </m:r>
                    </m:oMath>
                  </m:oMathPara>
                </a14:m>
                <a:endParaRPr lang="en-US" sz="2400" dirty="0"/>
              </a:p>
            </p:txBody>
          </p:sp>
        </mc:Choice>
        <mc:Fallback xmlns="">
          <p:sp>
            <p:nvSpPr>
              <p:cNvPr id="5" name="Rectángulo 4"/>
              <p:cNvSpPr>
                <a:spLocks noRot="1" noChangeAspect="1" noMove="1" noResize="1" noEditPoints="1" noAdjustHandles="1" noChangeArrowheads="1" noChangeShapeType="1" noTextEdit="1"/>
              </p:cNvSpPr>
              <p:nvPr/>
            </p:nvSpPr>
            <p:spPr>
              <a:xfrm>
                <a:off x="1402983" y="3222846"/>
                <a:ext cx="5882316" cy="50674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1402983" y="3815003"/>
                <a:ext cx="60038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𝑄</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𝑛</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𝑛</m:t>
                          </m:r>
                          <m:r>
                            <a:rPr lang="en-US" sz="2400" i="0">
                              <a:latin typeface="Cambria Math" panose="02040503050406030204" pitchFamily="18" charset="0"/>
                            </a:rPr>
                            <m:t>−1</m:t>
                          </m:r>
                        </m:sup>
                      </m:sSup>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𝑛</m:t>
                          </m:r>
                          <m:r>
                            <a:rPr lang="en-US" sz="2400" i="0">
                              <a:latin typeface="Cambria Math" panose="02040503050406030204" pitchFamily="18" charset="0"/>
                            </a:rPr>
                            <m:t>−1</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𝑛</m:t>
                          </m:r>
                          <m:r>
                            <a:rPr lang="en-US" sz="2400" i="0">
                              <a:latin typeface="Cambria Math" panose="02040503050406030204" pitchFamily="18" charset="0"/>
                            </a:rPr>
                            <m:t>−2</m:t>
                          </m:r>
                        </m:sup>
                      </m:sSup>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0">
                              <a:latin typeface="Cambria Math" panose="02040503050406030204" pitchFamily="18" charset="0"/>
                            </a:rPr>
                            <m:t>2</m:t>
                          </m:r>
                        </m:sub>
                      </m:sSub>
                      <m:r>
                        <a:rPr lang="en-US" sz="2400" i="1">
                          <a:latin typeface="Cambria Math" panose="02040503050406030204" pitchFamily="18" charset="0"/>
                        </a:rPr>
                        <m:t>𝑥</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0">
                              <a:latin typeface="Cambria Math" panose="02040503050406030204" pitchFamily="18" charset="0"/>
                            </a:rPr>
                            <m:t>1</m:t>
                          </m:r>
                        </m:sub>
                      </m:sSub>
                    </m:oMath>
                  </m:oMathPara>
                </a14:m>
                <a:endParaRPr lang="en-US" sz="2400" dirty="0"/>
              </a:p>
            </p:txBody>
          </p:sp>
        </mc:Choice>
        <mc:Fallback xmlns="">
          <p:sp>
            <p:nvSpPr>
              <p:cNvPr id="6" name="Rectángulo 5"/>
              <p:cNvSpPr>
                <a:spLocks noRot="1" noChangeAspect="1" noMove="1" noResize="1" noEditPoints="1" noAdjustHandles="1" noChangeArrowheads="1" noChangeShapeType="1" noTextEdit="1"/>
              </p:cNvSpPr>
              <p:nvPr/>
            </p:nvSpPr>
            <p:spPr>
              <a:xfrm>
                <a:off x="1402983" y="3815003"/>
                <a:ext cx="6003888" cy="461665"/>
              </a:xfrm>
              <a:prstGeom prst="rect">
                <a:avLst/>
              </a:prstGeom>
              <a:blipFill rotWithShape="0">
                <a:blip r:embed="rId4"/>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ángulo 8"/>
              <p:cNvSpPr/>
              <p:nvPr/>
            </p:nvSpPr>
            <p:spPr>
              <a:xfrm>
                <a:off x="1402983" y="4432829"/>
                <a:ext cx="37161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0</m:t>
                          </m:r>
                        </m:sub>
                      </m:sSub>
                      <m:r>
                        <a:rPr lang="en-US" sz="2400" i="0">
                          <a:latin typeface="Cambria Math" panose="02040503050406030204" pitchFamily="18" charset="0"/>
                        </a:rPr>
                        <m:t>)</m:t>
                      </m:r>
                      <m:r>
                        <a:rPr lang="en-US" sz="2400" i="1">
                          <a:latin typeface="Cambria Math" panose="02040503050406030204" pitchFamily="18" charset="0"/>
                        </a:rPr>
                        <m:t>𝑄</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0">
                              <a:latin typeface="Cambria Math" panose="02040503050406030204" pitchFamily="18" charset="0"/>
                            </a:rPr>
                            <m:t>0</m:t>
                          </m:r>
                        </m:sub>
                      </m:sSub>
                    </m:oMath>
                  </m:oMathPara>
                </a14:m>
                <a:endParaRPr lang="en-US" sz="2400" dirty="0"/>
              </a:p>
            </p:txBody>
          </p:sp>
        </mc:Choice>
        <mc:Fallback xmlns="">
          <p:sp>
            <p:nvSpPr>
              <p:cNvPr id="9" name="Rectángulo 8"/>
              <p:cNvSpPr>
                <a:spLocks noRot="1" noChangeAspect="1" noMove="1" noResize="1" noEditPoints="1" noAdjustHandles="1" noChangeArrowheads="1" noChangeShapeType="1" noTextEdit="1"/>
              </p:cNvSpPr>
              <p:nvPr/>
            </p:nvSpPr>
            <p:spPr>
              <a:xfrm>
                <a:off x="1402983" y="4432829"/>
                <a:ext cx="3716146" cy="461665"/>
              </a:xfrm>
              <a:prstGeom prst="rect">
                <a:avLst/>
              </a:prstGeom>
              <a:blipFill rotWithShape="0">
                <a:blip r:embed="rId5"/>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1311892" y="5642053"/>
                <a:ext cx="17352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0</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0">
                              <a:latin typeface="Cambria Math" panose="02040503050406030204" pitchFamily="18" charset="0"/>
                            </a:rPr>
                            <m:t>0</m:t>
                          </m:r>
                        </m:sub>
                      </m:sSub>
                    </m:oMath>
                  </m:oMathPara>
                </a14:m>
                <a:endParaRPr lang="en-US" sz="2400" dirty="0"/>
              </a:p>
            </p:txBody>
          </p:sp>
        </mc:Choice>
        <mc:Fallback xmlns="">
          <p:sp>
            <p:nvSpPr>
              <p:cNvPr id="10" name="Rectángulo 9"/>
              <p:cNvSpPr>
                <a:spLocks noRot="1" noChangeAspect="1" noMove="1" noResize="1" noEditPoints="1" noAdjustHandles="1" noChangeArrowheads="1" noChangeShapeType="1" noTextEdit="1"/>
              </p:cNvSpPr>
              <p:nvPr/>
            </p:nvSpPr>
            <p:spPr>
              <a:xfrm>
                <a:off x="1311892" y="5642053"/>
                <a:ext cx="1735219" cy="461665"/>
              </a:xfrm>
              <a:prstGeom prst="rect">
                <a:avLst/>
              </a:prstGeom>
              <a:blipFill rotWithShape="0">
                <a:blip r:embed="rId6"/>
                <a:stretch>
                  <a:fillRect b="-21333"/>
                </a:stretch>
              </a:blipFill>
            </p:spPr>
            <p:txBody>
              <a:bodyPr/>
              <a:lstStyle/>
              <a:p>
                <a:r>
                  <a:rPr lang="en-US">
                    <a:noFill/>
                  </a:rPr>
                  <a:t> </a:t>
                </a:r>
              </a:p>
            </p:txBody>
          </p:sp>
        </mc:Fallback>
      </mc:AlternateContent>
    </p:spTree>
    <p:extLst>
      <p:ext uri="{BB962C8B-B14F-4D97-AF65-F5344CB8AC3E}">
        <p14:creationId xmlns:p14="http://schemas.microsoft.com/office/powerpoint/2010/main" val="1401155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Homer</a:t>
            </a:r>
            <a:endParaRPr lang="en-US" dirty="0"/>
          </a:p>
        </p:txBody>
      </p:sp>
      <p:sp>
        <p:nvSpPr>
          <p:cNvPr id="3" name="Marcador de contenido 2"/>
          <p:cNvSpPr>
            <a:spLocks noGrp="1"/>
          </p:cNvSpPr>
          <p:nvPr>
            <p:ph idx="1"/>
          </p:nvPr>
        </p:nvSpPr>
        <p:spPr/>
        <p:txBody>
          <a:bodyPr/>
          <a:lstStyle/>
          <a:p>
            <a:r>
              <a:rPr lang="en-US" dirty="0" err="1" smtClean="0"/>
              <a:t>Ademas</a:t>
            </a:r>
            <a:r>
              <a:rPr lang="en-US" dirty="0" smtClean="0"/>
              <a:t>:</a:t>
            </a:r>
            <a:br>
              <a:rPr lang="en-US" dirty="0" smtClean="0"/>
            </a:br>
            <a:endParaRPr lang="en-US" dirty="0" smtClean="0"/>
          </a:p>
          <a:p>
            <a:endParaRPr lang="en-US" dirty="0"/>
          </a:p>
          <a:p>
            <a:endParaRPr lang="en-US" dirty="0" smtClean="0"/>
          </a:p>
          <a:p>
            <a:r>
              <a:rPr lang="en-US" dirty="0" err="1" smtClean="0"/>
              <a:t>Por</a:t>
            </a:r>
            <a:r>
              <a:rPr lang="en-US" dirty="0" smtClean="0"/>
              <a:t> </a:t>
            </a:r>
            <a:r>
              <a:rPr lang="en-US" dirty="0" err="1" smtClean="0"/>
              <a:t>tanto</a:t>
            </a:r>
            <a:r>
              <a:rPr lang="en-US" dirty="0" smtClean="0"/>
              <a:t>:</a:t>
            </a:r>
          </a:p>
          <a:p>
            <a:endParaRPr lang="en-US" dirty="0"/>
          </a:p>
          <a:p>
            <a:endParaRPr lang="en-US" dirty="0" smtClean="0"/>
          </a:p>
          <a:p>
            <a:endParaRPr lang="en-US" dirty="0"/>
          </a:p>
        </p:txBody>
      </p:sp>
      <mc:AlternateContent xmlns:mc="http://schemas.openxmlformats.org/markup-compatibility/2006" xmlns:a14="http://schemas.microsoft.com/office/drawing/2010/main">
        <mc:Choice Requires="a14">
          <p:sp>
            <p:nvSpPr>
              <p:cNvPr id="6" name="Rectángulo 5"/>
              <p:cNvSpPr/>
              <p:nvPr/>
            </p:nvSpPr>
            <p:spPr>
              <a:xfrm>
                <a:off x="4493670" y="3244334"/>
                <a:ext cx="4206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sz="2400" i="1">
                              <a:latin typeface="Cambria Math" panose="02040503050406030204" pitchFamily="18" charset="0"/>
                            </a:rPr>
                          </m:ctrlPr>
                        </m:dPr>
                        <m:e>
                          <m:r>
                            <a:rPr lang="en-US" sz="2400" i="1">
                              <a:latin typeface="Cambria Math" panose="02040503050406030204" pitchFamily="18" charset="0"/>
                            </a:rPr>
                            <m:t>𝑃</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𝑄</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0</m:t>
                              </m:r>
                            </m:sub>
                          </m:sSub>
                          <m:r>
                            <a:rPr lang="en-US" sz="2400" i="0">
                              <a:latin typeface="Cambria Math" panose="02040503050406030204" pitchFamily="18" charset="0"/>
                            </a:rPr>
                            <m:t>)</m:t>
                          </m:r>
                          <m:r>
                            <a:rPr lang="en-US" sz="2400" i="1">
                              <a:latin typeface="Cambria Math" panose="02040503050406030204" pitchFamily="18" charset="0"/>
                            </a:rPr>
                            <m:t>𝑄</m:t>
                          </m:r>
                          <m:r>
                            <a:rPr lang="en-US" sz="2400" i="0">
                              <a:latin typeface="Cambria Math" panose="02040503050406030204" pitchFamily="18" charset="0"/>
                            </a:rPr>
                            <m:t>′(</m:t>
                          </m:r>
                          <m:r>
                            <a:rPr lang="en-US" sz="2400" i="1">
                              <a:latin typeface="Cambria Math" panose="02040503050406030204" pitchFamily="18" charset="0"/>
                            </a:rPr>
                            <m:t>𝑥</m:t>
                          </m:r>
                        </m:e>
                      </m:d>
                    </m:oMath>
                  </m:oMathPara>
                </a14:m>
                <a:endParaRPr lang="en-US" sz="2400" dirty="0"/>
              </a:p>
            </p:txBody>
          </p:sp>
        </mc:Choice>
        <mc:Fallback xmlns="">
          <p:sp>
            <p:nvSpPr>
              <p:cNvPr id="6" name="Rectángulo 5"/>
              <p:cNvSpPr>
                <a:spLocks noRot="1" noChangeAspect="1" noMove="1" noResize="1" noEditPoints="1" noAdjustHandles="1" noChangeArrowheads="1" noChangeShapeType="1" noTextEdit="1"/>
              </p:cNvSpPr>
              <p:nvPr/>
            </p:nvSpPr>
            <p:spPr>
              <a:xfrm>
                <a:off x="4493670" y="3244334"/>
                <a:ext cx="4206536" cy="461665"/>
              </a:xfrm>
              <a:prstGeom prst="rect">
                <a:avLst/>
              </a:prstGeom>
              <a:blipFill rotWithShape="0">
                <a:blip r:embed="rId2"/>
                <a:stretch>
                  <a:fillRect t="-127632" r="-16087" b="-19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5215727" y="4911769"/>
                <a:ext cx="22847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sz="2400" i="1">
                              <a:latin typeface="Cambria Math" panose="02040503050406030204" pitchFamily="18" charset="0"/>
                            </a:rPr>
                          </m:ctrlPr>
                        </m:dPr>
                        <m:e>
                          <m:r>
                            <a:rPr lang="en-US" sz="2400" i="1">
                              <a:latin typeface="Cambria Math" panose="02040503050406030204" pitchFamily="18" charset="0"/>
                            </a:rPr>
                            <m:t>𝑃</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0</m:t>
                              </m:r>
                            </m:sub>
                          </m:sSub>
                          <m:r>
                            <a:rPr lang="en-US" sz="2400" i="0">
                              <a:latin typeface="Cambria Math" panose="02040503050406030204" pitchFamily="18" charset="0"/>
                            </a:rPr>
                            <m:t>)=</m:t>
                          </m:r>
                          <m:r>
                            <a:rPr lang="en-US" sz="2400" i="1">
                              <a:latin typeface="Cambria Math" panose="02040503050406030204" pitchFamily="18" charset="0"/>
                            </a:rPr>
                            <m:t>𝑄</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0</m:t>
                              </m:r>
                            </m:sub>
                          </m:sSub>
                        </m:e>
                      </m:d>
                    </m:oMath>
                  </m:oMathPara>
                </a14:m>
                <a:endParaRPr lang="en-US" sz="2400" dirty="0"/>
              </a:p>
            </p:txBody>
          </p:sp>
        </mc:Choice>
        <mc:Fallback xmlns="">
          <p:sp>
            <p:nvSpPr>
              <p:cNvPr id="7" name="Rectángulo 6"/>
              <p:cNvSpPr>
                <a:spLocks noRot="1" noChangeAspect="1" noMove="1" noResize="1" noEditPoints="1" noAdjustHandles="1" noChangeArrowheads="1" noChangeShapeType="1" noTextEdit="1"/>
              </p:cNvSpPr>
              <p:nvPr/>
            </p:nvSpPr>
            <p:spPr>
              <a:xfrm>
                <a:off x="5215727" y="4911769"/>
                <a:ext cx="2284793" cy="461665"/>
              </a:xfrm>
              <a:prstGeom prst="rect">
                <a:avLst/>
              </a:prstGeom>
              <a:blipFill rotWithShape="0">
                <a:blip r:embed="rId3"/>
                <a:stretch>
                  <a:fillRect t="-129333" r="-30214" b="-201333"/>
                </a:stretch>
              </a:blipFill>
            </p:spPr>
            <p:txBody>
              <a:bodyPr/>
              <a:lstStyle/>
              <a:p>
                <a:r>
                  <a:rPr lang="en-US">
                    <a:noFill/>
                  </a:rPr>
                  <a:t> </a:t>
                </a:r>
              </a:p>
            </p:txBody>
          </p:sp>
        </mc:Fallback>
      </mc:AlternateContent>
    </p:spTree>
    <p:extLst>
      <p:ext uri="{BB962C8B-B14F-4D97-AF65-F5344CB8AC3E}">
        <p14:creationId xmlns:p14="http://schemas.microsoft.com/office/powerpoint/2010/main" val="3875683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Homer</a:t>
            </a:r>
            <a:endParaRPr lang="en-US" dirty="0"/>
          </a:p>
        </p:txBody>
      </p:sp>
      <mc:AlternateContent xmlns:mc="http://schemas.openxmlformats.org/markup-compatibility/2006" xmlns:a14="http://schemas.microsoft.com/office/drawing/2010/main">
        <mc:Choice Requires="a14">
          <p:sp>
            <p:nvSpPr>
              <p:cNvPr id="4" name="Rectángulo 3"/>
              <p:cNvSpPr/>
              <p:nvPr/>
            </p:nvSpPr>
            <p:spPr>
              <a:xfrm>
                <a:off x="680321" y="2670134"/>
                <a:ext cx="10714452" cy="32042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800" i="1">
                              <a:latin typeface="Cambria Math" panose="02040503050406030204" pitchFamily="18" charset="0"/>
                            </a:rPr>
                          </m:ctrlPr>
                        </m:mPr>
                        <m:mr>
                          <m:e>
                            <m:r>
                              <m:rPr>
                                <m:nor/>
                              </m:rPr>
                              <a:rPr lang="en-US" sz="2800"/>
                              <m:t> </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𝑛</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𝑛</m:t>
                                </m:r>
                                <m:r>
                                  <a:rPr lang="en-US" sz="2800" i="0">
                                    <a:latin typeface="Cambria Math" panose="02040503050406030204" pitchFamily="18" charset="0"/>
                                  </a:rPr>
                                  <m:t>−1</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𝑛</m:t>
                                </m:r>
                                <m:r>
                                  <a:rPr lang="en-US" sz="2800" i="0">
                                    <a:latin typeface="Cambria Math" panose="02040503050406030204" pitchFamily="18" charset="0"/>
                                  </a:rPr>
                                  <m:t>−2</m:t>
                                </m:r>
                              </m:sub>
                            </m:sSub>
                            <m:r>
                              <m:rPr>
                                <m:nor/>
                              </m:rPr>
                              <a:rPr lang="en-US" sz="2800" i="1">
                                <a:latin typeface="Cambria Math" panose="02040503050406030204" pitchFamily="18" charset="0"/>
                              </a:rPr>
                              <m:t>  </m:t>
                            </m:r>
                            <m:r>
                              <a:rPr lang="en-US" sz="2800" i="0">
                                <a:latin typeface="Cambria Math" panose="02040503050406030204" pitchFamily="18" charset="0"/>
                              </a:rPr>
                              <m:t>…</m:t>
                            </m:r>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0">
                                    <a:latin typeface="Cambria Math" panose="02040503050406030204" pitchFamily="18" charset="0"/>
                                  </a:rPr>
                                  <m:t>2</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0">
                                    <a:latin typeface="Cambria Math" panose="02040503050406030204" pitchFamily="18" charset="0"/>
                                  </a:rPr>
                                  <m:t>1</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0">
                                    <a:latin typeface="Cambria Math" panose="02040503050406030204" pitchFamily="18" charset="0"/>
                                  </a:rPr>
                                  <m:t>0</m:t>
                                </m:r>
                              </m:sub>
                            </m:sSub>
                          </m:e>
                        </m:mr>
                        <m:mr>
                          <m:e>
                            <m:r>
                              <a:rPr lang="en-US" sz="2800" i="0">
                                <a:latin typeface="Cambria Math" panose="02040503050406030204" pitchFamily="18" charset="0"/>
                              </a:rPr>
                              <m:t>+</m:t>
                            </m:r>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𝑛</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𝑛</m:t>
                                </m:r>
                                <m:r>
                                  <a:rPr lang="en-US" sz="2800" i="0">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m:rPr>
                                <m:nor/>
                              </m:rPr>
                              <a:rPr lang="en-US" sz="2800" i="1">
                                <a:latin typeface="Cambria Math" panose="02040503050406030204" pitchFamily="18" charset="0"/>
                              </a:rPr>
                              <m:t>   </m:t>
                            </m:r>
                            <m:r>
                              <a:rPr lang="en-US" sz="2800" i="0">
                                <a:latin typeface="Cambria Math" panose="02040503050406030204" pitchFamily="18" charset="0"/>
                              </a:rPr>
                              <m:t>…</m:t>
                            </m:r>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0">
                                    <a:latin typeface="Cambria Math" panose="02040503050406030204" pitchFamily="18" charset="0"/>
                                  </a:rPr>
                                  <m:t>3</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0">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e>
                        </m:mr>
                        <m:mr>
                          <m:e>
                            <m:r>
                              <m:rPr>
                                <m:lit/>
                              </m:rPr>
                              <a:rPr lang="en-US" sz="2800" i="0">
                                <a:latin typeface="Cambria Math" panose="02040503050406030204" pitchFamily="18" charset="0"/>
                              </a:rPr>
                              <m:t>________________________________________________</m:t>
                            </m:r>
                          </m:e>
                        </m:mr>
                        <m:mr>
                          <m:e>
                            <m:d>
                              <m:dPr>
                                <m:begChr m:val=""/>
                                <m:ctrlPr>
                                  <a:rPr lang="en-US" sz="2800" i="1">
                                    <a:latin typeface="Cambria Math" panose="02040503050406030204" pitchFamily="18" charset="0"/>
                                  </a:rPr>
                                </m:ctrlPr>
                              </m:dPr>
                              <m:e>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𝑛</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𝑛</m:t>
                                    </m:r>
                                    <m:r>
                                      <a:rPr lang="en-US" sz="2800" i="0">
                                        <a:latin typeface="Cambria Math" panose="02040503050406030204" pitchFamily="18" charset="0"/>
                                      </a:rPr>
                                      <m:t>−1</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𝑛</m:t>
                                    </m:r>
                                    <m:r>
                                      <a:rPr lang="en-US" sz="2800" i="0">
                                        <a:latin typeface="Cambria Math" panose="02040503050406030204" pitchFamily="18" charset="0"/>
                                      </a:rPr>
                                      <m:t>−2</m:t>
                                    </m:r>
                                  </m:sub>
                                </m:sSub>
                                <m:r>
                                  <m:rPr>
                                    <m:nor/>
                                  </m:rPr>
                                  <a:rPr lang="en-US" sz="2800" i="1">
                                    <a:latin typeface="Cambria Math" panose="02040503050406030204" pitchFamily="18" charset="0"/>
                                  </a:rPr>
                                  <m:t>    </m:t>
                                </m:r>
                                <m:r>
                                  <a:rPr lang="en-US" sz="2800" i="0">
                                    <a:latin typeface="Cambria Math" panose="02040503050406030204" pitchFamily="18" charset="0"/>
                                  </a:rPr>
                                  <m:t>…</m:t>
                                </m:r>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0">
                                        <a:latin typeface="Cambria Math" panose="02040503050406030204" pitchFamily="18" charset="0"/>
                                      </a:rPr>
                                      <m:t>2</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0">
                                        <a:latin typeface="Cambria Math" panose="02040503050406030204" pitchFamily="18" charset="0"/>
                                      </a:rPr>
                                      <m:t>1</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0">
                                        <a:latin typeface="Cambria Math" panose="02040503050406030204" pitchFamily="18" charset="0"/>
                                      </a:rPr>
                                      <m:t>0</m:t>
                                    </m:r>
                                  </m:sub>
                                </m:sSub>
                                <m:r>
                                  <a:rPr lang="en-US" sz="2800" i="0">
                                    <a:latin typeface="Cambria Math" panose="02040503050406030204" pitchFamily="18" charset="0"/>
                                  </a:rPr>
                                  <m:t>=</m:t>
                                </m:r>
                                <m:r>
                                  <a:rPr lang="en-US" sz="2800" i="1">
                                    <a:latin typeface="Cambria Math" panose="02040503050406030204" pitchFamily="18" charset="0"/>
                                  </a:rPr>
                                  <m:t>𝑃</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e>
                            </m:d>
                          </m:e>
                        </m:mr>
                        <m:mr>
                          <m:e>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𝑛</m:t>
                                </m:r>
                                <m:r>
                                  <a:rPr lang="en-US" sz="2800" i="0">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𝑛</m:t>
                                </m:r>
                                <m:r>
                                  <a:rPr lang="en-US" sz="2800" i="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m:rPr>
                                <m:nor/>
                              </m:rPr>
                              <a:rPr lang="en-US" sz="2800" i="1">
                                <a:latin typeface="Cambria Math" panose="02040503050406030204" pitchFamily="18" charset="0"/>
                              </a:rPr>
                              <m:t>   </m:t>
                            </m:r>
                            <m:r>
                              <a:rPr lang="en-US" sz="2800" i="0">
                                <a:latin typeface="Cambria Math" panose="02040503050406030204" pitchFamily="18" charset="0"/>
                              </a:rPr>
                              <m:t>…</m:t>
                            </m:r>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0">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0">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e>
                        </m:mr>
                        <m:mr>
                          <m:e>
                            <m:d>
                              <m:dPr>
                                <m:begChr m:val=""/>
                                <m:ctrlPr>
                                  <a:rPr lang="en-US" sz="2800" i="1">
                                    <a:latin typeface="Cambria Math" panose="02040503050406030204" pitchFamily="18" charset="0"/>
                                  </a:rPr>
                                </m:ctrlPr>
                              </m:dPr>
                              <m:e>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𝑛</m:t>
                                    </m:r>
                                    <m:r>
                                      <a:rPr lang="en-US" sz="2800" i="0">
                                        <a:latin typeface="Cambria Math" panose="02040503050406030204" pitchFamily="18" charset="0"/>
                                      </a:rPr>
                                      <m:t>−1</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𝑛</m:t>
                                    </m:r>
                                    <m:r>
                                      <a:rPr lang="en-US" sz="2800" i="0">
                                        <a:latin typeface="Cambria Math" panose="02040503050406030204" pitchFamily="18" charset="0"/>
                                      </a:rPr>
                                      <m:t>−2</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𝑛</m:t>
                                    </m:r>
                                    <m:r>
                                      <a:rPr lang="en-US" sz="2800" i="0">
                                        <a:latin typeface="Cambria Math" panose="02040503050406030204" pitchFamily="18" charset="0"/>
                                      </a:rPr>
                                      <m:t>−3</m:t>
                                    </m:r>
                                  </m:sub>
                                </m:sSub>
                                <m:r>
                                  <m:rPr>
                                    <m:nor/>
                                  </m:rPr>
                                  <a:rPr lang="en-US" sz="2800" i="1">
                                    <a:latin typeface="Cambria Math" panose="02040503050406030204" pitchFamily="18" charset="0"/>
                                  </a:rPr>
                                  <m:t>    </m:t>
                                </m:r>
                                <m:r>
                                  <a:rPr lang="en-US" sz="2800" i="0">
                                    <a:latin typeface="Cambria Math" panose="02040503050406030204" pitchFamily="18" charset="0"/>
                                  </a:rPr>
                                  <m:t>…</m:t>
                                </m:r>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0">
                                        <a:latin typeface="Cambria Math" panose="02040503050406030204" pitchFamily="18" charset="0"/>
                                      </a:rPr>
                                      <m:t>1</m:t>
                                    </m:r>
                                  </m:sub>
                                </m:sSub>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0">
                                        <a:latin typeface="Cambria Math" panose="02040503050406030204" pitchFamily="18" charset="0"/>
                                      </a:rPr>
                                      <m:t>0</m:t>
                                    </m:r>
                                  </m:sub>
                                </m:sSub>
                                <m:r>
                                  <m:rPr>
                                    <m:nor/>
                                  </m:rPr>
                                  <a:rPr lang="en-US" sz="2800" i="1">
                                    <a:latin typeface="Cambria Math" panose="02040503050406030204" pitchFamily="18" charset="0"/>
                                  </a:rPr>
                                  <m:t> </m:t>
                                </m:r>
                                <m:r>
                                  <a:rPr lang="en-US" sz="2800" i="0">
                                    <a:latin typeface="Cambria Math" panose="02040503050406030204" pitchFamily="18" charset="0"/>
                                  </a:rPr>
                                  <m:t>=</m:t>
                                </m:r>
                                <m:r>
                                  <a:rPr lang="en-US" sz="2800" i="1">
                                    <a:latin typeface="Cambria Math" panose="02040503050406030204" pitchFamily="18" charset="0"/>
                                  </a:rPr>
                                  <m:t>𝑄</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a:rPr lang="en-US" sz="2800" i="0">
                                    <a:latin typeface="Cambria Math" panose="02040503050406030204" pitchFamily="18" charset="0"/>
                                  </a:rPr>
                                  <m:t>)=</m:t>
                                </m:r>
                                <m:r>
                                  <a:rPr lang="en-US" sz="2800" i="1">
                                    <a:latin typeface="Cambria Math" panose="02040503050406030204" pitchFamily="18" charset="0"/>
                                  </a:rPr>
                                  <m:t>𝑃</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e>
                            </m:d>
                          </m:e>
                        </m:mr>
                      </m:m>
                    </m:oMath>
                  </m:oMathPara>
                </a14:m>
                <a:endParaRPr lang="en-US" sz="2800" dirty="0"/>
              </a:p>
            </p:txBody>
          </p:sp>
        </mc:Choice>
        <mc:Fallback xmlns="">
          <p:sp>
            <p:nvSpPr>
              <p:cNvPr id="4" name="Rectángulo 3"/>
              <p:cNvSpPr>
                <a:spLocks noRot="1" noChangeAspect="1" noMove="1" noResize="1" noEditPoints="1" noAdjustHandles="1" noChangeArrowheads="1" noChangeShapeType="1" noTextEdit="1"/>
              </p:cNvSpPr>
              <p:nvPr/>
            </p:nvSpPr>
            <p:spPr>
              <a:xfrm>
                <a:off x="680321" y="2670134"/>
                <a:ext cx="10714452" cy="3204275"/>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9962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Homer</a:t>
            </a:r>
            <a:endParaRPr lang="en-US" dirty="0"/>
          </a:p>
        </p:txBody>
      </p:sp>
      <p:sp>
        <p:nvSpPr>
          <p:cNvPr id="3" name="Marcador de contenido 2"/>
          <p:cNvSpPr>
            <a:spLocks noGrp="1"/>
          </p:cNvSpPr>
          <p:nvPr>
            <p:ph idx="1"/>
          </p:nvPr>
        </p:nvSpPr>
        <p:spPr/>
        <p:txBody>
          <a:bodyPr/>
          <a:lstStyle/>
          <a:p>
            <a:r>
              <a:rPr lang="es-VE" dirty="0"/>
              <a:t> </a:t>
            </a:r>
            <a:r>
              <a:rPr lang="es-VE" dirty="0" err="1" smtClean="0"/>
              <a:t>Ej</a:t>
            </a:r>
            <a:r>
              <a:rPr lang="es-VE" dirty="0" smtClean="0"/>
              <a:t>: A </a:t>
            </a:r>
            <a:r>
              <a:rPr lang="es-VE" dirty="0"/>
              <a:t>continuación calcularemos </a:t>
            </a:r>
            <a:r>
              <a:rPr lang="es-VE" i="1" dirty="0"/>
              <a:t>P</a:t>
            </a:r>
            <a:r>
              <a:rPr lang="es-VE" dirty="0"/>
              <a:t>(-1) y </a:t>
            </a:r>
            <a:r>
              <a:rPr lang="es-VE" i="1" dirty="0"/>
              <a:t>P</a:t>
            </a:r>
            <a:r>
              <a:rPr lang="es-VE" dirty="0"/>
              <a:t>’(-1) para el </a:t>
            </a:r>
            <a:r>
              <a:rPr lang="es-VE" dirty="0" smtClean="0"/>
              <a:t>polinomio</a:t>
            </a:r>
            <a:r>
              <a:rPr lang="en-US" dirty="0"/>
              <a:t> </a:t>
            </a:r>
            <a:r>
              <a:rPr lang="es-VE" i="1" dirty="0" smtClean="0"/>
              <a:t>P</a:t>
            </a:r>
            <a:r>
              <a:rPr lang="es-VE" dirty="0" smtClean="0"/>
              <a:t>(</a:t>
            </a:r>
            <a:r>
              <a:rPr lang="es-VE" i="1" dirty="0" smtClean="0"/>
              <a:t>x</a:t>
            </a:r>
            <a:r>
              <a:rPr lang="es-VE" dirty="0"/>
              <a:t>) = </a:t>
            </a:r>
            <a:r>
              <a:rPr lang="es-VE" i="1" dirty="0"/>
              <a:t>x</a:t>
            </a:r>
            <a:r>
              <a:rPr lang="es-VE" baseline="30000" dirty="0"/>
              <a:t>4</a:t>
            </a:r>
            <a:r>
              <a:rPr lang="es-VE" dirty="0"/>
              <a:t>  - 2</a:t>
            </a:r>
            <a:r>
              <a:rPr lang="es-VE" i="1" dirty="0"/>
              <a:t>x</a:t>
            </a:r>
            <a:r>
              <a:rPr lang="es-VE" baseline="30000" dirty="0"/>
              <a:t>3</a:t>
            </a:r>
            <a:r>
              <a:rPr lang="es-VE" dirty="0"/>
              <a:t>  - 13</a:t>
            </a:r>
            <a:r>
              <a:rPr lang="es-VE" i="1" dirty="0"/>
              <a:t>x</a:t>
            </a:r>
            <a:r>
              <a:rPr lang="es-VE" baseline="30000" dirty="0"/>
              <a:t>2</a:t>
            </a:r>
            <a:r>
              <a:rPr lang="es-VE" dirty="0"/>
              <a:t> + 38</a:t>
            </a:r>
            <a:r>
              <a:rPr lang="es-VE" i="1" dirty="0"/>
              <a:t>x</a:t>
            </a:r>
            <a:r>
              <a:rPr lang="es-VE" dirty="0"/>
              <a:t> - 24</a:t>
            </a:r>
            <a:endParaRPr lang="en-US" dirty="0"/>
          </a:p>
          <a:p>
            <a:endParaRPr lang="en-US" dirty="0"/>
          </a:p>
        </p:txBody>
      </p:sp>
      <p:pic>
        <p:nvPicPr>
          <p:cNvPr id="16" name="Imagen 15"/>
          <p:cNvPicPr>
            <a:picLocks noChangeAspect="1"/>
          </p:cNvPicPr>
          <p:nvPr/>
        </p:nvPicPr>
        <p:blipFill>
          <a:blip r:embed="rId2"/>
          <a:stretch>
            <a:fillRect/>
          </a:stretch>
        </p:blipFill>
        <p:spPr>
          <a:xfrm>
            <a:off x="1181951" y="3276596"/>
            <a:ext cx="8610600" cy="3162300"/>
          </a:xfrm>
          <a:prstGeom prst="rect">
            <a:avLst/>
          </a:prstGeom>
        </p:spPr>
      </p:pic>
    </p:spTree>
    <p:extLst>
      <p:ext uri="{BB962C8B-B14F-4D97-AF65-F5344CB8AC3E}">
        <p14:creationId xmlns:p14="http://schemas.microsoft.com/office/powerpoint/2010/main" val="4266600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Homer</a:t>
            </a:r>
            <a:endParaRPr lang="en-US" dirty="0"/>
          </a:p>
        </p:txBody>
      </p:sp>
      <p:sp>
        <p:nvSpPr>
          <p:cNvPr id="3" name="Marcador de contenido 2"/>
          <p:cNvSpPr>
            <a:spLocks noGrp="1"/>
          </p:cNvSpPr>
          <p:nvPr>
            <p:ph idx="1"/>
          </p:nvPr>
        </p:nvSpPr>
        <p:spPr>
          <a:xfrm>
            <a:off x="680321" y="2336873"/>
            <a:ext cx="5021232" cy="4104268"/>
          </a:xfrm>
        </p:spPr>
        <p:txBody>
          <a:bodyPr>
            <a:normAutofit fontScale="70000" lnSpcReduction="20000"/>
          </a:bodyPr>
          <a:lstStyle/>
          <a:p>
            <a:r>
              <a:rPr lang="en-US" sz="2900" dirty="0" err="1"/>
              <a:t>Algoritmo</a:t>
            </a:r>
            <a:r>
              <a:rPr lang="en-US" sz="2900" dirty="0"/>
              <a:t> 3.5.1. </a:t>
            </a:r>
            <a:r>
              <a:rPr lang="en-US" sz="2900" dirty="0" err="1"/>
              <a:t>Algoritmo</a:t>
            </a:r>
            <a:r>
              <a:rPr lang="en-US" sz="2900" dirty="0"/>
              <a:t> de Horner</a:t>
            </a:r>
          </a:p>
          <a:p>
            <a:r>
              <a:rPr lang="en-US" sz="2900" dirty="0"/>
              <a:t>Entradas: </a:t>
            </a:r>
            <a:r>
              <a:rPr lang="en-US" sz="2900" dirty="0" err="1"/>
              <a:t>Grado</a:t>
            </a:r>
            <a:r>
              <a:rPr lang="en-US" sz="2900" dirty="0"/>
              <a:t> n.</a:t>
            </a:r>
          </a:p>
          <a:p>
            <a:r>
              <a:rPr lang="en-US" sz="2900" dirty="0"/>
              <a:t>                </a:t>
            </a:r>
            <a:r>
              <a:rPr lang="en-US" sz="2900" dirty="0" err="1"/>
              <a:t>Coeficientes</a:t>
            </a:r>
            <a:r>
              <a:rPr lang="en-US" sz="2900" dirty="0"/>
              <a:t> a0, a1, ..., an.</a:t>
            </a:r>
          </a:p>
          <a:p>
            <a:r>
              <a:rPr lang="en-US" sz="2900" dirty="0"/>
              <a:t>                Valor x0</a:t>
            </a:r>
          </a:p>
          <a:p>
            <a:r>
              <a:rPr lang="en-US" sz="2900" dirty="0" err="1"/>
              <a:t>Salida</a:t>
            </a:r>
            <a:r>
              <a:rPr lang="en-US" sz="2900" dirty="0"/>
              <a:t>: b = P(x0)</a:t>
            </a:r>
          </a:p>
          <a:p>
            <a:r>
              <a:rPr lang="en-US" sz="2900" dirty="0"/>
              <a:t>            c = P’(x0)</a:t>
            </a:r>
          </a:p>
          <a:p>
            <a:endParaRPr lang="en-US" sz="2900" dirty="0"/>
          </a:p>
          <a:p>
            <a:r>
              <a:rPr lang="en-US" sz="2900" dirty="0"/>
              <a:t>1. </a:t>
            </a:r>
            <a:r>
              <a:rPr lang="en-US" sz="2900" dirty="0" err="1"/>
              <a:t>Inicio</a:t>
            </a:r>
            <a:endParaRPr lang="en-US" sz="2900" dirty="0"/>
          </a:p>
          <a:p>
            <a:r>
              <a:rPr lang="en-US" sz="2900" dirty="0"/>
              <a:t>2. </a:t>
            </a:r>
            <a:r>
              <a:rPr lang="en-US" sz="2900" dirty="0" err="1"/>
              <a:t>Hacer</a:t>
            </a:r>
            <a:r>
              <a:rPr lang="en-US" sz="2900" dirty="0"/>
              <a:t> b = an, c = an </a:t>
            </a:r>
          </a:p>
          <a:p>
            <a:r>
              <a:rPr lang="en-US" sz="2900" dirty="0"/>
              <a:t>3. </a:t>
            </a:r>
            <a:r>
              <a:rPr lang="en-US" sz="2900" dirty="0" err="1"/>
              <a:t>Repetir</a:t>
            </a:r>
            <a:r>
              <a:rPr lang="en-US" sz="2900" dirty="0"/>
              <a:t> </a:t>
            </a:r>
            <a:r>
              <a:rPr lang="en-US" sz="2900" dirty="0" err="1"/>
              <a:t>desde</a:t>
            </a:r>
            <a:r>
              <a:rPr lang="en-US" sz="2900" dirty="0"/>
              <a:t>   hasta </a:t>
            </a:r>
          </a:p>
          <a:p>
            <a:r>
              <a:rPr lang="en-US" sz="2900" dirty="0"/>
              <a:t>    3.1 </a:t>
            </a:r>
            <a:r>
              <a:rPr lang="en-US" sz="2900" dirty="0" err="1"/>
              <a:t>Calcular</a:t>
            </a:r>
            <a:r>
              <a:rPr lang="en-US" sz="2900" dirty="0"/>
              <a:t> b = bx0 + </a:t>
            </a:r>
            <a:r>
              <a:rPr lang="en-US" sz="2900" dirty="0" err="1" smtClean="0"/>
              <a:t>aj</a:t>
            </a:r>
            <a:endParaRPr lang="en-US" sz="2900" dirty="0" smtClean="0"/>
          </a:p>
          <a:p>
            <a:endParaRPr lang="en-US" dirty="0" smtClean="0"/>
          </a:p>
          <a:p>
            <a:endParaRPr lang="en-US" dirty="0"/>
          </a:p>
        </p:txBody>
      </p:sp>
      <p:sp>
        <p:nvSpPr>
          <p:cNvPr id="14" name="Rectángulo 13"/>
          <p:cNvSpPr/>
          <p:nvPr/>
        </p:nvSpPr>
        <p:spPr>
          <a:xfrm>
            <a:off x="6025134" y="2336873"/>
            <a:ext cx="3670196" cy="1631216"/>
          </a:xfrm>
          <a:prstGeom prst="rect">
            <a:avLst/>
          </a:prstGeom>
        </p:spPr>
        <p:txBody>
          <a:bodyPr wrap="square">
            <a:spAutoFit/>
          </a:bodyPr>
          <a:lstStyle/>
          <a:p>
            <a:r>
              <a:rPr lang="es-VE" dirty="0">
                <a:latin typeface="Arial" panose="020B0604020202020204" pitchFamily="34" charset="0"/>
                <a:ea typeface="Times New Roman" panose="02020603050405020304" pitchFamily="18" charset="0"/>
              </a:rPr>
              <a:t> </a:t>
            </a:r>
            <a:r>
              <a:rPr lang="es-VE" sz="2000" dirty="0">
                <a:latin typeface="Times New Roman" panose="02020603050405020304" pitchFamily="18" charset="0"/>
                <a:ea typeface="Times New Roman" panose="02020603050405020304" pitchFamily="18" charset="0"/>
              </a:rPr>
              <a:t>3.2</a:t>
            </a:r>
            <a:r>
              <a:rPr lang="es-VE" sz="2000" dirty="0">
                <a:latin typeface="Arial" panose="020B0604020202020204" pitchFamily="34" charset="0"/>
                <a:ea typeface="Times New Roman" panose="02020603050405020304" pitchFamily="18" charset="0"/>
              </a:rPr>
              <a:t> Calcular </a:t>
            </a:r>
            <a:r>
              <a:rPr lang="es-VE" sz="2000" i="1" dirty="0">
                <a:latin typeface="Times New Roman" panose="02020603050405020304" pitchFamily="18" charset="0"/>
                <a:ea typeface="Times New Roman" panose="02020603050405020304" pitchFamily="18" charset="0"/>
              </a:rPr>
              <a:t>c</a:t>
            </a:r>
            <a:r>
              <a:rPr lang="es-VE" sz="2000" dirty="0">
                <a:latin typeface="Times New Roman" panose="02020603050405020304" pitchFamily="18" charset="0"/>
                <a:ea typeface="Times New Roman" panose="02020603050405020304" pitchFamily="18" charset="0"/>
              </a:rPr>
              <a:t> = </a:t>
            </a:r>
            <a:r>
              <a:rPr lang="es-VE" sz="2000" i="1" dirty="0">
                <a:latin typeface="Times New Roman" panose="02020603050405020304" pitchFamily="18" charset="0"/>
                <a:ea typeface="Times New Roman" panose="02020603050405020304" pitchFamily="18" charset="0"/>
              </a:rPr>
              <a:t>cx</a:t>
            </a:r>
            <a:r>
              <a:rPr lang="es-VE" sz="2000" baseline="-25000" dirty="0">
                <a:latin typeface="Times New Roman" panose="02020603050405020304" pitchFamily="18" charset="0"/>
                <a:ea typeface="Times New Roman" panose="02020603050405020304" pitchFamily="18" charset="0"/>
              </a:rPr>
              <a:t>0</a:t>
            </a:r>
            <a:r>
              <a:rPr lang="es-VE" sz="2000" dirty="0">
                <a:latin typeface="Times New Roman" panose="02020603050405020304" pitchFamily="18" charset="0"/>
                <a:ea typeface="Times New Roman" panose="02020603050405020304" pitchFamily="18" charset="0"/>
              </a:rPr>
              <a:t> + </a:t>
            </a:r>
            <a:r>
              <a:rPr lang="es-VE" sz="2000" i="1" dirty="0">
                <a:latin typeface="Times New Roman" panose="02020603050405020304" pitchFamily="18" charset="0"/>
                <a:ea typeface="Times New Roman" panose="02020603050405020304" pitchFamily="18" charset="0"/>
              </a:rPr>
              <a:t>b</a:t>
            </a:r>
            <a:r>
              <a:rPr lang="es-VE" sz="2000" dirty="0">
                <a:latin typeface="Arial" panose="020B0604020202020204" pitchFamily="34" charset="0"/>
                <a:ea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endParaRPr>
          </a:p>
          <a:p>
            <a:pPr>
              <a:tabLst>
                <a:tab pos="2743200" algn="ctr"/>
                <a:tab pos="5486400" algn="r"/>
                <a:tab pos="457200" algn="l"/>
              </a:tabLst>
            </a:pPr>
            <a:r>
              <a:rPr lang="es-VE" sz="2000" dirty="0">
                <a:latin typeface="Arial" panose="020B0604020202020204" pitchFamily="34" charset="0"/>
                <a:ea typeface="Times New Roman" panose="02020603050405020304" pitchFamily="18" charset="0"/>
              </a:rPr>
              <a:t>    Fin del repetir</a:t>
            </a:r>
            <a:endParaRPr lang="en-US" sz="2000" dirty="0">
              <a:latin typeface="Times New Roman" panose="02020603050405020304" pitchFamily="18" charset="0"/>
              <a:ea typeface="Times New Roman" panose="02020603050405020304" pitchFamily="18" charset="0"/>
            </a:endParaRPr>
          </a:p>
          <a:p>
            <a:r>
              <a:rPr lang="es-VE" sz="2000" dirty="0">
                <a:latin typeface="Times New Roman" panose="02020603050405020304" pitchFamily="18" charset="0"/>
                <a:ea typeface="Times New Roman" panose="02020603050405020304" pitchFamily="18" charset="0"/>
              </a:rPr>
              <a:t>4</a:t>
            </a:r>
            <a:r>
              <a:rPr lang="es-VE" sz="2000" dirty="0">
                <a:latin typeface="Arial" panose="020B0604020202020204" pitchFamily="34" charset="0"/>
                <a:ea typeface="Times New Roman" panose="02020603050405020304" pitchFamily="18" charset="0"/>
              </a:rPr>
              <a:t>. Calcular </a:t>
            </a:r>
            <a:r>
              <a:rPr lang="es-VE" sz="2000" i="1" dirty="0">
                <a:latin typeface="Times New Roman" panose="02020603050405020304" pitchFamily="18" charset="0"/>
                <a:ea typeface="Times New Roman" panose="02020603050405020304" pitchFamily="18" charset="0"/>
              </a:rPr>
              <a:t>b</a:t>
            </a:r>
            <a:r>
              <a:rPr lang="es-VE" sz="2000" dirty="0">
                <a:latin typeface="Times New Roman" panose="02020603050405020304" pitchFamily="18" charset="0"/>
                <a:ea typeface="Times New Roman" panose="02020603050405020304" pitchFamily="18" charset="0"/>
              </a:rPr>
              <a:t> = </a:t>
            </a:r>
            <a:r>
              <a:rPr lang="es-VE" sz="2000" i="1" dirty="0">
                <a:latin typeface="Times New Roman" panose="02020603050405020304" pitchFamily="18" charset="0"/>
                <a:ea typeface="Times New Roman" panose="02020603050405020304" pitchFamily="18" charset="0"/>
              </a:rPr>
              <a:t>bx</a:t>
            </a:r>
            <a:r>
              <a:rPr lang="es-VE" sz="2000" baseline="-25000" dirty="0">
                <a:latin typeface="Times New Roman" panose="02020603050405020304" pitchFamily="18" charset="0"/>
                <a:ea typeface="Times New Roman" panose="02020603050405020304" pitchFamily="18" charset="0"/>
              </a:rPr>
              <a:t>0</a:t>
            </a:r>
            <a:r>
              <a:rPr lang="es-VE" sz="2000" dirty="0">
                <a:latin typeface="Times New Roman" panose="02020603050405020304" pitchFamily="18" charset="0"/>
                <a:ea typeface="Times New Roman" panose="02020603050405020304" pitchFamily="18" charset="0"/>
              </a:rPr>
              <a:t> + </a:t>
            </a:r>
            <a:r>
              <a:rPr lang="es-VE" sz="2000" i="1" dirty="0">
                <a:latin typeface="Times New Roman" panose="02020603050405020304" pitchFamily="18" charset="0"/>
                <a:ea typeface="Times New Roman" panose="02020603050405020304" pitchFamily="18" charset="0"/>
              </a:rPr>
              <a:t>a</a:t>
            </a:r>
            <a:r>
              <a:rPr lang="es-VE" sz="2000" baseline="-25000" dirty="0">
                <a:latin typeface="Times New Roman" panose="02020603050405020304" pitchFamily="18" charset="0"/>
                <a:ea typeface="Times New Roman" panose="02020603050405020304" pitchFamily="18" charset="0"/>
              </a:rPr>
              <a:t>0</a:t>
            </a:r>
            <a:r>
              <a:rPr lang="es-VE" sz="2000" dirty="0">
                <a:latin typeface="Arial" panose="020B0604020202020204" pitchFamily="34" charset="0"/>
                <a:ea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endParaRPr>
          </a:p>
          <a:p>
            <a:r>
              <a:rPr lang="es-VE" sz="2000" dirty="0">
                <a:latin typeface="Times New Roman" panose="02020603050405020304" pitchFamily="18" charset="0"/>
                <a:ea typeface="Times New Roman" panose="02020603050405020304" pitchFamily="18" charset="0"/>
              </a:rPr>
              <a:t>5</a:t>
            </a:r>
            <a:r>
              <a:rPr lang="es-VE" sz="2000" dirty="0">
                <a:latin typeface="Arial" panose="020B0604020202020204" pitchFamily="34" charset="0"/>
                <a:ea typeface="Times New Roman" panose="02020603050405020304" pitchFamily="18" charset="0"/>
              </a:rPr>
              <a:t>. Mostrar </a:t>
            </a:r>
            <a:r>
              <a:rPr lang="es-VE" sz="2000" i="1" dirty="0">
                <a:latin typeface="Times New Roman" panose="02020603050405020304" pitchFamily="18" charset="0"/>
                <a:ea typeface="Times New Roman" panose="02020603050405020304" pitchFamily="18" charset="0"/>
              </a:rPr>
              <a:t>b</a:t>
            </a:r>
            <a:r>
              <a:rPr lang="es-VE" sz="2000" dirty="0">
                <a:latin typeface="Times New Roman" panose="02020603050405020304" pitchFamily="18" charset="0"/>
                <a:ea typeface="Times New Roman" panose="02020603050405020304" pitchFamily="18" charset="0"/>
              </a:rPr>
              <a:t>, </a:t>
            </a:r>
            <a:r>
              <a:rPr lang="es-VE" sz="2000" i="1" dirty="0">
                <a:latin typeface="Times New Roman" panose="02020603050405020304" pitchFamily="18" charset="0"/>
                <a:ea typeface="Times New Roman" panose="02020603050405020304" pitchFamily="18" charset="0"/>
              </a:rPr>
              <a:t>c</a:t>
            </a:r>
            <a:endParaRPr lang="en-US" sz="2000" dirty="0">
              <a:latin typeface="Times New Roman" panose="02020603050405020304" pitchFamily="18" charset="0"/>
              <a:ea typeface="Times New Roman" panose="02020603050405020304" pitchFamily="18" charset="0"/>
            </a:endParaRPr>
          </a:p>
          <a:p>
            <a:r>
              <a:rPr lang="es-VE" sz="2000" dirty="0">
                <a:latin typeface="Times New Roman" panose="02020603050405020304" pitchFamily="18" charset="0"/>
                <a:ea typeface="Times New Roman" panose="02020603050405020304" pitchFamily="18" charset="0"/>
              </a:rPr>
              <a:t>6</a:t>
            </a:r>
            <a:r>
              <a:rPr lang="es-VE" sz="2000" dirty="0">
                <a:latin typeface="Arial" panose="020B0604020202020204" pitchFamily="34" charset="0"/>
                <a:ea typeface="Times New Roman" panose="02020603050405020304" pitchFamily="18" charset="0"/>
              </a:rPr>
              <a:t>. Fin del Proceso</a:t>
            </a:r>
            <a:endParaRPr lang="en-US" sz="2000" dirty="0"/>
          </a:p>
        </p:txBody>
      </p:sp>
    </p:spTree>
    <p:extLst>
      <p:ext uri="{BB962C8B-B14F-4D97-AF65-F5344CB8AC3E}">
        <p14:creationId xmlns:p14="http://schemas.microsoft.com/office/powerpoint/2010/main" val="3675503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Metodo</a:t>
            </a:r>
            <a:r>
              <a:rPr lang="en-US" dirty="0" smtClean="0"/>
              <a:t> de Muller</a:t>
            </a:r>
            <a:endParaRPr lang="en-US" dirty="0"/>
          </a:p>
        </p:txBody>
      </p:sp>
      <p:sp>
        <p:nvSpPr>
          <p:cNvPr id="3" name="Marcador de contenido 2"/>
          <p:cNvSpPr>
            <a:spLocks noGrp="1"/>
          </p:cNvSpPr>
          <p:nvPr>
            <p:ph idx="1"/>
          </p:nvPr>
        </p:nvSpPr>
        <p:spPr>
          <a:xfrm>
            <a:off x="680321" y="2027591"/>
            <a:ext cx="9613861" cy="3599316"/>
          </a:xfrm>
        </p:spPr>
        <p:txBody>
          <a:bodyPr>
            <a:normAutofit/>
          </a:bodyPr>
          <a:lstStyle/>
          <a:p>
            <a:r>
              <a:rPr lang="es-VE" sz="1800" dirty="0"/>
              <a:t>Este método es una generalización del método de la secante que, en lugar de utilizar dos aproximaciones iniciales </a:t>
            </a:r>
            <a:r>
              <a:rPr lang="es-VE" sz="1800" i="1" dirty="0"/>
              <a:t>x</a:t>
            </a:r>
            <a:r>
              <a:rPr lang="es-VE" sz="1800" baseline="-25000" dirty="0"/>
              <a:t>0</a:t>
            </a:r>
            <a:r>
              <a:rPr lang="es-VE" sz="1800" dirty="0"/>
              <a:t> y </a:t>
            </a:r>
            <a:r>
              <a:rPr lang="es-VE" sz="1800" i="1" dirty="0"/>
              <a:t>x</a:t>
            </a:r>
            <a:r>
              <a:rPr lang="es-VE" sz="1800" baseline="-25000" dirty="0"/>
              <a:t>1</a:t>
            </a:r>
            <a:r>
              <a:rPr lang="es-VE" sz="1800" dirty="0"/>
              <a:t> usa tres aproximaciones </a:t>
            </a:r>
            <a:r>
              <a:rPr lang="es-VE" sz="1800" i="1" dirty="0"/>
              <a:t>x</a:t>
            </a:r>
            <a:r>
              <a:rPr lang="es-VE" sz="1800" baseline="-25000" dirty="0"/>
              <a:t>0</a:t>
            </a:r>
            <a:r>
              <a:rPr lang="es-VE" sz="1800" dirty="0"/>
              <a:t>, </a:t>
            </a:r>
            <a:r>
              <a:rPr lang="es-VE" sz="1800" i="1" dirty="0"/>
              <a:t>x</a:t>
            </a:r>
            <a:r>
              <a:rPr lang="es-VE" sz="1800" baseline="-25000" dirty="0"/>
              <a:t>1</a:t>
            </a:r>
            <a:r>
              <a:rPr lang="es-VE" sz="1800" dirty="0"/>
              <a:t>, y </a:t>
            </a:r>
            <a:r>
              <a:rPr lang="es-VE" sz="1800" i="1" dirty="0"/>
              <a:t>x</a:t>
            </a:r>
            <a:r>
              <a:rPr lang="es-VE" sz="1800" baseline="-25000" dirty="0"/>
              <a:t>2</a:t>
            </a:r>
            <a:r>
              <a:rPr lang="es-VE" sz="1800" dirty="0"/>
              <a:t> para determinar la aproximación </a:t>
            </a:r>
            <a:r>
              <a:rPr lang="es-VE" sz="1800" i="1" dirty="0"/>
              <a:t>x</a:t>
            </a:r>
            <a:r>
              <a:rPr lang="es-VE" sz="1800" baseline="-25000" dirty="0"/>
              <a:t>3</a:t>
            </a:r>
            <a:r>
              <a:rPr lang="es-VE" sz="1800" dirty="0"/>
              <a:t> a la raíz de </a:t>
            </a:r>
            <a:r>
              <a:rPr lang="es-VE" sz="1800" i="1" dirty="0"/>
              <a:t>f</a:t>
            </a:r>
            <a:r>
              <a:rPr lang="es-VE" sz="1800" dirty="0"/>
              <a:t>(</a:t>
            </a:r>
            <a:r>
              <a:rPr lang="es-VE" sz="1800" i="1" dirty="0"/>
              <a:t>x</a:t>
            </a:r>
            <a:r>
              <a:rPr lang="es-VE" sz="1800" dirty="0"/>
              <a:t>) = 0, como la intersección del eje </a:t>
            </a:r>
            <a:r>
              <a:rPr lang="es-VE" sz="1800" i="1" dirty="0"/>
              <a:t>x</a:t>
            </a:r>
            <a:r>
              <a:rPr lang="es-VE" sz="1800" dirty="0"/>
              <a:t> con la parábola que pasa por (</a:t>
            </a:r>
            <a:r>
              <a:rPr lang="es-VE" sz="1800" i="1" dirty="0"/>
              <a:t>x</a:t>
            </a:r>
            <a:r>
              <a:rPr lang="es-VE" sz="1800" baseline="-25000" dirty="0"/>
              <a:t>0</a:t>
            </a:r>
            <a:r>
              <a:rPr lang="es-VE" sz="1800" dirty="0"/>
              <a:t>, </a:t>
            </a:r>
            <a:r>
              <a:rPr lang="es-VE" sz="1800" i="1" dirty="0"/>
              <a:t>f</a:t>
            </a:r>
            <a:r>
              <a:rPr lang="es-VE" sz="1800" dirty="0"/>
              <a:t>(</a:t>
            </a:r>
            <a:r>
              <a:rPr lang="es-VE" sz="1800" i="1" dirty="0"/>
              <a:t>x</a:t>
            </a:r>
            <a:r>
              <a:rPr lang="es-VE" sz="1800" baseline="-25000" dirty="0"/>
              <a:t>0</a:t>
            </a:r>
            <a:r>
              <a:rPr lang="es-VE" sz="1800" dirty="0"/>
              <a:t>)), (</a:t>
            </a:r>
            <a:r>
              <a:rPr lang="es-VE" sz="1800" i="1" dirty="0"/>
              <a:t>x</a:t>
            </a:r>
            <a:r>
              <a:rPr lang="es-VE" sz="1800" baseline="-25000" dirty="0"/>
              <a:t>1</a:t>
            </a:r>
            <a:r>
              <a:rPr lang="es-VE" sz="1800" dirty="0"/>
              <a:t>, </a:t>
            </a:r>
            <a:r>
              <a:rPr lang="es-VE" sz="1800" i="1" dirty="0"/>
              <a:t>f</a:t>
            </a:r>
            <a:r>
              <a:rPr lang="es-VE" sz="1800" dirty="0"/>
              <a:t>(</a:t>
            </a:r>
            <a:r>
              <a:rPr lang="es-VE" sz="1800" i="1" dirty="0"/>
              <a:t>x</a:t>
            </a:r>
            <a:r>
              <a:rPr lang="es-VE" sz="1800" baseline="-25000" dirty="0"/>
              <a:t>1</a:t>
            </a:r>
            <a:r>
              <a:rPr lang="es-VE" sz="1800" dirty="0"/>
              <a:t>)) y (</a:t>
            </a:r>
            <a:r>
              <a:rPr lang="es-VE" sz="1800" i="1" dirty="0"/>
              <a:t>x</a:t>
            </a:r>
            <a:r>
              <a:rPr lang="es-VE" sz="1800" baseline="-25000" dirty="0"/>
              <a:t>2</a:t>
            </a:r>
            <a:r>
              <a:rPr lang="es-VE" sz="1800" dirty="0"/>
              <a:t>, </a:t>
            </a:r>
            <a:r>
              <a:rPr lang="es-VE" sz="1800" i="1" dirty="0"/>
              <a:t>f</a:t>
            </a:r>
            <a:r>
              <a:rPr lang="es-VE" sz="1800" dirty="0"/>
              <a:t>(</a:t>
            </a:r>
            <a:r>
              <a:rPr lang="es-VE" sz="1800" i="1" dirty="0"/>
              <a:t>x</a:t>
            </a:r>
            <a:r>
              <a:rPr lang="es-VE" sz="1800" baseline="-25000" dirty="0"/>
              <a:t>2</a:t>
            </a:r>
            <a:r>
              <a:rPr lang="es-VE" sz="1800" dirty="0"/>
              <a:t>)). A continuación usa los valores </a:t>
            </a:r>
            <a:r>
              <a:rPr lang="es-VE" sz="1800" i="1" dirty="0"/>
              <a:t>x</a:t>
            </a:r>
            <a:r>
              <a:rPr lang="es-VE" sz="1800" baseline="-25000" dirty="0"/>
              <a:t>1</a:t>
            </a:r>
            <a:r>
              <a:rPr lang="es-VE" sz="1800" dirty="0"/>
              <a:t>, </a:t>
            </a:r>
            <a:r>
              <a:rPr lang="es-VE" sz="1800" i="1" dirty="0"/>
              <a:t>x</a:t>
            </a:r>
            <a:r>
              <a:rPr lang="es-VE" sz="1800" baseline="-25000" dirty="0"/>
              <a:t>2</a:t>
            </a:r>
            <a:r>
              <a:rPr lang="es-VE" sz="1800" dirty="0"/>
              <a:t>, y </a:t>
            </a:r>
            <a:r>
              <a:rPr lang="es-VE" sz="1800" i="1" dirty="0"/>
              <a:t>x</a:t>
            </a:r>
            <a:r>
              <a:rPr lang="es-VE" sz="1800" baseline="-25000" dirty="0"/>
              <a:t>3</a:t>
            </a:r>
            <a:r>
              <a:rPr lang="es-VE" sz="1800" dirty="0"/>
              <a:t> para producir una nueva aproximación </a:t>
            </a:r>
            <a:r>
              <a:rPr lang="es-VE" sz="1800" i="1" dirty="0"/>
              <a:t>x</a:t>
            </a:r>
            <a:r>
              <a:rPr lang="es-VE" sz="1800" baseline="-25000" dirty="0"/>
              <a:t>4</a:t>
            </a:r>
            <a:r>
              <a:rPr lang="es-VE" sz="1800" dirty="0"/>
              <a:t> y así sucesivamente hasta que se satisfaga la aproximación </a:t>
            </a:r>
            <a:r>
              <a:rPr lang="es-VE" sz="1800" dirty="0" smtClean="0"/>
              <a:t>deseada.</a:t>
            </a:r>
            <a:endParaRPr lang="en-US" sz="1800"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to 4"/>
          <p:cNvGraphicFramePr>
            <a:graphicFrameLocks noChangeAspect="1"/>
          </p:cNvGraphicFramePr>
          <p:nvPr>
            <p:extLst>
              <p:ext uri="{D42A27DB-BD31-4B8C-83A1-F6EECF244321}">
                <p14:modId xmlns:p14="http://schemas.microsoft.com/office/powerpoint/2010/main" val="1225244977"/>
              </p:ext>
            </p:extLst>
          </p:nvPr>
        </p:nvGraphicFramePr>
        <p:xfrm>
          <a:off x="3016244" y="3515280"/>
          <a:ext cx="5495744" cy="3194801"/>
        </p:xfrm>
        <a:graphic>
          <a:graphicData uri="http://schemas.openxmlformats.org/presentationml/2006/ole">
            <mc:AlternateContent xmlns:mc="http://schemas.openxmlformats.org/markup-compatibility/2006">
              <mc:Choice xmlns:v="urn:schemas-microsoft-com:vml" Requires="v">
                <p:oleObj spid="_x0000_s30737" r:id="rId3" imgW="2466975" imgH="1847850" progId="MSDraw.Drawing.8.2">
                  <p:embed/>
                </p:oleObj>
              </mc:Choice>
              <mc:Fallback>
                <p:oleObj r:id="rId3" imgW="2466975" imgH="1847850" progId="MSDraw.Drawing.8.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44" y="3515280"/>
                        <a:ext cx="5495744" cy="3194801"/>
                      </a:xfrm>
                      <a:prstGeom prst="rect">
                        <a:avLst/>
                      </a:prstGeom>
                      <a:noFill/>
                    </p:spPr>
                  </p:pic>
                </p:oleObj>
              </mc:Fallback>
            </mc:AlternateContent>
          </a:graphicData>
        </a:graphic>
      </p:graphicFrame>
    </p:spTree>
    <p:extLst>
      <p:ext uri="{BB962C8B-B14F-4D97-AF65-F5344CB8AC3E}">
        <p14:creationId xmlns:p14="http://schemas.microsoft.com/office/powerpoint/2010/main" val="214574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Metodo</a:t>
            </a:r>
            <a:r>
              <a:rPr lang="en-US" dirty="0"/>
              <a:t> de Muller</a:t>
            </a:r>
            <a:endParaRPr lang="en-US" dirty="0"/>
          </a:p>
        </p:txBody>
      </p:sp>
      <p:sp>
        <p:nvSpPr>
          <p:cNvPr id="3" name="Marcador de contenido 2"/>
          <p:cNvSpPr>
            <a:spLocks noGrp="1"/>
          </p:cNvSpPr>
          <p:nvPr>
            <p:ph idx="1"/>
          </p:nvPr>
        </p:nvSpPr>
        <p:spPr/>
        <p:txBody>
          <a:bodyPr/>
          <a:lstStyle/>
          <a:p>
            <a:r>
              <a:rPr lang="es-VE" dirty="0"/>
              <a:t>Una ventaja importante de este método es que generalmente converge a una raíz, independientemente de la elección de </a:t>
            </a:r>
            <a:r>
              <a:rPr lang="es-VE" i="1" dirty="0"/>
              <a:t>x</a:t>
            </a:r>
            <a:r>
              <a:rPr lang="es-VE" baseline="-25000" dirty="0"/>
              <a:t>0</a:t>
            </a:r>
            <a:r>
              <a:rPr lang="es-VE" dirty="0"/>
              <a:t>, </a:t>
            </a:r>
            <a:r>
              <a:rPr lang="es-VE" i="1" dirty="0"/>
              <a:t>x</a:t>
            </a:r>
            <a:r>
              <a:rPr lang="es-VE" baseline="-25000" dirty="0"/>
              <a:t>1</a:t>
            </a:r>
            <a:r>
              <a:rPr lang="es-VE" dirty="0"/>
              <a:t>, y </a:t>
            </a:r>
            <a:r>
              <a:rPr lang="es-VE" i="1" dirty="0"/>
              <a:t>x</a:t>
            </a:r>
            <a:r>
              <a:rPr lang="es-VE" baseline="-25000" dirty="0"/>
              <a:t>2</a:t>
            </a:r>
            <a:r>
              <a:rPr lang="es-VE" baseline="-25000" dirty="0" smtClean="0"/>
              <a:t>.</a:t>
            </a:r>
            <a:endParaRPr lang="es-VE" dirty="0" smtClean="0"/>
          </a:p>
          <a:p>
            <a:r>
              <a:rPr lang="es-VE" dirty="0" smtClean="0"/>
              <a:t>Para </a:t>
            </a:r>
            <a:r>
              <a:rPr lang="es-VE" dirty="0"/>
              <a:t>efectos de la interpolación en los puntos </a:t>
            </a:r>
            <a:r>
              <a:rPr lang="es-VE" i="1" dirty="0"/>
              <a:t>x</a:t>
            </a:r>
            <a:r>
              <a:rPr lang="es-VE" i="1" baseline="-25000" dirty="0"/>
              <a:t>i</a:t>
            </a:r>
            <a:r>
              <a:rPr lang="es-VE" baseline="-25000" dirty="0"/>
              <a:t>-2</a:t>
            </a:r>
            <a:r>
              <a:rPr lang="es-VE" dirty="0"/>
              <a:t>, </a:t>
            </a:r>
            <a:r>
              <a:rPr lang="es-VE" i="1" dirty="0"/>
              <a:t>x</a:t>
            </a:r>
            <a:r>
              <a:rPr lang="es-VE" i="1" baseline="-25000" dirty="0"/>
              <a:t>i</a:t>
            </a:r>
            <a:r>
              <a:rPr lang="es-VE" baseline="-25000" dirty="0"/>
              <a:t>-1</a:t>
            </a:r>
            <a:r>
              <a:rPr lang="es-VE" dirty="0"/>
              <a:t> y </a:t>
            </a:r>
            <a:r>
              <a:rPr lang="es-VE" i="1" dirty="0"/>
              <a:t>x</a:t>
            </a:r>
            <a:r>
              <a:rPr lang="es-VE" i="1" baseline="-25000" dirty="0"/>
              <a:t>i</a:t>
            </a:r>
            <a:r>
              <a:rPr lang="es-VE" dirty="0"/>
              <a:t> pueden calcularse directamente los coeficientes de la parábola </a:t>
            </a:r>
            <a:r>
              <a:rPr lang="es-VE" i="1" dirty="0"/>
              <a:t>P</a:t>
            </a:r>
            <a:r>
              <a:rPr lang="es-VE" dirty="0"/>
              <a:t>(</a:t>
            </a:r>
            <a:r>
              <a:rPr lang="es-VE" i="1" dirty="0"/>
              <a:t>x</a:t>
            </a:r>
            <a:r>
              <a:rPr lang="es-VE" dirty="0"/>
              <a:t>) = </a:t>
            </a:r>
            <a:r>
              <a:rPr lang="es-VE" i="1" dirty="0"/>
              <a:t>Ax</a:t>
            </a:r>
            <a:r>
              <a:rPr lang="es-VE" baseline="30000" dirty="0"/>
              <a:t>2</a:t>
            </a:r>
            <a:r>
              <a:rPr lang="es-VE" dirty="0"/>
              <a:t> + </a:t>
            </a:r>
            <a:r>
              <a:rPr lang="es-VE" i="1" dirty="0" err="1"/>
              <a:t>Bx</a:t>
            </a:r>
            <a:r>
              <a:rPr lang="es-VE" dirty="0"/>
              <a:t> + </a:t>
            </a:r>
            <a:r>
              <a:rPr lang="es-VE" i="1" dirty="0"/>
              <a:t>C</a:t>
            </a:r>
            <a:r>
              <a:rPr lang="es-VE" dirty="0"/>
              <a:t>; sin embargo, simplifica considerablemente los cálculos el cambio de </a:t>
            </a:r>
            <a:r>
              <a:rPr lang="es-VE" dirty="0" smtClean="0"/>
              <a:t>variable: </a:t>
            </a:r>
            <a:r>
              <a:rPr lang="es-ES" i="1" dirty="0"/>
              <a:t>t</a:t>
            </a:r>
            <a:r>
              <a:rPr lang="es-ES" dirty="0"/>
              <a:t> = </a:t>
            </a:r>
            <a:r>
              <a:rPr lang="es-ES" i="1" dirty="0"/>
              <a:t>x</a:t>
            </a:r>
            <a:r>
              <a:rPr lang="es-ES" dirty="0"/>
              <a:t> - </a:t>
            </a:r>
            <a:r>
              <a:rPr lang="es-ES" i="1" dirty="0"/>
              <a:t>x</a:t>
            </a:r>
            <a:r>
              <a:rPr lang="es-ES" i="1" baseline="-25000" dirty="0"/>
              <a:t>i</a:t>
            </a:r>
            <a:endParaRPr lang="es-VE" dirty="0" smtClean="0"/>
          </a:p>
          <a:p>
            <a:r>
              <a:rPr lang="es-VE" dirty="0"/>
              <a:t>y usar la parábola en la </a:t>
            </a:r>
            <a:r>
              <a:rPr lang="es-VE" dirty="0" smtClean="0"/>
              <a:t>forma </a:t>
            </a:r>
            <a:r>
              <a:rPr lang="es-ES" i="1" dirty="0" smtClean="0"/>
              <a:t>P</a:t>
            </a:r>
            <a:r>
              <a:rPr lang="es-ES" dirty="0" smtClean="0"/>
              <a:t>(</a:t>
            </a:r>
            <a:r>
              <a:rPr lang="es-ES" i="1" dirty="0" smtClean="0"/>
              <a:t>t</a:t>
            </a:r>
            <a:r>
              <a:rPr lang="es-ES" dirty="0"/>
              <a:t>) = </a:t>
            </a:r>
            <a:r>
              <a:rPr lang="es-ES" i="1" dirty="0"/>
              <a:t>at</a:t>
            </a:r>
            <a:r>
              <a:rPr lang="es-ES" baseline="30000" dirty="0"/>
              <a:t>2</a:t>
            </a:r>
            <a:r>
              <a:rPr lang="es-ES" dirty="0"/>
              <a:t> + </a:t>
            </a:r>
            <a:r>
              <a:rPr lang="es-ES" i="1" dirty="0" err="1"/>
              <a:t>bt</a:t>
            </a:r>
            <a:r>
              <a:rPr lang="es-ES" dirty="0"/>
              <a:t> + </a:t>
            </a:r>
            <a:r>
              <a:rPr lang="es-ES" i="1" dirty="0"/>
              <a:t>c</a:t>
            </a:r>
            <a:endParaRPr lang="en-US" dirty="0"/>
          </a:p>
          <a:p>
            <a:endParaRPr lang="en-US" dirty="0"/>
          </a:p>
        </p:txBody>
      </p:sp>
    </p:spTree>
    <p:extLst>
      <p:ext uri="{BB962C8B-B14F-4D97-AF65-F5344CB8AC3E}">
        <p14:creationId xmlns:p14="http://schemas.microsoft.com/office/powerpoint/2010/main" val="4093352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Metodo</a:t>
            </a:r>
            <a:r>
              <a:rPr lang="en-US" dirty="0"/>
              <a:t> de Muller</a:t>
            </a:r>
            <a:endParaRPr lang="en-US" dirty="0"/>
          </a:p>
        </p:txBody>
      </p:sp>
      <p:sp>
        <p:nvSpPr>
          <p:cNvPr id="3" name="Marcador de contenido 2"/>
          <p:cNvSpPr>
            <a:spLocks noGrp="1"/>
          </p:cNvSpPr>
          <p:nvPr>
            <p:ph idx="1"/>
          </p:nvPr>
        </p:nvSpPr>
        <p:spPr/>
        <p:txBody>
          <a:bodyPr>
            <a:normAutofit fontScale="92500" lnSpcReduction="10000"/>
          </a:bodyPr>
          <a:lstStyle/>
          <a:p>
            <a:r>
              <a:rPr lang="es-VE" dirty="0" smtClean="0"/>
              <a:t>Para </a:t>
            </a:r>
            <a:r>
              <a:rPr lang="es-VE" dirty="0"/>
              <a:t>efectos del cálculo de los coeficientes </a:t>
            </a:r>
            <a:r>
              <a:rPr lang="es-VE" i="1" dirty="0"/>
              <a:t>a, b</a:t>
            </a:r>
            <a:r>
              <a:rPr lang="es-VE" dirty="0"/>
              <a:t> y </a:t>
            </a:r>
            <a:r>
              <a:rPr lang="es-VE" i="1" dirty="0"/>
              <a:t>c</a:t>
            </a:r>
            <a:r>
              <a:rPr lang="es-VE" dirty="0"/>
              <a:t> se evalúa esta expresión en los tres puntos dados. Si se usan las definiciones</a:t>
            </a:r>
            <a:endParaRPr lang="en-US" dirty="0"/>
          </a:p>
          <a:p>
            <a:pPr lvl="1"/>
            <a:r>
              <a:rPr lang="en-US" i="1" dirty="0"/>
              <a:t>h</a:t>
            </a:r>
            <a:r>
              <a:rPr lang="en-US" i="1" baseline="-25000" dirty="0"/>
              <a:t>i</a:t>
            </a:r>
            <a:r>
              <a:rPr lang="en-US" baseline="-25000" dirty="0"/>
              <a:t>-2</a:t>
            </a:r>
            <a:r>
              <a:rPr lang="en-US" dirty="0"/>
              <a:t> = </a:t>
            </a:r>
            <a:r>
              <a:rPr lang="en-US" i="1" dirty="0"/>
              <a:t>x</a:t>
            </a:r>
            <a:r>
              <a:rPr lang="en-US" i="1" baseline="-25000" dirty="0"/>
              <a:t>i</a:t>
            </a:r>
            <a:r>
              <a:rPr lang="en-US" baseline="-25000" dirty="0"/>
              <a:t>-2</a:t>
            </a:r>
            <a:r>
              <a:rPr lang="en-US" dirty="0"/>
              <a:t> – </a:t>
            </a:r>
            <a:r>
              <a:rPr lang="en-US" i="1" dirty="0"/>
              <a:t>x</a:t>
            </a:r>
            <a:r>
              <a:rPr lang="en-US" i="1" baseline="-25000" dirty="0"/>
              <a:t>i</a:t>
            </a:r>
            <a:endParaRPr lang="en-US" dirty="0"/>
          </a:p>
          <a:p>
            <a:pPr lvl="1"/>
            <a:r>
              <a:rPr lang="en-US" i="1" dirty="0"/>
              <a:t>h</a:t>
            </a:r>
            <a:r>
              <a:rPr lang="en-US" i="1" baseline="-25000" dirty="0"/>
              <a:t>i</a:t>
            </a:r>
            <a:r>
              <a:rPr lang="en-US" baseline="-25000" dirty="0"/>
              <a:t>-1</a:t>
            </a:r>
            <a:r>
              <a:rPr lang="en-US" dirty="0"/>
              <a:t> = </a:t>
            </a:r>
            <a:r>
              <a:rPr lang="en-US" i="1" dirty="0"/>
              <a:t>x</a:t>
            </a:r>
            <a:r>
              <a:rPr lang="en-US" i="1" baseline="-25000" dirty="0"/>
              <a:t>i</a:t>
            </a:r>
            <a:r>
              <a:rPr lang="en-US" baseline="-25000" dirty="0"/>
              <a:t>-1</a:t>
            </a:r>
            <a:r>
              <a:rPr lang="en-US" dirty="0"/>
              <a:t> – </a:t>
            </a:r>
            <a:r>
              <a:rPr lang="en-US" i="1" dirty="0"/>
              <a:t>x</a:t>
            </a:r>
            <a:r>
              <a:rPr lang="en-US" i="1" baseline="-25000" dirty="0"/>
              <a:t>i</a:t>
            </a:r>
            <a:endParaRPr lang="en-US" dirty="0"/>
          </a:p>
          <a:p>
            <a:r>
              <a:rPr lang="es-VE" dirty="0"/>
              <a:t>se obtiene entonces el sistema</a:t>
            </a:r>
            <a:endParaRPr lang="en-US" dirty="0"/>
          </a:p>
          <a:p>
            <a:pPr lvl="1"/>
            <a:r>
              <a:rPr lang="es-ES" i="1" dirty="0"/>
              <a:t>f</a:t>
            </a:r>
            <a:r>
              <a:rPr lang="es-ES" dirty="0"/>
              <a:t>(</a:t>
            </a:r>
            <a:r>
              <a:rPr lang="es-ES" i="1" dirty="0"/>
              <a:t>x</a:t>
            </a:r>
            <a:r>
              <a:rPr lang="es-ES" i="1" baseline="-25000" dirty="0"/>
              <a:t>i</a:t>
            </a:r>
            <a:r>
              <a:rPr lang="es-ES" baseline="-25000" dirty="0"/>
              <a:t>-2</a:t>
            </a:r>
            <a:r>
              <a:rPr lang="es-ES" dirty="0"/>
              <a:t>) = </a:t>
            </a:r>
            <a:r>
              <a:rPr lang="es-ES" i="1" dirty="0"/>
              <a:t>ah</a:t>
            </a:r>
            <a:r>
              <a:rPr lang="es-ES" i="1" baseline="30000" dirty="0"/>
              <a:t>2</a:t>
            </a:r>
            <a:r>
              <a:rPr lang="es-ES" i="1" baseline="-25000" dirty="0"/>
              <a:t>i</a:t>
            </a:r>
            <a:r>
              <a:rPr lang="es-ES" baseline="-25000" dirty="0"/>
              <a:t>-2</a:t>
            </a:r>
            <a:r>
              <a:rPr lang="es-ES" dirty="0"/>
              <a:t> + </a:t>
            </a:r>
            <a:r>
              <a:rPr lang="es-ES" i="1" dirty="0"/>
              <a:t>bh</a:t>
            </a:r>
            <a:r>
              <a:rPr lang="es-ES" i="1" baseline="-25000" dirty="0"/>
              <a:t>i</a:t>
            </a:r>
            <a:r>
              <a:rPr lang="es-ES" baseline="-25000" dirty="0"/>
              <a:t>-2</a:t>
            </a:r>
            <a:r>
              <a:rPr lang="es-ES" dirty="0"/>
              <a:t> + </a:t>
            </a:r>
            <a:r>
              <a:rPr lang="es-ES" i="1" dirty="0"/>
              <a:t>c</a:t>
            </a:r>
            <a:endParaRPr lang="en-US" dirty="0"/>
          </a:p>
          <a:p>
            <a:pPr lvl="1"/>
            <a:r>
              <a:rPr lang="en-US" i="1" dirty="0" smtClean="0"/>
              <a:t>f</a:t>
            </a:r>
            <a:r>
              <a:rPr lang="en-US" dirty="0" smtClean="0"/>
              <a:t>(</a:t>
            </a:r>
            <a:r>
              <a:rPr lang="en-US" i="1" dirty="0" smtClean="0"/>
              <a:t>x</a:t>
            </a:r>
            <a:r>
              <a:rPr lang="en-US" i="1" baseline="-25000" dirty="0" smtClean="0"/>
              <a:t>i</a:t>
            </a:r>
            <a:r>
              <a:rPr lang="en-US" baseline="-25000" dirty="0" smtClean="0"/>
              <a:t>-1</a:t>
            </a:r>
            <a:r>
              <a:rPr lang="en-US" dirty="0"/>
              <a:t>) = </a:t>
            </a:r>
            <a:r>
              <a:rPr lang="en-US" i="1" dirty="0"/>
              <a:t>ah</a:t>
            </a:r>
            <a:r>
              <a:rPr lang="en-US" i="1" baseline="30000" dirty="0"/>
              <a:t>2</a:t>
            </a:r>
            <a:r>
              <a:rPr lang="en-US" i="1" baseline="-25000" dirty="0"/>
              <a:t>i</a:t>
            </a:r>
            <a:r>
              <a:rPr lang="en-US" baseline="-25000" dirty="0"/>
              <a:t>-1</a:t>
            </a:r>
            <a:r>
              <a:rPr lang="en-US" dirty="0"/>
              <a:t> + </a:t>
            </a:r>
            <a:r>
              <a:rPr lang="en-US" i="1" dirty="0"/>
              <a:t>bh</a:t>
            </a:r>
            <a:r>
              <a:rPr lang="en-US" i="1" baseline="-25000" dirty="0"/>
              <a:t>i</a:t>
            </a:r>
            <a:r>
              <a:rPr lang="en-US" baseline="-25000" dirty="0"/>
              <a:t>-1</a:t>
            </a:r>
            <a:r>
              <a:rPr lang="en-US" dirty="0"/>
              <a:t> + </a:t>
            </a:r>
            <a:r>
              <a:rPr lang="en-US" i="1" dirty="0"/>
              <a:t>c</a:t>
            </a:r>
            <a:endParaRPr lang="en-US" dirty="0"/>
          </a:p>
          <a:p>
            <a:pPr lvl="1"/>
            <a:r>
              <a:rPr lang="en-US" i="1" dirty="0" smtClean="0"/>
              <a:t>f</a:t>
            </a:r>
            <a:r>
              <a:rPr lang="en-US" dirty="0" smtClean="0"/>
              <a:t>(</a:t>
            </a:r>
            <a:r>
              <a:rPr lang="en-US" i="1" dirty="0" smtClean="0"/>
              <a:t>x</a:t>
            </a:r>
            <a:r>
              <a:rPr lang="en-US" i="1" baseline="-25000" dirty="0" smtClean="0"/>
              <a:t>i</a:t>
            </a:r>
            <a:r>
              <a:rPr lang="en-US" dirty="0"/>
              <a:t>) = </a:t>
            </a:r>
            <a:r>
              <a:rPr lang="en-US" i="1" dirty="0" smtClean="0"/>
              <a:t>a*0</a:t>
            </a:r>
            <a:r>
              <a:rPr lang="en-US" i="1" baseline="30000" dirty="0" smtClean="0"/>
              <a:t>2</a:t>
            </a:r>
            <a:r>
              <a:rPr lang="en-US" dirty="0" smtClean="0"/>
              <a:t> </a:t>
            </a:r>
            <a:r>
              <a:rPr lang="en-US" dirty="0"/>
              <a:t>+ </a:t>
            </a:r>
            <a:r>
              <a:rPr lang="en-US" i="1" dirty="0" smtClean="0"/>
              <a:t>b*0</a:t>
            </a:r>
            <a:r>
              <a:rPr lang="en-US" dirty="0" smtClean="0"/>
              <a:t> </a:t>
            </a:r>
            <a:r>
              <a:rPr lang="en-US" dirty="0"/>
              <a:t>+ </a:t>
            </a:r>
            <a:r>
              <a:rPr lang="en-US" i="1" dirty="0" smtClean="0"/>
              <a:t>c = c</a:t>
            </a:r>
          </a:p>
          <a:p>
            <a:endParaRPr lang="en-US" dirty="0"/>
          </a:p>
          <a:p>
            <a:pPr marL="0" indent="0">
              <a:buNone/>
            </a:pPr>
            <a:r>
              <a:rPr lang="en-US" dirty="0"/>
              <a:t> </a:t>
            </a:r>
          </a:p>
          <a:p>
            <a:endParaRPr lang="es-VE" dirty="0" smtClean="0"/>
          </a:p>
          <a:p>
            <a:endParaRPr lang="es-VE" dirty="0"/>
          </a:p>
          <a:p>
            <a:endParaRPr lang="en-US" dirty="0"/>
          </a:p>
        </p:txBody>
      </p:sp>
    </p:spTree>
    <p:extLst>
      <p:ext uri="{BB962C8B-B14F-4D97-AF65-F5344CB8AC3E}">
        <p14:creationId xmlns:p14="http://schemas.microsoft.com/office/powerpoint/2010/main" val="835255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Metodo</a:t>
            </a:r>
            <a:r>
              <a:rPr lang="en-US" dirty="0"/>
              <a:t> de Muller</a:t>
            </a:r>
            <a:endParaRPr lang="en-US" dirty="0"/>
          </a:p>
        </p:txBody>
      </p:sp>
      <p:sp>
        <p:nvSpPr>
          <p:cNvPr id="3" name="Marcador de contenido 2"/>
          <p:cNvSpPr>
            <a:spLocks noGrp="1"/>
          </p:cNvSpPr>
          <p:nvPr>
            <p:ph idx="1"/>
          </p:nvPr>
        </p:nvSpPr>
        <p:spPr/>
        <p:txBody>
          <a:bodyPr/>
          <a:lstStyle/>
          <a:p>
            <a:r>
              <a:rPr lang="es-VE" dirty="0"/>
              <a:t>La resolución de este sistema conduce a </a:t>
            </a:r>
            <a:endParaRPr lang="en-US" dirty="0"/>
          </a:p>
          <a:p>
            <a:pPr marL="0" indent="0">
              <a:buNone/>
            </a:pPr>
            <a:r>
              <a:rPr lang="es-VE" dirty="0"/>
              <a:t>	</a:t>
            </a:r>
            <a:r>
              <a:rPr lang="en-US" i="1" dirty="0"/>
              <a:t>c</a:t>
            </a:r>
            <a:r>
              <a:rPr lang="en-US" dirty="0"/>
              <a:t> = </a:t>
            </a:r>
            <a:r>
              <a:rPr lang="en-US" i="1" dirty="0"/>
              <a:t>f</a:t>
            </a:r>
            <a:r>
              <a:rPr lang="en-US" dirty="0"/>
              <a:t>(</a:t>
            </a:r>
            <a:r>
              <a:rPr lang="en-US" i="1" dirty="0"/>
              <a:t>x</a:t>
            </a:r>
            <a:r>
              <a:rPr lang="en-US" i="1" baseline="-25000" dirty="0"/>
              <a:t>i</a:t>
            </a:r>
            <a:r>
              <a:rPr lang="en-US" dirty="0" smtClean="0"/>
              <a:t>)</a:t>
            </a:r>
          </a:p>
          <a:p>
            <a:pPr marL="0" indent="0">
              <a:buNone/>
            </a:pPr>
            <a:endParaRPr lang="en-US" dirty="0"/>
          </a:p>
        </p:txBody>
      </p:sp>
      <mc:AlternateContent xmlns:mc="http://schemas.openxmlformats.org/markup-compatibility/2006" xmlns:a14="http://schemas.microsoft.com/office/drawing/2010/main">
        <mc:Choice Requires="a14">
          <p:sp>
            <p:nvSpPr>
              <p:cNvPr id="4" name="Rectángulo 3"/>
              <p:cNvSpPr/>
              <p:nvPr/>
            </p:nvSpPr>
            <p:spPr>
              <a:xfrm>
                <a:off x="680321" y="3625058"/>
                <a:ext cx="7074919" cy="953338"/>
              </a:xfrm>
              <a:prstGeom prst="rect">
                <a:avLst/>
              </a:prstGeom>
            </p:spPr>
            <p:txBody>
              <a:bodyPr wrap="square">
                <a:spAutoFit/>
              </a:bodyPr>
              <a:lstStyle/>
              <a:p>
                <a:r>
                  <a:rPr lang="en-US" sz="3200" dirty="0" smtClean="0"/>
                  <a:t>b</a:t>
                </a:r>
                <a:r>
                  <a:rPr lang="en-US" sz="3200" b="1" dirty="0" smtClean="0"/>
                  <a:t> = </a:t>
                </a:r>
                <a14:m>
                  <m:oMath xmlns:m="http://schemas.openxmlformats.org/officeDocument/2006/math">
                    <m:f>
                      <m:fPr>
                        <m:ctrlPr>
                          <a:rPr lang="en-US" sz="3200" b="1" i="1">
                            <a:latin typeface="Cambria Math" panose="02040503050406030204" pitchFamily="18" charset="0"/>
                          </a:rPr>
                        </m:ctrlPr>
                      </m:fPr>
                      <m:num>
                        <m:d>
                          <m:dPr>
                            <m:begChr m:val=""/>
                            <m:endChr m:val="]"/>
                            <m:ctrlPr>
                              <a:rPr lang="en-US" sz="3200" b="1" i="1">
                                <a:latin typeface="Cambria Math" panose="02040503050406030204" pitchFamily="18" charset="0"/>
                              </a:rPr>
                            </m:ctrlPr>
                          </m:dPr>
                          <m:e>
                            <m:sSub>
                              <m:sSubPr>
                                <m:ctrlPr>
                                  <a:rPr lang="en-US" sz="3200" b="1" i="1" smtClean="0">
                                    <a:latin typeface="Cambria Math" panose="02040503050406030204" pitchFamily="18" charset="0"/>
                                  </a:rPr>
                                </m:ctrlPr>
                              </m:sSubPr>
                              <m:e>
                                <m:sSup>
                                  <m:sSupPr>
                                    <m:ctrlPr>
                                      <a:rPr lang="en-US" sz="3200" b="1" i="1">
                                        <a:latin typeface="Cambria Math" panose="02040503050406030204" pitchFamily="18" charset="0"/>
                                      </a:rPr>
                                    </m:ctrlPr>
                                  </m:sSupPr>
                                  <m:e>
                                    <m:r>
                                      <a:rPr lang="en-US" sz="3200" b="1" i="1">
                                        <a:latin typeface="Cambria Math" panose="02040503050406030204" pitchFamily="18" charset="0"/>
                                      </a:rPr>
                                      <m:t>𝒉</m:t>
                                    </m:r>
                                  </m:e>
                                  <m:sup>
                                    <m:r>
                                      <a:rPr lang="en-US" sz="3200" b="1" i="1">
                                        <a:latin typeface="Cambria Math" panose="02040503050406030204" pitchFamily="18" charset="0"/>
                                      </a:rPr>
                                      <m:t>𝟐</m:t>
                                    </m:r>
                                  </m:sup>
                                </m:sSup>
                              </m:e>
                              <m:sub>
                                <m:r>
                                  <a:rPr lang="en-US" sz="3200" b="1" i="1">
                                    <a:latin typeface="Cambria Math" panose="02040503050406030204" pitchFamily="18" charset="0"/>
                                  </a:rPr>
                                  <m:t>𝒊</m:t>
                                </m:r>
                                <m:r>
                                  <a:rPr lang="en-US" sz="3200" b="1" i="0">
                                    <a:latin typeface="Cambria Math" panose="02040503050406030204" pitchFamily="18" charset="0"/>
                                  </a:rPr>
                                  <m:t>−</m:t>
                                </m:r>
                                <m:r>
                                  <a:rPr lang="en-US" sz="3200" b="1" i="0">
                                    <a:latin typeface="Cambria Math" panose="02040503050406030204" pitchFamily="18" charset="0"/>
                                  </a:rPr>
                                  <m:t>𝟐</m:t>
                                </m:r>
                              </m:sub>
                            </m:sSub>
                            <m:r>
                              <a:rPr lang="en-US" sz="3200" b="1" i="0">
                                <a:latin typeface="Cambria Math" panose="02040503050406030204" pitchFamily="18" charset="0"/>
                              </a:rPr>
                              <m:t>[</m:t>
                            </m:r>
                            <m:r>
                              <a:rPr lang="en-US" sz="3200" b="1" i="1">
                                <a:latin typeface="Cambria Math" panose="02040503050406030204" pitchFamily="18" charset="0"/>
                              </a:rPr>
                              <m:t>𝒇</m:t>
                            </m:r>
                            <m:r>
                              <a:rPr lang="en-US" sz="3200" b="1" i="0">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rPr>
                                  <m:t>𝒙</m:t>
                                </m:r>
                              </m:e>
                              <m:sub>
                                <m:r>
                                  <a:rPr lang="en-US" sz="3200" b="1" i="1">
                                    <a:latin typeface="Cambria Math" panose="02040503050406030204" pitchFamily="18" charset="0"/>
                                  </a:rPr>
                                  <m:t>𝒊</m:t>
                                </m:r>
                                <m:r>
                                  <a:rPr lang="en-US" sz="3200" b="1" i="0">
                                    <a:latin typeface="Cambria Math" panose="02040503050406030204" pitchFamily="18" charset="0"/>
                                  </a:rPr>
                                  <m:t>−</m:t>
                                </m:r>
                                <m:r>
                                  <a:rPr lang="en-US" sz="3200" b="1" i="0">
                                    <a:latin typeface="Cambria Math" panose="02040503050406030204" pitchFamily="18" charset="0"/>
                                  </a:rPr>
                                  <m:t>𝟏</m:t>
                                </m:r>
                              </m:sub>
                            </m:sSub>
                            <m:r>
                              <a:rPr lang="en-US" sz="3200" b="1" i="0">
                                <a:latin typeface="Cambria Math" panose="02040503050406030204" pitchFamily="18" charset="0"/>
                              </a:rPr>
                              <m:t>)−</m:t>
                            </m:r>
                            <m:r>
                              <a:rPr lang="en-US" sz="3200" b="1" i="1">
                                <a:latin typeface="Cambria Math" panose="02040503050406030204" pitchFamily="18" charset="0"/>
                              </a:rPr>
                              <m:t>𝒇</m:t>
                            </m:r>
                            <m:r>
                              <a:rPr lang="en-US" sz="3200" b="1" i="0">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rPr>
                                  <m:t>𝒙</m:t>
                                </m:r>
                              </m:e>
                              <m:sub>
                                <m:r>
                                  <a:rPr lang="en-US" sz="3200" b="1" i="1">
                                    <a:latin typeface="Cambria Math" panose="02040503050406030204" pitchFamily="18" charset="0"/>
                                  </a:rPr>
                                  <m:t>𝒊</m:t>
                                </m:r>
                              </m:sub>
                            </m:sSub>
                            <m:r>
                              <a:rPr lang="en-US" sz="3200" b="1" i="0">
                                <a:latin typeface="Cambria Math" panose="02040503050406030204" pitchFamily="18" charset="0"/>
                              </a:rPr>
                              <m:t>)]−</m:t>
                            </m:r>
                            <m:sSub>
                              <m:sSubPr>
                                <m:ctrlPr>
                                  <a:rPr lang="en-US" sz="3200" b="1" i="1">
                                    <a:latin typeface="Cambria Math" panose="02040503050406030204" pitchFamily="18" charset="0"/>
                                  </a:rPr>
                                </m:ctrlPr>
                              </m:sSubPr>
                              <m:e>
                                <m:sSup>
                                  <m:sSupPr>
                                    <m:ctrlPr>
                                      <a:rPr lang="en-US" sz="3200" b="1" i="1">
                                        <a:latin typeface="Cambria Math" panose="02040503050406030204" pitchFamily="18" charset="0"/>
                                      </a:rPr>
                                    </m:ctrlPr>
                                  </m:sSupPr>
                                  <m:e>
                                    <m:r>
                                      <a:rPr lang="en-US" sz="3200" b="1" i="1">
                                        <a:latin typeface="Cambria Math" panose="02040503050406030204" pitchFamily="18" charset="0"/>
                                      </a:rPr>
                                      <m:t>𝒉</m:t>
                                    </m:r>
                                  </m:e>
                                  <m:sup>
                                    <m:r>
                                      <a:rPr lang="en-US" sz="3200" b="1" i="1">
                                        <a:latin typeface="Cambria Math" panose="02040503050406030204" pitchFamily="18" charset="0"/>
                                      </a:rPr>
                                      <m:t>𝟐</m:t>
                                    </m:r>
                                  </m:sup>
                                </m:sSup>
                              </m:e>
                              <m:sub>
                                <m:r>
                                  <a:rPr lang="en-US" sz="3200" b="1" i="1">
                                    <a:latin typeface="Cambria Math" panose="02040503050406030204" pitchFamily="18" charset="0"/>
                                  </a:rPr>
                                  <m:t>𝒊</m:t>
                                </m:r>
                                <m:r>
                                  <a:rPr lang="en-US" sz="3200" b="1" i="0">
                                    <a:latin typeface="Cambria Math" panose="02040503050406030204" pitchFamily="18" charset="0"/>
                                  </a:rPr>
                                  <m:t>−</m:t>
                                </m:r>
                                <m:r>
                                  <a:rPr lang="en-US" sz="3200" b="1" i="0">
                                    <a:latin typeface="Cambria Math" panose="02040503050406030204" pitchFamily="18" charset="0"/>
                                  </a:rPr>
                                  <m:t>𝟏</m:t>
                                </m:r>
                              </m:sub>
                            </m:sSub>
                            <m:r>
                              <a:rPr lang="en-US" sz="3200" b="1" i="0">
                                <a:latin typeface="Cambria Math" panose="02040503050406030204" pitchFamily="18" charset="0"/>
                              </a:rPr>
                              <m:t>[</m:t>
                            </m:r>
                            <m:r>
                              <a:rPr lang="en-US" sz="3200" b="1" i="1">
                                <a:latin typeface="Cambria Math" panose="02040503050406030204" pitchFamily="18" charset="0"/>
                              </a:rPr>
                              <m:t>𝒇</m:t>
                            </m:r>
                            <m:r>
                              <a:rPr lang="en-US" sz="3200" b="1" i="0">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rPr>
                                  <m:t>𝒙</m:t>
                                </m:r>
                              </m:e>
                              <m:sub>
                                <m:r>
                                  <a:rPr lang="en-US" sz="3200" b="1" i="1">
                                    <a:latin typeface="Cambria Math" panose="02040503050406030204" pitchFamily="18" charset="0"/>
                                  </a:rPr>
                                  <m:t>𝒊</m:t>
                                </m:r>
                                <m:r>
                                  <a:rPr lang="en-US" sz="3200" b="1" i="0">
                                    <a:latin typeface="Cambria Math" panose="02040503050406030204" pitchFamily="18" charset="0"/>
                                  </a:rPr>
                                  <m:t>−</m:t>
                                </m:r>
                                <m:r>
                                  <a:rPr lang="en-US" sz="3200" b="1" i="0">
                                    <a:latin typeface="Cambria Math" panose="02040503050406030204" pitchFamily="18" charset="0"/>
                                  </a:rPr>
                                  <m:t>𝟐</m:t>
                                </m:r>
                              </m:sub>
                            </m:sSub>
                            <m:r>
                              <a:rPr lang="en-US" sz="3200" b="1" i="0">
                                <a:latin typeface="Cambria Math" panose="02040503050406030204" pitchFamily="18" charset="0"/>
                              </a:rPr>
                              <m:t>)−</m:t>
                            </m:r>
                            <m:r>
                              <a:rPr lang="en-US" sz="3200" b="1" i="1">
                                <a:latin typeface="Cambria Math" panose="02040503050406030204" pitchFamily="18" charset="0"/>
                              </a:rPr>
                              <m:t>𝒇</m:t>
                            </m:r>
                            <m:r>
                              <a:rPr lang="en-US" sz="3200" b="1" i="0">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rPr>
                                  <m:t>𝒙</m:t>
                                </m:r>
                              </m:e>
                              <m:sub>
                                <m:r>
                                  <a:rPr lang="en-US" sz="3200" b="1" i="1">
                                    <a:latin typeface="Cambria Math" panose="02040503050406030204" pitchFamily="18" charset="0"/>
                                  </a:rPr>
                                  <m:t>𝒊</m:t>
                                </m:r>
                              </m:sub>
                            </m:sSub>
                            <m:r>
                              <a:rPr lang="en-US" sz="3200" b="1" i="0">
                                <a:latin typeface="Cambria Math" panose="02040503050406030204" pitchFamily="18" charset="0"/>
                              </a:rPr>
                              <m:t>)</m:t>
                            </m:r>
                          </m:e>
                        </m:d>
                      </m:num>
                      <m:den>
                        <m:d>
                          <m:dPr>
                            <m:begChr m:val=""/>
                            <m:ctrlPr>
                              <a:rPr lang="en-US" sz="3200" b="1" i="1">
                                <a:latin typeface="Cambria Math" panose="02040503050406030204" pitchFamily="18" charset="0"/>
                              </a:rPr>
                            </m:ctrlPr>
                          </m:dPr>
                          <m:e>
                            <m:sSub>
                              <m:sSubPr>
                                <m:ctrlPr>
                                  <a:rPr lang="en-US" sz="3200" b="1" i="1">
                                    <a:latin typeface="Cambria Math" panose="02040503050406030204" pitchFamily="18" charset="0"/>
                                  </a:rPr>
                                </m:ctrlPr>
                              </m:sSubPr>
                              <m:e>
                                <m:r>
                                  <a:rPr lang="en-US" sz="3200" b="1" i="1">
                                    <a:latin typeface="Cambria Math" panose="02040503050406030204" pitchFamily="18" charset="0"/>
                                  </a:rPr>
                                  <m:t>𝒉</m:t>
                                </m:r>
                              </m:e>
                              <m:sub>
                                <m:r>
                                  <a:rPr lang="en-US" sz="3200" b="1" i="1">
                                    <a:latin typeface="Cambria Math" panose="02040503050406030204" pitchFamily="18" charset="0"/>
                                  </a:rPr>
                                  <m:t>𝒊</m:t>
                                </m:r>
                                <m:r>
                                  <a:rPr lang="en-US" sz="3200" b="1" i="0">
                                    <a:latin typeface="Cambria Math" panose="02040503050406030204" pitchFamily="18" charset="0"/>
                                  </a:rPr>
                                  <m:t>−</m:t>
                                </m:r>
                                <m:r>
                                  <a:rPr lang="en-US" sz="3200" b="1" i="0">
                                    <a:latin typeface="Cambria Math" panose="02040503050406030204" pitchFamily="18" charset="0"/>
                                  </a:rPr>
                                  <m:t>𝟐</m:t>
                                </m:r>
                              </m:sub>
                            </m:sSub>
                            <m:sSub>
                              <m:sSubPr>
                                <m:ctrlPr>
                                  <a:rPr lang="en-US" sz="3200" b="1" i="1">
                                    <a:latin typeface="Cambria Math" panose="02040503050406030204" pitchFamily="18" charset="0"/>
                                  </a:rPr>
                                </m:ctrlPr>
                              </m:sSubPr>
                              <m:e>
                                <m:r>
                                  <a:rPr lang="en-US" sz="3200" b="1" i="1">
                                    <a:latin typeface="Cambria Math" panose="02040503050406030204" pitchFamily="18" charset="0"/>
                                  </a:rPr>
                                  <m:t>𝒉</m:t>
                                </m:r>
                              </m:e>
                              <m:sub>
                                <m:r>
                                  <a:rPr lang="en-US" sz="3200" b="1" i="1">
                                    <a:latin typeface="Cambria Math" panose="02040503050406030204" pitchFamily="18" charset="0"/>
                                  </a:rPr>
                                  <m:t>𝒊</m:t>
                                </m:r>
                                <m:r>
                                  <a:rPr lang="en-US" sz="3200" b="1" i="0">
                                    <a:latin typeface="Cambria Math" panose="02040503050406030204" pitchFamily="18" charset="0"/>
                                  </a:rPr>
                                  <m:t>−</m:t>
                                </m:r>
                                <m:r>
                                  <a:rPr lang="en-US" sz="3200" b="1" i="0">
                                    <a:latin typeface="Cambria Math" panose="02040503050406030204" pitchFamily="18" charset="0"/>
                                  </a:rPr>
                                  <m:t>𝟏</m:t>
                                </m:r>
                              </m:sub>
                            </m:sSub>
                            <m:r>
                              <a:rPr lang="en-US" sz="3200" b="1" i="0">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rPr>
                                  <m:t>𝒉</m:t>
                                </m:r>
                              </m:e>
                              <m:sub>
                                <m:r>
                                  <a:rPr lang="en-US" sz="3200" b="1" i="1">
                                    <a:latin typeface="Cambria Math" panose="02040503050406030204" pitchFamily="18" charset="0"/>
                                  </a:rPr>
                                  <m:t>𝒊</m:t>
                                </m:r>
                                <m:r>
                                  <a:rPr lang="en-US" sz="3200" b="1" i="0">
                                    <a:latin typeface="Cambria Math" panose="02040503050406030204" pitchFamily="18" charset="0"/>
                                  </a:rPr>
                                  <m:t>−</m:t>
                                </m:r>
                                <m:r>
                                  <a:rPr lang="en-US" sz="3200" b="1" i="0">
                                    <a:latin typeface="Cambria Math" panose="02040503050406030204" pitchFamily="18" charset="0"/>
                                  </a:rPr>
                                  <m:t>𝟐</m:t>
                                </m:r>
                              </m:sub>
                            </m:sSub>
                            <m:r>
                              <a:rPr lang="en-US" sz="3200" b="1" i="0">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rPr>
                                  <m:t>𝒉</m:t>
                                </m:r>
                              </m:e>
                              <m:sub>
                                <m:r>
                                  <a:rPr lang="en-US" sz="3200" b="1" i="1">
                                    <a:latin typeface="Cambria Math" panose="02040503050406030204" pitchFamily="18" charset="0"/>
                                  </a:rPr>
                                  <m:t>𝒊</m:t>
                                </m:r>
                                <m:r>
                                  <a:rPr lang="en-US" sz="3200" b="1" i="0">
                                    <a:latin typeface="Cambria Math" panose="02040503050406030204" pitchFamily="18" charset="0"/>
                                  </a:rPr>
                                  <m:t>−</m:t>
                                </m:r>
                                <m:r>
                                  <a:rPr lang="en-US" sz="3200" b="1" i="0">
                                    <a:latin typeface="Cambria Math" panose="02040503050406030204" pitchFamily="18" charset="0"/>
                                  </a:rPr>
                                  <m:t>𝟏</m:t>
                                </m:r>
                              </m:sub>
                            </m:sSub>
                          </m:e>
                        </m:d>
                      </m:den>
                    </m:f>
                  </m:oMath>
                </a14:m>
                <a:endParaRPr lang="en-US" sz="3200" b="1" dirty="0"/>
              </a:p>
            </p:txBody>
          </p:sp>
        </mc:Choice>
        <mc:Fallback xmlns="">
          <p:sp>
            <p:nvSpPr>
              <p:cNvPr id="4" name="Rectángulo 3"/>
              <p:cNvSpPr>
                <a:spLocks noRot="1" noChangeAspect="1" noMove="1" noResize="1" noEditPoints="1" noAdjustHandles="1" noChangeArrowheads="1" noChangeShapeType="1" noTextEdit="1"/>
              </p:cNvSpPr>
              <p:nvPr/>
            </p:nvSpPr>
            <p:spPr>
              <a:xfrm>
                <a:off x="680321" y="3625058"/>
                <a:ext cx="7074919" cy="953338"/>
              </a:xfrm>
              <a:prstGeom prst="rect">
                <a:avLst/>
              </a:prstGeom>
              <a:blipFill rotWithShape="0">
                <a:blip r:embed="rId2"/>
                <a:stretch>
                  <a:fillRect l="-2241"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ángulo 4"/>
              <p:cNvSpPr/>
              <p:nvPr/>
            </p:nvSpPr>
            <p:spPr>
              <a:xfrm>
                <a:off x="680321" y="4829749"/>
                <a:ext cx="7750985" cy="891013"/>
              </a:xfrm>
              <a:prstGeom prst="rect">
                <a:avLst/>
              </a:prstGeom>
            </p:spPr>
            <p:txBody>
              <a:bodyPr wrap="square">
                <a:spAutoFit/>
              </a:bodyPr>
              <a:lstStyle/>
              <a:p>
                <a:r>
                  <a:rPr lang="en-US" sz="3200" dirty="0" smtClean="0"/>
                  <a:t>a = </a:t>
                </a:r>
                <a14:m>
                  <m:oMath xmlns:m="http://schemas.openxmlformats.org/officeDocument/2006/math">
                    <m:f>
                      <m:fPr>
                        <m:ctrlPr>
                          <a:rPr lang="en-US" sz="3200" i="1">
                            <a:latin typeface="Cambria Math" panose="02040503050406030204" pitchFamily="18" charset="0"/>
                          </a:rPr>
                        </m:ctrlPr>
                      </m:fPr>
                      <m:num>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𝑖</m:t>
                                </m:r>
                                <m:r>
                                  <a:rPr lang="en-US" sz="3200" i="0">
                                    <a:latin typeface="Cambria Math" panose="02040503050406030204" pitchFamily="18" charset="0"/>
                                  </a:rPr>
                                  <m:t>−1</m:t>
                                </m:r>
                              </m:sub>
                            </m:sSub>
                            <m:r>
                              <a:rPr lang="en-US" sz="3200" i="0">
                                <a:latin typeface="Cambria Math" panose="02040503050406030204" pitchFamily="18" charset="0"/>
                              </a:rPr>
                              <m:t>[</m:t>
                            </m:r>
                            <m:r>
                              <a:rPr lang="en-US" sz="3200" i="1">
                                <a:latin typeface="Cambria Math" panose="02040503050406030204" pitchFamily="18" charset="0"/>
                              </a:rPr>
                              <m:t>𝑓</m:t>
                            </m:r>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r>
                                  <a:rPr lang="en-US" sz="3200" i="0">
                                    <a:latin typeface="Cambria Math" panose="02040503050406030204" pitchFamily="18" charset="0"/>
                                  </a:rPr>
                                  <m:t>−2</m:t>
                                </m:r>
                              </m:sub>
                            </m:sSub>
                            <m:r>
                              <a:rPr lang="en-US" sz="3200" i="0">
                                <a:latin typeface="Cambria Math" panose="02040503050406030204" pitchFamily="18" charset="0"/>
                              </a:rPr>
                              <m:t>)−</m:t>
                            </m:r>
                            <m:r>
                              <a:rPr lang="en-US" sz="3200" i="1">
                                <a:latin typeface="Cambria Math" panose="02040503050406030204" pitchFamily="18" charset="0"/>
                              </a:rPr>
                              <m:t>𝑓</m:t>
                            </m:r>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𝑖</m:t>
                                </m:r>
                                <m:r>
                                  <a:rPr lang="en-US" sz="3200" i="0">
                                    <a:latin typeface="Cambria Math" panose="02040503050406030204" pitchFamily="18" charset="0"/>
                                  </a:rPr>
                                  <m:t>−2</m:t>
                                </m:r>
                              </m:sub>
                            </m:sSub>
                            <m:r>
                              <a:rPr lang="en-US" sz="3200" i="0">
                                <a:latin typeface="Cambria Math" panose="02040503050406030204" pitchFamily="18" charset="0"/>
                              </a:rPr>
                              <m:t>[</m:t>
                            </m:r>
                            <m:r>
                              <a:rPr lang="en-US" sz="3200" i="1">
                                <a:latin typeface="Cambria Math" panose="02040503050406030204" pitchFamily="18" charset="0"/>
                              </a:rPr>
                              <m:t>𝑓</m:t>
                            </m:r>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r>
                                  <a:rPr lang="en-US" sz="3200" i="0">
                                    <a:latin typeface="Cambria Math" panose="02040503050406030204" pitchFamily="18" charset="0"/>
                                  </a:rPr>
                                  <m:t>−1</m:t>
                                </m:r>
                              </m:sub>
                            </m:sSub>
                            <m:r>
                              <a:rPr lang="en-US" sz="3200" i="0">
                                <a:latin typeface="Cambria Math" panose="02040503050406030204" pitchFamily="18" charset="0"/>
                              </a:rPr>
                              <m:t>)−</m:t>
                            </m:r>
                            <m:r>
                              <a:rPr lang="en-US" sz="3200" i="1">
                                <a:latin typeface="Cambria Math" panose="02040503050406030204" pitchFamily="18" charset="0"/>
                              </a:rPr>
                              <m:t>𝑓</m:t>
                            </m:r>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0">
                                <a:latin typeface="Cambria Math" panose="02040503050406030204" pitchFamily="18" charset="0"/>
                              </a:rPr>
                              <m:t>)</m:t>
                            </m:r>
                          </m:e>
                        </m:d>
                      </m:num>
                      <m:den>
                        <m:d>
                          <m:dPr>
                            <m:beg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𝑖</m:t>
                                </m:r>
                                <m:r>
                                  <a:rPr lang="en-US" sz="3200" i="0">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𝑖</m:t>
                                </m:r>
                                <m:r>
                                  <a:rPr lang="en-US" sz="3200" i="0">
                                    <a:latin typeface="Cambria Math" panose="02040503050406030204" pitchFamily="18" charset="0"/>
                                  </a:rPr>
                                  <m:t>−1</m:t>
                                </m:r>
                              </m:sub>
                            </m:sSub>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𝑖</m:t>
                                </m:r>
                                <m:r>
                                  <a:rPr lang="en-US" sz="3200" i="0">
                                    <a:latin typeface="Cambria Math" panose="02040503050406030204" pitchFamily="18" charset="0"/>
                                  </a:rPr>
                                  <m:t>−2</m:t>
                                </m:r>
                              </m:sub>
                            </m:sSub>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𝑖</m:t>
                                </m:r>
                                <m:r>
                                  <a:rPr lang="en-US" sz="3200" i="0">
                                    <a:latin typeface="Cambria Math" panose="02040503050406030204" pitchFamily="18" charset="0"/>
                                  </a:rPr>
                                  <m:t>−1</m:t>
                                </m:r>
                              </m:sub>
                            </m:sSub>
                          </m:e>
                        </m:d>
                      </m:den>
                    </m:f>
                  </m:oMath>
                </a14:m>
                <a:endParaRPr lang="en-US" sz="3200" dirty="0"/>
              </a:p>
            </p:txBody>
          </p:sp>
        </mc:Choice>
        <mc:Fallback xmlns="">
          <p:sp>
            <p:nvSpPr>
              <p:cNvPr id="5" name="Rectángulo 4"/>
              <p:cNvSpPr>
                <a:spLocks noRot="1" noChangeAspect="1" noMove="1" noResize="1" noEditPoints="1" noAdjustHandles="1" noChangeArrowheads="1" noChangeShapeType="1" noTextEdit="1"/>
              </p:cNvSpPr>
              <p:nvPr/>
            </p:nvSpPr>
            <p:spPr>
              <a:xfrm>
                <a:off x="680321" y="4829749"/>
                <a:ext cx="7750985" cy="891013"/>
              </a:xfrm>
              <a:prstGeom prst="rect">
                <a:avLst/>
              </a:prstGeom>
              <a:blipFill rotWithShape="0">
                <a:blip r:embed="rId3"/>
                <a:stretch>
                  <a:fillRect l="-2046" b="-1370"/>
                </a:stretch>
              </a:blipFill>
            </p:spPr>
            <p:txBody>
              <a:bodyPr/>
              <a:lstStyle/>
              <a:p>
                <a:r>
                  <a:rPr lang="en-US">
                    <a:noFill/>
                  </a:rPr>
                  <a:t> </a:t>
                </a:r>
              </a:p>
            </p:txBody>
          </p:sp>
        </mc:Fallback>
      </mc:AlternateContent>
    </p:spTree>
    <p:extLst>
      <p:ext uri="{BB962C8B-B14F-4D97-AF65-F5344CB8AC3E}">
        <p14:creationId xmlns:p14="http://schemas.microsoft.com/office/powerpoint/2010/main" val="3489949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Metodo</a:t>
            </a:r>
            <a:r>
              <a:rPr lang="en-US" dirty="0"/>
              <a:t> de Muller</a:t>
            </a:r>
            <a:endParaRPr lang="en-US" dirty="0"/>
          </a:p>
        </p:txBody>
      </p:sp>
      <p:sp>
        <p:nvSpPr>
          <p:cNvPr id="3" name="Marcador de contenido 2"/>
          <p:cNvSpPr>
            <a:spLocks noGrp="1"/>
          </p:cNvSpPr>
          <p:nvPr>
            <p:ph idx="1"/>
          </p:nvPr>
        </p:nvSpPr>
        <p:spPr/>
        <p:txBody>
          <a:bodyPr/>
          <a:lstStyle/>
          <a:p>
            <a:r>
              <a:rPr lang="en-US" dirty="0" err="1" smtClean="0"/>
              <a:t>Finalmente</a:t>
            </a:r>
            <a:r>
              <a:rPr lang="en-US" dirty="0" smtClean="0"/>
              <a:t>:</a:t>
            </a:r>
            <a:endParaRPr lang="en-US" dirty="0"/>
          </a:p>
        </p:txBody>
      </p:sp>
      <mc:AlternateContent xmlns:mc="http://schemas.openxmlformats.org/markup-compatibility/2006" xmlns:a14="http://schemas.microsoft.com/office/drawing/2010/main">
        <mc:Choice Requires="a14">
          <p:sp>
            <p:nvSpPr>
              <p:cNvPr id="4" name="Rectángulo 3"/>
              <p:cNvSpPr/>
              <p:nvPr/>
            </p:nvSpPr>
            <p:spPr>
              <a:xfrm>
                <a:off x="680321" y="3002118"/>
                <a:ext cx="7126941" cy="11344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r>
                            <a:rPr lang="en-US" sz="3200" i="0">
                              <a:latin typeface="Cambria Math" panose="02040503050406030204" pitchFamily="18" charset="0"/>
                            </a:rPr>
                            <m:t>+1</m:t>
                          </m:r>
                        </m:sub>
                      </m:sSub>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0">
                          <a:latin typeface="Cambria Math" panose="02040503050406030204" pitchFamily="18" charset="0"/>
                        </a:rPr>
                        <m:t>+</m:t>
                      </m:r>
                      <m:r>
                        <a:rPr lang="en-US" sz="3200" i="1">
                          <a:latin typeface="Cambria Math" panose="02040503050406030204" pitchFamily="18" charset="0"/>
                        </a:rPr>
                        <m:t>𝑡</m:t>
                      </m:r>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0">
                          <a:latin typeface="Cambria Math" panose="02040503050406030204" pitchFamily="18" charset="0"/>
                        </a:rPr>
                        <m:t>+</m:t>
                      </m:r>
                      <m:f>
                        <m:fPr>
                          <m:ctrlPr>
                            <a:rPr lang="en-US" sz="3200" i="1">
                              <a:latin typeface="Cambria Math" panose="02040503050406030204" pitchFamily="18" charset="0"/>
                            </a:rPr>
                          </m:ctrlPr>
                        </m:fPr>
                        <m:num>
                          <m:r>
                            <a:rPr lang="en-US" sz="3200" i="0">
                              <a:latin typeface="Cambria Math" panose="02040503050406030204" pitchFamily="18" charset="0"/>
                            </a:rPr>
                            <m:t>−2</m:t>
                          </m:r>
                          <m:r>
                            <a:rPr lang="en-US" sz="3200" i="1">
                              <a:latin typeface="Cambria Math" panose="02040503050406030204" pitchFamily="18" charset="0"/>
                            </a:rPr>
                            <m:t>𝑐</m:t>
                          </m:r>
                        </m:num>
                        <m:den>
                          <m:r>
                            <a:rPr lang="en-US" sz="3200" i="1">
                              <a:latin typeface="Cambria Math" panose="02040503050406030204" pitchFamily="18" charset="0"/>
                            </a:rPr>
                            <m:t>𝑏</m:t>
                          </m:r>
                          <m:r>
                            <a:rPr lang="en-US" sz="3200" i="0">
                              <a:latin typeface="Cambria Math" panose="02040503050406030204" pitchFamily="18" charset="0"/>
                            </a:rPr>
                            <m:t>±</m:t>
                          </m:r>
                          <m:rad>
                            <m:radPr>
                              <m:degHide m:val="on"/>
                              <m:ctrlPr>
                                <a:rPr lang="en-US" sz="3200" i="1">
                                  <a:latin typeface="Cambria Math" panose="02040503050406030204" pitchFamily="18" charset="0"/>
                                </a:rPr>
                              </m:ctrlPr>
                            </m:radPr>
                            <m:deg/>
                            <m:e>
                              <m:sSup>
                                <m:sSupPr>
                                  <m:ctrlPr>
                                    <a:rPr lang="en-US" sz="3200" i="1">
                                      <a:latin typeface="Cambria Math" panose="02040503050406030204" pitchFamily="18" charset="0"/>
                                    </a:rPr>
                                  </m:ctrlPr>
                                </m:sSupPr>
                                <m:e>
                                  <m:r>
                                    <a:rPr lang="en-US" sz="3200" i="1">
                                      <a:latin typeface="Cambria Math" panose="02040503050406030204" pitchFamily="18" charset="0"/>
                                    </a:rPr>
                                    <m:t>𝑏</m:t>
                                  </m:r>
                                </m:e>
                                <m:sup>
                                  <m:r>
                                    <a:rPr lang="en-US" sz="3200" i="0">
                                      <a:latin typeface="Cambria Math" panose="02040503050406030204" pitchFamily="18" charset="0"/>
                                    </a:rPr>
                                    <m:t>2</m:t>
                                  </m:r>
                                </m:sup>
                              </m:sSup>
                              <m:r>
                                <a:rPr lang="en-US" sz="3200" i="0">
                                  <a:latin typeface="Cambria Math" panose="02040503050406030204" pitchFamily="18" charset="0"/>
                                </a:rPr>
                                <m:t>−4</m:t>
                              </m:r>
                              <m:r>
                                <a:rPr lang="en-US" sz="3200" i="1">
                                  <a:latin typeface="Cambria Math" panose="02040503050406030204" pitchFamily="18" charset="0"/>
                                </a:rPr>
                                <m:t>𝑎𝑐</m:t>
                              </m:r>
                            </m:e>
                          </m:rad>
                        </m:den>
                      </m:f>
                    </m:oMath>
                  </m:oMathPara>
                </a14:m>
                <a:endParaRPr lang="en-US" sz="3200" dirty="0"/>
              </a:p>
            </p:txBody>
          </p:sp>
        </mc:Choice>
        <mc:Fallback xmlns="">
          <p:sp>
            <p:nvSpPr>
              <p:cNvPr id="4" name="Rectángulo 3"/>
              <p:cNvSpPr>
                <a:spLocks noRot="1" noChangeAspect="1" noMove="1" noResize="1" noEditPoints="1" noAdjustHandles="1" noChangeArrowheads="1" noChangeShapeType="1" noTextEdit="1"/>
              </p:cNvSpPr>
              <p:nvPr/>
            </p:nvSpPr>
            <p:spPr>
              <a:xfrm>
                <a:off x="680321" y="3002118"/>
                <a:ext cx="7126941" cy="1134413"/>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2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Gráfico</a:t>
            </a:r>
            <a:endParaRPr lang="en-US" dirty="0"/>
          </a:p>
        </p:txBody>
      </p:sp>
      <p:sp>
        <p:nvSpPr>
          <p:cNvPr id="3" name="Marcador de contenido 2"/>
          <p:cNvSpPr>
            <a:spLocks noGrp="1"/>
          </p:cNvSpPr>
          <p:nvPr>
            <p:ph idx="1"/>
          </p:nvPr>
        </p:nvSpPr>
        <p:spPr>
          <a:xfrm>
            <a:off x="642221" y="2641673"/>
            <a:ext cx="9613861" cy="3599316"/>
          </a:xfrm>
        </p:spPr>
        <p:txBody>
          <a:bodyPr/>
          <a:lstStyle/>
          <a:p>
            <a:endParaRPr lang="en-US" dirty="0"/>
          </a:p>
        </p:txBody>
      </p:sp>
      <p:pic>
        <p:nvPicPr>
          <p:cNvPr id="2050" name="Gráfico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37" y="2641673"/>
            <a:ext cx="5308414" cy="350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Imagen 33"/>
          <p:cNvPicPr>
            <a:picLocks noChangeAspect="1"/>
          </p:cNvPicPr>
          <p:nvPr/>
        </p:nvPicPr>
        <p:blipFill>
          <a:blip r:embed="rId3"/>
          <a:stretch>
            <a:fillRect/>
          </a:stretch>
        </p:blipFill>
        <p:spPr>
          <a:xfrm>
            <a:off x="6567581" y="2641673"/>
            <a:ext cx="5343525" cy="3500930"/>
          </a:xfrm>
          <a:prstGeom prst="rect">
            <a:avLst/>
          </a:prstGeom>
        </p:spPr>
      </p:pic>
    </p:spTree>
    <p:extLst>
      <p:ext uri="{BB962C8B-B14F-4D97-AF65-F5344CB8AC3E}">
        <p14:creationId xmlns:p14="http://schemas.microsoft.com/office/powerpoint/2010/main" val="1023973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Metodo</a:t>
            </a:r>
            <a:r>
              <a:rPr lang="en-US" dirty="0"/>
              <a:t> de Muller</a:t>
            </a:r>
            <a:endParaRPr lang="en-US" dirty="0"/>
          </a:p>
        </p:txBody>
      </p:sp>
      <p:sp>
        <p:nvSpPr>
          <p:cNvPr id="3" name="Marcador de contenido 2"/>
          <p:cNvSpPr>
            <a:spLocks noGrp="1"/>
          </p:cNvSpPr>
          <p:nvPr>
            <p:ph idx="1"/>
          </p:nvPr>
        </p:nvSpPr>
        <p:spPr/>
        <p:txBody>
          <a:bodyPr/>
          <a:lstStyle/>
          <a:p>
            <a:r>
              <a:rPr lang="en-US" dirty="0" smtClean="0"/>
              <a:t>Sea </a:t>
            </a:r>
            <a:r>
              <a:rPr lang="es-ES" i="1" dirty="0"/>
              <a:t>P</a:t>
            </a:r>
            <a:r>
              <a:rPr lang="es-ES" dirty="0"/>
              <a:t>(</a:t>
            </a:r>
            <a:r>
              <a:rPr lang="es-ES" i="1" dirty="0"/>
              <a:t>x</a:t>
            </a:r>
            <a:r>
              <a:rPr lang="es-ES" dirty="0"/>
              <a:t>) = </a:t>
            </a:r>
            <a:r>
              <a:rPr lang="es-ES" i="1" dirty="0"/>
              <a:t>x</a:t>
            </a:r>
            <a:r>
              <a:rPr lang="es-ES" baseline="30000" dirty="0"/>
              <a:t>3</a:t>
            </a:r>
            <a:r>
              <a:rPr lang="es-ES" dirty="0"/>
              <a:t> – 5</a:t>
            </a:r>
            <a:r>
              <a:rPr lang="es-ES" i="1" dirty="0"/>
              <a:t>x</a:t>
            </a:r>
            <a:r>
              <a:rPr lang="es-ES" baseline="30000" dirty="0"/>
              <a:t>2</a:t>
            </a:r>
            <a:r>
              <a:rPr lang="es-ES" dirty="0"/>
              <a:t> + 11</a:t>
            </a:r>
            <a:r>
              <a:rPr lang="es-ES" i="1" dirty="0"/>
              <a:t>x</a:t>
            </a:r>
            <a:r>
              <a:rPr lang="es-ES" dirty="0"/>
              <a:t> – 15 </a:t>
            </a:r>
            <a:r>
              <a:rPr lang="es-ES" dirty="0" smtClean="0"/>
              <a:t>y una tolerancia </a:t>
            </a:r>
            <a:r>
              <a:rPr lang="es-ES" dirty="0"/>
              <a:t>de 10</a:t>
            </a:r>
            <a:r>
              <a:rPr lang="es-ES" baseline="30000" dirty="0"/>
              <a:t>-4</a:t>
            </a:r>
            <a:r>
              <a:rPr lang="es-ES" dirty="0"/>
              <a:t>. </a:t>
            </a:r>
            <a:endParaRPr lang="en-US" dirty="0"/>
          </a:p>
        </p:txBody>
      </p:sp>
      <p:graphicFrame>
        <p:nvGraphicFramePr>
          <p:cNvPr id="6" name="Tabla 5"/>
          <p:cNvGraphicFramePr>
            <a:graphicFrameLocks noGrp="1"/>
          </p:cNvGraphicFramePr>
          <p:nvPr>
            <p:extLst>
              <p:ext uri="{D42A27DB-BD31-4B8C-83A1-F6EECF244321}">
                <p14:modId xmlns:p14="http://schemas.microsoft.com/office/powerpoint/2010/main" val="4280906605"/>
              </p:ext>
            </p:extLst>
          </p:nvPr>
        </p:nvGraphicFramePr>
        <p:xfrm>
          <a:off x="1630420" y="3111637"/>
          <a:ext cx="6814333" cy="3637740"/>
        </p:xfrm>
        <a:graphic>
          <a:graphicData uri="http://schemas.openxmlformats.org/drawingml/2006/table">
            <a:tbl>
              <a:tblPr>
                <a:tableStyleId>{5C22544A-7EE6-4342-B048-85BDC9FD1C3A}</a:tableStyleId>
              </a:tblPr>
              <a:tblGrid>
                <a:gridCol w="474032"/>
                <a:gridCol w="3234030"/>
                <a:gridCol w="3106271"/>
              </a:tblGrid>
              <a:tr h="545330">
                <a:tc>
                  <a:txBody>
                    <a:bodyPr/>
                    <a:lstStyle/>
                    <a:p>
                      <a:pPr marL="0" marR="0" algn="ctr">
                        <a:spcBef>
                          <a:spcPts val="0"/>
                        </a:spcBef>
                        <a:spcAft>
                          <a:spcPts val="0"/>
                        </a:spcAft>
                      </a:pPr>
                      <a:r>
                        <a:rPr lang="en-US" sz="2400" dirty="0">
                          <a:effectLst/>
                        </a:rPr>
                        <a:t>x</a:t>
                      </a:r>
                      <a:r>
                        <a:rPr lang="en-US" sz="2400" baseline="-25000" dirty="0">
                          <a:effectLst/>
                        </a:rPr>
                        <a:t>0</a:t>
                      </a:r>
                      <a:endParaRPr lang="en-US" sz="24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dirty="0">
                          <a:effectLst/>
                        </a:rPr>
                        <a:t>= 0.5, </a:t>
                      </a:r>
                      <a:r>
                        <a:rPr lang="en-US" sz="2400" dirty="0" smtClean="0">
                          <a:effectLst/>
                        </a:rPr>
                        <a:t>        x</a:t>
                      </a:r>
                      <a:r>
                        <a:rPr lang="en-US" sz="2400" baseline="-25000" dirty="0" smtClean="0">
                          <a:effectLst/>
                        </a:rPr>
                        <a:t>1 </a:t>
                      </a:r>
                      <a:r>
                        <a:rPr lang="en-US" sz="2400" dirty="0">
                          <a:effectLst/>
                        </a:rPr>
                        <a:t>= - 0.5,</a:t>
                      </a:r>
                      <a:endParaRPr lang="en-US" sz="24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x</a:t>
                      </a:r>
                      <a:r>
                        <a:rPr lang="en-US" sz="2400" baseline="-25000">
                          <a:effectLst/>
                        </a:rPr>
                        <a:t>2</a:t>
                      </a:r>
                      <a:r>
                        <a:rPr lang="en-US" sz="2400">
                          <a:effectLst/>
                        </a:rPr>
                        <a:t> = 0</a:t>
                      </a:r>
                      <a:endParaRPr lang="en-US" sz="2400">
                        <a:effectLst/>
                        <a:latin typeface="Times New Roman" panose="02020603050405020304" pitchFamily="18" charset="0"/>
                        <a:ea typeface="Times New Roman" panose="02020603050405020304" pitchFamily="18" charset="0"/>
                      </a:endParaRPr>
                    </a:p>
                  </a:txBody>
                  <a:tcPr marL="44450" marR="44450" marT="0" marB="0"/>
                </a:tc>
              </a:tr>
              <a:tr h="272665">
                <a:tc>
                  <a:txBody>
                    <a:bodyPr/>
                    <a:lstStyle/>
                    <a:p>
                      <a:pPr marL="0" marR="0" algn="ctr">
                        <a:spcBef>
                          <a:spcPts val="0"/>
                        </a:spcBef>
                        <a:spcAft>
                          <a:spcPts val="0"/>
                        </a:spcAft>
                      </a:pPr>
                      <a:r>
                        <a:rPr lang="en-US" sz="2400">
                          <a:effectLst/>
                        </a:rPr>
                        <a:t>i</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x</a:t>
                      </a:r>
                      <a:r>
                        <a:rPr lang="en-US" sz="2400" baseline="-25000">
                          <a:effectLst/>
                        </a:rPr>
                        <a:t>i</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f(x</a:t>
                      </a:r>
                      <a:r>
                        <a:rPr lang="en-US" sz="2400" baseline="-25000">
                          <a:effectLst/>
                        </a:rPr>
                        <a:t>i</a:t>
                      </a:r>
                      <a:r>
                        <a:rPr lang="en-US" sz="2400">
                          <a:effectLst/>
                        </a:rPr>
                        <a:t>)</a:t>
                      </a:r>
                      <a:endParaRPr lang="en-US" sz="2400">
                        <a:effectLst/>
                        <a:latin typeface="Times New Roman" panose="02020603050405020304" pitchFamily="18" charset="0"/>
                        <a:ea typeface="Times New Roman" panose="02020603050405020304" pitchFamily="18" charset="0"/>
                      </a:endParaRPr>
                    </a:p>
                  </a:txBody>
                  <a:tcPr marL="44450" marR="44450" marT="0" marB="0"/>
                </a:tc>
              </a:tr>
              <a:tr h="545330">
                <a:tc>
                  <a:txBody>
                    <a:bodyPr/>
                    <a:lstStyle/>
                    <a:p>
                      <a:pPr marL="0" marR="0" algn="ctr">
                        <a:spcBef>
                          <a:spcPts val="0"/>
                        </a:spcBef>
                        <a:spcAft>
                          <a:spcPts val="0"/>
                        </a:spcAft>
                      </a:pPr>
                      <a:r>
                        <a:rPr lang="en-US" sz="2400">
                          <a:effectLst/>
                        </a:rPr>
                        <a:t>3</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1.1250 – 1.3170i</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- 4.7109 – 2.3870i</a:t>
                      </a:r>
                      <a:endParaRPr lang="en-US" sz="2400">
                        <a:effectLst/>
                        <a:latin typeface="Times New Roman" panose="02020603050405020304" pitchFamily="18" charset="0"/>
                        <a:ea typeface="Times New Roman" panose="02020603050405020304" pitchFamily="18" charset="0"/>
                      </a:endParaRPr>
                    </a:p>
                  </a:txBody>
                  <a:tcPr marL="44450" marR="44450" marT="0" marB="0"/>
                </a:tc>
              </a:tr>
              <a:tr h="545330">
                <a:tc>
                  <a:txBody>
                    <a:bodyPr/>
                    <a:lstStyle/>
                    <a:p>
                      <a:pPr marL="0" marR="0" algn="ctr">
                        <a:spcBef>
                          <a:spcPts val="0"/>
                        </a:spcBef>
                        <a:spcAft>
                          <a:spcPts val="0"/>
                        </a:spcAft>
                      </a:pPr>
                      <a:r>
                        <a:rPr lang="en-US" sz="2400">
                          <a:effectLst/>
                        </a:rPr>
                        <a:t>4</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tabLst>
                          <a:tab pos="2743200" algn="ctr"/>
                          <a:tab pos="5486400" algn="r"/>
                          <a:tab pos="457200" algn="l"/>
                        </a:tabLst>
                      </a:pPr>
                      <a:r>
                        <a:rPr lang="en-US" sz="2400">
                          <a:effectLst/>
                        </a:rPr>
                        <a:t>1.2222 – 1.8174i</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- 2.7947 – 0.0795i</a:t>
                      </a:r>
                      <a:endParaRPr lang="en-US" sz="2400">
                        <a:effectLst/>
                        <a:latin typeface="Times New Roman" panose="02020603050405020304" pitchFamily="18" charset="0"/>
                        <a:ea typeface="Times New Roman" panose="02020603050405020304" pitchFamily="18" charset="0"/>
                      </a:endParaRPr>
                    </a:p>
                  </a:txBody>
                  <a:tcPr marL="44450" marR="44450" marT="0" marB="0"/>
                </a:tc>
              </a:tr>
              <a:tr h="545330">
                <a:tc>
                  <a:txBody>
                    <a:bodyPr/>
                    <a:lstStyle/>
                    <a:p>
                      <a:pPr marL="0" marR="0" algn="ctr">
                        <a:spcBef>
                          <a:spcPts val="0"/>
                        </a:spcBef>
                        <a:spcAft>
                          <a:spcPts val="0"/>
                        </a:spcAft>
                      </a:pPr>
                      <a:r>
                        <a:rPr lang="en-US" sz="2400">
                          <a:effectLst/>
                        </a:rPr>
                        <a:t>5</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tabLst>
                          <a:tab pos="2743200" algn="ctr"/>
                          <a:tab pos="5486400" algn="r"/>
                          <a:tab pos="457200" algn="l"/>
                        </a:tabLst>
                      </a:pPr>
                      <a:r>
                        <a:rPr lang="en-US" sz="2400">
                          <a:effectLst/>
                        </a:rPr>
                        <a:t>1.0144 – 2.0420i</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  0.2164 + 0.4636i</a:t>
                      </a:r>
                      <a:endParaRPr lang="en-US" sz="2400">
                        <a:effectLst/>
                        <a:latin typeface="Times New Roman" panose="02020603050405020304" pitchFamily="18" charset="0"/>
                        <a:ea typeface="Times New Roman" panose="02020603050405020304" pitchFamily="18" charset="0"/>
                      </a:endParaRPr>
                    </a:p>
                  </a:txBody>
                  <a:tcPr marL="44450" marR="44450" marT="0" marB="0"/>
                </a:tc>
              </a:tr>
              <a:tr h="545330">
                <a:tc>
                  <a:txBody>
                    <a:bodyPr/>
                    <a:lstStyle/>
                    <a:p>
                      <a:pPr marL="0" marR="0" algn="ctr">
                        <a:spcBef>
                          <a:spcPts val="0"/>
                        </a:spcBef>
                        <a:spcAft>
                          <a:spcPts val="0"/>
                        </a:spcAft>
                      </a:pPr>
                      <a:r>
                        <a:rPr lang="en-US" sz="2400">
                          <a:effectLst/>
                        </a:rPr>
                        <a:t>6</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1.0000 – 1.9990i</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- 0.0061 – 0.0066i</a:t>
                      </a:r>
                      <a:endParaRPr lang="en-US" sz="2400">
                        <a:effectLst/>
                        <a:latin typeface="Times New Roman" panose="02020603050405020304" pitchFamily="18" charset="0"/>
                        <a:ea typeface="Times New Roman" panose="02020603050405020304" pitchFamily="18" charset="0"/>
                      </a:endParaRPr>
                    </a:p>
                  </a:txBody>
                  <a:tcPr marL="44450" marR="44450" marT="0" marB="0"/>
                </a:tc>
              </a:tr>
              <a:tr h="545330">
                <a:tc>
                  <a:txBody>
                    <a:bodyPr/>
                    <a:lstStyle/>
                    <a:p>
                      <a:pPr marL="0" marR="0" algn="ctr">
                        <a:spcBef>
                          <a:spcPts val="0"/>
                        </a:spcBef>
                        <a:spcAft>
                          <a:spcPts val="0"/>
                        </a:spcAft>
                      </a:pPr>
                      <a:r>
                        <a:rPr lang="en-US" sz="2400">
                          <a:effectLst/>
                        </a:rPr>
                        <a:t>7</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a:effectLst/>
                        </a:rPr>
                        <a:t>1.0000 – 2.0000i</a:t>
                      </a:r>
                      <a:endParaRPr lang="en-US" sz="24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400" dirty="0">
                          <a:effectLst/>
                        </a:rPr>
                        <a:t>- 0.0000 – 0.0000i</a:t>
                      </a:r>
                      <a:endParaRPr lang="en-US" sz="2400" dirty="0">
                        <a:effectLst/>
                        <a:latin typeface="Times New Roman" panose="02020603050405020304" pitchFamily="18" charset="0"/>
                        <a:ea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3471825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Metodo</a:t>
            </a:r>
            <a:r>
              <a:rPr lang="en-US" dirty="0"/>
              <a:t> de Muller</a:t>
            </a:r>
            <a:endParaRPr lang="en-US" dirty="0"/>
          </a:p>
        </p:txBody>
      </p:sp>
      <p:sp>
        <p:nvSpPr>
          <p:cNvPr id="3" name="Marcador de contenido 2"/>
          <p:cNvSpPr>
            <a:spLocks noGrp="1"/>
          </p:cNvSpPr>
          <p:nvPr>
            <p:ph idx="1"/>
          </p:nvPr>
        </p:nvSpPr>
        <p:spPr/>
        <p:txBody>
          <a:bodyPr/>
          <a:lstStyle/>
          <a:p>
            <a:r>
              <a:rPr lang="es-ES" dirty="0"/>
              <a:t>Se tiene así, una raíz z1 = 1 – 2i. Ahora bien, puesto que los coeficientes del polinomio P(x) son reales debe existir una raíz conjugada de z1; esto es, z2 = 1 + 2i, por tanto</a:t>
            </a:r>
          </a:p>
          <a:p>
            <a:r>
              <a:rPr lang="es-ES" dirty="0"/>
              <a:t>P(x) = (x – 1  + 2i)(x – 1 – 2i)(x – z3)</a:t>
            </a:r>
          </a:p>
          <a:p>
            <a:r>
              <a:rPr lang="es-ES" dirty="0"/>
              <a:t>       = (x2 – 2x + 5)(x – z3) = x3 – 5x2 + 11x – 15</a:t>
            </a:r>
          </a:p>
          <a:p>
            <a:r>
              <a:rPr lang="es-ES" dirty="0"/>
              <a:t>y de este resultado se concluye que</a:t>
            </a:r>
          </a:p>
          <a:p>
            <a:r>
              <a:rPr lang="es-ES" dirty="0"/>
              <a:t> ,</a:t>
            </a:r>
          </a:p>
          <a:p>
            <a:r>
              <a:rPr lang="es-ES" dirty="0"/>
              <a:t>lo que indica que la tercera raíz es z3 = 3.</a:t>
            </a:r>
          </a:p>
          <a:p>
            <a:endParaRPr lang="es-ES" dirty="0"/>
          </a:p>
          <a:p>
            <a:endParaRPr lang="en-US" dirty="0"/>
          </a:p>
        </p:txBody>
      </p:sp>
    </p:spTree>
    <p:extLst>
      <p:ext uri="{BB962C8B-B14F-4D97-AF65-F5344CB8AC3E}">
        <p14:creationId xmlns:p14="http://schemas.microsoft.com/office/powerpoint/2010/main" val="263426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Teorema de Taylor</a:t>
            </a:r>
            <a:endParaRPr lang="en-US" dirty="0"/>
          </a:p>
        </p:txBody>
      </p:sp>
      <p:sp>
        <p:nvSpPr>
          <p:cNvPr id="3" name="Marcador de contenido 2"/>
          <p:cNvSpPr>
            <a:spLocks noGrp="1"/>
          </p:cNvSpPr>
          <p:nvPr>
            <p:ph idx="1"/>
          </p:nvPr>
        </p:nvSpPr>
        <p:spPr>
          <a:xfrm>
            <a:off x="680321" y="2336872"/>
            <a:ext cx="9847979" cy="3962327"/>
          </a:xfrm>
        </p:spPr>
        <p:txBody>
          <a:bodyPr>
            <a:normAutofit fontScale="92500" lnSpcReduction="10000"/>
          </a:bodyPr>
          <a:lstStyle/>
          <a:p>
            <a:pPr marL="0" indent="0">
              <a:buNone/>
            </a:pPr>
            <a:r>
              <a:rPr lang="es-VE" dirty="0" smtClean="0"/>
              <a:t>Suponga una función f continua y diferenciable </a:t>
            </a:r>
            <a:r>
              <a:rPr lang="en-US" dirty="0" smtClean="0"/>
              <a:t>[</a:t>
            </a:r>
            <a:r>
              <a:rPr lang="en-US" dirty="0" err="1" smtClean="0"/>
              <a:t>a,b</a:t>
            </a:r>
            <a:r>
              <a:rPr lang="en-US" dirty="0" smtClean="0"/>
              <a:t>], </a:t>
            </a:r>
            <a:r>
              <a:rPr lang="en-US" dirty="0" err="1" smtClean="0"/>
              <a:t>que</a:t>
            </a:r>
            <a:r>
              <a:rPr lang="en-US" dirty="0" smtClean="0"/>
              <a:t> </a:t>
            </a:r>
            <a:r>
              <a:rPr lang="en-US" dirty="0" err="1" smtClean="0"/>
              <a:t>que</a:t>
            </a:r>
            <a:r>
              <a:rPr lang="en-US" dirty="0" smtClean="0"/>
              <a:t> la </a:t>
            </a:r>
            <a:r>
              <a:rPr lang="en-US" dirty="0" err="1" smtClean="0"/>
              <a:t>derivada</a:t>
            </a:r>
            <a:r>
              <a:rPr lang="en-US" dirty="0" smtClean="0"/>
              <a:t> en</a:t>
            </a:r>
            <a:r>
              <a:rPr lang="es-VE" dirty="0" err="1" smtClean="0"/>
              <a:t>ésima</a:t>
            </a:r>
            <a:r>
              <a:rPr lang="es-VE" dirty="0" smtClean="0"/>
              <a:t> + 1 de f existe en [</a:t>
            </a:r>
            <a:r>
              <a:rPr lang="es-VE" dirty="0" err="1" smtClean="0"/>
              <a:t>a,b</a:t>
            </a:r>
            <a:r>
              <a:rPr lang="es-VE" dirty="0" smtClean="0"/>
              <a:t>] y un punto x0 </a:t>
            </a:r>
            <a:r>
              <a:rPr lang="es-VE" dirty="0" err="1" smtClean="0"/>
              <a:t>perteneciete</a:t>
            </a:r>
            <a:r>
              <a:rPr lang="es-VE" dirty="0" smtClean="0"/>
              <a:t> a </a:t>
            </a:r>
            <a:r>
              <a:rPr lang="en-US" dirty="0" smtClean="0"/>
              <a:t>[</a:t>
            </a:r>
            <a:r>
              <a:rPr lang="en-US" dirty="0" err="1" smtClean="0"/>
              <a:t>a,b</a:t>
            </a:r>
            <a:r>
              <a:rPr lang="en-US" dirty="0" smtClean="0"/>
              <a:t>], </a:t>
            </a:r>
            <a:r>
              <a:rPr lang="en-US" dirty="0" err="1" smtClean="0"/>
              <a:t>entonces</a:t>
            </a:r>
            <a:r>
              <a:rPr lang="en-US" dirty="0" smtClean="0"/>
              <a:t>, para </a:t>
            </a:r>
            <a:r>
              <a:rPr lang="en-US" dirty="0" err="1" smtClean="0"/>
              <a:t>cada</a:t>
            </a:r>
            <a:r>
              <a:rPr lang="en-US" dirty="0" smtClean="0"/>
              <a:t> X en [</a:t>
            </a:r>
            <a:r>
              <a:rPr lang="en-US" dirty="0" err="1" smtClean="0"/>
              <a:t>a,b</a:t>
            </a:r>
            <a:r>
              <a:rPr lang="en-US" dirty="0" smtClean="0"/>
              <a:t>], </a:t>
            </a:r>
            <a:r>
              <a:rPr lang="en-US" dirty="0" err="1" smtClean="0"/>
              <a:t>existe</a:t>
            </a:r>
            <a:r>
              <a:rPr lang="en-US" dirty="0" smtClean="0"/>
              <a:t> un n</a:t>
            </a:r>
            <a:r>
              <a:rPr lang="es-VE" dirty="0" err="1" smtClean="0"/>
              <a:t>úmero</a:t>
            </a:r>
            <a:r>
              <a:rPr lang="es-VE" dirty="0" smtClean="0"/>
              <a:t> o error x0 </a:t>
            </a:r>
            <a:r>
              <a:rPr lang="en-US" dirty="0" smtClean="0"/>
              <a:t>&lt; </a:t>
            </a:r>
            <a:r>
              <a:rPr lang="el-GR" dirty="0" smtClean="0"/>
              <a:t>ε</a:t>
            </a:r>
            <a:r>
              <a:rPr lang="es-VE" dirty="0" smtClean="0"/>
              <a:t>(x) &lt; x tal que:</a:t>
            </a:r>
            <a:br>
              <a:rPr lang="es-VE" dirty="0" smtClean="0"/>
            </a:br>
            <a:r>
              <a:rPr lang="es-VE" dirty="0" smtClean="0"/>
              <a:t/>
            </a:r>
            <a:br>
              <a:rPr lang="es-VE" dirty="0" smtClean="0"/>
            </a:br>
            <a:r>
              <a:rPr lang="es-VE" dirty="0" smtClean="0"/>
              <a:t>f(x) = </a:t>
            </a:r>
            <a:r>
              <a:rPr lang="es-VE" dirty="0" err="1" smtClean="0"/>
              <a:t>Pn</a:t>
            </a:r>
            <a:r>
              <a:rPr lang="es-VE" dirty="0" smtClean="0"/>
              <a:t>(x) + Rn(x)</a:t>
            </a:r>
            <a:br>
              <a:rPr lang="es-VE" dirty="0" smtClean="0"/>
            </a:br>
            <a:r>
              <a:rPr lang="es-VE" dirty="0" smtClean="0"/>
              <a:t/>
            </a:r>
            <a:br>
              <a:rPr lang="es-VE" dirty="0" smtClean="0"/>
            </a:br>
            <a:r>
              <a:rPr lang="es-VE" dirty="0" smtClean="0"/>
              <a:t>Donde:</a:t>
            </a:r>
          </a:p>
          <a:p>
            <a:pPr marL="0" indent="0">
              <a:buNone/>
            </a:pPr>
            <a:r>
              <a:rPr lang="es-VE" dirty="0" err="1" smtClean="0"/>
              <a:t>Pn</a:t>
            </a:r>
            <a:r>
              <a:rPr lang="es-VE" dirty="0" smtClean="0"/>
              <a:t>(x) es un polinomio y viene dado por: </a:t>
            </a:r>
            <a:r>
              <a:rPr lang="es-VE" dirty="0" err="1" smtClean="0"/>
              <a:t>Pn</a:t>
            </a:r>
            <a:r>
              <a:rPr lang="es-VE" dirty="0" smtClean="0"/>
              <a:t>(x) = f(x0) + f’(x0)*(x-x0) + f’’(x0)*((x-x0)^2)/2! +…+</a:t>
            </a:r>
            <a:r>
              <a:rPr lang="es-VE" i="1" dirty="0" smtClean="0"/>
              <a:t> </a:t>
            </a:r>
            <a:r>
              <a:rPr lang="es-VE" i="1" dirty="0"/>
              <a:t>f</a:t>
            </a:r>
            <a:r>
              <a:rPr lang="es-VE" baseline="30000" dirty="0"/>
              <a:t>(n)</a:t>
            </a:r>
            <a:r>
              <a:rPr lang="es-VE" dirty="0"/>
              <a:t>(x0</a:t>
            </a:r>
            <a:r>
              <a:rPr lang="es-VE" dirty="0" smtClean="0"/>
              <a:t>)*((x-x0)^n)/n!</a:t>
            </a:r>
            <a:br>
              <a:rPr lang="es-VE" dirty="0" smtClean="0"/>
            </a:br>
            <a:r>
              <a:rPr lang="es-VE" dirty="0" smtClean="0"/>
              <a:t/>
            </a:r>
            <a:br>
              <a:rPr lang="es-VE" dirty="0" smtClean="0"/>
            </a:br>
            <a:r>
              <a:rPr lang="es-VE" dirty="0" smtClean="0"/>
              <a:t>Rn(x) se refiere al residuo, y viene dado por: </a:t>
            </a:r>
            <a:r>
              <a:rPr lang="es-VE" i="1" dirty="0" smtClean="0"/>
              <a:t>f</a:t>
            </a:r>
            <a:r>
              <a:rPr lang="es-VE" baseline="30000" dirty="0" smtClean="0"/>
              <a:t>(n+1)</a:t>
            </a:r>
            <a:r>
              <a:rPr lang="es-VE" dirty="0" smtClean="0"/>
              <a:t>(</a:t>
            </a:r>
            <a:r>
              <a:rPr lang="es-VE" dirty="0"/>
              <a:t>x0)*((x-x0</a:t>
            </a:r>
            <a:r>
              <a:rPr lang="es-VE" dirty="0" smtClean="0"/>
              <a:t>)^(n+1))/(n+1)!</a:t>
            </a:r>
            <a:r>
              <a:rPr lang="es-VE" dirty="0"/>
              <a:t/>
            </a:r>
            <a:br>
              <a:rPr lang="es-VE" dirty="0"/>
            </a:br>
            <a:endParaRPr lang="es-VE" baseline="30000" dirty="0" smtClean="0"/>
          </a:p>
        </p:txBody>
      </p:sp>
    </p:spTree>
    <p:extLst>
      <p:ext uri="{BB962C8B-B14F-4D97-AF65-F5344CB8AC3E}">
        <p14:creationId xmlns:p14="http://schemas.microsoft.com/office/powerpoint/2010/main" val="128652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smtClean="0"/>
              <a:t>Método de Bisección</a:t>
            </a:r>
            <a:endParaRPr lang="en-US" dirty="0"/>
          </a:p>
        </p:txBody>
      </p:sp>
      <p:sp>
        <p:nvSpPr>
          <p:cNvPr id="3" name="Marcador de contenido 2"/>
          <p:cNvSpPr>
            <a:spLocks noGrp="1"/>
          </p:cNvSpPr>
          <p:nvPr>
            <p:ph idx="1"/>
          </p:nvPr>
        </p:nvSpPr>
        <p:spPr/>
        <p:txBody>
          <a:bodyPr>
            <a:normAutofit lnSpcReduction="10000"/>
          </a:bodyPr>
          <a:lstStyle/>
          <a:p>
            <a:pPr algn="just"/>
            <a:r>
              <a:rPr lang="es-VE" dirty="0"/>
              <a:t>Si se ha localizado un intervalo [</a:t>
            </a:r>
            <a:r>
              <a:rPr lang="es-VE" i="1" dirty="0"/>
              <a:t>a</a:t>
            </a:r>
            <a:r>
              <a:rPr lang="es-VE" baseline="-25000" dirty="0"/>
              <a:t>0</a:t>
            </a:r>
            <a:r>
              <a:rPr lang="es-VE" dirty="0"/>
              <a:t>, </a:t>
            </a:r>
            <a:r>
              <a:rPr lang="es-VE" i="1" dirty="0"/>
              <a:t>b</a:t>
            </a:r>
            <a:r>
              <a:rPr lang="es-VE" baseline="-25000" dirty="0"/>
              <a:t>0</a:t>
            </a:r>
            <a:r>
              <a:rPr lang="es-VE" dirty="0"/>
              <a:t>] tal que </a:t>
            </a:r>
            <a:r>
              <a:rPr lang="es-VE" i="1" dirty="0"/>
              <a:t>f</a:t>
            </a:r>
            <a:r>
              <a:rPr lang="es-VE" dirty="0"/>
              <a:t>(</a:t>
            </a:r>
            <a:r>
              <a:rPr lang="es-VE" i="1" dirty="0"/>
              <a:t>a</a:t>
            </a:r>
            <a:r>
              <a:rPr lang="es-VE" baseline="-25000" dirty="0"/>
              <a:t>0</a:t>
            </a:r>
            <a:r>
              <a:rPr lang="es-VE" dirty="0"/>
              <a:t>) </a:t>
            </a:r>
            <a:r>
              <a:rPr lang="es-VE" i="1" dirty="0"/>
              <a:t>f</a:t>
            </a:r>
            <a:r>
              <a:rPr lang="es-VE" dirty="0"/>
              <a:t>(</a:t>
            </a:r>
            <a:r>
              <a:rPr lang="es-VE" i="1" dirty="0"/>
              <a:t>b</a:t>
            </a:r>
            <a:r>
              <a:rPr lang="es-VE" baseline="-25000" dirty="0"/>
              <a:t>0</a:t>
            </a:r>
            <a:r>
              <a:rPr lang="es-VE" dirty="0"/>
              <a:t>) </a:t>
            </a:r>
            <a:r>
              <a:rPr lang="es-VE" dirty="0">
                <a:sym typeface="Symbol" panose="05050102010706020507" pitchFamily="18" charset="2"/>
              </a:rPr>
              <a:t></a:t>
            </a:r>
            <a:r>
              <a:rPr lang="es-VE" dirty="0"/>
              <a:t> 0 este método reduce el tamaño del intervalo que contiene la solución de la siguiente manera: toma el punto medio de [</a:t>
            </a:r>
            <a:r>
              <a:rPr lang="es-VE" i="1" dirty="0"/>
              <a:t>a</a:t>
            </a:r>
            <a:r>
              <a:rPr lang="es-VE" baseline="-25000" dirty="0"/>
              <a:t>0</a:t>
            </a:r>
            <a:r>
              <a:rPr lang="es-VE" dirty="0"/>
              <a:t>, </a:t>
            </a:r>
            <a:r>
              <a:rPr lang="es-VE" i="1" dirty="0"/>
              <a:t>b</a:t>
            </a:r>
            <a:r>
              <a:rPr lang="es-VE" baseline="-25000" dirty="0"/>
              <a:t>0</a:t>
            </a:r>
            <a:r>
              <a:rPr lang="es-VE" dirty="0"/>
              <a:t>], </a:t>
            </a:r>
            <a:r>
              <a:rPr lang="es-VE" dirty="0" smtClean="0"/>
              <a:t>es decir: </a:t>
            </a:r>
            <a:r>
              <a:rPr lang="es-VE" i="1" dirty="0"/>
              <a:t>c</a:t>
            </a:r>
            <a:r>
              <a:rPr lang="es-VE" baseline="-25000" dirty="0"/>
              <a:t>0</a:t>
            </a:r>
            <a:r>
              <a:rPr lang="es-VE" dirty="0"/>
              <a:t> = ½( </a:t>
            </a:r>
            <a:r>
              <a:rPr lang="es-VE" i="1" dirty="0"/>
              <a:t>a</a:t>
            </a:r>
            <a:r>
              <a:rPr lang="es-VE" baseline="-25000" dirty="0"/>
              <a:t>0</a:t>
            </a:r>
            <a:r>
              <a:rPr lang="es-VE" dirty="0"/>
              <a:t> + </a:t>
            </a:r>
            <a:r>
              <a:rPr lang="es-VE" i="1" dirty="0"/>
              <a:t>b</a:t>
            </a:r>
            <a:r>
              <a:rPr lang="es-VE" baseline="-25000" dirty="0"/>
              <a:t>0</a:t>
            </a:r>
            <a:r>
              <a:rPr lang="es-VE" dirty="0" smtClean="0"/>
              <a:t>).</a:t>
            </a:r>
          </a:p>
          <a:p>
            <a:pPr algn="just"/>
            <a:r>
              <a:rPr lang="es-VE" dirty="0" smtClean="0"/>
              <a:t>Calcula </a:t>
            </a:r>
            <a:r>
              <a:rPr lang="es-VE" i="1" dirty="0"/>
              <a:t>f</a:t>
            </a:r>
            <a:r>
              <a:rPr lang="es-VE" dirty="0"/>
              <a:t>(</a:t>
            </a:r>
            <a:r>
              <a:rPr lang="es-VE" i="1" dirty="0"/>
              <a:t>c</a:t>
            </a:r>
            <a:r>
              <a:rPr lang="es-VE" baseline="-25000" dirty="0"/>
              <a:t>0</a:t>
            </a:r>
            <a:r>
              <a:rPr lang="es-VE" dirty="0"/>
              <a:t>); si </a:t>
            </a:r>
            <a:r>
              <a:rPr lang="es-VE" i="1" dirty="0"/>
              <a:t>f</a:t>
            </a:r>
            <a:r>
              <a:rPr lang="es-VE" dirty="0"/>
              <a:t>(</a:t>
            </a:r>
            <a:r>
              <a:rPr lang="es-VE" i="1" dirty="0"/>
              <a:t>a</a:t>
            </a:r>
            <a:r>
              <a:rPr lang="es-VE" baseline="-25000" dirty="0"/>
              <a:t>0</a:t>
            </a:r>
            <a:r>
              <a:rPr lang="es-VE" dirty="0"/>
              <a:t>) </a:t>
            </a:r>
            <a:r>
              <a:rPr lang="es-VE" i="1" dirty="0"/>
              <a:t>f</a:t>
            </a:r>
            <a:r>
              <a:rPr lang="es-VE" dirty="0"/>
              <a:t>(</a:t>
            </a:r>
            <a:r>
              <a:rPr lang="es-VE" i="1" dirty="0"/>
              <a:t>c</a:t>
            </a:r>
            <a:r>
              <a:rPr lang="es-VE" baseline="-25000" dirty="0"/>
              <a:t>0</a:t>
            </a:r>
            <a:r>
              <a:rPr lang="es-VE" dirty="0"/>
              <a:t>) </a:t>
            </a:r>
            <a:r>
              <a:rPr lang="es-VE" dirty="0">
                <a:sym typeface="Symbol" panose="05050102010706020507" pitchFamily="18" charset="2"/>
              </a:rPr>
              <a:t></a:t>
            </a:r>
            <a:r>
              <a:rPr lang="es-VE" dirty="0"/>
              <a:t> 0 entonces el intervalo [</a:t>
            </a:r>
            <a:r>
              <a:rPr lang="es-VE" i="1" dirty="0"/>
              <a:t>a</a:t>
            </a:r>
            <a:r>
              <a:rPr lang="es-VE" baseline="-25000" dirty="0"/>
              <a:t>0</a:t>
            </a:r>
            <a:r>
              <a:rPr lang="es-VE" dirty="0"/>
              <a:t>, </a:t>
            </a:r>
            <a:r>
              <a:rPr lang="es-VE" i="1" dirty="0"/>
              <a:t>c</a:t>
            </a:r>
            <a:r>
              <a:rPr lang="es-VE" baseline="-25000" dirty="0"/>
              <a:t>0</a:t>
            </a:r>
            <a:r>
              <a:rPr lang="es-VE" dirty="0"/>
              <a:t>] contiene una solución y constituye el intervalo reducido [</a:t>
            </a:r>
            <a:r>
              <a:rPr lang="es-VE" i="1" dirty="0"/>
              <a:t>a</a:t>
            </a:r>
            <a:r>
              <a:rPr lang="es-VE" baseline="-25000" dirty="0"/>
              <a:t>1</a:t>
            </a:r>
            <a:r>
              <a:rPr lang="es-VE" dirty="0"/>
              <a:t>, </a:t>
            </a:r>
            <a:r>
              <a:rPr lang="es-VE" i="1" dirty="0"/>
              <a:t>b</a:t>
            </a:r>
            <a:r>
              <a:rPr lang="es-VE" baseline="-25000" dirty="0"/>
              <a:t>1</a:t>
            </a:r>
            <a:r>
              <a:rPr lang="es-VE" dirty="0"/>
              <a:t>]; si </a:t>
            </a:r>
            <a:r>
              <a:rPr lang="es-VE" i="1" dirty="0"/>
              <a:t>f</a:t>
            </a:r>
            <a:r>
              <a:rPr lang="es-VE" dirty="0"/>
              <a:t>(</a:t>
            </a:r>
            <a:r>
              <a:rPr lang="es-VE" i="1" dirty="0"/>
              <a:t>c</a:t>
            </a:r>
            <a:r>
              <a:rPr lang="es-VE" baseline="-25000" dirty="0"/>
              <a:t>0</a:t>
            </a:r>
            <a:r>
              <a:rPr lang="es-VE" dirty="0"/>
              <a:t>) </a:t>
            </a:r>
            <a:r>
              <a:rPr lang="es-VE" i="1" dirty="0"/>
              <a:t>f</a:t>
            </a:r>
            <a:r>
              <a:rPr lang="es-VE" dirty="0"/>
              <a:t>(</a:t>
            </a:r>
            <a:r>
              <a:rPr lang="es-VE" i="1" dirty="0"/>
              <a:t>b</a:t>
            </a:r>
            <a:r>
              <a:rPr lang="es-VE" baseline="-25000" dirty="0"/>
              <a:t>0</a:t>
            </a:r>
            <a:r>
              <a:rPr lang="es-VE" dirty="0"/>
              <a:t>) </a:t>
            </a:r>
            <a:r>
              <a:rPr lang="es-VE" dirty="0">
                <a:sym typeface="Symbol" panose="05050102010706020507" pitchFamily="18" charset="2"/>
              </a:rPr>
              <a:t></a:t>
            </a:r>
            <a:r>
              <a:rPr lang="es-VE" dirty="0"/>
              <a:t> 0 entonces el intervalo   [</a:t>
            </a:r>
            <a:r>
              <a:rPr lang="es-VE" i="1" dirty="0"/>
              <a:t>c</a:t>
            </a:r>
            <a:r>
              <a:rPr lang="es-VE" baseline="-25000" dirty="0"/>
              <a:t>0</a:t>
            </a:r>
            <a:r>
              <a:rPr lang="es-VE" dirty="0"/>
              <a:t>, </a:t>
            </a:r>
            <a:r>
              <a:rPr lang="es-VE" i="1" dirty="0"/>
              <a:t>b</a:t>
            </a:r>
            <a:r>
              <a:rPr lang="es-VE" baseline="-25000" dirty="0"/>
              <a:t>0</a:t>
            </a:r>
            <a:r>
              <a:rPr lang="es-VE" dirty="0"/>
              <a:t>] contiene una solución y constituye el intervalo reducido [</a:t>
            </a:r>
            <a:r>
              <a:rPr lang="es-VE" i="1" dirty="0"/>
              <a:t>a</a:t>
            </a:r>
            <a:r>
              <a:rPr lang="es-VE" baseline="-25000" dirty="0"/>
              <a:t>1</a:t>
            </a:r>
            <a:r>
              <a:rPr lang="es-VE" dirty="0"/>
              <a:t>, </a:t>
            </a:r>
            <a:r>
              <a:rPr lang="es-VE" i="1" dirty="0"/>
              <a:t>b</a:t>
            </a:r>
            <a:r>
              <a:rPr lang="es-VE" baseline="-25000" dirty="0"/>
              <a:t>1</a:t>
            </a:r>
            <a:r>
              <a:rPr lang="es-VE" dirty="0"/>
              <a:t>]. Este mismo procedimiento puede utilizarse para generar una secuencia de intervalos [</a:t>
            </a:r>
            <a:r>
              <a:rPr lang="es-VE" i="1" dirty="0" err="1"/>
              <a:t>a</a:t>
            </a:r>
            <a:r>
              <a:rPr lang="es-VE" i="1" baseline="-25000" dirty="0" err="1"/>
              <a:t>k</a:t>
            </a:r>
            <a:r>
              <a:rPr lang="es-VE" dirty="0"/>
              <a:t>, </a:t>
            </a:r>
            <a:r>
              <a:rPr lang="es-VE" i="1" dirty="0" err="1"/>
              <a:t>b</a:t>
            </a:r>
            <a:r>
              <a:rPr lang="es-VE" i="1" baseline="-25000" dirty="0" err="1"/>
              <a:t>k</a:t>
            </a:r>
            <a:r>
              <a:rPr lang="es-VE" dirty="0"/>
              <a:t>], </a:t>
            </a:r>
            <a:r>
              <a:rPr lang="es-VE" i="1" dirty="0"/>
              <a:t>k</a:t>
            </a:r>
            <a:r>
              <a:rPr lang="es-VE" dirty="0"/>
              <a:t> = 1, 2, 3,... que delimite cada vez con mayor precisión la </a:t>
            </a:r>
            <a:r>
              <a:rPr lang="es-VE" dirty="0" smtClean="0"/>
              <a:t>solución.</a:t>
            </a:r>
            <a:endParaRPr lang="en-US" dirty="0"/>
          </a:p>
        </p:txBody>
      </p:sp>
    </p:spTree>
    <p:extLst>
      <p:ext uri="{BB962C8B-B14F-4D97-AF65-F5344CB8AC3E}">
        <p14:creationId xmlns:p14="http://schemas.microsoft.com/office/powerpoint/2010/main" val="2013571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Bisección</a:t>
            </a:r>
            <a:endParaRPr lang="en-US" dirty="0"/>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2783954" y="2244724"/>
            <a:ext cx="5406593" cy="4117975"/>
          </a:xfrm>
          <a:prstGeom prst="rect">
            <a:avLst/>
          </a:prstGeom>
        </p:spPr>
      </p:pic>
    </p:spTree>
    <p:extLst>
      <p:ext uri="{BB962C8B-B14F-4D97-AF65-F5344CB8AC3E}">
        <p14:creationId xmlns:p14="http://schemas.microsoft.com/office/powerpoint/2010/main" val="46223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dirty="0"/>
              <a:t>Método de Bisección</a:t>
            </a:r>
            <a:endParaRPr lang="en-US" dirty="0"/>
          </a:p>
        </p:txBody>
      </p:sp>
      <p:sp>
        <p:nvSpPr>
          <p:cNvPr id="3" name="Marcador de contenido 2"/>
          <p:cNvSpPr>
            <a:spLocks noGrp="1"/>
          </p:cNvSpPr>
          <p:nvPr>
            <p:ph idx="1"/>
          </p:nvPr>
        </p:nvSpPr>
        <p:spPr/>
        <p:txBody>
          <a:bodyPr/>
          <a:lstStyle/>
          <a:p>
            <a:pPr marL="0" indent="0">
              <a:buNone/>
            </a:pPr>
            <a:r>
              <a:rPr lang="en-US" dirty="0" err="1" smtClean="0"/>
              <a:t>Ejemplo</a:t>
            </a:r>
            <a:r>
              <a:rPr lang="en-US" dirty="0" smtClean="0"/>
              <a:t>: </a:t>
            </a:r>
            <a:r>
              <a:rPr lang="en-US" dirty="0" err="1" smtClean="0"/>
              <a:t>Consid</a:t>
            </a:r>
            <a:r>
              <a:rPr lang="es-VE" dirty="0" smtClean="0"/>
              <a:t>érese nuevamente </a:t>
            </a:r>
            <a:r>
              <a:rPr lang="es-VE" i="1" dirty="0"/>
              <a:t>f</a:t>
            </a:r>
            <a:r>
              <a:rPr lang="es-VE" dirty="0"/>
              <a:t>(</a:t>
            </a:r>
            <a:r>
              <a:rPr lang="es-VE" i="1" dirty="0"/>
              <a:t>x</a:t>
            </a:r>
            <a:r>
              <a:rPr lang="es-VE" dirty="0"/>
              <a:t>)</a:t>
            </a:r>
            <a:r>
              <a:rPr lang="es-VE" i="1" dirty="0"/>
              <a:t> = x</a:t>
            </a:r>
            <a:r>
              <a:rPr lang="es-VE" baseline="30000" dirty="0"/>
              <a:t>2</a:t>
            </a:r>
            <a:r>
              <a:rPr lang="es-VE" dirty="0"/>
              <a:t> – 0.5</a:t>
            </a:r>
            <a:r>
              <a:rPr lang="es-VE" i="1" dirty="0"/>
              <a:t>e</a:t>
            </a:r>
            <a:r>
              <a:rPr lang="es-VE" i="1" baseline="30000" dirty="0"/>
              <a:t>-x</a:t>
            </a:r>
            <a:r>
              <a:rPr lang="es-VE" dirty="0"/>
              <a:t> = </a:t>
            </a:r>
            <a:r>
              <a:rPr lang="es-VE" dirty="0" smtClean="0"/>
              <a:t>0, y a partiendo del intervalo inicial, [0,1]:</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1662674228"/>
              </p:ext>
            </p:extLst>
          </p:nvPr>
        </p:nvGraphicFramePr>
        <p:xfrm>
          <a:off x="1782343" y="3310731"/>
          <a:ext cx="7729958" cy="3382164"/>
        </p:xfrm>
        <a:graphic>
          <a:graphicData uri="http://schemas.openxmlformats.org/drawingml/2006/table">
            <a:tbl>
              <a:tblPr>
                <a:tableStyleId>{5C22544A-7EE6-4342-B048-85BDC9FD1C3A}</a:tableStyleId>
              </a:tblPr>
              <a:tblGrid>
                <a:gridCol w="278249"/>
                <a:gridCol w="1364488"/>
                <a:gridCol w="1506823"/>
                <a:gridCol w="1308838"/>
                <a:gridCol w="1152591"/>
                <a:gridCol w="1155801"/>
                <a:gridCol w="963168"/>
              </a:tblGrid>
              <a:tr h="405860">
                <a:tc>
                  <a:txBody>
                    <a:bodyPr/>
                    <a:lstStyle/>
                    <a:p>
                      <a:pPr marL="0" marR="0" algn="ctr">
                        <a:spcBef>
                          <a:spcPts val="0"/>
                        </a:spcBef>
                        <a:spcAft>
                          <a:spcPts val="0"/>
                        </a:spcAft>
                      </a:pPr>
                      <a:r>
                        <a:rPr lang="en-US" sz="2000">
                          <a:effectLst/>
                        </a:rPr>
                        <a:t>k</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a:effectLst/>
                        </a:rPr>
                        <a:t>a</a:t>
                      </a:r>
                      <a:r>
                        <a:rPr lang="en-US" sz="2000" baseline="-25000">
                          <a:effectLst/>
                        </a:rPr>
                        <a:t>k</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dirty="0" err="1">
                          <a:effectLst/>
                        </a:rPr>
                        <a:t>c</a:t>
                      </a:r>
                      <a:r>
                        <a:rPr lang="en-US" sz="2000" baseline="-25000" dirty="0" err="1">
                          <a:effectLst/>
                        </a:rPr>
                        <a:t>k</a:t>
                      </a:r>
                      <a:endParaRPr lang="en-US" sz="2000" dirty="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a:effectLst/>
                        </a:rPr>
                        <a:t>b</a:t>
                      </a:r>
                      <a:r>
                        <a:rPr lang="en-US" sz="2000" baseline="-25000">
                          <a:effectLst/>
                        </a:rPr>
                        <a:t>k</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a:effectLst/>
                        </a:rPr>
                        <a:t>f(a</a:t>
                      </a:r>
                      <a:r>
                        <a:rPr lang="en-US" sz="2000" baseline="-25000">
                          <a:effectLst/>
                        </a:rPr>
                        <a:t>k</a:t>
                      </a: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a:effectLst/>
                        </a:rPr>
                        <a:t>f(c</a:t>
                      </a:r>
                      <a:r>
                        <a:rPr lang="en-US" sz="2000" baseline="-25000">
                          <a:effectLst/>
                        </a:rPr>
                        <a:t>k</a:t>
                      </a: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lgn="ctr">
                        <a:spcBef>
                          <a:spcPts val="0"/>
                        </a:spcBef>
                        <a:spcAft>
                          <a:spcPts val="0"/>
                        </a:spcAft>
                      </a:pPr>
                      <a:r>
                        <a:rPr lang="en-US" sz="2000">
                          <a:effectLst/>
                        </a:rPr>
                        <a:t>f(b</a:t>
                      </a:r>
                      <a:r>
                        <a:rPr lang="en-US" sz="2000" baseline="-25000">
                          <a:effectLst/>
                        </a:rPr>
                        <a:t>k</a:t>
                      </a: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44450" marR="44450" marT="0" marB="0"/>
                </a:tc>
              </a:tr>
              <a:tr h="372038">
                <a:tc>
                  <a:txBody>
                    <a:bodyPr/>
                    <a:lstStyle/>
                    <a:p>
                      <a:pPr marL="0" marR="0" algn="just">
                        <a:spcBef>
                          <a:spcPts val="0"/>
                        </a:spcBef>
                        <a:spcAft>
                          <a:spcPts val="0"/>
                        </a:spcAft>
                      </a:pPr>
                      <a:r>
                        <a:rPr lang="es-VE" sz="2000">
                          <a:effectLst/>
                        </a:rPr>
                        <a:t>0</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-0.0533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tabLst>
                          <a:tab pos="2743200" algn="ctr"/>
                          <a:tab pos="5486400" algn="r"/>
                          <a:tab pos="457200" algn="l"/>
                        </a:tabLst>
                      </a:pPr>
                      <a:r>
                        <a:rPr lang="es-VE" sz="2000">
                          <a:effectLst/>
                        </a:rPr>
                        <a:t>0.8161</a:t>
                      </a:r>
                      <a:endParaRPr lang="en-US" sz="2000">
                        <a:effectLst/>
                        <a:latin typeface="Times New Roman" panose="02020603050405020304" pitchFamily="18" charset="0"/>
                        <a:ea typeface="Times New Roman" panose="02020603050405020304" pitchFamily="18" charset="0"/>
                      </a:endParaRPr>
                    </a:p>
                  </a:txBody>
                  <a:tcPr marL="44450" marR="44450" marT="0" marB="0"/>
                </a:tc>
              </a:tr>
              <a:tr h="372038">
                <a:tc>
                  <a:txBody>
                    <a:bodyPr/>
                    <a:lstStyle/>
                    <a:p>
                      <a:pPr marL="0" marR="0" algn="just">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0.75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-0.0533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tabLst>
                          <a:tab pos="2743200" algn="ctr"/>
                          <a:tab pos="5486400" algn="r"/>
                          <a:tab pos="457200" algn="l"/>
                        </a:tabLst>
                      </a:pPr>
                      <a:r>
                        <a:rPr lang="es-VE" sz="2000">
                          <a:effectLst/>
                        </a:rPr>
                        <a:t> 0.3263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0.8161</a:t>
                      </a:r>
                      <a:endParaRPr lang="en-US" sz="2000">
                        <a:effectLst/>
                        <a:latin typeface="Times New Roman" panose="02020603050405020304" pitchFamily="18" charset="0"/>
                        <a:ea typeface="Times New Roman" panose="02020603050405020304" pitchFamily="18" charset="0"/>
                      </a:endParaRPr>
                    </a:p>
                  </a:txBody>
                  <a:tcPr marL="44450" marR="44450" marT="0" marB="0"/>
                </a:tc>
              </a:tr>
              <a:tr h="372038">
                <a:tc>
                  <a:txBody>
                    <a:bodyPr/>
                    <a:lstStyle/>
                    <a:p>
                      <a:pPr marL="0" marR="0" algn="just">
                        <a:spcBef>
                          <a:spcPts val="0"/>
                        </a:spcBef>
                        <a:spcAft>
                          <a:spcPts val="0"/>
                        </a:spcAft>
                      </a:pPr>
                      <a:r>
                        <a:rPr lang="es-VE" sz="2000">
                          <a:effectLst/>
                        </a:rPr>
                        <a:t>2</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0.625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0.75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-0.0533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 0.1230</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0.3263</a:t>
                      </a:r>
                      <a:endParaRPr lang="en-US" sz="2000">
                        <a:effectLst/>
                        <a:latin typeface="Times New Roman" panose="02020603050405020304" pitchFamily="18" charset="0"/>
                        <a:ea typeface="Times New Roman" panose="02020603050405020304" pitchFamily="18" charset="0"/>
                      </a:endParaRPr>
                    </a:p>
                  </a:txBody>
                  <a:tcPr marL="44450" marR="44450" marT="0" marB="0"/>
                </a:tc>
              </a:tr>
              <a:tr h="372038">
                <a:tc>
                  <a:txBody>
                    <a:bodyPr/>
                    <a:lstStyle/>
                    <a:p>
                      <a:pPr marL="0" marR="0" algn="just">
                        <a:spcBef>
                          <a:spcPts val="0"/>
                        </a:spcBef>
                        <a:spcAft>
                          <a:spcPts val="0"/>
                        </a:spcAft>
                      </a:pPr>
                      <a:r>
                        <a:rPr lang="es-VE" sz="2000">
                          <a:effectLst/>
                        </a:rPr>
                        <a:t>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0.5625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0.625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-0.0533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 0.0315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0.1230</a:t>
                      </a:r>
                      <a:endParaRPr lang="en-US" sz="2000">
                        <a:effectLst/>
                        <a:latin typeface="Times New Roman" panose="02020603050405020304" pitchFamily="18" charset="0"/>
                        <a:ea typeface="Times New Roman" panose="02020603050405020304" pitchFamily="18" charset="0"/>
                      </a:endParaRPr>
                    </a:p>
                  </a:txBody>
                  <a:tcPr marL="44450" marR="44450" marT="0" marB="0"/>
                </a:tc>
              </a:tr>
              <a:tr h="372038">
                <a:tc>
                  <a:txBody>
                    <a:bodyPr/>
                    <a:lstStyle/>
                    <a:p>
                      <a:pPr marL="0" marR="0" algn="just">
                        <a:spcBef>
                          <a:spcPts val="0"/>
                        </a:spcBef>
                        <a:spcAft>
                          <a:spcPts val="0"/>
                        </a:spcAft>
                      </a:pPr>
                      <a:r>
                        <a:rPr lang="es-VE" sz="2000">
                          <a:effectLst/>
                        </a:rPr>
                        <a:t>4</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0.5625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0.5625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-0.0533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-0.0117</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0.0315</a:t>
                      </a:r>
                      <a:endParaRPr lang="en-US" sz="2000">
                        <a:effectLst/>
                        <a:latin typeface="Times New Roman" panose="02020603050405020304" pitchFamily="18" charset="0"/>
                        <a:ea typeface="Times New Roman" panose="02020603050405020304" pitchFamily="18" charset="0"/>
                      </a:endParaRPr>
                    </a:p>
                  </a:txBody>
                  <a:tcPr marL="44450" marR="44450" marT="0" marB="0"/>
                </a:tc>
              </a:tr>
              <a:tr h="372038">
                <a:tc>
                  <a:txBody>
                    <a:bodyPr/>
                    <a:lstStyle/>
                    <a:p>
                      <a:pPr marL="0" marR="0" algn="just">
                        <a:spcBef>
                          <a:spcPts val="0"/>
                        </a:spcBef>
                        <a:spcAft>
                          <a:spcPts val="0"/>
                        </a:spcAft>
                      </a:pPr>
                      <a:r>
                        <a:rPr lang="es-VE" sz="2000">
                          <a:effectLst/>
                        </a:rPr>
                        <a:t>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0.53125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0.546875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0.5625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-0.0117</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 0.0097</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0.0315</a:t>
                      </a:r>
                      <a:endParaRPr lang="en-US" sz="2000">
                        <a:effectLst/>
                        <a:latin typeface="Times New Roman" panose="02020603050405020304" pitchFamily="18" charset="0"/>
                        <a:ea typeface="Times New Roman" panose="02020603050405020304" pitchFamily="18" charset="0"/>
                      </a:endParaRPr>
                    </a:p>
                  </a:txBody>
                  <a:tcPr marL="44450" marR="44450" marT="0" marB="0"/>
                </a:tc>
              </a:tr>
              <a:tr h="372038">
                <a:tc>
                  <a:txBody>
                    <a:bodyPr/>
                    <a:lstStyle/>
                    <a:p>
                      <a:pPr marL="0" marR="0" algn="just">
                        <a:spcBef>
                          <a:spcPts val="0"/>
                        </a:spcBef>
                        <a:spcAft>
                          <a:spcPts val="0"/>
                        </a:spcAft>
                      </a:pPr>
                      <a:r>
                        <a:rPr lang="es-VE" sz="2000">
                          <a:effectLst/>
                        </a:rPr>
                        <a:t>6</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0.53125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0.5390625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0.546875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-0.0117</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-0.0011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0.0097</a:t>
                      </a:r>
                      <a:endParaRPr lang="en-US" sz="2000">
                        <a:effectLst/>
                        <a:latin typeface="Times New Roman" panose="02020603050405020304" pitchFamily="18" charset="0"/>
                        <a:ea typeface="Times New Roman" panose="02020603050405020304" pitchFamily="18" charset="0"/>
                      </a:endParaRPr>
                    </a:p>
                  </a:txBody>
                  <a:tcPr marL="44450" marR="44450" marT="0" marB="0"/>
                </a:tc>
              </a:tr>
              <a:tr h="372038">
                <a:tc>
                  <a:txBody>
                    <a:bodyPr/>
                    <a:lstStyle/>
                    <a:p>
                      <a:pPr marL="0" marR="0" algn="just">
                        <a:spcBef>
                          <a:spcPts val="0"/>
                        </a:spcBef>
                        <a:spcAft>
                          <a:spcPts val="0"/>
                        </a:spcAft>
                      </a:pPr>
                      <a:r>
                        <a:rPr lang="es-VE" sz="2000">
                          <a:effectLst/>
                        </a:rPr>
                        <a:t>7</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0.5390625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0.54296875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0.546875</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-0.0011</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a:effectLst/>
                        </a:rPr>
                        <a:t> 0.0043</a:t>
                      </a:r>
                      <a:endParaRPr lang="en-US" sz="2000">
                        <a:effectLst/>
                        <a:latin typeface="Times New Roman" panose="02020603050405020304" pitchFamily="18" charset="0"/>
                        <a:ea typeface="Times New Roman" panose="02020603050405020304" pitchFamily="18" charset="0"/>
                      </a:endParaRPr>
                    </a:p>
                  </a:txBody>
                  <a:tcPr marL="44450" marR="44450" marT="0" marB="0"/>
                </a:tc>
                <a:tc>
                  <a:txBody>
                    <a:bodyPr/>
                    <a:lstStyle/>
                    <a:p>
                      <a:pPr marL="0" marR="0">
                        <a:spcBef>
                          <a:spcPts val="0"/>
                        </a:spcBef>
                        <a:spcAft>
                          <a:spcPts val="0"/>
                        </a:spcAft>
                      </a:pPr>
                      <a:r>
                        <a:rPr lang="es-VE" sz="2000" dirty="0">
                          <a:effectLst/>
                        </a:rPr>
                        <a:t>0.0097</a:t>
                      </a:r>
                      <a:endParaRPr lang="en-US" sz="2000" dirty="0">
                        <a:effectLst/>
                        <a:latin typeface="Times New Roman" panose="02020603050405020304" pitchFamily="18" charset="0"/>
                        <a:ea typeface="Times New Roman" panose="02020603050405020304" pitchFamily="18" charset="0"/>
                      </a:endParaRPr>
                    </a:p>
                  </a:txBody>
                  <a:tcPr marL="44450" marR="44450" marT="0" marB="0"/>
                </a:tc>
              </a:tr>
            </a:tbl>
          </a:graphicData>
        </a:graphic>
      </p:graphicFrame>
    </p:spTree>
    <p:extLst>
      <p:ext uri="{BB962C8B-B14F-4D97-AF65-F5344CB8AC3E}">
        <p14:creationId xmlns:p14="http://schemas.microsoft.com/office/powerpoint/2010/main" val="3553840254"/>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345</TotalTime>
  <Words>3454</Words>
  <Application>Microsoft Office PowerPoint</Application>
  <PresentationFormat>Panorámica</PresentationFormat>
  <Paragraphs>609</Paragraphs>
  <Slides>51</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51</vt:i4>
      </vt:variant>
    </vt:vector>
  </HeadingPairs>
  <TitlesOfParts>
    <vt:vector size="59" baseType="lpstr">
      <vt:lpstr>Arial</vt:lpstr>
      <vt:lpstr>Cambria Math</vt:lpstr>
      <vt:lpstr>Symbol</vt:lpstr>
      <vt:lpstr>Times New Roman</vt:lpstr>
      <vt:lpstr>Trebuchet MS</vt:lpstr>
      <vt:lpstr>Berlín</vt:lpstr>
      <vt:lpstr>Equation</vt:lpstr>
      <vt:lpstr>MSDraw.Drawing.8.2</vt:lpstr>
      <vt:lpstr>Presentación de PowerPoint</vt:lpstr>
      <vt:lpstr>Raices de ecuaciones no lineales  (una variable)</vt:lpstr>
      <vt:lpstr>Método Gráfico</vt:lpstr>
      <vt:lpstr>Método Gráfico</vt:lpstr>
      <vt:lpstr>Método Gráfico</vt:lpstr>
      <vt:lpstr>Teorema de Taylor</vt:lpstr>
      <vt:lpstr>Método de Bisección</vt:lpstr>
      <vt:lpstr>Método de Bisección</vt:lpstr>
      <vt:lpstr>Método de Bisección</vt:lpstr>
      <vt:lpstr>Método de bisección</vt:lpstr>
      <vt:lpstr>Presentación de PowerPoint</vt:lpstr>
      <vt:lpstr>Método de la falsa posición</vt:lpstr>
      <vt:lpstr>Método de la falsa posición</vt:lpstr>
      <vt:lpstr>Método de la falsa posición</vt:lpstr>
      <vt:lpstr>Método de la falsa posición</vt:lpstr>
      <vt:lpstr>Método de la falsa posición</vt:lpstr>
      <vt:lpstr>Método de la falsa posición</vt:lpstr>
      <vt:lpstr>Método de punto fijo</vt:lpstr>
      <vt:lpstr>Método de punto fijo</vt:lpstr>
      <vt:lpstr>Método de punto fijo</vt:lpstr>
      <vt:lpstr>Método de punto fijo</vt:lpstr>
      <vt:lpstr>Método de punto fijo</vt:lpstr>
      <vt:lpstr>Método de punto fijo</vt:lpstr>
      <vt:lpstr>Método de punto fijo</vt:lpstr>
      <vt:lpstr>Método de punto fijo</vt:lpstr>
      <vt:lpstr>Método de punto fijo</vt:lpstr>
      <vt:lpstr>Newton-Raphson</vt:lpstr>
      <vt:lpstr>Newton-Raphson</vt:lpstr>
      <vt:lpstr>Newton-Raphson</vt:lpstr>
      <vt:lpstr>Newton-Raphson</vt:lpstr>
      <vt:lpstr>Newton-Raphson</vt:lpstr>
      <vt:lpstr>Newton-Raphson</vt:lpstr>
      <vt:lpstr>Metodo de la Secante</vt:lpstr>
      <vt:lpstr>Metodo de la Secante</vt:lpstr>
      <vt:lpstr>Metodo de la Secante</vt:lpstr>
      <vt:lpstr>Metodo de la Secante</vt:lpstr>
      <vt:lpstr>Metodo de Steffensen</vt:lpstr>
      <vt:lpstr>Metodo de Steffensen</vt:lpstr>
      <vt:lpstr>Evaluación de Polinomios  Division sintetica (Metodo de Homer)</vt:lpstr>
      <vt:lpstr>Metodo de Homer</vt:lpstr>
      <vt:lpstr>Metodo de Homer</vt:lpstr>
      <vt:lpstr>Metodo de Homer</vt:lpstr>
      <vt:lpstr>Metodo de Homer</vt:lpstr>
      <vt:lpstr>Metodo de Homer</vt:lpstr>
      <vt:lpstr>Metodo de Muller</vt:lpstr>
      <vt:lpstr>Metodo de Muller</vt:lpstr>
      <vt:lpstr>Metodo de Muller</vt:lpstr>
      <vt:lpstr>Metodo de Muller</vt:lpstr>
      <vt:lpstr>Metodo de Muller</vt:lpstr>
      <vt:lpstr>Metodo de Muller</vt:lpstr>
      <vt:lpstr>Metodo de Muller</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crinsonflame@hotmail.com</dc:creator>
  <cp:lastModifiedBy>crinsonflame@hotmail.com</cp:lastModifiedBy>
  <cp:revision>163</cp:revision>
  <dcterms:created xsi:type="dcterms:W3CDTF">2018-06-13T05:01:10Z</dcterms:created>
  <dcterms:modified xsi:type="dcterms:W3CDTF">2018-06-29T21:19:34Z</dcterms:modified>
</cp:coreProperties>
</file>