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32492dd8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32492dd8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br>
              <a:rPr lang="en"/>
            </a:br>
            <a:r>
              <a:rPr lang="en"/>
              <a:t>- Cant edit file where theres an catch and throw block because its read only.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d474ec5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d474ec5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Rewards:</a:t>
            </a:r>
            <a:endParaRPr/>
          </a:p>
          <a:p>
            <a:pPr indent="0" lvl="0" marL="0" rtl="0" algn="l">
              <a:lnSpc>
                <a:spcPct val="115000"/>
              </a:lnSpc>
              <a:spcBef>
                <a:spcPts val="0"/>
              </a:spcBef>
              <a:spcAft>
                <a:spcPts val="0"/>
              </a:spcAft>
              <a:buClr>
                <a:schemeClr val="dk1"/>
              </a:buClr>
              <a:buSzPts val="1100"/>
              <a:buFont typeface="Arial"/>
              <a:buNone/>
            </a:pPr>
            <a:r>
              <a:rPr lang="en" sz="1800">
                <a:solidFill>
                  <a:srgbClr val="CACACA"/>
                </a:solidFill>
                <a:latin typeface="Average"/>
                <a:ea typeface="Average"/>
                <a:cs typeface="Average"/>
                <a:sym typeface="Average"/>
              </a:rPr>
              <a:t>Rewards:</a:t>
            </a:r>
            <a:endParaRPr sz="1800">
              <a:solidFill>
                <a:srgbClr val="CACACA"/>
              </a:solidFill>
              <a:latin typeface="Average"/>
              <a:ea typeface="Average"/>
              <a:cs typeface="Average"/>
              <a:sym typeface="Average"/>
            </a:endParaRPr>
          </a:p>
          <a:p>
            <a:pPr indent="-342900" lvl="0" marL="457200" rtl="0" algn="l">
              <a:lnSpc>
                <a:spcPct val="115000"/>
              </a:lnSpc>
              <a:spcBef>
                <a:spcPts val="1200"/>
              </a:spcBef>
              <a:spcAft>
                <a:spcPts val="0"/>
              </a:spcAft>
              <a:buClr>
                <a:srgbClr val="CACACA"/>
              </a:buClr>
              <a:buSzPts val="1800"/>
              <a:buFont typeface="Average"/>
              <a:buChar char="●"/>
            </a:pPr>
            <a:r>
              <a:rPr lang="en" sz="1800">
                <a:solidFill>
                  <a:srgbClr val="CACACA"/>
                </a:solidFill>
                <a:latin typeface="Average"/>
                <a:ea typeface="Average"/>
                <a:cs typeface="Average"/>
                <a:sym typeface="Average"/>
              </a:rPr>
              <a:t>Pay off is high</a:t>
            </a:r>
            <a:endParaRPr sz="1800">
              <a:solidFill>
                <a:srgbClr val="CACACA"/>
              </a:solidFill>
              <a:latin typeface="Average"/>
              <a:ea typeface="Average"/>
              <a:cs typeface="Average"/>
              <a:sym typeface="Average"/>
            </a:endParaRPr>
          </a:p>
          <a:p>
            <a:pPr indent="-317500" lvl="1" marL="914400" rtl="0" algn="l">
              <a:lnSpc>
                <a:spcPct val="115000"/>
              </a:lnSpc>
              <a:spcBef>
                <a:spcPts val="0"/>
              </a:spcBef>
              <a:spcAft>
                <a:spcPts val="0"/>
              </a:spcAft>
              <a:buClr>
                <a:srgbClr val="CACACA"/>
              </a:buClr>
              <a:buSzPts val="1400"/>
              <a:buFont typeface="Average"/>
              <a:buChar char="○"/>
            </a:pPr>
            <a:r>
              <a:rPr lang="en" sz="1400">
                <a:solidFill>
                  <a:srgbClr val="CACACA"/>
                </a:solidFill>
                <a:latin typeface="Average"/>
                <a:ea typeface="Average"/>
                <a:cs typeface="Average"/>
                <a:sym typeface="Average"/>
              </a:rPr>
              <a:t>AFL + JQF = meaningful/usable inputs</a:t>
            </a:r>
            <a:endParaRPr sz="14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Automated</a:t>
            </a:r>
            <a:endParaRPr sz="1800">
              <a:solidFill>
                <a:srgbClr val="CACACA"/>
              </a:solidFill>
              <a:latin typeface="Average"/>
              <a:ea typeface="Average"/>
              <a:cs typeface="Average"/>
              <a:sym typeface="Average"/>
            </a:endParaRPr>
          </a:p>
          <a:p>
            <a:pPr indent="0" lvl="0" marL="0" rtl="0" algn="l">
              <a:spcBef>
                <a:spcPts val="0"/>
              </a:spcBef>
              <a:spcAft>
                <a:spcPts val="0"/>
              </a:spcAft>
              <a:buNone/>
            </a:pPr>
            <a:r>
              <a:rPr lang="en"/>
              <a:t>Pay off is high because we are utilizing a valid input, mutating it, and maintaining a syntactically valid input domain.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Works well with tools such as AFL that test syntax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32492dd8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32492dd8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32492dd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32492dd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a:p>
            <a:pPr indent="-298450" lvl="0" marL="457200" rtl="0" algn="l">
              <a:spcBef>
                <a:spcPts val="0"/>
              </a:spcBef>
              <a:spcAft>
                <a:spcPts val="0"/>
              </a:spcAft>
              <a:buSzPts val="1100"/>
              <a:buChar char="●"/>
            </a:pPr>
            <a:r>
              <a:rPr lang="en"/>
              <a:t>In Java, JQF is a platform to conduct coverage-guided fuzz testing.</a:t>
            </a:r>
            <a:endParaRPr/>
          </a:p>
          <a:p>
            <a:pPr indent="-298450" lvl="0" marL="457200" rtl="0" algn="l">
              <a:spcBef>
                <a:spcPts val="0"/>
              </a:spcBef>
              <a:spcAft>
                <a:spcPts val="0"/>
              </a:spcAft>
              <a:buClr>
                <a:schemeClr val="dk1"/>
              </a:buClr>
              <a:buSzPts val="1100"/>
              <a:buChar char="●"/>
            </a:pPr>
            <a:r>
              <a:rPr lang="en">
                <a:solidFill>
                  <a:schemeClr val="dk1"/>
                </a:solidFill>
              </a:rPr>
              <a:t>Instrument means to assign a random number to every instruction to java back 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goes on under the hood: We label each location of java instructions at the back code level. In order to reduce the complexity, JQF utilizes a coarse grained system. Does anyone know what that means? This basically means that the system consists of fewer but larger components to make the testing tool run. In other words, coarse grained are made up of some of the more fine-grained components and services since fine-grained are the smaller components.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For example, a BranchEvent is generated when a test program executes a conditional branch, a CallEvent accompanies a method invocation, and an AllocEvent signals the creation of a new object or array on the heap.</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32492dd8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32492dd8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BENSON:</a:t>
            </a:r>
            <a:endParaRPr/>
          </a:p>
          <a:p>
            <a:pPr indent="0" lvl="0" marL="0" rtl="0" algn="l">
              <a:spcBef>
                <a:spcPts val="0"/>
              </a:spcBef>
              <a:spcAft>
                <a:spcPts val="0"/>
              </a:spcAft>
              <a:buNone/>
            </a:pPr>
            <a:r>
              <a:rPr lang="en"/>
              <a:t>You can use JQF locally or with the maven plugin</a:t>
            </a:r>
            <a:endParaRPr/>
          </a:p>
          <a:p>
            <a:pPr indent="0" lvl="0" marL="0" rtl="0" algn="l">
              <a:spcBef>
                <a:spcPts val="0"/>
              </a:spcBef>
              <a:spcAft>
                <a:spcPts val="0"/>
              </a:spcAft>
              <a:buNone/>
            </a:pPr>
            <a:r>
              <a:rPr lang="en"/>
              <a:t>When running the software testing tool, depending on which you choose there are different formats that are used to make it run.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32492dd8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32492dd8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BENSON:</a:t>
            </a:r>
            <a:endParaRPr/>
          </a:p>
          <a:p>
            <a:pPr indent="0" lvl="0" marL="0" rtl="0" algn="l">
              <a:spcBef>
                <a:spcPts val="0"/>
              </a:spcBef>
              <a:spcAft>
                <a:spcPts val="0"/>
              </a:spcAft>
              <a:buNone/>
            </a:pPr>
            <a:r>
              <a:rPr lang="en"/>
              <a:t>Where x is the java class and y is the test in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 </a:t>
            </a:r>
            <a:r>
              <a:rPr lang="en"/>
              <a:t>plugin</a:t>
            </a:r>
            <a:r>
              <a:rPr lang="en"/>
              <a:t> should be able to run both ways. ACCORDING TO TA. Not sure though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3279a3ec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3279a3ec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BENSON:</a:t>
            </a:r>
            <a:endParaRPr/>
          </a:p>
          <a:p>
            <a:pPr indent="-298450" lvl="0" marL="457200" rtl="0" algn="l">
              <a:spcBef>
                <a:spcPts val="0"/>
              </a:spcBef>
              <a:spcAft>
                <a:spcPts val="0"/>
              </a:spcAft>
              <a:buSzPts val="1100"/>
              <a:buChar char="-"/>
            </a:pPr>
            <a:r>
              <a:rPr lang="en"/>
              <a:t>Since we are recreating a bug from the JQF examples github repo, we decided to utilize the Maven plugin.</a:t>
            </a:r>
            <a:endParaRPr/>
          </a:p>
          <a:p>
            <a:pPr indent="-298450" lvl="0" marL="457200" rtl="0" algn="l">
              <a:spcBef>
                <a:spcPts val="0"/>
              </a:spcBef>
              <a:spcAft>
                <a:spcPts val="0"/>
              </a:spcAft>
              <a:buSzPts val="1100"/>
              <a:buChar char="-"/>
            </a:pPr>
            <a:r>
              <a:rPr lang="en"/>
              <a:t>Look through zip file</a:t>
            </a:r>
            <a:endParaRPr/>
          </a:p>
          <a:p>
            <a:pPr indent="0" lvl="0" marL="0" rtl="0" algn="l">
              <a:spcBef>
                <a:spcPts val="0"/>
              </a:spcBef>
              <a:spcAft>
                <a:spcPts val="0"/>
              </a:spcAft>
              <a:buNone/>
            </a:pPr>
            <a:r>
              <a:rPr lang="en"/>
              <a:t>These are from the JQF ZEST tutorial.</a:t>
            </a:r>
            <a:endParaRPr/>
          </a:p>
          <a:p>
            <a:pPr indent="-298450" lvl="0" marL="457200" rtl="0" algn="l">
              <a:spcBef>
                <a:spcPts val="0"/>
              </a:spcBef>
              <a:spcAft>
                <a:spcPts val="0"/>
              </a:spcAft>
              <a:buSzPts val="1100"/>
              <a:buChar char="-"/>
            </a:pPr>
            <a:r>
              <a:rPr lang="en"/>
              <a:t>pom.xml</a:t>
            </a:r>
            <a:endParaRPr/>
          </a:p>
          <a:p>
            <a:pPr indent="-298450" lvl="0" marL="457200" rtl="0" algn="l">
              <a:spcBef>
                <a:spcPts val="0"/>
              </a:spcBef>
              <a:spcAft>
                <a:spcPts val="0"/>
              </a:spcAft>
              <a:buSzPts val="1100"/>
              <a:buChar char="-"/>
            </a:pPr>
            <a:r>
              <a:rPr lang="en"/>
              <a:t>Application code</a:t>
            </a:r>
            <a:endParaRPr/>
          </a:p>
          <a:p>
            <a:pPr indent="-298450" lvl="0" marL="457200" rtl="0" algn="l">
              <a:spcBef>
                <a:spcPts val="0"/>
              </a:spcBef>
              <a:spcAft>
                <a:spcPts val="0"/>
              </a:spcAft>
              <a:buSzPts val="1100"/>
              <a:buChar char="-"/>
            </a:pPr>
            <a:r>
              <a:rPr lang="en"/>
              <a:t>Test driver</a:t>
            </a:r>
            <a:endParaRPr/>
          </a:p>
          <a:p>
            <a:pPr indent="-298450" lvl="0" marL="457200" rtl="0" algn="l">
              <a:spcBef>
                <a:spcPts val="0"/>
              </a:spcBef>
              <a:spcAft>
                <a:spcPts val="0"/>
              </a:spcAft>
              <a:buSzPts val="1100"/>
              <a:buChar char="-"/>
            </a:pPr>
            <a:r>
              <a:rPr lang="en"/>
              <a:t>Input generator</a:t>
            </a:r>
            <a:endParaRPr/>
          </a:p>
          <a:p>
            <a:pPr indent="0" lvl="0" marL="0" rtl="0" algn="l">
              <a:spcBef>
                <a:spcPts val="0"/>
              </a:spcBef>
              <a:spcAft>
                <a:spcPts val="0"/>
              </a:spcAft>
              <a:buNone/>
            </a:pPr>
            <a:r>
              <a:rPr lang="en"/>
              <a:t>Explain what apache commons is</a:t>
            </a:r>
            <a:endParaRPr/>
          </a:p>
          <a:p>
            <a:pPr indent="-298450" lvl="0" marL="457200" rtl="0" algn="l">
              <a:spcBef>
                <a:spcPts val="0"/>
              </a:spcBef>
              <a:spcAft>
                <a:spcPts val="0"/>
              </a:spcAft>
              <a:buSzPts val="1100"/>
              <a:buChar char="-"/>
            </a:pPr>
            <a:r>
              <a:rPr lang="en"/>
              <a:t>Apache Maven pom.xml file parser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32492dd8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32492dd8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d474ec5d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d474ec5d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32492dd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32492dd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Relate the preliminary test with the bug test. What are we discovering now compared to what we are going to potentially find later in the apache maven test.</a:t>
            </a:r>
            <a:endParaRPr/>
          </a:p>
          <a:p>
            <a:pPr indent="-298450" lvl="0" marL="457200" rtl="0" algn="l">
              <a:spcBef>
                <a:spcPts val="0"/>
              </a:spcBef>
              <a:spcAft>
                <a:spcPts val="0"/>
              </a:spcAft>
              <a:buSzPts val="1100"/>
              <a:buChar char="-"/>
            </a:pPr>
            <a:r>
              <a:rPr lang="en"/>
              <a:t>Start with better generator (talk about diff generators for the bug program we wanna test)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d474ec5d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d474ec5d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Recreating an Apache Maven bug w/ JQF Testing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Jordan Sam and Benson 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Difficulties/Challenges:</a:t>
            </a:r>
            <a:endParaRPr/>
          </a:p>
        </p:txBody>
      </p:sp>
      <p:sp>
        <p:nvSpPr>
          <p:cNvPr id="128" name="Google Shape;128;p22"/>
          <p:cNvSpPr txBox="1"/>
          <p:nvPr>
            <p:ph idx="1" type="body"/>
          </p:nvPr>
        </p:nvSpPr>
        <p:spPr>
          <a:xfrm>
            <a:off x="311700" y="1152475"/>
            <a:ext cx="59169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 setup on macOS</a:t>
            </a:r>
            <a:endParaRPr/>
          </a:p>
          <a:p>
            <a:pPr indent="-317500" lvl="1" marL="914400" rtl="0" algn="l">
              <a:spcBef>
                <a:spcPts val="0"/>
              </a:spcBef>
              <a:spcAft>
                <a:spcPts val="0"/>
              </a:spcAft>
              <a:buSzPts val="1400"/>
              <a:buChar char="○"/>
            </a:pPr>
            <a:r>
              <a:rPr lang="en"/>
              <a:t>Multiple errors because some dependencies were blocked?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131538" y="2163562"/>
            <a:ext cx="8880927" cy="1968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Difficulties/Challenges Continued:</a:t>
            </a:r>
            <a:endParaRPr/>
          </a:p>
        </p:txBody>
      </p:sp>
      <p:sp>
        <p:nvSpPr>
          <p:cNvPr id="135" name="Google Shape;135;p23"/>
          <p:cNvSpPr txBox="1"/>
          <p:nvPr>
            <p:ph idx="1" type="body"/>
          </p:nvPr>
        </p:nvSpPr>
        <p:spPr>
          <a:xfrm>
            <a:off x="311700" y="1152475"/>
            <a:ext cx="59169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Writing test generators similar to handwritten unit tests.</a:t>
            </a:r>
            <a:endParaRPr/>
          </a:p>
          <a:p>
            <a:pPr indent="-317500" lvl="1" marL="914400" rtl="0" algn="l">
              <a:spcBef>
                <a:spcPts val="0"/>
              </a:spcBef>
              <a:spcAft>
                <a:spcPts val="0"/>
              </a:spcAft>
              <a:buSzPts val="1400"/>
              <a:buChar char="○"/>
            </a:pPr>
            <a:r>
              <a:rPr lang="en"/>
              <a:t>Thankfully our generators are written in the JQF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Once we get it working:</a:t>
            </a:r>
            <a:endParaRPr/>
          </a:p>
          <a:p>
            <a:pPr indent="-342900" lvl="1" marL="914400" rtl="0" algn="l">
              <a:spcBef>
                <a:spcPts val="0"/>
              </a:spcBef>
              <a:spcAft>
                <a:spcPts val="0"/>
              </a:spcAft>
              <a:buSzPts val="1800"/>
              <a:buChar char="○"/>
            </a:pPr>
            <a:r>
              <a:rPr lang="en" sz="1800"/>
              <a:t>Pay off is worth it</a:t>
            </a:r>
            <a:endParaRPr sz="1800"/>
          </a:p>
          <a:p>
            <a:pPr indent="-342900" lvl="1" marL="914400" rtl="0" algn="l">
              <a:spcBef>
                <a:spcPts val="0"/>
              </a:spcBef>
              <a:spcAft>
                <a:spcPts val="0"/>
              </a:spcAft>
              <a:buSzPts val="1800"/>
              <a:buChar char="○"/>
            </a:pPr>
            <a:r>
              <a:rPr lang="en" sz="1800"/>
              <a:t>save time by automating</a:t>
            </a:r>
            <a:endParaRPr sz="1800"/>
          </a:p>
        </p:txBody>
      </p:sp>
      <p:pic>
        <p:nvPicPr>
          <p:cNvPr id="136" name="Google Shape;136;p23"/>
          <p:cNvPicPr preferRelativeResize="0"/>
          <p:nvPr/>
        </p:nvPicPr>
        <p:blipFill>
          <a:blip r:embed="rId3">
            <a:alphaModFix/>
          </a:blip>
          <a:stretch>
            <a:fillRect/>
          </a:stretch>
        </p:blipFill>
        <p:spPr>
          <a:xfrm>
            <a:off x="152400" y="2240425"/>
            <a:ext cx="8839199" cy="18149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listening!</a:t>
            </a:r>
            <a:endParaRPr/>
          </a:p>
        </p:txBody>
      </p:sp>
      <p:sp>
        <p:nvSpPr>
          <p:cNvPr id="142" name="Google Shape;142;p24"/>
          <p:cNvSpPr txBox="1"/>
          <p:nvPr>
            <p:ph idx="1" type="body"/>
          </p:nvPr>
        </p:nvSpPr>
        <p:spPr>
          <a:xfrm>
            <a:off x="1882800" y="1992300"/>
            <a:ext cx="5378400" cy="115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5100" u="sng"/>
              <a:t>Questions?</a:t>
            </a:r>
            <a:endParaRPr b="1" sz="51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JQF?</a:t>
            </a:r>
            <a:endParaRPr/>
          </a:p>
        </p:txBody>
      </p:sp>
      <p:sp>
        <p:nvSpPr>
          <p:cNvPr id="66" name="Google Shape;66;p14"/>
          <p:cNvSpPr txBox="1"/>
          <p:nvPr>
            <p:ph idx="1" type="body"/>
          </p:nvPr>
        </p:nvSpPr>
        <p:spPr>
          <a:xfrm>
            <a:off x="311700" y="1152475"/>
            <a:ext cx="60765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P</a:t>
            </a:r>
            <a:r>
              <a:rPr lang="en" sz="2100"/>
              <a:t>latform to conduct coverage-guided fuzz testing</a:t>
            </a:r>
            <a:endParaRPr sz="2100"/>
          </a:p>
          <a:p>
            <a:pPr indent="-336550" lvl="1" marL="914400" rtl="0" algn="l">
              <a:spcBef>
                <a:spcPts val="0"/>
              </a:spcBef>
              <a:spcAft>
                <a:spcPts val="0"/>
              </a:spcAft>
              <a:buSzPts val="1700"/>
              <a:buChar char="○"/>
            </a:pPr>
            <a:r>
              <a:rPr lang="en" sz="1700"/>
              <a:t>Open source</a:t>
            </a:r>
            <a:endParaRPr sz="1700"/>
          </a:p>
          <a:p>
            <a:pPr indent="-336550" lvl="1" marL="914400" rtl="0" algn="l">
              <a:spcBef>
                <a:spcPts val="0"/>
              </a:spcBef>
              <a:spcAft>
                <a:spcPts val="0"/>
              </a:spcAft>
              <a:buSzPts val="1700"/>
              <a:buChar char="○"/>
            </a:pPr>
            <a:r>
              <a:rPr lang="en" sz="1700"/>
              <a:t>Coarse grained system</a:t>
            </a:r>
            <a:endParaRPr sz="1700"/>
          </a:p>
          <a:p>
            <a:pPr indent="-361950" lvl="0" marL="457200" rtl="0" algn="l">
              <a:spcBef>
                <a:spcPts val="0"/>
              </a:spcBef>
              <a:spcAft>
                <a:spcPts val="0"/>
              </a:spcAft>
              <a:buSzPts val="2100"/>
              <a:buChar char="●"/>
            </a:pPr>
            <a:r>
              <a:rPr lang="en" sz="2100"/>
              <a:t>Instrument software bytecode</a:t>
            </a:r>
            <a:endParaRPr sz="2100"/>
          </a:p>
          <a:p>
            <a:pPr indent="-336550" lvl="1" marL="914400" rtl="0" algn="l">
              <a:spcBef>
                <a:spcPts val="0"/>
              </a:spcBef>
              <a:spcAft>
                <a:spcPts val="0"/>
              </a:spcAft>
              <a:buSzPts val="1700"/>
              <a:buChar char="○"/>
            </a:pPr>
            <a:r>
              <a:rPr lang="en" sz="1700"/>
              <a:t>Assign a random number to every instruction to java back code</a:t>
            </a:r>
            <a:endParaRPr sz="1700"/>
          </a:p>
          <a:p>
            <a:pPr indent="-361950" lvl="0" marL="457200" rtl="0" algn="l">
              <a:spcBef>
                <a:spcPts val="0"/>
              </a:spcBef>
              <a:spcAft>
                <a:spcPts val="0"/>
              </a:spcAft>
              <a:buSzPts val="2100"/>
              <a:buChar char="●"/>
            </a:pPr>
            <a:r>
              <a:rPr lang="en" sz="2100"/>
              <a:t>Utilizes a </a:t>
            </a:r>
            <a:r>
              <a:rPr lang="en" sz="2100"/>
              <a:t>structured</a:t>
            </a:r>
            <a:r>
              <a:rPr lang="en" sz="2100"/>
              <a:t> input generator</a:t>
            </a:r>
            <a:endParaRPr sz="2100"/>
          </a:p>
          <a:p>
            <a:pPr indent="-336550" lvl="1" marL="914400" rtl="0" algn="l">
              <a:spcBef>
                <a:spcPts val="0"/>
              </a:spcBef>
              <a:spcAft>
                <a:spcPts val="0"/>
              </a:spcAft>
              <a:buSzPts val="1700"/>
              <a:buChar char="○"/>
            </a:pPr>
            <a:r>
              <a:rPr lang="en" sz="1700"/>
              <a:t>Junit-quickcheck</a:t>
            </a:r>
            <a:endParaRPr sz="1700"/>
          </a:p>
          <a:p>
            <a:pPr indent="-336550" lvl="1" marL="914400" rtl="0" algn="l">
              <a:spcBef>
                <a:spcPts val="0"/>
              </a:spcBef>
              <a:spcAft>
                <a:spcPts val="0"/>
              </a:spcAft>
              <a:buSzPts val="1700"/>
              <a:buChar char="○"/>
            </a:pPr>
            <a:r>
              <a:rPr lang="en" sz="1700"/>
              <a:t>Zest algorithm</a:t>
            </a:r>
            <a:endParaRPr sz="1700"/>
          </a:p>
        </p:txBody>
      </p:sp>
      <p:pic>
        <p:nvPicPr>
          <p:cNvPr id="67" name="Google Shape;67;p14"/>
          <p:cNvPicPr preferRelativeResize="0"/>
          <p:nvPr/>
        </p:nvPicPr>
        <p:blipFill>
          <a:blip r:embed="rId3">
            <a:alphaModFix/>
          </a:blip>
          <a:stretch>
            <a:fillRect/>
          </a:stretch>
        </p:blipFill>
        <p:spPr>
          <a:xfrm>
            <a:off x="6822513" y="1152475"/>
            <a:ext cx="2009775"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Install JQF + Zest</a:t>
            </a:r>
            <a:endParaRPr/>
          </a:p>
        </p:txBody>
      </p:sp>
      <p:sp>
        <p:nvSpPr>
          <p:cNvPr id="73" name="Google Shape;73;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 9+</a:t>
            </a:r>
            <a:endParaRPr/>
          </a:p>
          <a:p>
            <a:pPr indent="-342900" lvl="0" marL="457200" rtl="0" algn="l">
              <a:spcBef>
                <a:spcPts val="0"/>
              </a:spcBef>
              <a:spcAft>
                <a:spcPts val="0"/>
              </a:spcAft>
              <a:buSzPts val="1800"/>
              <a:buChar char="●"/>
            </a:pPr>
            <a:r>
              <a:rPr lang="en"/>
              <a:t>Apache Maven</a:t>
            </a:r>
            <a:endParaRPr/>
          </a:p>
          <a:p>
            <a:pPr indent="-317500" lvl="1" marL="914400" rtl="0" algn="l">
              <a:spcBef>
                <a:spcPts val="0"/>
              </a:spcBef>
              <a:spcAft>
                <a:spcPts val="0"/>
              </a:spcAft>
              <a:buSzPts val="1400"/>
              <a:buChar char="○"/>
            </a:pPr>
            <a:r>
              <a:rPr lang="en"/>
              <a:t>Build JQF</a:t>
            </a:r>
            <a:endParaRPr/>
          </a:p>
          <a:p>
            <a:pPr indent="-342900" lvl="0" marL="457200" rtl="0" algn="l">
              <a:spcBef>
                <a:spcPts val="0"/>
              </a:spcBef>
              <a:spcAft>
                <a:spcPts val="0"/>
              </a:spcAft>
              <a:buSzPts val="1800"/>
              <a:buChar char="●"/>
            </a:pPr>
            <a:r>
              <a:rPr lang="en"/>
              <a:t>Bash</a:t>
            </a:r>
            <a:endParaRPr/>
          </a:p>
          <a:p>
            <a:pPr indent="-317500" lvl="1" marL="914400" rtl="0" algn="l">
              <a:spcBef>
                <a:spcPts val="0"/>
              </a:spcBef>
              <a:spcAft>
                <a:spcPts val="0"/>
              </a:spcAft>
              <a:buSzPts val="1400"/>
              <a:buChar char="○"/>
            </a:pPr>
            <a:r>
              <a:rPr lang="en"/>
              <a:t>Launch fuzzing scripts</a:t>
            </a:r>
            <a:endParaRPr/>
          </a:p>
          <a:p>
            <a:pPr indent="-342900" lvl="0" marL="457200" rtl="0" algn="l">
              <a:spcBef>
                <a:spcPts val="0"/>
              </a:spcBef>
              <a:spcAft>
                <a:spcPts val="0"/>
              </a:spcAft>
              <a:buSzPts val="1800"/>
              <a:buChar char="●"/>
            </a:pPr>
            <a:r>
              <a:rPr lang="en"/>
              <a:t>2 different ways:</a:t>
            </a:r>
            <a:endParaRPr/>
          </a:p>
          <a:p>
            <a:pPr indent="-317500" lvl="1" marL="914400" rtl="0" algn="l">
              <a:spcBef>
                <a:spcPts val="0"/>
              </a:spcBef>
              <a:spcAft>
                <a:spcPts val="0"/>
              </a:spcAft>
              <a:buSzPts val="1400"/>
              <a:buChar char="○"/>
            </a:pPr>
            <a:r>
              <a:rPr lang="en"/>
              <a:t>Cloning the JQF github repository</a:t>
            </a:r>
            <a:endParaRPr/>
          </a:p>
          <a:p>
            <a:pPr indent="-317500" lvl="1" marL="914400" rtl="0" algn="l">
              <a:spcBef>
                <a:spcPts val="0"/>
              </a:spcBef>
              <a:spcAft>
                <a:spcPts val="0"/>
              </a:spcAft>
              <a:buSzPts val="1400"/>
              <a:buChar char="○"/>
            </a:pPr>
            <a:r>
              <a:rPr lang="en"/>
              <a:t>Utilizing the maven plugin</a:t>
            </a:r>
            <a:endParaRPr/>
          </a:p>
          <a:p>
            <a:pPr indent="-317500" lvl="2" marL="1371600" rtl="0" algn="l">
              <a:spcBef>
                <a:spcPts val="0"/>
              </a:spcBef>
              <a:spcAft>
                <a:spcPts val="0"/>
              </a:spcAft>
              <a:buSzPts val="1400"/>
              <a:buChar char="■"/>
            </a:pPr>
            <a:r>
              <a:rPr lang="en"/>
              <a:t>Do not need JQF installed locally</a:t>
            </a:r>
            <a:endParaRPr/>
          </a:p>
          <a:p>
            <a:pPr indent="-317500" lvl="2" marL="1371600" rtl="0" algn="l">
              <a:spcBef>
                <a:spcPts val="0"/>
              </a:spcBef>
              <a:spcAft>
                <a:spcPts val="0"/>
              </a:spcAft>
              <a:buSzPts val="1400"/>
              <a:buChar char="■"/>
            </a:pPr>
            <a:r>
              <a:rPr lang="en"/>
              <a:t>Does not need to run bash scripts</a:t>
            </a:r>
            <a:endParaRPr/>
          </a:p>
        </p:txBody>
      </p:sp>
      <p:pic>
        <p:nvPicPr>
          <p:cNvPr id="74" name="Google Shape;74;p15"/>
          <p:cNvPicPr preferRelativeResize="0"/>
          <p:nvPr/>
        </p:nvPicPr>
        <p:blipFill>
          <a:blip r:embed="rId3">
            <a:alphaModFix/>
          </a:blip>
          <a:stretch>
            <a:fillRect/>
          </a:stretch>
        </p:blipFill>
        <p:spPr>
          <a:xfrm>
            <a:off x="4770850" y="1152475"/>
            <a:ext cx="4373151" cy="656325"/>
          </a:xfrm>
          <a:prstGeom prst="rect">
            <a:avLst/>
          </a:prstGeom>
          <a:noFill/>
          <a:ln>
            <a:noFill/>
          </a:ln>
        </p:spPr>
      </p:pic>
      <p:pic>
        <p:nvPicPr>
          <p:cNvPr id="75" name="Google Shape;75;p15"/>
          <p:cNvPicPr preferRelativeResize="0"/>
          <p:nvPr/>
        </p:nvPicPr>
        <p:blipFill rotWithShape="1">
          <a:blip r:embed="rId4">
            <a:alphaModFix/>
          </a:blip>
          <a:srcRect b="0" l="0" r="22636" t="0"/>
          <a:stretch/>
        </p:blipFill>
        <p:spPr>
          <a:xfrm>
            <a:off x="4770850" y="1943550"/>
            <a:ext cx="4373148" cy="79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JQF + Zest</a:t>
            </a:r>
            <a:endParaRPr/>
          </a:p>
        </p:txBody>
      </p:sp>
      <p:sp>
        <p:nvSpPr>
          <p:cNvPr id="81" name="Google Shape;81;p16"/>
          <p:cNvSpPr txBox="1"/>
          <p:nvPr>
            <p:ph idx="1" type="body"/>
          </p:nvPr>
        </p:nvSpPr>
        <p:spPr>
          <a:xfrm>
            <a:off x="311700" y="1152475"/>
            <a:ext cx="5331600" cy="32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example inputs for the JQF local version:</a:t>
            </a:r>
            <a:endParaRPr/>
          </a:p>
          <a:p>
            <a:pPr indent="-342900" lvl="0" marL="457200" rtl="0" algn="l">
              <a:spcBef>
                <a:spcPts val="1200"/>
              </a:spcBef>
              <a:spcAft>
                <a:spcPts val="0"/>
              </a:spcAft>
              <a:buSzPts val="1800"/>
              <a:buChar char="●"/>
            </a:pPr>
            <a:r>
              <a:rPr lang="en"/>
              <a:t>mvn package</a:t>
            </a:r>
            <a:endParaRPr/>
          </a:p>
          <a:p>
            <a:pPr indent="-342900" lvl="0" marL="457200" rtl="0" algn="l">
              <a:spcBef>
                <a:spcPts val="0"/>
              </a:spcBef>
              <a:spcAft>
                <a:spcPts val="0"/>
              </a:spcAft>
              <a:buSzPts val="1800"/>
              <a:buChar char="●"/>
            </a:pPr>
            <a:r>
              <a:rPr lang="en"/>
              <a:t>javac -cp .:$(scripts/classpath.sh) .java classes</a:t>
            </a:r>
            <a:endParaRPr/>
          </a:p>
          <a:p>
            <a:pPr indent="-342900" lvl="0" marL="457200" rtl="0" algn="l">
              <a:spcBef>
                <a:spcPts val="0"/>
              </a:spcBef>
              <a:spcAft>
                <a:spcPts val="0"/>
              </a:spcAft>
              <a:buSzPts val="1800"/>
              <a:buChar char="●"/>
            </a:pPr>
            <a:r>
              <a:rPr lang="en"/>
              <a:t>bin/jqf-zest -c .:$(scripts/classpath.sh) x y</a:t>
            </a:r>
            <a:endParaRPr/>
          </a:p>
          <a:p>
            <a:pPr indent="0" lvl="0" marL="0" rtl="0" algn="l">
              <a:spcBef>
                <a:spcPts val="1200"/>
              </a:spcBef>
              <a:spcAft>
                <a:spcPts val="0"/>
              </a:spcAft>
              <a:buNone/>
            </a:pPr>
            <a:r>
              <a:rPr lang="en"/>
              <a:t>Some example </a:t>
            </a:r>
            <a:r>
              <a:rPr lang="en"/>
              <a:t>inputs for the JQF maven plugin:</a:t>
            </a:r>
            <a:endParaRPr/>
          </a:p>
          <a:p>
            <a:pPr indent="-342900" lvl="0" marL="457200" rtl="0" algn="l">
              <a:spcBef>
                <a:spcPts val="1200"/>
              </a:spcBef>
              <a:spcAft>
                <a:spcPts val="0"/>
              </a:spcAft>
              <a:buSzPts val="1800"/>
              <a:buChar char="●"/>
            </a:pPr>
            <a:r>
              <a:rPr lang="en"/>
              <a:t>mvn test-compile</a:t>
            </a:r>
            <a:endParaRPr/>
          </a:p>
          <a:p>
            <a:pPr indent="-342900" lvl="0" marL="457200" rtl="0" algn="l">
              <a:spcBef>
                <a:spcPts val="0"/>
              </a:spcBef>
              <a:spcAft>
                <a:spcPts val="0"/>
              </a:spcAft>
              <a:buSzPts val="1800"/>
              <a:buChar char="●"/>
            </a:pPr>
            <a:r>
              <a:rPr lang="en"/>
              <a:t>mvn jqf:fuzz -Dclass=examples.ModelReaderTest -Dmethod=testWithString -Dtime=1m</a:t>
            </a:r>
            <a:endParaRPr/>
          </a:p>
        </p:txBody>
      </p:sp>
      <p:pic>
        <p:nvPicPr>
          <p:cNvPr id="82" name="Google Shape;82;p16"/>
          <p:cNvPicPr preferRelativeResize="0"/>
          <p:nvPr/>
        </p:nvPicPr>
        <p:blipFill rotWithShape="1">
          <a:blip r:embed="rId3">
            <a:alphaModFix/>
          </a:blip>
          <a:srcRect b="0" l="0" r="1117" t="0"/>
          <a:stretch/>
        </p:blipFill>
        <p:spPr>
          <a:xfrm>
            <a:off x="5643300" y="1152475"/>
            <a:ext cx="3320900" cy="2428075"/>
          </a:xfrm>
          <a:prstGeom prst="rect">
            <a:avLst/>
          </a:prstGeom>
          <a:noFill/>
          <a:ln>
            <a:noFill/>
          </a:ln>
        </p:spPr>
      </p:pic>
      <p:pic>
        <p:nvPicPr>
          <p:cNvPr id="83" name="Google Shape;83;p16"/>
          <p:cNvPicPr preferRelativeResize="0"/>
          <p:nvPr/>
        </p:nvPicPr>
        <p:blipFill>
          <a:blip r:embed="rId4">
            <a:alphaModFix/>
          </a:blip>
          <a:stretch>
            <a:fillRect/>
          </a:stretch>
        </p:blipFill>
        <p:spPr>
          <a:xfrm>
            <a:off x="525903" y="4416000"/>
            <a:ext cx="8092198" cy="47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57300" y="21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we are testing and its Inputs</a:t>
            </a:r>
            <a:endParaRPr/>
          </a:p>
        </p:txBody>
      </p:sp>
      <p:sp>
        <p:nvSpPr>
          <p:cNvPr id="89" name="Google Shape;89;p17"/>
          <p:cNvSpPr txBox="1"/>
          <p:nvPr>
            <p:ph idx="1" type="body"/>
          </p:nvPr>
        </p:nvSpPr>
        <p:spPr>
          <a:xfrm>
            <a:off x="311700" y="1351350"/>
            <a:ext cx="3803100" cy="137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t>
            </a:r>
            <a:r>
              <a:rPr lang="en"/>
              <a:t>om.xml</a:t>
            </a:r>
            <a:endParaRPr/>
          </a:p>
          <a:p>
            <a:pPr indent="-342900" lvl="0" marL="457200" rtl="0" algn="l">
              <a:spcBef>
                <a:spcPts val="0"/>
              </a:spcBef>
              <a:spcAft>
                <a:spcPts val="0"/>
              </a:spcAft>
              <a:buSzPts val="1800"/>
              <a:buChar char="●"/>
            </a:pPr>
            <a:r>
              <a:rPr lang="en"/>
              <a:t>Application code</a:t>
            </a:r>
            <a:endParaRPr/>
          </a:p>
          <a:p>
            <a:pPr indent="-342900" lvl="0" marL="457200" rtl="0" algn="l">
              <a:spcBef>
                <a:spcPts val="0"/>
              </a:spcBef>
              <a:spcAft>
                <a:spcPts val="0"/>
              </a:spcAft>
              <a:buSzPts val="1800"/>
              <a:buChar char="●"/>
            </a:pPr>
            <a:r>
              <a:rPr lang="en"/>
              <a:t>Test driver</a:t>
            </a:r>
            <a:endParaRPr/>
          </a:p>
          <a:p>
            <a:pPr indent="-342900" lvl="0" marL="457200" rtl="0" algn="l">
              <a:spcBef>
                <a:spcPts val="0"/>
              </a:spcBef>
              <a:spcAft>
                <a:spcPts val="0"/>
              </a:spcAft>
              <a:buSzPts val="1800"/>
              <a:buChar char="●"/>
            </a:pPr>
            <a:r>
              <a:rPr lang="en"/>
              <a:t>Input generator</a:t>
            </a:r>
            <a:endParaRPr/>
          </a:p>
        </p:txBody>
      </p:sp>
      <p:sp>
        <p:nvSpPr>
          <p:cNvPr id="90" name="Google Shape;90;p17"/>
          <p:cNvSpPr txBox="1"/>
          <p:nvPr/>
        </p:nvSpPr>
        <p:spPr>
          <a:xfrm>
            <a:off x="311700" y="2736750"/>
            <a:ext cx="435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Oswald"/>
                <a:ea typeface="Oswald"/>
                <a:cs typeface="Oswald"/>
                <a:sym typeface="Oswald"/>
              </a:rPr>
              <a:t>Our software under test setup:</a:t>
            </a:r>
            <a:endParaRPr sz="2200">
              <a:solidFill>
                <a:schemeClr val="dk1"/>
              </a:solidFill>
              <a:latin typeface="Oswald"/>
              <a:ea typeface="Oswald"/>
              <a:cs typeface="Oswald"/>
              <a:sym typeface="Oswald"/>
            </a:endParaRPr>
          </a:p>
        </p:txBody>
      </p:sp>
      <p:sp>
        <p:nvSpPr>
          <p:cNvPr id="91" name="Google Shape;91;p17"/>
          <p:cNvSpPr txBox="1"/>
          <p:nvPr>
            <p:ph idx="1" type="body"/>
          </p:nvPr>
        </p:nvSpPr>
        <p:spPr>
          <a:xfrm>
            <a:off x="357300" y="3259950"/>
            <a:ext cx="52602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om.xml</a:t>
            </a:r>
            <a:endParaRPr/>
          </a:p>
          <a:p>
            <a:pPr indent="-342900" lvl="0" marL="457200" rtl="0" algn="l">
              <a:spcBef>
                <a:spcPts val="0"/>
              </a:spcBef>
              <a:spcAft>
                <a:spcPts val="0"/>
              </a:spcAft>
              <a:buSzPts val="1800"/>
              <a:buChar char="●"/>
            </a:pPr>
            <a:r>
              <a:rPr lang="en"/>
              <a:t>XMLDocumentUtils.java = Application code</a:t>
            </a:r>
            <a:endParaRPr/>
          </a:p>
          <a:p>
            <a:pPr indent="-342900" lvl="0" marL="457200" rtl="0" algn="l">
              <a:spcBef>
                <a:spcPts val="0"/>
              </a:spcBef>
              <a:spcAft>
                <a:spcPts val="0"/>
              </a:spcAft>
              <a:buSzPts val="1800"/>
              <a:buChar char="●"/>
            </a:pPr>
            <a:r>
              <a:rPr lang="en"/>
              <a:t>ModelReaderTest.java = Test driver</a:t>
            </a:r>
            <a:endParaRPr/>
          </a:p>
          <a:p>
            <a:pPr indent="-342900" lvl="0" marL="457200" rtl="0" algn="l">
              <a:spcBef>
                <a:spcPts val="0"/>
              </a:spcBef>
              <a:spcAft>
                <a:spcPts val="0"/>
              </a:spcAft>
              <a:buSzPts val="1800"/>
              <a:buChar char="●"/>
            </a:pPr>
            <a:r>
              <a:rPr lang="en"/>
              <a:t>Xml and commons folder = Input generator</a:t>
            </a:r>
            <a:endParaRPr/>
          </a:p>
        </p:txBody>
      </p:sp>
      <p:pic>
        <p:nvPicPr>
          <p:cNvPr id="92" name="Google Shape;92;p17"/>
          <p:cNvPicPr preferRelativeResize="0"/>
          <p:nvPr/>
        </p:nvPicPr>
        <p:blipFill>
          <a:blip r:embed="rId3">
            <a:alphaModFix/>
          </a:blip>
          <a:stretch>
            <a:fillRect/>
          </a:stretch>
        </p:blipFill>
        <p:spPr>
          <a:xfrm>
            <a:off x="4529125" y="1883550"/>
            <a:ext cx="4303174" cy="1376400"/>
          </a:xfrm>
          <a:prstGeom prst="rect">
            <a:avLst/>
          </a:prstGeom>
          <a:noFill/>
          <a:ln>
            <a:noFill/>
          </a:ln>
        </p:spPr>
      </p:pic>
      <p:sp>
        <p:nvSpPr>
          <p:cNvPr id="93" name="Google Shape;93;p17"/>
          <p:cNvSpPr txBox="1"/>
          <p:nvPr/>
        </p:nvSpPr>
        <p:spPr>
          <a:xfrm>
            <a:off x="357300" y="927425"/>
            <a:ext cx="339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Oswald"/>
                <a:ea typeface="Oswald"/>
                <a:cs typeface="Oswald"/>
                <a:sym typeface="Oswald"/>
              </a:rPr>
              <a:t>Basic structure:</a:t>
            </a:r>
            <a:endParaRPr sz="22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Status Screen Mean?</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11700" y="1223600"/>
            <a:ext cx="8520599" cy="269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Findings (ModelReaderTest testWithString 30min)</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0" y="1709600"/>
            <a:ext cx="9143999" cy="323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Findings (ModelReaderTest testWithInputStream 8hrs)</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0" y="1683423"/>
            <a:ext cx="9144000" cy="32103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Blind Fuzzing</a:t>
            </a:r>
            <a:endParaRPr/>
          </a:p>
        </p:txBody>
      </p:sp>
      <p:sp>
        <p:nvSpPr>
          <p:cNvPr id="120" name="Google Shape;120;p2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-Dblind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311700" y="1384951"/>
            <a:ext cx="8520601" cy="3108565"/>
          </a:xfrm>
          <a:prstGeom prst="rect">
            <a:avLst/>
          </a:prstGeom>
          <a:noFill/>
          <a:ln>
            <a:noFill/>
          </a:ln>
        </p:spPr>
      </p:pic>
      <p:sp>
        <p:nvSpPr>
          <p:cNvPr id="122" name="Google Shape;122;p21"/>
          <p:cNvSpPr txBox="1"/>
          <p:nvPr/>
        </p:nvSpPr>
        <p:spPr>
          <a:xfrm>
            <a:off x="311700" y="44935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How do we improve coverage or how to generate better inputs?</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