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982" r:id="rId3"/>
    <p:sldId id="983" r:id="rId4"/>
    <p:sldId id="269" r:id="rId5"/>
    <p:sldId id="270" r:id="rId6"/>
    <p:sldId id="271" r:id="rId7"/>
    <p:sldId id="274" r:id="rId8"/>
    <p:sldId id="275" r:id="rId9"/>
    <p:sldId id="985" r:id="rId10"/>
    <p:sldId id="986" r:id="rId11"/>
    <p:sldId id="277" r:id="rId12"/>
    <p:sldId id="278" r:id="rId13"/>
    <p:sldId id="27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422"/>
  </p:normalViewPr>
  <p:slideViewPr>
    <p:cSldViewPr snapToGrid="0">
      <p:cViewPr varScale="1">
        <p:scale>
          <a:sx n="93" d="100"/>
          <a:sy n="93" d="100"/>
        </p:scale>
        <p:origin x="15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63467-A05E-E442-835B-5DF068E4610B}" type="datetimeFigureOut">
              <a:rPr lang="es-ES" smtClean="0"/>
              <a:t>28/10/20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05194-0B15-2446-BBED-D38E5B7D07E8}" type="slidenum">
              <a:rPr lang="es-ES" smtClean="0"/>
              <a:t>‹Nº›</a:t>
            </a:fld>
            <a:endParaRPr lang="es-ES"/>
          </a:p>
        </p:txBody>
      </p:sp>
    </p:spTree>
    <p:extLst>
      <p:ext uri="{BB962C8B-B14F-4D97-AF65-F5344CB8AC3E}">
        <p14:creationId xmlns:p14="http://schemas.microsoft.com/office/powerpoint/2010/main" val="213458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a:t>
            </a:fld>
            <a:endParaRPr lang="es-ES"/>
          </a:p>
        </p:txBody>
      </p:sp>
    </p:spTree>
    <p:extLst>
      <p:ext uri="{BB962C8B-B14F-4D97-AF65-F5344CB8AC3E}">
        <p14:creationId xmlns:p14="http://schemas.microsoft.com/office/powerpoint/2010/main" val="3291404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12</a:t>
            </a:fld>
            <a:endParaRPr lang="es-ES"/>
          </a:p>
        </p:txBody>
      </p:sp>
    </p:spTree>
    <p:extLst>
      <p:ext uri="{BB962C8B-B14F-4D97-AF65-F5344CB8AC3E}">
        <p14:creationId xmlns:p14="http://schemas.microsoft.com/office/powerpoint/2010/main" val="368240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13</a:t>
            </a:fld>
            <a:endParaRPr lang="es-ES"/>
          </a:p>
        </p:txBody>
      </p:sp>
    </p:spTree>
    <p:extLst>
      <p:ext uri="{BB962C8B-B14F-4D97-AF65-F5344CB8AC3E}">
        <p14:creationId xmlns:p14="http://schemas.microsoft.com/office/powerpoint/2010/main" val="207340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4</a:t>
            </a:fld>
            <a:endParaRPr lang="es-ES"/>
          </a:p>
        </p:txBody>
      </p:sp>
    </p:spTree>
    <p:extLst>
      <p:ext uri="{BB962C8B-B14F-4D97-AF65-F5344CB8AC3E}">
        <p14:creationId xmlns:p14="http://schemas.microsoft.com/office/powerpoint/2010/main" val="414665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5</a:t>
            </a:fld>
            <a:endParaRPr lang="es-ES"/>
          </a:p>
        </p:txBody>
      </p:sp>
    </p:spTree>
    <p:extLst>
      <p:ext uri="{BB962C8B-B14F-4D97-AF65-F5344CB8AC3E}">
        <p14:creationId xmlns:p14="http://schemas.microsoft.com/office/powerpoint/2010/main" val="369965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6</a:t>
            </a:fld>
            <a:endParaRPr lang="es-ES"/>
          </a:p>
        </p:txBody>
      </p:sp>
    </p:spTree>
    <p:extLst>
      <p:ext uri="{BB962C8B-B14F-4D97-AF65-F5344CB8AC3E}">
        <p14:creationId xmlns:p14="http://schemas.microsoft.com/office/powerpoint/2010/main" val="377993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7</a:t>
            </a:fld>
            <a:endParaRPr lang="es-ES"/>
          </a:p>
        </p:txBody>
      </p:sp>
    </p:spTree>
    <p:extLst>
      <p:ext uri="{BB962C8B-B14F-4D97-AF65-F5344CB8AC3E}">
        <p14:creationId xmlns:p14="http://schemas.microsoft.com/office/powerpoint/2010/main" val="131513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8</a:t>
            </a:fld>
            <a:endParaRPr lang="es-ES"/>
          </a:p>
        </p:txBody>
      </p:sp>
    </p:spTree>
    <p:extLst>
      <p:ext uri="{BB962C8B-B14F-4D97-AF65-F5344CB8AC3E}">
        <p14:creationId xmlns:p14="http://schemas.microsoft.com/office/powerpoint/2010/main" val="176689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9</a:t>
            </a:fld>
            <a:endParaRPr lang="es-ES"/>
          </a:p>
        </p:txBody>
      </p:sp>
    </p:spTree>
    <p:extLst>
      <p:ext uri="{BB962C8B-B14F-4D97-AF65-F5344CB8AC3E}">
        <p14:creationId xmlns:p14="http://schemas.microsoft.com/office/powerpoint/2010/main" val="2216636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10</a:t>
            </a:fld>
            <a:endParaRPr lang="es-ES"/>
          </a:p>
        </p:txBody>
      </p:sp>
    </p:spTree>
    <p:extLst>
      <p:ext uri="{BB962C8B-B14F-4D97-AF65-F5344CB8AC3E}">
        <p14:creationId xmlns:p14="http://schemas.microsoft.com/office/powerpoint/2010/main" val="112847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D856468-3B56-437D-8766-F3DCB404D175}" type="slidenum">
              <a:rPr lang="es-ES" smtClean="0"/>
              <a:t>11</a:t>
            </a:fld>
            <a:endParaRPr lang="es-ES"/>
          </a:p>
        </p:txBody>
      </p:sp>
    </p:spTree>
    <p:extLst>
      <p:ext uri="{BB962C8B-B14F-4D97-AF65-F5344CB8AC3E}">
        <p14:creationId xmlns:p14="http://schemas.microsoft.com/office/powerpoint/2010/main" val="29172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84CFA-61A9-4F91-8719-95F75E75C8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D428B88-7A93-49C8-8469-A94E81163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9FC90CB-D9E1-4FFA-BDDB-3CF1D37BFC12}"/>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811601FF-28D4-489E-BD67-F74CABB9C8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2DDF4D-F6EA-4F5B-AC55-45308741EA5F}"/>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114255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DAC2E-6F1A-403B-8C56-D77DC9DE42D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F5318EC-BC59-4C6A-8CDB-CA2CF10402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095D2D6-BB28-4E55-A2ED-41E88F9436FF}"/>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7548563B-97F2-44D4-AF69-3EEE83FDB55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CF2CC00-D4FC-4397-A9CE-E6554F13D232}"/>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339528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80E191-DBB0-4EF3-AD39-C19DAE869C9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35784F3-98D9-45C8-BD2A-C3978308472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803325A-BCA6-4F64-A630-EBDEC05B1A07}"/>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00C7DBC4-692F-4649-8A70-4CDE6CA39F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6700D41-DF55-4EBB-8C85-C448D4DA6EC4}"/>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220255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92AD8-7838-4487-A5FC-E3A22F4E2EF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815F96-CB8B-4D39-A218-534D5871F49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4D0EC97-A9EF-4383-89F9-28C789E934E0}"/>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0D846D5A-75E8-463C-B2BE-05F8C1DB80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60CB995-5A98-48CA-8A8F-30C0112E39DA}"/>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329855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0F140-AD68-49E0-99A8-CF076CD6B4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7622A0-C88F-4CA7-9326-C54982E1C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C31700-EB69-40D1-B3A7-1928C472F704}"/>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5B74C21B-5C66-40D7-B943-52680BBFC9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6FCF1B-C702-483B-9E6E-DBA66CC27CB3}"/>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39701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5105B-D74F-407E-9235-BDFA6CD9BCE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D87A360-B9AA-4DD0-807F-3699ECC46EE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167F4F2-DB0D-4821-BE0F-0150614F189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2CA806C-46F4-426D-9C09-DA30133F7DDF}"/>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6" name="Marcador de pie de página 5">
            <a:extLst>
              <a:ext uri="{FF2B5EF4-FFF2-40B4-BE49-F238E27FC236}">
                <a16:creationId xmlns:a16="http://schemas.microsoft.com/office/drawing/2014/main" id="{32219017-12AF-4363-926D-F0EF5957EC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2FBFBA-285E-4BC0-8DE3-F8C00DEEE4EA}"/>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130305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EE788-8412-4554-A5DC-51D59E54F4D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EF8550-B9B4-404A-995B-5AD4DA133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AEED696-5C06-4617-B9A9-CB40910BFF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186DC0E-F76C-49D1-9C21-ECC3851BF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FF2FA4E-1AEA-4C76-8ADA-1FCD7C4FBF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32C399-999A-4436-822D-2E799D660EFF}"/>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8" name="Marcador de pie de página 7">
            <a:extLst>
              <a:ext uri="{FF2B5EF4-FFF2-40B4-BE49-F238E27FC236}">
                <a16:creationId xmlns:a16="http://schemas.microsoft.com/office/drawing/2014/main" id="{00D2F776-47ED-48CA-81B8-C3E3F538E56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B869967-B731-46E2-B7DA-4C8858AE91D8}"/>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6072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398FE-9BB5-4EFD-92AC-15CC6287093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2F0DB1D-2512-4EA0-8483-A6292C1E952D}"/>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4" name="Marcador de pie de página 3">
            <a:extLst>
              <a:ext uri="{FF2B5EF4-FFF2-40B4-BE49-F238E27FC236}">
                <a16:creationId xmlns:a16="http://schemas.microsoft.com/office/drawing/2014/main" id="{FF65365F-EE0D-416D-B447-474F5486C7A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4CAE9FA-D511-4C49-9327-00BA906B4A2D}"/>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205382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3F53AB-142C-4108-A5BE-BF846816706E}"/>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3" name="Marcador de pie de página 2">
            <a:extLst>
              <a:ext uri="{FF2B5EF4-FFF2-40B4-BE49-F238E27FC236}">
                <a16:creationId xmlns:a16="http://schemas.microsoft.com/office/drawing/2014/main" id="{B0087D44-8758-496C-9A29-56238E4C911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CBFE550-5038-41E5-B8F7-0E03F309A9E5}"/>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248664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9BB36-EE57-4717-A7A5-152BB14226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C2B1B5-8DFA-4AED-BAC7-DA464724D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956EA67-DC60-4E7D-8095-007BC824E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64B6E9F-7B1D-42A4-B3F4-CFB0E5E6E141}"/>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6" name="Marcador de pie de página 5">
            <a:extLst>
              <a:ext uri="{FF2B5EF4-FFF2-40B4-BE49-F238E27FC236}">
                <a16:creationId xmlns:a16="http://schemas.microsoft.com/office/drawing/2014/main" id="{0B8EC07F-8258-4552-A803-0EB0A890B7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DE29D97-EE9C-4F2D-B5AB-5BF2454A1474}"/>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375892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B26E4-0EC2-4E2E-AE64-F665820C69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D4BB71B-834A-4705-B2F4-5CAE334AC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F4B751F-8584-4906-A346-5A7DD6DCC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8563EE-BF0A-4E19-A92D-D2E835BE7111}"/>
              </a:ext>
            </a:extLst>
          </p:cNvPr>
          <p:cNvSpPr>
            <a:spLocks noGrp="1"/>
          </p:cNvSpPr>
          <p:nvPr>
            <p:ph type="dt" sz="half" idx="10"/>
          </p:nvPr>
        </p:nvSpPr>
        <p:spPr/>
        <p:txBody>
          <a:bodyPr/>
          <a:lstStyle/>
          <a:p>
            <a:fld id="{5D4F492F-C1B7-4D84-ADE2-03717B7995F3}" type="datetimeFigureOut">
              <a:rPr lang="es-ES" smtClean="0"/>
              <a:t>28/10/20</a:t>
            </a:fld>
            <a:endParaRPr lang="es-ES"/>
          </a:p>
        </p:txBody>
      </p:sp>
      <p:sp>
        <p:nvSpPr>
          <p:cNvPr id="6" name="Marcador de pie de página 5">
            <a:extLst>
              <a:ext uri="{FF2B5EF4-FFF2-40B4-BE49-F238E27FC236}">
                <a16:creationId xmlns:a16="http://schemas.microsoft.com/office/drawing/2014/main" id="{0080B8C8-0142-483D-801C-01E78B38B3C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EA513AA-CDB7-4E81-ACFD-A4AB75AE892A}"/>
              </a:ext>
            </a:extLst>
          </p:cNvPr>
          <p:cNvSpPr>
            <a:spLocks noGrp="1"/>
          </p:cNvSpPr>
          <p:nvPr>
            <p:ph type="sldNum" sz="quarter" idx="12"/>
          </p:nvPr>
        </p:nvSpPr>
        <p:spPr/>
        <p:txBody>
          <a:bodyPr/>
          <a:lstStyle/>
          <a:p>
            <a:fld id="{D5479CE9-A193-4F0B-B145-15767957D7CF}" type="slidenum">
              <a:rPr lang="es-ES" smtClean="0"/>
              <a:t>‹Nº›</a:t>
            </a:fld>
            <a:endParaRPr lang="es-ES"/>
          </a:p>
        </p:txBody>
      </p:sp>
    </p:spTree>
    <p:extLst>
      <p:ext uri="{BB962C8B-B14F-4D97-AF65-F5344CB8AC3E}">
        <p14:creationId xmlns:p14="http://schemas.microsoft.com/office/powerpoint/2010/main" val="257084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44B311-AC5F-48ED-B8A7-DCE530585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23BDA5B-32B0-45C6-A3F6-20803E33B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6CF6CEE-821F-4162-8971-F92EB19FA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F492F-C1B7-4D84-ADE2-03717B7995F3}" type="datetimeFigureOut">
              <a:rPr lang="es-ES" smtClean="0"/>
              <a:t>28/10/20</a:t>
            </a:fld>
            <a:endParaRPr lang="es-ES"/>
          </a:p>
        </p:txBody>
      </p:sp>
      <p:sp>
        <p:nvSpPr>
          <p:cNvPr id="5" name="Marcador de pie de página 4">
            <a:extLst>
              <a:ext uri="{FF2B5EF4-FFF2-40B4-BE49-F238E27FC236}">
                <a16:creationId xmlns:a16="http://schemas.microsoft.com/office/drawing/2014/main" id="{63AD1730-09BC-44E5-9EAE-5C5245218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2FE5B1B-86B9-4A9A-A521-95E9CA5A7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79CE9-A193-4F0B-B145-15767957D7CF}" type="slidenum">
              <a:rPr lang="es-ES" smtClean="0"/>
              <a:t>‹Nº›</a:t>
            </a:fld>
            <a:endParaRPr lang="es-ES"/>
          </a:p>
        </p:txBody>
      </p:sp>
    </p:spTree>
    <p:extLst>
      <p:ext uri="{BB962C8B-B14F-4D97-AF65-F5344CB8AC3E}">
        <p14:creationId xmlns:p14="http://schemas.microsoft.com/office/powerpoint/2010/main" val="172756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nfluence.si.orange.es/pages/viewpage.action?pageId=204442996"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hyperlink" Target="https://specificity.keegan.st/" TargetMode="External"/><Relationship Id="rId3" Type="http://schemas.openxmlformats.org/officeDocument/2006/relationships/hyperlink" Target="https://css-tricks.com/snippets/css/a-guide-to-flexbox/" TargetMode="External"/><Relationship Id="rId7" Type="http://schemas.openxmlformats.org/officeDocument/2006/relationships/hyperlink" Target="https://www.w3schools.com/css/tryit.asp?filename=trycss_boxmode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confluence.si.orange.es/pages/viewpage.action?pageId=204442996" TargetMode="External"/><Relationship Id="rId5" Type="http://schemas.openxmlformats.org/officeDocument/2006/relationships/hyperlink" Target="https://flexboxfroggy.com/#es" TargetMode="External"/><Relationship Id="rId4" Type="http://schemas.openxmlformats.org/officeDocument/2006/relationships/hyperlink" Target="https://codepen.io/enxaneta/full/adLPwv/" TargetMode="Externa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github.com/Jsamper92"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linkedin.com/in/javiersamperarias/" TargetMode="External"/><Relationship Id="rId4" Type="http://schemas.openxmlformats.org/officeDocument/2006/relationships/image" Target="../media/image3.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linkedin.com/in/perezedu"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jfif"/><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github.com/Jsamper92/Bloque-HTML-Alani/tree/Soluci%C3%B3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43776" y="3745337"/>
            <a:ext cx="9144000" cy="857445"/>
          </a:xfrm>
        </p:spPr>
        <p:txBody>
          <a:bodyPr>
            <a:normAutofit fontScale="90000"/>
          </a:bodyPr>
          <a:lstStyle/>
          <a:p>
            <a:pPr algn="l"/>
            <a:r>
              <a:rPr lang="es-ES" dirty="0">
                <a:solidFill>
                  <a:srgbClr val="960F68"/>
                </a:solidFill>
              </a:rPr>
              <a:t>Formación CSS</a:t>
            </a:r>
          </a:p>
        </p:txBody>
      </p:sp>
      <p:sp>
        <p:nvSpPr>
          <p:cNvPr id="3" name="Subtítulo 2"/>
          <p:cNvSpPr>
            <a:spLocks noGrp="1"/>
          </p:cNvSpPr>
          <p:nvPr>
            <p:ph type="subTitle" idx="1"/>
          </p:nvPr>
        </p:nvSpPr>
        <p:spPr>
          <a:xfrm>
            <a:off x="-1" y="4814596"/>
            <a:ext cx="12192001" cy="2043404"/>
          </a:xfrm>
          <a:solidFill>
            <a:srgbClr val="960F68"/>
          </a:solidFill>
        </p:spPr>
        <p:txBody>
          <a:bodyPr/>
          <a:lstStyle/>
          <a:p>
            <a:pPr algn="l"/>
            <a:endParaRPr lang="es-ES" dirty="0"/>
          </a:p>
          <a:p>
            <a:pPr algn="l"/>
            <a:endParaRPr lang="es-ES" dirty="0"/>
          </a:p>
          <a:p>
            <a:pPr algn="l"/>
            <a:endParaRPr lang="es-ES" dirty="0"/>
          </a:p>
          <a:p>
            <a:pPr algn="l"/>
            <a:r>
              <a:rPr lang="es-ES" dirty="0"/>
              <a:t>	</a:t>
            </a:r>
            <a:r>
              <a:rPr lang="es-ES" sz="1800" dirty="0">
                <a:solidFill>
                  <a:schemeClr val="bg1"/>
                </a:solidFill>
                <a:latin typeface="Arial" panose="020B0604020202020204" pitchFamily="34" charset="0"/>
                <a:cs typeface="Arial" panose="020B0604020202020204" pitchFamily="34" charset="0"/>
              </a:rPr>
              <a:t>2020</a:t>
            </a:r>
          </a:p>
          <a:p>
            <a:pPr algn="l"/>
            <a:endParaRPr lang="es-ES"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8331265" y="314617"/>
            <a:ext cx="3143250" cy="2085975"/>
          </a:xfrm>
          <a:prstGeom prst="rect">
            <a:avLst/>
          </a:prstGeom>
        </p:spPr>
      </p:pic>
      <p:sp>
        <p:nvSpPr>
          <p:cNvPr id="5" name="Marcador de pie de página 4"/>
          <p:cNvSpPr>
            <a:spLocks noGrp="1"/>
          </p:cNvSpPr>
          <p:nvPr>
            <p:ph type="ftr" sz="quarter" idx="11"/>
          </p:nvPr>
        </p:nvSpPr>
        <p:spPr/>
        <p:txBody>
          <a:bodyPr/>
          <a:lstStyle/>
          <a:p>
            <a:r>
              <a:rPr lang="es-ES" dirty="0"/>
              <a:t>Formación CSS</a:t>
            </a:r>
          </a:p>
        </p:txBody>
      </p:sp>
      <p:sp>
        <p:nvSpPr>
          <p:cNvPr id="6" name="Marcador de número de diapositiva 5"/>
          <p:cNvSpPr>
            <a:spLocks noGrp="1"/>
          </p:cNvSpPr>
          <p:nvPr>
            <p:ph type="sldNum" sz="quarter" idx="12"/>
          </p:nvPr>
        </p:nvSpPr>
        <p:spPr/>
        <p:txBody>
          <a:bodyPr/>
          <a:lstStyle/>
          <a:p>
            <a:fld id="{F96FDB00-D5D8-496F-8A86-E175B071149C}" type="slidenum">
              <a:rPr lang="es-ES" smtClean="0"/>
              <a:t>1</a:t>
            </a:fld>
            <a:endParaRPr lang="es-ES"/>
          </a:p>
        </p:txBody>
      </p:sp>
    </p:spTree>
    <p:extLst>
      <p:ext uri="{BB962C8B-B14F-4D97-AF65-F5344CB8AC3E}">
        <p14:creationId xmlns:p14="http://schemas.microsoft.com/office/powerpoint/2010/main" val="305154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24807" y="385045"/>
            <a:ext cx="10515600" cy="1325563"/>
          </a:xfrm>
        </p:spPr>
        <p:txBody>
          <a:bodyPr/>
          <a:lstStyle/>
          <a:p>
            <a:r>
              <a:rPr lang="es-ES" dirty="0" err="1">
                <a:solidFill>
                  <a:srgbClr val="960F68"/>
                </a:solidFill>
              </a:rPr>
              <a:t>Flexbox</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10</a:t>
            </a:fld>
            <a:endParaRPr lang="es-ES"/>
          </a:p>
        </p:txBody>
      </p:sp>
      <p:sp>
        <p:nvSpPr>
          <p:cNvPr id="11" name="Marcador de contenido 10">
            <a:extLst>
              <a:ext uri="{FF2B5EF4-FFF2-40B4-BE49-F238E27FC236}">
                <a16:creationId xmlns:a16="http://schemas.microsoft.com/office/drawing/2014/main" id="{C54CA07A-A4AF-4BF1-A48A-8BF395773C6E}"/>
              </a:ext>
            </a:extLst>
          </p:cNvPr>
          <p:cNvSpPr>
            <a:spLocks noGrp="1"/>
          </p:cNvSpPr>
          <p:nvPr>
            <p:ph sz="half" idx="1"/>
          </p:nvPr>
        </p:nvSpPr>
        <p:spPr>
          <a:xfrm>
            <a:off x="692497" y="1416205"/>
            <a:ext cx="4895503" cy="4940145"/>
          </a:xfrm>
        </p:spPr>
        <p:txBody>
          <a:bodyPr>
            <a:normAutofit lnSpcReduction="10000"/>
          </a:bodyPr>
          <a:lstStyle/>
          <a:p>
            <a:pPr marL="0" indent="0">
              <a:buNone/>
            </a:pPr>
            <a:r>
              <a:rPr lang="es-ES" sz="1700" b="1" i="1" dirty="0">
                <a:solidFill>
                  <a:srgbClr val="222222"/>
                </a:solidFill>
                <a:effectLst/>
                <a:latin typeface="Verdana" panose="020B0604030504040204" pitchFamily="34" charset="0"/>
                <a:ea typeface="Verdana" panose="020B0604030504040204" pitchFamily="34" charset="0"/>
              </a:rPr>
              <a:t>Contenedor</a:t>
            </a:r>
            <a:r>
              <a:rPr lang="es-ES" sz="1700" b="0" i="0" dirty="0">
                <a:solidFill>
                  <a:srgbClr val="222222"/>
                </a:solidFill>
                <a:effectLst/>
                <a:latin typeface="Verdana" panose="020B0604030504040204" pitchFamily="34" charset="0"/>
                <a:ea typeface="Verdana" panose="020B0604030504040204" pitchFamily="34" charset="0"/>
              </a:rPr>
              <a:t>: Es el elemento padre que tendrá en su interior cada uno de los ítems flexibles. Observa que al contrario que muchas otras estructuras CSS, por norma general, en Flex establecemos las propiedades al elemento padre.</a:t>
            </a:r>
            <a:br>
              <a:rPr lang="es-ES" sz="2000" b="0" i="0" dirty="0">
                <a:solidFill>
                  <a:srgbClr val="222222"/>
                </a:solidFill>
                <a:effectLst/>
                <a:latin typeface="Verdana" panose="020B0604030504040204" pitchFamily="34" charset="0"/>
                <a:ea typeface="Verdana" panose="020B0604030504040204" pitchFamily="34" charset="0"/>
              </a:rPr>
            </a:br>
            <a:endParaRPr lang="es-ES" sz="2600" b="0" i="0" dirty="0">
              <a:solidFill>
                <a:srgbClr val="222222"/>
              </a:solidFill>
              <a:effectLst/>
              <a:latin typeface="Verdana" panose="020B0604030504040204" pitchFamily="34" charset="0"/>
              <a:ea typeface="Verdana" panose="020B0604030504040204" pitchFamily="34" charset="0"/>
            </a:endParaRPr>
          </a:p>
          <a:p>
            <a:r>
              <a:rPr lang="es-ES" sz="1700" b="0" i="0" dirty="0">
                <a:solidFill>
                  <a:srgbClr val="222222"/>
                </a:solidFill>
                <a:effectLst/>
                <a:latin typeface="Verdana" panose="020B0604030504040204" pitchFamily="34" charset="0"/>
                <a:ea typeface="Verdana" panose="020B0604030504040204" pitchFamily="34" charset="0"/>
              </a:rPr>
              <a:t>Eje principal: Los contenedores flexibles tendrán una orientación principal específica. Por defecto, es en horizontal (en fila).</a:t>
            </a:r>
          </a:p>
          <a:p>
            <a:r>
              <a:rPr lang="es-ES" sz="1700" b="0" i="0" dirty="0">
                <a:solidFill>
                  <a:srgbClr val="222222"/>
                </a:solidFill>
                <a:effectLst/>
                <a:latin typeface="Verdana" panose="020B0604030504040204" pitchFamily="34" charset="0"/>
                <a:ea typeface="Verdana" panose="020B0604030504040204" pitchFamily="34" charset="0"/>
              </a:rPr>
              <a:t>Eje secundario: De la misma forma, los contenedores flexibles tendrán una orientación secundaria, perpendicular a la principal. Si la principal es en horizontal, la secundaria será en vertical, y viceversa.</a:t>
            </a:r>
            <a:br>
              <a:rPr lang="es-ES" sz="1700" b="0" i="0" dirty="0">
                <a:solidFill>
                  <a:srgbClr val="222222"/>
                </a:solidFill>
                <a:effectLst/>
                <a:latin typeface="Verdana" panose="020B0604030504040204" pitchFamily="34" charset="0"/>
                <a:ea typeface="Verdana" panose="020B0604030504040204" pitchFamily="34" charset="0"/>
              </a:rPr>
            </a:br>
            <a:endParaRPr lang="es-ES" sz="1700" b="0" i="0" dirty="0">
              <a:solidFill>
                <a:srgbClr val="222222"/>
              </a:solidFill>
              <a:effectLst/>
              <a:latin typeface="Verdana" panose="020B0604030504040204" pitchFamily="34" charset="0"/>
              <a:ea typeface="Verdana" panose="020B0604030504040204" pitchFamily="34" charset="0"/>
            </a:endParaRPr>
          </a:p>
          <a:p>
            <a:pPr marL="0" indent="0">
              <a:buNone/>
            </a:pPr>
            <a:r>
              <a:rPr lang="es-ES" sz="1700" b="1" i="1" dirty="0">
                <a:solidFill>
                  <a:srgbClr val="222222"/>
                </a:solidFill>
                <a:effectLst/>
                <a:latin typeface="Verdana" panose="020B0604030504040204" pitchFamily="34" charset="0"/>
                <a:ea typeface="Verdana" panose="020B0604030504040204" pitchFamily="34" charset="0"/>
              </a:rPr>
              <a:t>Ítem</a:t>
            </a:r>
            <a:r>
              <a:rPr lang="es-ES" sz="1700" b="0" i="0" dirty="0">
                <a:solidFill>
                  <a:srgbClr val="222222"/>
                </a:solidFill>
                <a:effectLst/>
                <a:latin typeface="Verdana" panose="020B0604030504040204" pitchFamily="34" charset="0"/>
                <a:ea typeface="Verdana" panose="020B0604030504040204" pitchFamily="34" charset="0"/>
              </a:rPr>
              <a:t>: Cada uno de los hijos flexibles que tendrá el contenedor en su interior.</a:t>
            </a:r>
          </a:p>
          <a:p>
            <a:pPr marL="0" indent="0">
              <a:buNone/>
            </a:pPr>
            <a:endParaRPr lang="es-ES" sz="2600" b="0" i="0" dirty="0">
              <a:solidFill>
                <a:srgbClr val="222222"/>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endParaRPr lang="es-ES" sz="2600" b="0" i="0" dirty="0">
              <a:solidFill>
                <a:srgbClr val="111111"/>
              </a:solidFill>
              <a:effectLst/>
              <a:latin typeface="Verdana" panose="020B0604030504040204" pitchFamily="34" charset="0"/>
              <a:ea typeface="Verdana" panose="020B0604030504040204" pitchFamily="34" charset="0"/>
            </a:endParaRPr>
          </a:p>
          <a:p>
            <a:pPr marL="0" indent="0">
              <a:buNone/>
            </a:pPr>
            <a:endParaRPr lang="es-ES" sz="2000" b="0" i="0" dirty="0">
              <a:solidFill>
                <a:srgbClr val="222222"/>
              </a:solidFill>
              <a:effectLst/>
              <a:latin typeface="Scope One"/>
            </a:endParaRPr>
          </a:p>
          <a:p>
            <a:pPr marL="0" indent="0">
              <a:buNone/>
            </a:pPr>
            <a:endParaRPr lang="es-ES" sz="2000" dirty="0"/>
          </a:p>
        </p:txBody>
      </p:sp>
      <p:pic>
        <p:nvPicPr>
          <p:cNvPr id="7" name="Imagen 6" descr="Gráfico, Gráfico de cajas y bigotes&#10;&#10;Descripción generada automáticamente">
            <a:extLst>
              <a:ext uri="{FF2B5EF4-FFF2-40B4-BE49-F238E27FC236}">
                <a16:creationId xmlns:a16="http://schemas.microsoft.com/office/drawing/2014/main" id="{4BE3084C-EDCC-44A5-A291-336D6477C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1" y="1381752"/>
            <a:ext cx="6604000" cy="4060043"/>
          </a:xfrm>
          <a:prstGeom prst="rect">
            <a:avLst/>
          </a:prstGeom>
        </p:spPr>
      </p:pic>
    </p:spTree>
    <p:extLst>
      <p:ext uri="{BB962C8B-B14F-4D97-AF65-F5344CB8AC3E}">
        <p14:creationId xmlns:p14="http://schemas.microsoft.com/office/powerpoint/2010/main" val="331082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96290" y="365125"/>
            <a:ext cx="11057510" cy="1325563"/>
          </a:xfrm>
        </p:spPr>
        <p:txBody>
          <a:bodyPr/>
          <a:lstStyle/>
          <a:p>
            <a:r>
              <a:rPr lang="es-ES" dirty="0">
                <a:solidFill>
                  <a:srgbClr val="960F68"/>
                </a:solidFill>
              </a:rPr>
              <a:t>Fuentes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11</a:t>
            </a:fld>
            <a:endParaRPr lang="es-ES"/>
          </a:p>
        </p:txBody>
      </p:sp>
      <p:pic>
        <p:nvPicPr>
          <p:cNvPr id="7" name="Marcador de contenido 6" descr="Texto&#10;&#10;Descripción generada automáticamente">
            <a:extLst>
              <a:ext uri="{FF2B5EF4-FFF2-40B4-BE49-F238E27FC236}">
                <a16:creationId xmlns:a16="http://schemas.microsoft.com/office/drawing/2014/main" id="{0BB07707-45DC-224F-8819-BE8D2A4F01AF}"/>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126182" y="1416205"/>
            <a:ext cx="6595643" cy="4654302"/>
          </a:xfrm>
        </p:spPr>
      </p:pic>
      <p:sp>
        <p:nvSpPr>
          <p:cNvPr id="9" name="CuadroTexto 8">
            <a:extLst>
              <a:ext uri="{FF2B5EF4-FFF2-40B4-BE49-F238E27FC236}">
                <a16:creationId xmlns:a16="http://schemas.microsoft.com/office/drawing/2014/main" id="{13235F53-9687-1441-8325-A1A52C1DD133}"/>
              </a:ext>
            </a:extLst>
          </p:cNvPr>
          <p:cNvSpPr txBox="1"/>
          <p:nvPr/>
        </p:nvSpPr>
        <p:spPr>
          <a:xfrm>
            <a:off x="246336" y="1416205"/>
            <a:ext cx="4324782" cy="2585323"/>
          </a:xfrm>
          <a:prstGeom prst="rect">
            <a:avLst/>
          </a:prstGeom>
          <a:noFill/>
        </p:spPr>
        <p:txBody>
          <a:bodyPr wrap="square" rtlCol="0">
            <a:spAutoFit/>
          </a:bodyPr>
          <a:lstStyle/>
          <a:p>
            <a:r>
              <a:rPr lang="es-ES" dirty="0"/>
              <a:t>Son recursos que podemos mostrar en el navegador sin necesidad de que el usuario las tenga instaladas ya que se descargan automáticamente. Es muy común usarlas de cara a la visualización de iconos.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Iconos</a:t>
            </a:r>
          </a:p>
          <a:p>
            <a:pPr marL="285750" indent="-285750">
              <a:buFont typeface="Arial" panose="020B0604020202020204" pitchFamily="34" charset="0"/>
              <a:buChar char="•"/>
            </a:pPr>
            <a:r>
              <a:rPr lang="es-ES" dirty="0"/>
              <a:t>Texto</a:t>
            </a:r>
          </a:p>
          <a:p>
            <a:pPr marL="285750" indent="-285750">
              <a:buFont typeface="Arial" panose="020B0604020202020204" pitchFamily="34" charset="0"/>
              <a:buChar char="•"/>
            </a:pPr>
            <a:r>
              <a:rPr lang="es-ES" dirty="0"/>
              <a:t>Imágenes</a:t>
            </a:r>
          </a:p>
        </p:txBody>
      </p:sp>
    </p:spTree>
    <p:extLst>
      <p:ext uri="{BB962C8B-B14F-4D97-AF65-F5344CB8AC3E}">
        <p14:creationId xmlns:p14="http://schemas.microsoft.com/office/powerpoint/2010/main" val="77488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734291" y="1011381"/>
            <a:ext cx="9583753" cy="554183"/>
          </a:xfrm>
        </p:spPr>
        <p:txBody>
          <a:bodyPr>
            <a:normAutofit fontScale="90000"/>
          </a:bodyPr>
          <a:lstStyle/>
          <a:p>
            <a:r>
              <a:rPr lang="es-ES" dirty="0">
                <a:solidFill>
                  <a:srgbClr val="960F68"/>
                </a:solidFill>
              </a:rPr>
              <a:t>Documentación integración maquetación</a:t>
            </a:r>
            <a:br>
              <a:rPr lang="es-ES" dirty="0">
                <a:solidFill>
                  <a:srgbClr val="960F68"/>
                </a:solidFill>
              </a:rPr>
            </a:br>
            <a:br>
              <a:rPr lang="es-ES" dirty="0">
                <a:solidFill>
                  <a:srgbClr val="960F68"/>
                </a:solidFill>
              </a:rPr>
            </a:br>
            <a:endParaRPr lang="es-ES" dirty="0">
              <a:solidFill>
                <a:srgbClr val="960F68"/>
              </a:solidFill>
            </a:endParaRPr>
          </a:p>
        </p:txBody>
      </p:sp>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12</a:t>
            </a:fld>
            <a:endParaRPr lang="es-ES"/>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pic>
        <p:nvPicPr>
          <p:cNvPr id="9" name="Marcador de contenido 8" descr="Interfaz de usuario gráfica, Texto, Aplicación, Correo electrónico&#10;&#10;Descripción generada automáticamente">
            <a:extLst>
              <a:ext uri="{FF2B5EF4-FFF2-40B4-BE49-F238E27FC236}">
                <a16:creationId xmlns:a16="http://schemas.microsoft.com/office/drawing/2014/main" id="{4CE6D59E-EF9D-8D46-B47B-07E359976B6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28832" y="1710609"/>
            <a:ext cx="8794670" cy="4351338"/>
          </a:xfrm>
        </p:spPr>
      </p:pic>
      <p:sp>
        <p:nvSpPr>
          <p:cNvPr id="12" name="Marcador de texto 10">
            <a:extLst>
              <a:ext uri="{FF2B5EF4-FFF2-40B4-BE49-F238E27FC236}">
                <a16:creationId xmlns:a16="http://schemas.microsoft.com/office/drawing/2014/main" id="{BC1AE5D5-5D5A-6941-9706-754DCE2A62F8}"/>
              </a:ext>
            </a:extLst>
          </p:cNvPr>
          <p:cNvSpPr txBox="1">
            <a:spLocks/>
          </p:cNvSpPr>
          <p:nvPr/>
        </p:nvSpPr>
        <p:spPr>
          <a:xfrm>
            <a:off x="1704109" y="1163783"/>
            <a:ext cx="9865591" cy="2265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800">
                <a:hlinkClick r:id="rId5"/>
              </a:rPr>
              <a:t>https://confluence.si.orange.es/pages/viewpage.action?pageId=204442996</a:t>
            </a:r>
            <a:endParaRPr lang="es-ES" sz="1800"/>
          </a:p>
          <a:p>
            <a:pPr marL="0" indent="0">
              <a:buFont typeface="Arial" panose="020B0604020202020204" pitchFamily="34" charset="0"/>
              <a:buNone/>
            </a:pPr>
            <a:endParaRPr lang="es-ES" sz="1800" dirty="0"/>
          </a:p>
        </p:txBody>
      </p:sp>
    </p:spTree>
    <p:extLst>
      <p:ext uri="{BB962C8B-B14F-4D97-AF65-F5344CB8AC3E}">
        <p14:creationId xmlns:p14="http://schemas.microsoft.com/office/powerpoint/2010/main" val="409790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p:cNvSpPr>
            <a:spLocks noGrp="1"/>
          </p:cNvSpPr>
          <p:nvPr>
            <p:ph type="title"/>
          </p:nvPr>
        </p:nvSpPr>
        <p:spPr/>
        <p:txBody>
          <a:bodyPr vert="horz" lIns="91440" tIns="45720" rIns="91440" bIns="45720" rtlCol="0" anchor="ctr">
            <a:normAutofit/>
          </a:bodyPr>
          <a:lstStyle/>
          <a:p>
            <a:r>
              <a:rPr lang="es-ES" sz="3600" dirty="0">
                <a:solidFill>
                  <a:srgbClr val="960F68"/>
                </a:solidFill>
              </a:rPr>
              <a:t>Enlaces de Interés</a:t>
            </a:r>
            <a:endParaRPr lang="en-US" sz="3600" dirty="0"/>
          </a:p>
        </p:txBody>
      </p:sp>
      <p:sp>
        <p:nvSpPr>
          <p:cNvPr id="6" name="Marcador de contenido 5">
            <a:extLst>
              <a:ext uri="{FF2B5EF4-FFF2-40B4-BE49-F238E27FC236}">
                <a16:creationId xmlns:a16="http://schemas.microsoft.com/office/drawing/2014/main" id="{FFE95F44-B2B3-43FC-AAC2-78E0E131B99B}"/>
              </a:ext>
            </a:extLst>
          </p:cNvPr>
          <p:cNvSpPr>
            <a:spLocks noGrp="1"/>
          </p:cNvSpPr>
          <p:nvPr>
            <p:ph idx="1"/>
          </p:nvPr>
        </p:nvSpPr>
        <p:spPr/>
        <p:txBody>
          <a:bodyPr/>
          <a:lstStyle/>
          <a:p>
            <a:pPr>
              <a:lnSpc>
                <a:spcPct val="107000"/>
              </a:lnSpc>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https://css-tricks.com/snippets/css/a-guide-to-flexbox/</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https://codepen.io/enxaneta/full/adLPwv/</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https://flexboxfroggy.com/#es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hlinkClick r:id="rId6"/>
              </a:rPr>
              <a:t>https://confluence.si.orange.es/pages/viewpage.action?pageId=204442996</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u="sng"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https://www.w3schools.com/css/tryit.asp?filename=trycss_boxmodel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hlinkClick r:id="rId8"/>
              </a:rPr>
              <a:t>https://specificity.keegan.st/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9" name="Marcador de texto 8">
            <a:extLst>
              <a:ext uri="{FF2B5EF4-FFF2-40B4-BE49-F238E27FC236}">
                <a16:creationId xmlns:a16="http://schemas.microsoft.com/office/drawing/2014/main" id="{6F40DBB5-68C1-41BD-910B-3C6F5018FAA1}"/>
              </a:ext>
            </a:extLst>
          </p:cNvPr>
          <p:cNvSpPr>
            <a:spLocks noGrp="1"/>
          </p:cNvSpPr>
          <p:nvPr>
            <p:ph type="body" sz="half" idx="2"/>
          </p:nvPr>
        </p:nvSpPr>
        <p:spPr/>
        <p:txBody>
          <a:bodyPr/>
          <a:lstStyle/>
          <a:p>
            <a:endParaRPr lang="es-ES"/>
          </a:p>
        </p:txBody>
      </p:sp>
      <p:sp>
        <p:nvSpPr>
          <p:cNvPr id="2" name="Marcador de pie de página 1"/>
          <p:cNvSpPr>
            <a:spLocks noGrp="1"/>
          </p:cNvSpPr>
          <p:nvPr>
            <p:ph type="ftr" sz="quarter" idx="11"/>
          </p:nvPr>
        </p:nvSpPr>
        <p:spPr/>
        <p:txBody>
          <a:bodyPr vert="horz" lIns="91440" tIns="45720" rIns="91440" bIns="45720" rtlCol="0" anchor="ctr">
            <a:normAutofit/>
          </a:bodyPr>
          <a:lstStyle/>
          <a:p>
            <a:r>
              <a:rPr lang="es-ES" dirty="0"/>
              <a:t>Formación CSS</a:t>
            </a:r>
          </a:p>
        </p:txBody>
      </p:sp>
      <p:sp>
        <p:nvSpPr>
          <p:cNvPr id="3" name="Marcador de número de diapositiva 2"/>
          <p:cNvSpPr>
            <a:spLocks noGrp="1"/>
          </p:cNvSpPr>
          <p:nvPr>
            <p:ph type="sldNum" sz="quarter" idx="12"/>
          </p:nvPr>
        </p:nvSpPr>
        <p:spPr/>
        <p:txBody>
          <a:bodyPr vert="horz" lIns="91440" tIns="45720" rIns="91440" bIns="45720" rtlCol="0" anchor="ctr">
            <a:normAutofit/>
          </a:bodyPr>
          <a:lstStyle/>
          <a:p>
            <a:pPr>
              <a:spcAft>
                <a:spcPts val="600"/>
              </a:spcAft>
            </a:pPr>
            <a:fld id="{F96FDB00-D5D8-496F-8A86-E175B071149C}" type="slidenum">
              <a:rPr lang="en-US">
                <a:solidFill>
                  <a:srgbClr val="595959"/>
                </a:solidFill>
              </a:rPr>
              <a:pPr>
                <a:spcAft>
                  <a:spcPts val="600"/>
                </a:spcAft>
              </a:pPr>
              <a:t>13</a:t>
            </a:fld>
            <a:endParaRPr lang="en-US">
              <a:solidFill>
                <a:srgbClr val="595959"/>
              </a:solidFill>
            </a:endParaRPr>
          </a:p>
        </p:txBody>
      </p:sp>
      <p:pic>
        <p:nvPicPr>
          <p:cNvPr id="4" name="Imagen 3"/>
          <p:cNvPicPr>
            <a:picLocks noChangeAspect="1"/>
          </p:cNvPicPr>
          <p:nvPr/>
        </p:nvPicPr>
        <p:blipFill>
          <a:blip r:embed="rId9"/>
          <a:stretch>
            <a:fillRect/>
          </a:stretch>
        </p:blipFill>
        <p:spPr>
          <a:xfrm>
            <a:off x="222882" y="2057400"/>
            <a:ext cx="4960306" cy="3291840"/>
          </a:xfrm>
          <a:prstGeom prst="rect">
            <a:avLst/>
          </a:prstGeom>
        </p:spPr>
      </p:pic>
    </p:spTree>
    <p:extLst>
      <p:ext uri="{BB962C8B-B14F-4D97-AF65-F5344CB8AC3E}">
        <p14:creationId xmlns:p14="http://schemas.microsoft.com/office/powerpoint/2010/main" val="59544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86994" y="552243"/>
            <a:ext cx="6516688" cy="428625"/>
          </a:xfrm>
          <a:prstGeom prst="rect">
            <a:avLst/>
          </a:prstGeom>
          <a:noFill/>
          <a:ln w="9525">
            <a:noFill/>
            <a:miter lim="800000"/>
            <a:headEnd/>
            <a:tailEnd/>
          </a:ln>
        </p:spPr>
        <p:txBody>
          <a:bodyPr lIns="0" tIns="0" rIns="0" bIns="0">
            <a:spAutoFit/>
          </a:bodyPr>
          <a:lstStyle/>
          <a:p>
            <a:pPr defTabSz="915988" eaLnBrk="0" hangingPunct="0">
              <a:spcBef>
                <a:spcPct val="50000"/>
              </a:spcBef>
            </a:pPr>
            <a:r>
              <a:rPr lang="es-ES_tradnl" sz="2800" dirty="0">
                <a:solidFill>
                  <a:schemeClr val="tx2"/>
                </a:solidFill>
              </a:rPr>
              <a:t>Who i am?</a:t>
            </a:r>
          </a:p>
        </p:txBody>
      </p:sp>
      <p:grpSp>
        <p:nvGrpSpPr>
          <p:cNvPr id="23" name="Grupo 22"/>
          <p:cNvGrpSpPr/>
          <p:nvPr/>
        </p:nvGrpSpPr>
        <p:grpSpPr>
          <a:xfrm>
            <a:off x="892929" y="5181042"/>
            <a:ext cx="2887845" cy="689293"/>
            <a:chOff x="663307" y="5501267"/>
            <a:chExt cx="2887845" cy="689293"/>
          </a:xfrm>
        </p:grpSpPr>
        <p:sp>
          <p:nvSpPr>
            <p:cNvPr id="24" name="CuadroTexto 23"/>
            <p:cNvSpPr txBox="1"/>
            <p:nvPr/>
          </p:nvSpPr>
          <p:spPr>
            <a:xfrm>
              <a:off x="1450705" y="5661248"/>
              <a:ext cx="2100447" cy="276999"/>
            </a:xfrm>
            <a:prstGeom prst="rect">
              <a:avLst/>
            </a:prstGeom>
            <a:noFill/>
          </p:spPr>
          <p:txBody>
            <a:bodyPr wrap="none" rtlCol="0">
              <a:spAutoFit/>
            </a:bodyPr>
            <a:lstStyle/>
            <a:p>
              <a:r>
                <a:rPr lang="es-ES" sz="1200" dirty="0">
                  <a:hlinkClick r:id="rId2"/>
                </a:rPr>
                <a:t>https://github.com/Jsamper92</a:t>
              </a:r>
              <a:endParaRPr lang="es-ES" sz="1200" dirty="0">
                <a:latin typeface="Avenir Next"/>
              </a:endParaRPr>
            </a:p>
          </p:txBody>
        </p:sp>
        <p:pic>
          <p:nvPicPr>
            <p:cNvPr id="25" name="Imagen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307" y="5501267"/>
              <a:ext cx="689293" cy="689293"/>
            </a:xfrm>
            <a:prstGeom prst="rect">
              <a:avLst/>
            </a:prstGeom>
          </p:spPr>
        </p:pic>
      </p:grpSp>
      <p:grpSp>
        <p:nvGrpSpPr>
          <p:cNvPr id="26" name="Grupo 25"/>
          <p:cNvGrpSpPr/>
          <p:nvPr/>
        </p:nvGrpSpPr>
        <p:grpSpPr>
          <a:xfrm>
            <a:off x="706108" y="5861427"/>
            <a:ext cx="4119892" cy="870844"/>
            <a:chOff x="4880992" y="5410491"/>
            <a:chExt cx="4119892" cy="870844"/>
          </a:xfrm>
        </p:grpSpPr>
        <p:pic>
          <p:nvPicPr>
            <p:cNvPr id="27" name="Picture 4" descr="Resultado de imagen de linkedi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992" y="5410491"/>
              <a:ext cx="870844" cy="870844"/>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p:nvSpPr>
          <p:spPr>
            <a:xfrm>
              <a:off x="5677987" y="5708353"/>
              <a:ext cx="3322897" cy="276999"/>
            </a:xfrm>
            <a:prstGeom prst="rect">
              <a:avLst/>
            </a:prstGeom>
            <a:noFill/>
          </p:spPr>
          <p:txBody>
            <a:bodyPr wrap="none" rtlCol="0">
              <a:spAutoFit/>
            </a:bodyPr>
            <a:lstStyle/>
            <a:p>
              <a:r>
                <a:rPr lang="es-ES" sz="1200" dirty="0">
                  <a:hlinkClick r:id="rId5"/>
                </a:rPr>
                <a:t>https://www.linkedin.com/in/javiersamperarias/</a:t>
              </a:r>
              <a:endParaRPr lang="es-ES" sz="1200" dirty="0">
                <a:latin typeface="Avenir Next"/>
              </a:endParaRPr>
            </a:p>
          </p:txBody>
        </p:sp>
      </p:grpSp>
      <p:sp>
        <p:nvSpPr>
          <p:cNvPr id="35" name="CuadroTexto 34"/>
          <p:cNvSpPr txBox="1"/>
          <p:nvPr/>
        </p:nvSpPr>
        <p:spPr>
          <a:xfrm>
            <a:off x="4642615" y="1295697"/>
            <a:ext cx="2561569" cy="369332"/>
          </a:xfrm>
          <a:prstGeom prst="rect">
            <a:avLst/>
          </a:prstGeom>
          <a:noFill/>
        </p:spPr>
        <p:txBody>
          <a:bodyPr wrap="square" rtlCol="0">
            <a:spAutoFit/>
          </a:bodyPr>
          <a:lstStyle/>
          <a:p>
            <a:r>
              <a:rPr lang="es-ES" dirty="0">
                <a:latin typeface="Avenir Next"/>
              </a:rPr>
              <a:t>Javier Samper Arias</a:t>
            </a:r>
          </a:p>
        </p:txBody>
      </p:sp>
      <p:pic>
        <p:nvPicPr>
          <p:cNvPr id="10" name="Imagen 9"/>
          <p:cNvPicPr>
            <a:picLocks/>
          </p:cNvPicPr>
          <p:nvPr/>
        </p:nvPicPr>
        <p:blipFill>
          <a:blip r:embed="rId6">
            <a:extLst>
              <a:ext uri="{28A0092B-C50C-407E-A947-70E740481C1C}">
                <a14:useLocalDpi xmlns:a14="http://schemas.microsoft.com/office/drawing/2010/main" val="0"/>
              </a:ext>
            </a:extLst>
          </a:blip>
          <a:stretch>
            <a:fillRect/>
          </a:stretch>
        </p:blipFill>
        <p:spPr>
          <a:xfrm>
            <a:off x="4826000" y="3989125"/>
            <a:ext cx="1093837" cy="1044000"/>
          </a:xfrm>
          <a:prstGeom prst="rect">
            <a:avLst/>
          </a:prstGeom>
        </p:spPr>
      </p:pic>
      <p:pic>
        <p:nvPicPr>
          <p:cNvPr id="9" name="Imagen 8">
            <a:extLst>
              <a:ext uri="{FF2B5EF4-FFF2-40B4-BE49-F238E27FC236}">
                <a16:creationId xmlns:a16="http://schemas.microsoft.com/office/drawing/2014/main" id="{5784F4B7-B981-D949-8397-5080B3D42D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0537" y="2867738"/>
            <a:ext cx="1106819" cy="1106819"/>
          </a:xfrm>
          <a:prstGeom prst="rect">
            <a:avLst/>
          </a:prstGeom>
        </p:spPr>
      </p:pic>
      <p:pic>
        <p:nvPicPr>
          <p:cNvPr id="12" name="Imagen 11">
            <a:extLst>
              <a:ext uri="{FF2B5EF4-FFF2-40B4-BE49-F238E27FC236}">
                <a16:creationId xmlns:a16="http://schemas.microsoft.com/office/drawing/2014/main" id="{E2AFCC55-D134-5140-B790-147E56BC4C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5777" y="3115397"/>
            <a:ext cx="859160" cy="859160"/>
          </a:xfrm>
          <a:prstGeom prst="rect">
            <a:avLst/>
          </a:prstGeom>
        </p:spPr>
      </p:pic>
      <p:pic>
        <p:nvPicPr>
          <p:cNvPr id="15" name="Imagen 14" descr="Imagen que contiene exterior, persona, hombre, pasto&#10;&#10;Descripción generada automáticamente">
            <a:extLst>
              <a:ext uri="{FF2B5EF4-FFF2-40B4-BE49-F238E27FC236}">
                <a16:creationId xmlns:a16="http://schemas.microsoft.com/office/drawing/2014/main" id="{F998FD5A-6CAE-9A4F-8011-D339F7A58F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6000" y="1930161"/>
            <a:ext cx="1270000" cy="1270000"/>
          </a:xfrm>
          <a:prstGeom prst="rect">
            <a:avLst/>
          </a:prstGeom>
        </p:spPr>
      </p:pic>
    </p:spTree>
    <p:extLst>
      <p:ext uri="{BB962C8B-B14F-4D97-AF65-F5344CB8AC3E}">
        <p14:creationId xmlns:p14="http://schemas.microsoft.com/office/powerpoint/2010/main" val="60232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86994" y="552243"/>
            <a:ext cx="6516688" cy="428625"/>
          </a:xfrm>
          <a:prstGeom prst="rect">
            <a:avLst/>
          </a:prstGeom>
          <a:noFill/>
          <a:ln w="9525">
            <a:noFill/>
            <a:miter lim="800000"/>
            <a:headEnd/>
            <a:tailEnd/>
          </a:ln>
        </p:spPr>
        <p:txBody>
          <a:bodyPr lIns="0" tIns="0" rIns="0" bIns="0">
            <a:spAutoFit/>
          </a:bodyPr>
          <a:lstStyle/>
          <a:p>
            <a:pPr defTabSz="915988" eaLnBrk="0" hangingPunct="0">
              <a:spcBef>
                <a:spcPct val="50000"/>
              </a:spcBef>
            </a:pPr>
            <a:r>
              <a:rPr lang="es-ES_tradnl" sz="2800" dirty="0">
                <a:solidFill>
                  <a:schemeClr val="tx2"/>
                </a:solidFill>
              </a:rPr>
              <a:t>Who i am?</a:t>
            </a:r>
          </a:p>
        </p:txBody>
      </p:sp>
      <p:pic>
        <p:nvPicPr>
          <p:cNvPr id="4" name="Imagen 3">
            <a:extLst>
              <a:ext uri="{FF2B5EF4-FFF2-40B4-BE49-F238E27FC236}">
                <a16:creationId xmlns:a16="http://schemas.microsoft.com/office/drawing/2014/main" id="{9151FB39-0A24-4525-BA3B-D86A3B59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811" y="1706985"/>
            <a:ext cx="1003124" cy="1571701"/>
          </a:xfrm>
          <a:prstGeom prst="rect">
            <a:avLst/>
          </a:prstGeom>
        </p:spPr>
      </p:pic>
      <p:sp>
        <p:nvSpPr>
          <p:cNvPr id="5" name="CuadroTexto 4">
            <a:extLst>
              <a:ext uri="{FF2B5EF4-FFF2-40B4-BE49-F238E27FC236}">
                <a16:creationId xmlns:a16="http://schemas.microsoft.com/office/drawing/2014/main" id="{6754888C-89E4-43AB-8DB4-66C42A18C843}"/>
              </a:ext>
            </a:extLst>
          </p:cNvPr>
          <p:cNvSpPr txBox="1"/>
          <p:nvPr/>
        </p:nvSpPr>
        <p:spPr>
          <a:xfrm>
            <a:off x="4420394" y="1210919"/>
            <a:ext cx="2291645" cy="369332"/>
          </a:xfrm>
          <a:prstGeom prst="rect">
            <a:avLst/>
          </a:prstGeom>
          <a:noFill/>
        </p:spPr>
        <p:txBody>
          <a:bodyPr wrap="square" rtlCol="0">
            <a:spAutoFit/>
          </a:bodyPr>
          <a:lstStyle/>
          <a:p>
            <a:r>
              <a:rPr lang="es-ES" dirty="0"/>
              <a:t>Eduardo Pérez Díaz</a:t>
            </a:r>
          </a:p>
        </p:txBody>
      </p:sp>
      <p:pic>
        <p:nvPicPr>
          <p:cNvPr id="7" name="Imagen 6" descr="Imagen que contiene dibujo&#10;&#10;Descripción generada automáticamente">
            <a:extLst>
              <a:ext uri="{FF2B5EF4-FFF2-40B4-BE49-F238E27FC236}">
                <a16:creationId xmlns:a16="http://schemas.microsoft.com/office/drawing/2014/main" id="{4325FCC4-C726-415B-A423-7A1E2A3B4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13" y="3710221"/>
            <a:ext cx="859161" cy="859161"/>
          </a:xfrm>
          <a:prstGeom prst="rect">
            <a:avLst/>
          </a:prstGeom>
        </p:spPr>
      </p:pic>
      <p:pic>
        <p:nvPicPr>
          <p:cNvPr id="11" name="Imagen 10" descr="Imagen que contiene dibujo, firmar&#10;&#10;Descripción generada automáticamente">
            <a:extLst>
              <a:ext uri="{FF2B5EF4-FFF2-40B4-BE49-F238E27FC236}">
                <a16:creationId xmlns:a16="http://schemas.microsoft.com/office/drawing/2014/main" id="{52523340-6F7D-462B-80B7-A8D8AF4BC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729" y="3710220"/>
            <a:ext cx="859161" cy="859161"/>
          </a:xfrm>
          <a:prstGeom prst="rect">
            <a:avLst/>
          </a:prstGeom>
        </p:spPr>
      </p:pic>
      <p:pic>
        <p:nvPicPr>
          <p:cNvPr id="14" name="Imagen 13" descr="Imagen que contiene alimentos&#10;&#10;Descripción generada automáticamente">
            <a:extLst>
              <a:ext uri="{FF2B5EF4-FFF2-40B4-BE49-F238E27FC236}">
                <a16:creationId xmlns:a16="http://schemas.microsoft.com/office/drawing/2014/main" id="{3EA15827-C2CC-4FA2-9A85-EB92AD6EB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8527" y="3710220"/>
            <a:ext cx="1106819" cy="1106819"/>
          </a:xfrm>
          <a:prstGeom prst="rect">
            <a:avLst/>
          </a:prstGeom>
        </p:spPr>
      </p:pic>
      <p:grpSp>
        <p:nvGrpSpPr>
          <p:cNvPr id="29" name="Grupo 28">
            <a:extLst>
              <a:ext uri="{FF2B5EF4-FFF2-40B4-BE49-F238E27FC236}">
                <a16:creationId xmlns:a16="http://schemas.microsoft.com/office/drawing/2014/main" id="{D1DE493E-7814-43A9-96AE-06BE30F1CAC8}"/>
              </a:ext>
            </a:extLst>
          </p:cNvPr>
          <p:cNvGrpSpPr/>
          <p:nvPr/>
        </p:nvGrpSpPr>
        <p:grpSpPr>
          <a:xfrm>
            <a:off x="4239051" y="5434913"/>
            <a:ext cx="2650516" cy="870844"/>
            <a:chOff x="4880992" y="5410491"/>
            <a:chExt cx="2650516" cy="870844"/>
          </a:xfrm>
        </p:grpSpPr>
        <p:pic>
          <p:nvPicPr>
            <p:cNvPr id="30" name="Picture 4" descr="Resultado de imagen de linkedin icon">
              <a:extLst>
                <a:ext uri="{FF2B5EF4-FFF2-40B4-BE49-F238E27FC236}">
                  <a16:creationId xmlns:a16="http://schemas.microsoft.com/office/drawing/2014/main" id="{7A9EAE8F-D643-4128-9714-F11071C7A1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0992" y="5410491"/>
              <a:ext cx="870844" cy="870844"/>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a:extLst>
                <a:ext uri="{FF2B5EF4-FFF2-40B4-BE49-F238E27FC236}">
                  <a16:creationId xmlns:a16="http://schemas.microsoft.com/office/drawing/2014/main" id="{5A9EB592-DFDB-4C64-8210-589F5A425AF0}"/>
                </a:ext>
              </a:extLst>
            </p:cNvPr>
            <p:cNvSpPr txBox="1"/>
            <p:nvPr/>
          </p:nvSpPr>
          <p:spPr>
            <a:xfrm>
              <a:off x="5677987" y="5708353"/>
              <a:ext cx="1853521" cy="276999"/>
            </a:xfrm>
            <a:prstGeom prst="rect">
              <a:avLst/>
            </a:prstGeom>
            <a:noFill/>
          </p:spPr>
          <p:txBody>
            <a:bodyPr wrap="none" rtlCol="0">
              <a:spAutoFit/>
            </a:bodyPr>
            <a:lstStyle/>
            <a:p>
              <a:r>
                <a:rPr lang="es-ES" sz="1200" b="1" i="0" u="sng" dirty="0">
                  <a:effectLst/>
                  <a:latin typeface="-apple-system"/>
                  <a:hlinkClick r:id="rId7"/>
                </a:rPr>
                <a:t>linkedin.com/in/</a:t>
              </a:r>
              <a:r>
                <a:rPr lang="es-ES" sz="1200" b="1" i="0" u="sng" dirty="0" err="1">
                  <a:effectLst/>
                  <a:latin typeface="-apple-system"/>
                  <a:hlinkClick r:id="rId7"/>
                </a:rPr>
                <a:t>perezedu</a:t>
              </a:r>
              <a:endParaRPr lang="es-ES" sz="1200" dirty="0">
                <a:latin typeface="Avenir Next"/>
              </a:endParaRPr>
            </a:p>
          </p:txBody>
        </p:sp>
      </p:grpSp>
    </p:spTree>
    <p:extLst>
      <p:ext uri="{BB962C8B-B14F-4D97-AF65-F5344CB8AC3E}">
        <p14:creationId xmlns:p14="http://schemas.microsoft.com/office/powerpoint/2010/main" val="346411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err="1">
                <a:solidFill>
                  <a:srgbClr val="960F68"/>
                </a:solidFill>
              </a:rPr>
              <a:t>Indice</a:t>
            </a:r>
            <a:endParaRPr lang="es-ES" dirty="0">
              <a:solidFill>
                <a:srgbClr val="960F68"/>
              </a:solidFill>
            </a:endParaRPr>
          </a:p>
        </p:txBody>
      </p:sp>
      <p:sp>
        <p:nvSpPr>
          <p:cNvPr id="6" name="Marcador de contenido 5"/>
          <p:cNvSpPr>
            <a:spLocks noGrp="1"/>
          </p:cNvSpPr>
          <p:nvPr>
            <p:ph sz="half" idx="1"/>
          </p:nvPr>
        </p:nvSpPr>
        <p:spPr>
          <a:xfrm>
            <a:off x="914400" y="805543"/>
            <a:ext cx="10040112" cy="5859952"/>
          </a:xfrm>
        </p:spPr>
        <p:txBody>
          <a:bodyPr>
            <a:normAutofit/>
          </a:bodyPr>
          <a:lstStyle/>
          <a:p>
            <a:pPr marL="514350" indent="-514350">
              <a:buFont typeface="+mj-lt"/>
              <a:buAutoNum type="arabicPeriod"/>
            </a:pPr>
            <a:endParaRPr lang="es-ES" sz="31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Repaso, solución y dudas de la práctica</a:t>
            </a:r>
          </a:p>
          <a:p>
            <a:pPr marL="514350" indent="-514350">
              <a:buFont typeface="+mj-lt"/>
              <a:buAutoNum type="arabicPeriod"/>
            </a:pPr>
            <a:r>
              <a:rPr lang="es-ES" sz="3100" dirty="0">
                <a:solidFill>
                  <a:schemeClr val="bg2">
                    <a:lumMod val="75000"/>
                  </a:schemeClr>
                </a:solidFill>
              </a:rPr>
              <a:t>Herencia, especificidad</a:t>
            </a:r>
          </a:p>
          <a:p>
            <a:pPr marL="514350" indent="-514350">
              <a:buFont typeface="+mj-lt"/>
              <a:buAutoNum type="arabicPeriod"/>
            </a:pPr>
            <a:r>
              <a:rPr lang="es-ES" sz="3100" dirty="0">
                <a:solidFill>
                  <a:schemeClr val="bg2">
                    <a:lumMod val="75000"/>
                  </a:schemeClr>
                </a:solidFill>
              </a:rPr>
              <a:t>Box-</a:t>
            </a:r>
            <a:r>
              <a:rPr lang="es-ES" sz="3100" dirty="0" err="1">
                <a:solidFill>
                  <a:schemeClr val="bg2">
                    <a:lumMod val="75000"/>
                  </a:schemeClr>
                </a:solidFill>
              </a:rPr>
              <a:t>model</a:t>
            </a:r>
            <a:endParaRPr lang="es-ES" sz="31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 Modulo </a:t>
            </a:r>
            <a:r>
              <a:rPr lang="es-ES" sz="3100" dirty="0" err="1">
                <a:solidFill>
                  <a:schemeClr val="bg2">
                    <a:lumMod val="75000"/>
                  </a:schemeClr>
                </a:solidFill>
              </a:rPr>
              <a:t>Grid</a:t>
            </a:r>
            <a:r>
              <a:rPr lang="es-ES" sz="3100" dirty="0">
                <a:solidFill>
                  <a:schemeClr val="bg2">
                    <a:lumMod val="75000"/>
                  </a:schemeClr>
                </a:solidFill>
              </a:rPr>
              <a:t> y </a:t>
            </a:r>
            <a:r>
              <a:rPr lang="es-ES" sz="3100" dirty="0" err="1">
                <a:solidFill>
                  <a:schemeClr val="bg2">
                    <a:lumMod val="75000"/>
                  </a:schemeClr>
                </a:solidFill>
              </a:rPr>
              <a:t>flexbox</a:t>
            </a:r>
            <a:endParaRPr lang="es-ES" sz="3100" dirty="0">
              <a:solidFill>
                <a:schemeClr val="bg2">
                  <a:lumMod val="75000"/>
                </a:schemeClr>
              </a:solidFill>
            </a:endParaRPr>
          </a:p>
          <a:p>
            <a:pPr marL="514350" indent="-514350">
              <a:buFont typeface="+mj-lt"/>
              <a:buAutoNum type="arabicPeriod"/>
            </a:pPr>
            <a:r>
              <a:rPr lang="es-ES" sz="3100" dirty="0">
                <a:solidFill>
                  <a:schemeClr val="bg2">
                    <a:lumMod val="75000"/>
                  </a:schemeClr>
                </a:solidFill>
              </a:rPr>
              <a:t>Fuentes</a:t>
            </a:r>
          </a:p>
          <a:p>
            <a:pPr marL="514350" indent="-514350">
              <a:buFont typeface="+mj-lt"/>
              <a:buAutoNum type="arabicPeriod"/>
            </a:pPr>
            <a:r>
              <a:rPr lang="es-ES" sz="3100" dirty="0">
                <a:solidFill>
                  <a:schemeClr val="bg2">
                    <a:lumMod val="75000"/>
                  </a:schemeClr>
                </a:solidFill>
              </a:rPr>
              <a:t>Introducción del espacio </a:t>
            </a:r>
            <a:r>
              <a:rPr lang="es-ES" sz="3100" dirty="0" err="1">
                <a:solidFill>
                  <a:schemeClr val="bg2">
                    <a:lumMod val="75000"/>
                  </a:schemeClr>
                </a:solidFill>
              </a:rPr>
              <a:t>confluence</a:t>
            </a:r>
            <a:r>
              <a:rPr lang="es-ES" sz="3100" dirty="0">
                <a:solidFill>
                  <a:schemeClr val="bg2">
                    <a:lumMod val="75000"/>
                  </a:schemeClr>
                </a:solidFill>
              </a:rPr>
              <a:t> reservado a tratar los errores comunes de integración de maquetas</a:t>
            </a:r>
          </a:p>
          <a:p>
            <a:pPr marL="0" indent="0">
              <a:buNone/>
            </a:pPr>
            <a:endParaRPr lang="es-ES" sz="2400" dirty="0">
              <a:solidFill>
                <a:schemeClr val="bg2">
                  <a:lumMod val="75000"/>
                </a:schemeClr>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4</a:t>
            </a:fld>
            <a:endParaRPr lang="es-ES"/>
          </a:p>
        </p:txBody>
      </p:sp>
    </p:spTree>
    <p:extLst>
      <p:ext uri="{BB962C8B-B14F-4D97-AF65-F5344CB8AC3E}">
        <p14:creationId xmlns:p14="http://schemas.microsoft.com/office/powerpoint/2010/main" val="66154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Práctica: Resolución de dudas</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5</a:t>
            </a:fld>
            <a:endParaRPr lang="es-ES"/>
          </a:p>
        </p:txBody>
      </p:sp>
      <p:sp>
        <p:nvSpPr>
          <p:cNvPr id="9" name="CuadroTexto 8">
            <a:extLst>
              <a:ext uri="{FF2B5EF4-FFF2-40B4-BE49-F238E27FC236}">
                <a16:creationId xmlns:a16="http://schemas.microsoft.com/office/drawing/2014/main" id="{095B3E93-73CC-3341-AEA4-424A013FE385}"/>
              </a:ext>
            </a:extLst>
          </p:cNvPr>
          <p:cNvSpPr txBox="1"/>
          <p:nvPr/>
        </p:nvSpPr>
        <p:spPr>
          <a:xfrm>
            <a:off x="2798064" y="5760720"/>
            <a:ext cx="7027501" cy="646331"/>
          </a:xfrm>
          <a:prstGeom prst="rect">
            <a:avLst/>
          </a:prstGeom>
          <a:noFill/>
        </p:spPr>
        <p:txBody>
          <a:bodyPr wrap="none" rtlCol="0">
            <a:spAutoFit/>
          </a:bodyPr>
          <a:lstStyle/>
          <a:p>
            <a:r>
              <a:rPr lang="es-ES" dirty="0">
                <a:hlinkClick r:id="rId4"/>
              </a:rPr>
              <a:t>https://github.com/Jsamper92/Bloque-HTML-Alani/tree/Soluci%C3%B3n</a:t>
            </a:r>
            <a:endParaRPr lang="es-ES" dirty="0"/>
          </a:p>
          <a:p>
            <a:endParaRPr lang="es-ES" dirty="0"/>
          </a:p>
        </p:txBody>
      </p:sp>
      <p:pic>
        <p:nvPicPr>
          <p:cNvPr id="11" name="Marcador de contenido 10" descr="Imagen que contiene Interfaz de usuario gráfica, Aplicación&#10;&#10;Descripción generada automáticamente">
            <a:extLst>
              <a:ext uri="{FF2B5EF4-FFF2-40B4-BE49-F238E27FC236}">
                <a16:creationId xmlns:a16="http://schemas.microsoft.com/office/drawing/2014/main" id="{356D3917-AE6F-47FF-8276-0438223E1B60}"/>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838200" y="1449616"/>
            <a:ext cx="8162801" cy="3956547"/>
          </a:xfrm>
        </p:spPr>
      </p:pic>
    </p:spTree>
    <p:extLst>
      <p:ext uri="{BB962C8B-B14F-4D97-AF65-F5344CB8AC3E}">
        <p14:creationId xmlns:p14="http://schemas.microsoft.com/office/powerpoint/2010/main" val="170235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788246" y="343936"/>
            <a:ext cx="10515600" cy="1325563"/>
          </a:xfrm>
        </p:spPr>
        <p:txBody>
          <a:bodyPr/>
          <a:lstStyle/>
          <a:p>
            <a:r>
              <a:rPr lang="es-ES" dirty="0">
                <a:solidFill>
                  <a:srgbClr val="960F68"/>
                </a:solidFill>
              </a:rPr>
              <a:t>Herencia, especificidad</a:t>
            </a: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6</a:t>
            </a:fld>
            <a:endParaRPr lang="es-ES"/>
          </a:p>
        </p:txBody>
      </p:sp>
      <p:sp>
        <p:nvSpPr>
          <p:cNvPr id="8" name="Marcador de contenido 7">
            <a:extLst>
              <a:ext uri="{FF2B5EF4-FFF2-40B4-BE49-F238E27FC236}">
                <a16:creationId xmlns:a16="http://schemas.microsoft.com/office/drawing/2014/main" id="{C43B24B8-DB07-394D-B01D-D576107CC0AF}"/>
              </a:ext>
            </a:extLst>
          </p:cNvPr>
          <p:cNvSpPr>
            <a:spLocks noGrp="1"/>
          </p:cNvSpPr>
          <p:nvPr>
            <p:ph sz="half" idx="1"/>
          </p:nvPr>
        </p:nvSpPr>
        <p:spPr>
          <a:xfrm>
            <a:off x="788246" y="1416205"/>
            <a:ext cx="5307754" cy="4351338"/>
          </a:xfrm>
        </p:spPr>
        <p:txBody>
          <a:bodyPr/>
          <a:lstStyle/>
          <a:p>
            <a:pPr marL="0" indent="0" algn="l">
              <a:buNone/>
            </a:pPr>
            <a:br>
              <a:rPr lang="es-ES" sz="2000" b="0" i="0" dirty="0">
                <a:solidFill>
                  <a:srgbClr val="222222"/>
                </a:solidFill>
                <a:effectLst/>
                <a:latin typeface="pt sans"/>
              </a:rPr>
            </a:br>
            <a:r>
              <a:rPr lang="es-ES" sz="2000" b="0" i="0" dirty="0">
                <a:solidFill>
                  <a:srgbClr val="222222"/>
                </a:solidFill>
                <a:effectLst/>
                <a:latin typeface="Verdana" panose="020B0604030504040204" pitchFamily="34" charset="0"/>
                <a:ea typeface="Verdana" panose="020B0604030504040204" pitchFamily="34" charset="0"/>
              </a:rPr>
              <a:t>Las siglas CSS se correspondían con </a:t>
            </a:r>
            <a:r>
              <a:rPr lang="es-ES" sz="2000" b="1" i="0" dirty="0" err="1">
                <a:solidFill>
                  <a:srgbClr val="222222"/>
                </a:solidFill>
                <a:effectLst/>
                <a:latin typeface="Verdana" panose="020B0604030504040204" pitchFamily="34" charset="0"/>
                <a:ea typeface="Verdana" panose="020B0604030504040204" pitchFamily="34" charset="0"/>
              </a:rPr>
              <a:t>C</a:t>
            </a:r>
            <a:r>
              <a:rPr lang="es-ES" sz="2000" b="0" i="0" dirty="0" err="1">
                <a:solidFill>
                  <a:srgbClr val="222222"/>
                </a:solidFill>
                <a:effectLst/>
                <a:latin typeface="Verdana" panose="020B0604030504040204" pitchFamily="34" charset="0"/>
                <a:ea typeface="Verdana" panose="020B0604030504040204" pitchFamily="34" charset="0"/>
              </a:rPr>
              <a:t>ascading</a:t>
            </a:r>
            <a:r>
              <a:rPr lang="es-ES" sz="2000" b="0" i="0" dirty="0">
                <a:solidFill>
                  <a:srgbClr val="222222"/>
                </a:solidFill>
                <a:effectLst/>
                <a:latin typeface="Verdana" panose="020B0604030504040204" pitchFamily="34" charset="0"/>
                <a:ea typeface="Verdana" panose="020B0604030504040204" pitchFamily="34" charset="0"/>
              </a:rPr>
              <a:t> </a:t>
            </a:r>
            <a:r>
              <a:rPr lang="es-ES" sz="2000" b="1" i="0" dirty="0">
                <a:solidFill>
                  <a:srgbClr val="222222"/>
                </a:solidFill>
                <a:effectLst/>
                <a:latin typeface="Verdana" panose="020B0604030504040204" pitchFamily="34" charset="0"/>
                <a:ea typeface="Verdana" panose="020B0604030504040204" pitchFamily="34" charset="0"/>
              </a:rPr>
              <a:t>S</a:t>
            </a:r>
            <a:r>
              <a:rPr lang="es-ES" sz="2000" b="0" i="0" dirty="0">
                <a:solidFill>
                  <a:srgbClr val="222222"/>
                </a:solidFill>
                <a:effectLst/>
                <a:latin typeface="Verdana" panose="020B0604030504040204" pitchFamily="34" charset="0"/>
                <a:ea typeface="Verdana" panose="020B0604030504040204" pitchFamily="34" charset="0"/>
              </a:rPr>
              <a:t>tyle </a:t>
            </a:r>
            <a:r>
              <a:rPr lang="es-ES" sz="2000" b="1" i="0" dirty="0" err="1">
                <a:solidFill>
                  <a:srgbClr val="222222"/>
                </a:solidFill>
                <a:effectLst/>
                <a:latin typeface="Verdana" panose="020B0604030504040204" pitchFamily="34" charset="0"/>
                <a:ea typeface="Verdana" panose="020B0604030504040204" pitchFamily="34" charset="0"/>
              </a:rPr>
              <a:t>S</a:t>
            </a:r>
            <a:r>
              <a:rPr lang="es-ES" sz="2000" b="0" i="0" dirty="0" err="1">
                <a:solidFill>
                  <a:srgbClr val="222222"/>
                </a:solidFill>
                <a:effectLst/>
                <a:latin typeface="Verdana" panose="020B0604030504040204" pitchFamily="34" charset="0"/>
                <a:ea typeface="Verdana" panose="020B0604030504040204" pitchFamily="34" charset="0"/>
              </a:rPr>
              <a:t>heet</a:t>
            </a:r>
            <a:r>
              <a:rPr lang="es-ES" sz="2000" b="0" i="0" dirty="0">
                <a:solidFill>
                  <a:srgbClr val="222222"/>
                </a:solidFill>
                <a:effectLst/>
                <a:latin typeface="Verdana" panose="020B0604030504040204" pitchFamily="34" charset="0"/>
                <a:ea typeface="Verdana" panose="020B0604030504040204" pitchFamily="34" charset="0"/>
              </a:rPr>
              <a:t>. Es decir, hojas de estilo en cascada.</a:t>
            </a:r>
          </a:p>
          <a:p>
            <a:pPr marL="0" indent="0" algn="l">
              <a:buNone/>
            </a:pPr>
            <a:r>
              <a:rPr lang="es-ES" sz="2000" b="0" i="0" dirty="0">
                <a:solidFill>
                  <a:srgbClr val="222222"/>
                </a:solidFill>
                <a:effectLst/>
                <a:latin typeface="Verdana" panose="020B0604030504040204" pitchFamily="34" charset="0"/>
                <a:ea typeface="Verdana" panose="020B0604030504040204" pitchFamily="34" charset="0"/>
              </a:rPr>
              <a:t>Los conceptos de herencia y especificidad en </a:t>
            </a:r>
            <a:r>
              <a:rPr lang="es-ES" sz="2000" b="0" i="0" dirty="0" err="1">
                <a:solidFill>
                  <a:srgbClr val="222222"/>
                </a:solidFill>
                <a:effectLst/>
                <a:latin typeface="Verdana" panose="020B0604030504040204" pitchFamily="34" charset="0"/>
                <a:ea typeface="Verdana" panose="020B0604030504040204" pitchFamily="34" charset="0"/>
              </a:rPr>
              <a:t>css</a:t>
            </a:r>
            <a:r>
              <a:rPr lang="es-ES" sz="2000" b="0" i="0" dirty="0">
                <a:solidFill>
                  <a:srgbClr val="222222"/>
                </a:solidFill>
                <a:effectLst/>
                <a:latin typeface="Verdana" panose="020B0604030504040204" pitchFamily="34" charset="0"/>
                <a:ea typeface="Verdana" panose="020B0604030504040204" pitchFamily="34" charset="0"/>
              </a:rPr>
              <a:t> tienen que ver con esta última parte: en cascada.</a:t>
            </a:r>
          </a:p>
          <a:p>
            <a:pPr marL="0" indent="0" algn="l">
              <a:buNone/>
            </a:pPr>
            <a:r>
              <a:rPr lang="es-ES" sz="2000" b="0" i="0" dirty="0">
                <a:solidFill>
                  <a:srgbClr val="222222"/>
                </a:solidFill>
                <a:effectLst/>
                <a:latin typeface="Verdana" panose="020B0604030504040204" pitchFamily="34" charset="0"/>
                <a:ea typeface="Verdana" panose="020B0604030504040204" pitchFamily="34" charset="0"/>
              </a:rPr>
              <a:t>Veremos cómo unos elementos pueden heredar las propiedades de los que los contienen, así como qué valor se le da a cada selector para que unos sean más específicos que otros.</a:t>
            </a:r>
          </a:p>
          <a:p>
            <a:pPr marL="0" indent="0">
              <a:buNone/>
            </a:pPr>
            <a:endParaRPr lang="es-ES" dirty="0"/>
          </a:p>
        </p:txBody>
      </p:sp>
      <p:pic>
        <p:nvPicPr>
          <p:cNvPr id="7" name="Imagen 6" descr="Diagrama&#10;&#10;Descripción generada automáticamente">
            <a:extLst>
              <a:ext uri="{FF2B5EF4-FFF2-40B4-BE49-F238E27FC236}">
                <a16:creationId xmlns:a16="http://schemas.microsoft.com/office/drawing/2014/main" id="{A7B7FE24-5F1A-4459-821A-410412554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477" y="1416205"/>
            <a:ext cx="5575234" cy="3810551"/>
          </a:xfrm>
          <a:prstGeom prst="rect">
            <a:avLst/>
          </a:prstGeom>
        </p:spPr>
      </p:pic>
    </p:spTree>
    <p:extLst>
      <p:ext uri="{BB962C8B-B14F-4D97-AF65-F5344CB8AC3E}">
        <p14:creationId xmlns:p14="http://schemas.microsoft.com/office/powerpoint/2010/main" val="41324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solidFill>
                  <a:srgbClr val="960F68"/>
                </a:solidFill>
              </a:rPr>
              <a:t>Box-</a:t>
            </a:r>
            <a:r>
              <a:rPr lang="es-ES" dirty="0" err="1">
                <a:solidFill>
                  <a:srgbClr val="960F68"/>
                </a:solidFill>
              </a:rPr>
              <a:t>model</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7</a:t>
            </a:fld>
            <a:endParaRPr lang="es-ES"/>
          </a:p>
        </p:txBody>
      </p:sp>
      <p:sp>
        <p:nvSpPr>
          <p:cNvPr id="8" name="Marcador de contenido 7">
            <a:extLst>
              <a:ext uri="{FF2B5EF4-FFF2-40B4-BE49-F238E27FC236}">
                <a16:creationId xmlns:a16="http://schemas.microsoft.com/office/drawing/2014/main" id="{C43B24B8-DB07-394D-B01D-D576107CC0AF}"/>
              </a:ext>
            </a:extLst>
          </p:cNvPr>
          <p:cNvSpPr>
            <a:spLocks noGrp="1"/>
          </p:cNvSpPr>
          <p:nvPr>
            <p:ph sz="half" idx="1"/>
          </p:nvPr>
        </p:nvSpPr>
        <p:spPr>
          <a:xfrm>
            <a:off x="788246" y="1416205"/>
            <a:ext cx="5307754" cy="4351338"/>
          </a:xfrm>
        </p:spPr>
        <p:txBody>
          <a:bodyPr>
            <a:noAutofit/>
          </a:bodyPr>
          <a:lstStyle/>
          <a:p>
            <a:pPr marL="0" indent="0">
              <a:lnSpc>
                <a:spcPct val="107000"/>
              </a:lnSpc>
              <a:spcBef>
                <a:spcPts val="1440"/>
              </a:spcBef>
              <a:spcAft>
                <a:spcPts val="1440"/>
              </a:spcAft>
              <a:buNone/>
            </a:pPr>
            <a:r>
              <a:rPr lang="es-ES" sz="2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Todos los elementos HTML se pueden considerar como cajas. En CSS, el término "modelo de caja" se utiliza cuando se habla de diseño y maquetación.</a:t>
            </a:r>
            <a:endParaRPr lang="es-ES" sz="20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lnSpc>
                <a:spcPct val="107000"/>
              </a:lnSpc>
              <a:spcBef>
                <a:spcPts val="1440"/>
              </a:spcBef>
              <a:spcAft>
                <a:spcPts val="1440"/>
              </a:spcAft>
              <a:buNone/>
            </a:pPr>
            <a:r>
              <a:rPr lang="es-ES" sz="2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El modelo de caja CSS es esencialmente una caja que envuelve cada elemento HTML. Consiste en: márgenes, bordes, relleno y el contenido real. La siguiente imagen ilustra el modelo de caja.</a:t>
            </a:r>
            <a:endParaRPr lang="es-ES" sz="20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7" name="Imagen 6" descr="Interfaz de usuario gráfica&#10;&#10;Descripción generada automáticamente">
            <a:extLst>
              <a:ext uri="{FF2B5EF4-FFF2-40B4-BE49-F238E27FC236}">
                <a16:creationId xmlns:a16="http://schemas.microsoft.com/office/drawing/2014/main" id="{71488A90-6E7C-4E14-A791-7479CE23F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778" y="1426781"/>
            <a:ext cx="5573932" cy="4004438"/>
          </a:xfrm>
          <a:prstGeom prst="rect">
            <a:avLst/>
          </a:prstGeom>
        </p:spPr>
      </p:pic>
    </p:spTree>
    <p:extLst>
      <p:ext uri="{BB962C8B-B14F-4D97-AF65-F5344CB8AC3E}">
        <p14:creationId xmlns:p14="http://schemas.microsoft.com/office/powerpoint/2010/main" val="9371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24807" y="385045"/>
            <a:ext cx="10515600" cy="1325563"/>
          </a:xfrm>
        </p:spPr>
        <p:txBody>
          <a:bodyPr/>
          <a:lstStyle/>
          <a:p>
            <a:r>
              <a:rPr lang="es-ES" dirty="0">
                <a:solidFill>
                  <a:srgbClr val="960F68"/>
                </a:solidFill>
              </a:rPr>
              <a:t>Modulo </a:t>
            </a:r>
            <a:r>
              <a:rPr lang="es-ES" dirty="0" err="1">
                <a:solidFill>
                  <a:srgbClr val="960F68"/>
                </a:solidFill>
              </a:rPr>
              <a:t>Grid</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p:txBody>
      </p:sp>
      <p:sp>
        <p:nvSpPr>
          <p:cNvPr id="3" name="Marcador de número de diapositiva 2"/>
          <p:cNvSpPr>
            <a:spLocks noGrp="1"/>
          </p:cNvSpPr>
          <p:nvPr>
            <p:ph type="sldNum" sz="quarter" idx="12"/>
          </p:nvPr>
        </p:nvSpPr>
        <p:spPr/>
        <p:txBody>
          <a:bodyPr/>
          <a:lstStyle/>
          <a:p>
            <a:fld id="{F96FDB00-D5D8-496F-8A86-E175B071149C}" type="slidenum">
              <a:rPr lang="es-ES" smtClean="0"/>
              <a:t>8</a:t>
            </a:fld>
            <a:endParaRPr lang="es-ES"/>
          </a:p>
        </p:txBody>
      </p:sp>
      <p:sp>
        <p:nvSpPr>
          <p:cNvPr id="11" name="Marcador de contenido 10">
            <a:extLst>
              <a:ext uri="{FF2B5EF4-FFF2-40B4-BE49-F238E27FC236}">
                <a16:creationId xmlns:a16="http://schemas.microsoft.com/office/drawing/2014/main" id="{C54CA07A-A4AF-4BF1-A48A-8BF395773C6E}"/>
              </a:ext>
            </a:extLst>
          </p:cNvPr>
          <p:cNvSpPr>
            <a:spLocks noGrp="1"/>
          </p:cNvSpPr>
          <p:nvPr>
            <p:ph sz="half" idx="1"/>
          </p:nvPr>
        </p:nvSpPr>
        <p:spPr>
          <a:xfrm>
            <a:off x="624807" y="1416205"/>
            <a:ext cx="5181600" cy="2467173"/>
          </a:xfrm>
        </p:spPr>
        <p:txBody>
          <a:bodyPr>
            <a:normAutofit/>
          </a:bodyPr>
          <a:lstStyle/>
          <a:p>
            <a:pPr marL="0" indent="0">
              <a:buNone/>
            </a:pPr>
            <a:endParaRPr lang="es-ES" sz="2000" b="0" i="0" dirty="0">
              <a:solidFill>
                <a:srgbClr val="222222"/>
              </a:solidFill>
              <a:effectLst/>
              <a:latin typeface="Scope One"/>
            </a:endParaRPr>
          </a:p>
          <a:p>
            <a:pPr marL="0" indent="0">
              <a:buNone/>
            </a:pPr>
            <a:endParaRPr lang="es-ES" sz="2000" dirty="0"/>
          </a:p>
        </p:txBody>
      </p:sp>
      <p:pic>
        <p:nvPicPr>
          <p:cNvPr id="19" name="Imagen 18">
            <a:extLst>
              <a:ext uri="{FF2B5EF4-FFF2-40B4-BE49-F238E27FC236}">
                <a16:creationId xmlns:a16="http://schemas.microsoft.com/office/drawing/2014/main" id="{8FF21EA7-3172-4E21-BC75-50B152B24334}"/>
              </a:ext>
            </a:extLst>
          </p:cNvPr>
          <p:cNvPicPr>
            <a:picLocks noChangeAspect="1"/>
          </p:cNvPicPr>
          <p:nvPr/>
        </p:nvPicPr>
        <p:blipFill>
          <a:blip r:embed="rId4"/>
          <a:stretch>
            <a:fillRect/>
          </a:stretch>
        </p:blipFill>
        <p:spPr>
          <a:xfrm>
            <a:off x="624807" y="1416205"/>
            <a:ext cx="6296025" cy="4714875"/>
          </a:xfrm>
          <a:prstGeom prst="rect">
            <a:avLst/>
          </a:prstGeom>
        </p:spPr>
      </p:pic>
    </p:spTree>
    <p:extLst>
      <p:ext uri="{BB962C8B-B14F-4D97-AF65-F5344CB8AC3E}">
        <p14:creationId xmlns:p14="http://schemas.microsoft.com/office/powerpoint/2010/main" val="29571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24807" y="385045"/>
            <a:ext cx="10515600" cy="1325563"/>
          </a:xfrm>
        </p:spPr>
        <p:txBody>
          <a:bodyPr/>
          <a:lstStyle/>
          <a:p>
            <a:r>
              <a:rPr lang="es-ES" dirty="0" err="1">
                <a:solidFill>
                  <a:srgbClr val="960F68"/>
                </a:solidFill>
              </a:rPr>
              <a:t>Flexbox</a:t>
            </a:r>
            <a:endParaRPr lang="es-ES" dirty="0">
              <a:solidFill>
                <a:srgbClr val="960F68"/>
              </a:solidFill>
            </a:endParaRPr>
          </a:p>
        </p:txBody>
      </p:sp>
      <p:pic>
        <p:nvPicPr>
          <p:cNvPr id="4" name="Imagen 3"/>
          <p:cNvPicPr>
            <a:picLocks noChangeAspect="1"/>
          </p:cNvPicPr>
          <p:nvPr/>
        </p:nvPicPr>
        <p:blipFill>
          <a:blip r:embed="rId3"/>
          <a:stretch>
            <a:fillRect/>
          </a:stretch>
        </p:blipFill>
        <p:spPr>
          <a:xfrm>
            <a:off x="10059710" y="197768"/>
            <a:ext cx="1836000" cy="1218437"/>
          </a:xfrm>
          <a:prstGeom prst="rect">
            <a:avLst/>
          </a:prstGeom>
        </p:spPr>
      </p:pic>
      <p:sp>
        <p:nvSpPr>
          <p:cNvPr id="2" name="Marcador de pie de página 1"/>
          <p:cNvSpPr>
            <a:spLocks noGrp="1"/>
          </p:cNvSpPr>
          <p:nvPr>
            <p:ph type="ftr" sz="quarter" idx="11"/>
          </p:nvPr>
        </p:nvSpPr>
        <p:spPr/>
        <p:txBody>
          <a:bodyPr/>
          <a:lstStyle/>
          <a:p>
            <a:r>
              <a:rPr lang="es-ES" dirty="0"/>
              <a:t>Formación CSS</a:t>
            </a:r>
          </a:p>
          <a:p>
            <a:endParaRPr lang="es-ES" dirty="0"/>
          </a:p>
        </p:txBody>
      </p:sp>
      <p:sp>
        <p:nvSpPr>
          <p:cNvPr id="3" name="Marcador de número de diapositiva 2"/>
          <p:cNvSpPr>
            <a:spLocks noGrp="1"/>
          </p:cNvSpPr>
          <p:nvPr>
            <p:ph type="sldNum" sz="quarter" idx="12"/>
          </p:nvPr>
        </p:nvSpPr>
        <p:spPr/>
        <p:txBody>
          <a:bodyPr/>
          <a:lstStyle/>
          <a:p>
            <a:fld id="{F96FDB00-D5D8-496F-8A86-E175B071149C}" type="slidenum">
              <a:rPr lang="es-ES" smtClean="0"/>
              <a:t>9</a:t>
            </a:fld>
            <a:endParaRPr lang="es-ES"/>
          </a:p>
        </p:txBody>
      </p:sp>
      <p:sp>
        <p:nvSpPr>
          <p:cNvPr id="11" name="Marcador de contenido 10">
            <a:extLst>
              <a:ext uri="{FF2B5EF4-FFF2-40B4-BE49-F238E27FC236}">
                <a16:creationId xmlns:a16="http://schemas.microsoft.com/office/drawing/2014/main" id="{C54CA07A-A4AF-4BF1-A48A-8BF395773C6E}"/>
              </a:ext>
            </a:extLst>
          </p:cNvPr>
          <p:cNvSpPr>
            <a:spLocks noGrp="1"/>
          </p:cNvSpPr>
          <p:nvPr>
            <p:ph sz="half" idx="1"/>
          </p:nvPr>
        </p:nvSpPr>
        <p:spPr>
          <a:xfrm>
            <a:off x="692497" y="1416205"/>
            <a:ext cx="5181600" cy="4940145"/>
          </a:xfrm>
        </p:spPr>
        <p:txBody>
          <a:bodyPr>
            <a:normAutofit/>
          </a:bodyPr>
          <a:lstStyle/>
          <a:p>
            <a:pPr marL="0" indent="0">
              <a:buNone/>
            </a:pPr>
            <a:r>
              <a:rPr lang="es-ES" sz="2000" b="1" i="0" dirty="0" err="1">
                <a:solidFill>
                  <a:srgbClr val="222222"/>
                </a:solidFill>
                <a:effectLst/>
                <a:latin typeface="Scope One"/>
              </a:rPr>
              <a:t>Flexbox</a:t>
            </a:r>
            <a:r>
              <a:rPr lang="es-ES" sz="2000" b="0" i="0" dirty="0">
                <a:solidFill>
                  <a:srgbClr val="222222"/>
                </a:solidFill>
                <a:effectLst/>
                <a:latin typeface="Scope One"/>
              </a:rPr>
              <a:t> es un sistema de elementos flexibles 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estructuras de una </a:t>
            </a:r>
            <a:r>
              <a:rPr lang="es-ES" sz="2000" b="0" i="0" dirty="0" err="1">
                <a:solidFill>
                  <a:srgbClr val="222222"/>
                </a:solidFill>
                <a:effectLst/>
                <a:latin typeface="Scope One"/>
              </a:rPr>
              <a:t>sóla</a:t>
            </a:r>
            <a:r>
              <a:rPr lang="es-ES" sz="2000" b="0" i="0" dirty="0">
                <a:solidFill>
                  <a:srgbClr val="222222"/>
                </a:solidFill>
                <a:effectLst/>
                <a:latin typeface="Scope One"/>
              </a:rPr>
              <a:t> dimensión.</a:t>
            </a:r>
            <a:br>
              <a:rPr lang="es-ES" sz="2000" b="0" i="0" dirty="0">
                <a:solidFill>
                  <a:srgbClr val="222222"/>
                </a:solidFill>
                <a:effectLst/>
                <a:latin typeface="Scope One"/>
              </a:rPr>
            </a:br>
            <a:br>
              <a:rPr lang="es-ES" sz="2000" b="0" i="0" dirty="0">
                <a:solidFill>
                  <a:srgbClr val="222222"/>
                </a:solidFill>
                <a:effectLst/>
                <a:latin typeface="Scope One"/>
              </a:rPr>
            </a:br>
            <a:r>
              <a:rPr lang="es-ES" sz="2000" b="0" i="0" dirty="0">
                <a:solidFill>
                  <a:srgbClr val="222222"/>
                </a:solidFill>
                <a:effectLst/>
                <a:latin typeface="Scope One"/>
              </a:rPr>
              <a:t>Para empezar a utilizar </a:t>
            </a:r>
            <a:r>
              <a:rPr lang="es-ES" sz="2000" b="0" i="0" dirty="0" err="1">
                <a:solidFill>
                  <a:srgbClr val="222222"/>
                </a:solidFill>
                <a:effectLst/>
                <a:latin typeface="Scope One"/>
              </a:rPr>
              <a:t>flexbox</a:t>
            </a:r>
            <a:r>
              <a:rPr lang="es-ES" sz="2000" b="0" i="0" dirty="0">
                <a:solidFill>
                  <a:srgbClr val="222222"/>
                </a:solidFill>
                <a:effectLst/>
                <a:latin typeface="Scope One"/>
              </a:rPr>
              <a:t> lo primero que debemos hacer es conocer algunos de los elementos básicos de este nuevo esquema, que son los siguientes:</a:t>
            </a:r>
          </a:p>
          <a:p>
            <a:pPr marL="0" indent="0">
              <a:buNone/>
            </a:pPr>
            <a:endParaRPr lang="es-ES" sz="2000" b="0" i="0" dirty="0">
              <a:solidFill>
                <a:srgbClr val="222222"/>
              </a:solidFill>
              <a:effectLst/>
              <a:latin typeface="Scope One"/>
            </a:endParaRPr>
          </a:p>
          <a:p>
            <a:pPr marL="0" indent="0">
              <a:buNone/>
            </a:pPr>
            <a:endParaRPr lang="es-ES" sz="2000" b="0" i="0" dirty="0">
              <a:solidFill>
                <a:srgbClr val="222222"/>
              </a:solidFill>
              <a:effectLst/>
              <a:latin typeface="Scope One"/>
            </a:endParaRPr>
          </a:p>
          <a:p>
            <a:pPr marL="0" indent="0">
              <a:buNone/>
            </a:pPr>
            <a:endParaRPr lang="es-ES" sz="2000" dirty="0"/>
          </a:p>
        </p:txBody>
      </p:sp>
      <p:pic>
        <p:nvPicPr>
          <p:cNvPr id="7" name="Imagen 6" descr="Imagen que contiene Icono&#10;&#10;Descripción generada automáticamente">
            <a:extLst>
              <a:ext uri="{FF2B5EF4-FFF2-40B4-BE49-F238E27FC236}">
                <a16:creationId xmlns:a16="http://schemas.microsoft.com/office/drawing/2014/main" id="{9027178E-BAAE-4E1B-90B0-14178FF3F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493" y="925224"/>
            <a:ext cx="3784777" cy="5007551"/>
          </a:xfrm>
          <a:prstGeom prst="rect">
            <a:avLst/>
          </a:prstGeom>
        </p:spPr>
      </p:pic>
    </p:spTree>
    <p:extLst>
      <p:ext uri="{BB962C8B-B14F-4D97-AF65-F5344CB8AC3E}">
        <p14:creationId xmlns:p14="http://schemas.microsoft.com/office/powerpoint/2010/main" val="15534260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642</Words>
  <Application>Microsoft Macintosh PowerPoint</Application>
  <PresentationFormat>Panorámica</PresentationFormat>
  <Paragraphs>89</Paragraphs>
  <Slides>13</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-apple-system</vt:lpstr>
      <vt:lpstr>Arial</vt:lpstr>
      <vt:lpstr>Avenir Next</vt:lpstr>
      <vt:lpstr>Calibri</vt:lpstr>
      <vt:lpstr>Calibri Light</vt:lpstr>
      <vt:lpstr>pt sans</vt:lpstr>
      <vt:lpstr>Scope One</vt:lpstr>
      <vt:lpstr>Verdana</vt:lpstr>
      <vt:lpstr>Tema de Office</vt:lpstr>
      <vt:lpstr>Formación CSS</vt:lpstr>
      <vt:lpstr>Presentación de PowerPoint</vt:lpstr>
      <vt:lpstr>Presentación de PowerPoint</vt:lpstr>
      <vt:lpstr>Indice</vt:lpstr>
      <vt:lpstr>Práctica: Resolución de dudas</vt:lpstr>
      <vt:lpstr>Herencia, especificidad</vt:lpstr>
      <vt:lpstr>Box-model</vt:lpstr>
      <vt:lpstr>Modulo Grid</vt:lpstr>
      <vt:lpstr>Flexbox</vt:lpstr>
      <vt:lpstr>Flexbox</vt:lpstr>
      <vt:lpstr>Fuentes</vt:lpstr>
      <vt:lpstr>Documentación integración maquetación  </vt:lpstr>
      <vt:lpstr>Enlaces de Interés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Formación HTML</dc:title>
  <dc:creator>Javier Samper Arias</dc:creator>
  <cp:lastModifiedBy>Javier Samper Arias</cp:lastModifiedBy>
  <cp:revision>14</cp:revision>
  <dcterms:created xsi:type="dcterms:W3CDTF">2020-09-25T10:23:03Z</dcterms:created>
  <dcterms:modified xsi:type="dcterms:W3CDTF">2020-10-28T15:27:28Z</dcterms:modified>
</cp:coreProperties>
</file>