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69" r:id="rId3"/>
    <p:sldId id="258" r:id="rId4"/>
    <p:sldId id="359" r:id="rId5"/>
    <p:sldId id="260" r:id="rId6"/>
    <p:sldId id="259" r:id="rId7"/>
    <p:sldId id="361" r:id="rId8"/>
    <p:sldId id="363" r:id="rId9"/>
    <p:sldId id="323" r:id="rId10"/>
    <p:sldId id="297" r:id="rId11"/>
    <p:sldId id="324" r:id="rId12"/>
    <p:sldId id="321" r:id="rId13"/>
    <p:sldId id="332" r:id="rId14"/>
    <p:sldId id="317" r:id="rId15"/>
    <p:sldId id="318" r:id="rId16"/>
    <p:sldId id="316" r:id="rId17"/>
    <p:sldId id="325" r:id="rId18"/>
    <p:sldId id="372" r:id="rId19"/>
    <p:sldId id="315" r:id="rId20"/>
    <p:sldId id="268" r:id="rId21"/>
    <p:sldId id="322" r:id="rId22"/>
    <p:sldId id="326" r:id="rId23"/>
    <p:sldId id="327" r:id="rId24"/>
    <p:sldId id="365" r:id="rId25"/>
    <p:sldId id="302" r:id="rId26"/>
    <p:sldId id="319" r:id="rId27"/>
    <p:sldId id="374" r:id="rId28"/>
    <p:sldId id="303" r:id="rId29"/>
    <p:sldId id="375" r:id="rId30"/>
    <p:sldId id="333" r:id="rId31"/>
    <p:sldId id="312" r:id="rId32"/>
    <p:sldId id="341" r:id="rId33"/>
    <p:sldId id="329" r:id="rId34"/>
    <p:sldId id="330" r:id="rId35"/>
    <p:sldId id="331" r:id="rId36"/>
    <p:sldId id="357" r:id="rId37"/>
    <p:sldId id="354" r:id="rId38"/>
    <p:sldId id="290" r:id="rId3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0F68"/>
    <a:srgbClr val="EA46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81" autoAdjust="0"/>
    <p:restoredTop sz="53872" autoAdjust="0"/>
  </p:normalViewPr>
  <p:slideViewPr>
    <p:cSldViewPr snapToGrid="0">
      <p:cViewPr varScale="1">
        <p:scale>
          <a:sx n="61" d="100"/>
          <a:sy n="61" d="100"/>
        </p:scale>
        <p:origin x="234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0670A0-C359-4F39-80D6-AF2061F3AC92}" type="datetimeFigureOut">
              <a:rPr lang="es-ES" smtClean="0"/>
              <a:t>21/09/2020</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856468-3B56-437D-8766-F3DCB404D175}" type="slidenum">
              <a:rPr lang="es-ES" smtClean="0"/>
              <a:t>‹Nº›</a:t>
            </a:fld>
            <a:endParaRPr lang="es-ES"/>
          </a:p>
        </p:txBody>
      </p:sp>
    </p:spTree>
    <p:extLst>
      <p:ext uri="{BB962C8B-B14F-4D97-AF65-F5344CB8AC3E}">
        <p14:creationId xmlns:p14="http://schemas.microsoft.com/office/powerpoint/2010/main" val="2204156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eveloper.mozilla.org/es/docs/Web/CSS/length"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eveloper.mozilla.org/es/docs/Web/CSS/background-attachment" TargetMode="External"/><Relationship Id="rId2" Type="http://schemas.openxmlformats.org/officeDocument/2006/relationships/slide" Target="../slides/slide19.xml"/><Relationship Id="rId1" Type="http://schemas.openxmlformats.org/officeDocument/2006/relationships/notesMaster" Target="../notesMasters/notesMaster1.xml"/><Relationship Id="rId5" Type="http://schemas.openxmlformats.org/officeDocument/2006/relationships/hyperlink" Target="https://developer.mozilla.org/es/CSS/background-image" TargetMode="External"/><Relationship Id="rId4" Type="http://schemas.openxmlformats.org/officeDocument/2006/relationships/hyperlink" Target="https://developer.mozilla.org/es/CSS/background-position"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8" Type="http://schemas.openxmlformats.org/officeDocument/2006/relationships/hyperlink" Target="https://www.w3schools.com/cssref/pr_gen_counter-reset.asp" TargetMode="External"/><Relationship Id="rId3" Type="http://schemas.openxmlformats.org/officeDocument/2006/relationships/hyperlink" Target="https://developer.mozilla.org/en-US/docs/Web/CSS" TargetMode="External"/><Relationship Id="rId7" Type="http://schemas.openxmlformats.org/officeDocument/2006/relationships/hyperlink" Target="https://www.w3schools.com/cssref/pr_gen_counter-increment.asp" TargetMode="External"/><Relationship Id="rId2" Type="http://schemas.openxmlformats.org/officeDocument/2006/relationships/slide" Target="../slides/slide27.xml"/><Relationship Id="rId1" Type="http://schemas.openxmlformats.org/officeDocument/2006/relationships/notesMaster" Target="../notesMasters/notesMaster1.xml"/><Relationship Id="rId6" Type="http://schemas.openxmlformats.org/officeDocument/2006/relationships/hyperlink" Target="https://www.w3schools.com/cssref/pr_gen_content.asp" TargetMode="External"/><Relationship Id="rId5" Type="http://schemas.openxmlformats.org/officeDocument/2006/relationships/hyperlink" Target="https://developer.mozilla.org/en-US/docs/Web/CSS/string" TargetMode="External"/><Relationship Id="rId4" Type="http://schemas.openxmlformats.org/officeDocument/2006/relationships/hyperlink" Target="https://developer.mozilla.org/en-US/docs/Web/CSS/Pseudo-elements" TargetMode="Externa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developer.mozilla.org/es/docs/Web/CSS/gradient"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s://developer.mozilla.org/es/docs/Web/CSS/image"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www.kevinpowell.co/article/positition-fixed-vs-sticky/"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css-tricks.com/snippets/css/a-guide-to-flexbox/"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eveloper.mozilla.org/es/docs/Web/CSS/var"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¿Qué es la maquetación web? </a:t>
            </a:r>
            <a:r>
              <a:rPr lang="es-ES" dirty="0">
                <a:sym typeface="Wingdings" panose="05000000000000000000" pitchFamily="2" charset="2"/>
              </a:rPr>
              <a:t> Es la transformación</a:t>
            </a:r>
            <a:r>
              <a:rPr lang="es-ES" baseline="0" dirty="0">
                <a:sym typeface="Wingdings" panose="05000000000000000000" pitchFamily="2" charset="2"/>
              </a:rPr>
              <a:t> del diseño de un producto web en un conjunto de archivos(</a:t>
            </a:r>
            <a:r>
              <a:rPr lang="es-ES" baseline="0" dirty="0" err="1">
                <a:sym typeface="Wingdings" panose="05000000000000000000" pitchFamily="2" charset="2"/>
              </a:rPr>
              <a:t>html</a:t>
            </a:r>
            <a:r>
              <a:rPr lang="es-ES" baseline="0" dirty="0">
                <a:sym typeface="Wingdings" panose="05000000000000000000" pitchFamily="2" charset="2"/>
              </a:rPr>
              <a:t>, </a:t>
            </a:r>
            <a:r>
              <a:rPr lang="es-ES" baseline="0" dirty="0" err="1">
                <a:sym typeface="Wingdings" panose="05000000000000000000" pitchFamily="2" charset="2"/>
              </a:rPr>
              <a:t>css</a:t>
            </a:r>
            <a:r>
              <a:rPr lang="es-ES" baseline="0" dirty="0">
                <a:sym typeface="Wingdings" panose="05000000000000000000" pitchFamily="2" charset="2"/>
              </a:rPr>
              <a:t> y </a:t>
            </a:r>
            <a:r>
              <a:rPr lang="es-ES" baseline="0" dirty="0" err="1">
                <a:sym typeface="Wingdings" panose="05000000000000000000" pitchFamily="2" charset="2"/>
              </a:rPr>
              <a:t>js</a:t>
            </a:r>
            <a:r>
              <a:rPr lang="es-ES" baseline="0" dirty="0">
                <a:sym typeface="Wingdings" panose="05000000000000000000" pitchFamily="2" charset="2"/>
              </a:rPr>
              <a:t>) capaces de ser reproducidos por los navegadores web.</a:t>
            </a:r>
            <a:endParaRPr lang="es-ES" dirty="0"/>
          </a:p>
        </p:txBody>
      </p:sp>
      <p:sp>
        <p:nvSpPr>
          <p:cNvPr id="4" name="Marcador de número de diapositiva 3"/>
          <p:cNvSpPr>
            <a:spLocks noGrp="1"/>
          </p:cNvSpPr>
          <p:nvPr>
            <p:ph type="sldNum" sz="quarter" idx="10"/>
          </p:nvPr>
        </p:nvSpPr>
        <p:spPr/>
        <p:txBody>
          <a:bodyPr/>
          <a:lstStyle/>
          <a:p>
            <a:fld id="{4D856468-3B56-437D-8766-F3DCB404D175}" type="slidenum">
              <a:rPr lang="es-ES" smtClean="0"/>
              <a:t>1</a:t>
            </a:fld>
            <a:endParaRPr lang="es-ES"/>
          </a:p>
        </p:txBody>
      </p:sp>
    </p:spTree>
    <p:extLst>
      <p:ext uri="{BB962C8B-B14F-4D97-AF65-F5344CB8AC3E}">
        <p14:creationId xmlns:p14="http://schemas.microsoft.com/office/powerpoint/2010/main" val="35709314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kern="1200" baseline="0" dirty="0">
                <a:solidFill>
                  <a:schemeClr val="tx1"/>
                </a:solidFill>
                <a:effectLst/>
                <a:latin typeface="+mn-lt"/>
                <a:ea typeface="+mn-ea"/>
                <a:cs typeface="+mn-cs"/>
              </a:rPr>
              <a:t>Si el estilo interno se define después del enlace a la hoja de estilo externa, permanece esta última ya que el CSS se lee en cascada. </a:t>
            </a:r>
          </a:p>
          <a:p>
            <a:endParaRPr lang="es-ES" sz="1200" b="0" i="0" kern="1200" baseline="0" dirty="0">
              <a:solidFill>
                <a:schemeClr val="tx1"/>
              </a:solidFill>
              <a:effectLst/>
              <a:latin typeface="+mn-lt"/>
              <a:ea typeface="+mn-ea"/>
              <a:cs typeface="+mn-cs"/>
            </a:endParaRPr>
          </a:p>
          <a:p>
            <a:r>
              <a:rPr lang="es-ES" sz="1200" b="0" i="0" kern="1200" baseline="0" dirty="0">
                <a:solidFill>
                  <a:schemeClr val="tx1"/>
                </a:solidFill>
                <a:effectLst/>
                <a:latin typeface="+mn-lt"/>
                <a:ea typeface="+mn-ea"/>
                <a:cs typeface="+mn-cs"/>
              </a:rPr>
              <a:t>-  </a:t>
            </a:r>
            <a:r>
              <a:rPr lang="es-ES" sz="1200" b="0" i="0" kern="1200" dirty="0">
                <a:solidFill>
                  <a:schemeClr val="tx1"/>
                </a:solidFill>
                <a:effectLst/>
                <a:latin typeface="+mn-lt"/>
                <a:ea typeface="+mn-ea"/>
                <a:cs typeface="+mn-cs"/>
              </a:rPr>
              <a:t>¿Qué estilo se usará cuando haya más de un estilo especificado para un elemento HTML?</a:t>
            </a:r>
          </a:p>
          <a:p>
            <a:r>
              <a:rPr lang="es-ES" sz="1200" b="0" i="0" kern="1200" dirty="0">
                <a:solidFill>
                  <a:schemeClr val="tx1"/>
                </a:solidFill>
                <a:effectLst/>
                <a:latin typeface="+mn-lt"/>
                <a:ea typeface="+mn-ea"/>
                <a:cs typeface="+mn-cs"/>
              </a:rPr>
              <a:t>Todos los estilos de una página se "encadenarán" en una nueva hoja de estilo "virtual" según las siguientes reglas, donde el número uno tiene la máxima prioridad:</a:t>
            </a:r>
          </a:p>
          <a:p>
            <a:pPr marL="228600" indent="-228600">
              <a:buFont typeface="+mj-lt"/>
              <a:buAutoNum type="arabicPeriod"/>
            </a:pPr>
            <a:r>
              <a:rPr lang="es-ES" sz="1200" b="0" i="0" kern="1200" dirty="0">
                <a:solidFill>
                  <a:schemeClr val="tx1"/>
                </a:solidFill>
                <a:effectLst/>
                <a:latin typeface="+mn-lt"/>
                <a:ea typeface="+mn-ea"/>
                <a:cs typeface="+mn-cs"/>
              </a:rPr>
              <a:t>Estilo en línea (dentro de un elemento HTML)</a:t>
            </a:r>
          </a:p>
          <a:p>
            <a:pPr marL="228600" indent="-228600">
              <a:buFont typeface="+mj-lt"/>
              <a:buAutoNum type="arabicPeriod"/>
            </a:pPr>
            <a:r>
              <a:rPr lang="es-ES" sz="1200" b="0" i="0" kern="1200" dirty="0">
                <a:solidFill>
                  <a:schemeClr val="tx1"/>
                </a:solidFill>
                <a:effectLst/>
                <a:latin typeface="+mn-lt"/>
                <a:ea typeface="+mn-ea"/>
                <a:cs typeface="+mn-cs"/>
              </a:rPr>
              <a:t>Hojas de estilo externas e internas (en la sección del encabezado)</a:t>
            </a:r>
          </a:p>
          <a:p>
            <a:pPr marL="228600" indent="-228600">
              <a:buFont typeface="+mj-lt"/>
              <a:buAutoNum type="arabicPeriod"/>
            </a:pPr>
            <a:r>
              <a:rPr lang="es-ES" sz="1200" b="0" i="0" kern="1200" dirty="0">
                <a:solidFill>
                  <a:schemeClr val="tx1"/>
                </a:solidFill>
                <a:effectLst/>
                <a:latin typeface="+mn-lt"/>
                <a:ea typeface="+mn-ea"/>
                <a:cs typeface="+mn-cs"/>
              </a:rPr>
              <a:t>Navegador predeterminado</a:t>
            </a:r>
          </a:p>
          <a:p>
            <a:r>
              <a:rPr lang="es-ES" sz="1200" b="0" i="0" kern="1200" dirty="0">
                <a:solidFill>
                  <a:schemeClr val="tx1"/>
                </a:solidFill>
                <a:effectLst/>
                <a:latin typeface="+mn-lt"/>
                <a:ea typeface="+mn-ea"/>
                <a:cs typeface="+mn-cs"/>
              </a:rPr>
              <a:t>Por lo tanto, un estilo en línea tiene la máxima prioridad y anulará los estilos externos e internos y los valores predeterminados del navegador.</a:t>
            </a:r>
          </a:p>
          <a:p>
            <a:endParaRPr lang="es-ES" sz="1200" b="0" i="0" kern="1200" dirty="0">
              <a:solidFill>
                <a:schemeClr val="tx1"/>
              </a:solidFill>
              <a:effectLst/>
              <a:latin typeface="+mn-lt"/>
              <a:ea typeface="+mn-ea"/>
              <a:cs typeface="+mn-cs"/>
            </a:endParaRPr>
          </a:p>
          <a:p>
            <a:r>
              <a:rPr lang="es-ES" sz="1200" b="0" i="0" kern="1200" dirty="0">
                <a:solidFill>
                  <a:schemeClr val="tx1"/>
                </a:solidFill>
                <a:effectLst/>
                <a:latin typeface="+mn-lt"/>
                <a:ea typeface="+mn-ea"/>
                <a:cs typeface="+mn-cs"/>
              </a:rPr>
              <a:t>También se lee de arriba</a:t>
            </a:r>
            <a:r>
              <a:rPr lang="es-ES" sz="1200" b="0" i="0" kern="1200" baseline="0" dirty="0">
                <a:solidFill>
                  <a:schemeClr val="tx1"/>
                </a:solidFill>
                <a:effectLst/>
                <a:latin typeface="+mn-lt"/>
                <a:ea typeface="+mn-ea"/>
                <a:cs typeface="+mn-cs"/>
              </a:rPr>
              <a:t> abajo, es decir el último estilo que se lee es el que se mantiene si tiene la misma especificidad, sino mantendría el de mayor especificidad</a:t>
            </a:r>
            <a:endParaRPr lang="es-ES" sz="1200" b="0" i="0" kern="1200" dirty="0">
              <a:solidFill>
                <a:schemeClr val="tx1"/>
              </a:solidFill>
              <a:effectLst/>
              <a:latin typeface="+mn-lt"/>
              <a:ea typeface="+mn-ea"/>
              <a:cs typeface="+mn-cs"/>
            </a:endParaRPr>
          </a:p>
          <a:p>
            <a:pPr marL="171450" indent="-171450" fontAlgn="base">
              <a:buFontTx/>
              <a:buChar char="-"/>
            </a:pPr>
            <a:endParaRPr lang="es-ES" sz="1200" b="0" i="0" kern="1200" baseline="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4D856468-3B56-437D-8766-F3DCB404D175}" type="slidenum">
              <a:rPr lang="es-ES" smtClean="0"/>
              <a:t>10</a:t>
            </a:fld>
            <a:endParaRPr lang="es-ES"/>
          </a:p>
        </p:txBody>
      </p:sp>
    </p:spTree>
    <p:extLst>
      <p:ext uri="{BB962C8B-B14F-4D97-AF65-F5344CB8AC3E}">
        <p14:creationId xmlns:p14="http://schemas.microsoft.com/office/powerpoint/2010/main" val="23176084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fontAlgn="base">
              <a:buFontTx/>
              <a:buChar char="-"/>
            </a:pPr>
            <a:r>
              <a:rPr lang="es-ES" sz="1200" b="0" i="0" kern="1200" baseline="0" dirty="0">
                <a:solidFill>
                  <a:schemeClr val="tx1"/>
                </a:solidFill>
                <a:effectLst/>
                <a:latin typeface="+mn-lt"/>
                <a:ea typeface="+mn-ea"/>
                <a:cs typeface="+mn-cs"/>
              </a:rPr>
              <a:t>Lo principal es saber lo que es el </a:t>
            </a:r>
            <a:r>
              <a:rPr lang="es-ES" sz="1200" b="0" i="0" kern="1200" baseline="0" dirty="0" err="1">
                <a:solidFill>
                  <a:schemeClr val="tx1"/>
                </a:solidFill>
                <a:effectLst/>
                <a:latin typeface="+mn-lt"/>
                <a:ea typeface="+mn-ea"/>
                <a:cs typeface="+mn-cs"/>
              </a:rPr>
              <a:t>layout</a:t>
            </a:r>
            <a:r>
              <a:rPr lang="es-ES" sz="1200" b="0" i="0" kern="1200" baseline="0" dirty="0">
                <a:solidFill>
                  <a:schemeClr val="tx1"/>
                </a:solidFill>
                <a:effectLst/>
                <a:latin typeface="+mn-lt"/>
                <a:ea typeface="+mn-ea"/>
                <a:cs typeface="+mn-cs"/>
              </a:rPr>
              <a:t>, es la geometría cuanto mide cada elemento, donde va a dibujarse.</a:t>
            </a:r>
          </a:p>
          <a:p>
            <a:pPr marL="171450" indent="-171450" fontAlgn="base">
              <a:buFontTx/>
              <a:buChar char="-"/>
            </a:pPr>
            <a:r>
              <a:rPr lang="es-ES" sz="1200" b="0" i="0" kern="1200" baseline="0" dirty="0">
                <a:solidFill>
                  <a:schemeClr val="tx1"/>
                </a:solidFill>
                <a:effectLst/>
                <a:latin typeface="+mn-lt"/>
                <a:ea typeface="+mn-ea"/>
                <a:cs typeface="+mn-cs"/>
              </a:rPr>
              <a:t>Todos los elementos deben convivir en la misma página por eso es importante dibujar antes que nada.</a:t>
            </a:r>
          </a:p>
          <a:p>
            <a:pPr marL="171450" indent="-171450" fontAlgn="base">
              <a:buFontTx/>
              <a:buChar char="-"/>
            </a:pPr>
            <a:endParaRPr lang="es-ES" sz="1200" b="0" i="0" kern="1200" baseline="0" dirty="0">
              <a:solidFill>
                <a:schemeClr val="tx1"/>
              </a:solidFill>
              <a:effectLst/>
              <a:latin typeface="+mn-lt"/>
              <a:ea typeface="+mn-ea"/>
              <a:cs typeface="+mn-cs"/>
            </a:endParaRPr>
          </a:p>
          <a:p>
            <a:pPr marL="171450" indent="-171450" fontAlgn="base">
              <a:buFontTx/>
              <a:buChar char="-"/>
            </a:pPr>
            <a:r>
              <a:rPr lang="es-ES" sz="1200" b="0" i="0" kern="1200" baseline="0" dirty="0">
                <a:solidFill>
                  <a:schemeClr val="tx1"/>
                </a:solidFill>
                <a:effectLst/>
                <a:latin typeface="+mn-lt"/>
                <a:ea typeface="+mn-ea"/>
                <a:cs typeface="+mn-cs"/>
              </a:rPr>
              <a:t>Solo actúa en los elementos en bloqueo:</a:t>
            </a:r>
          </a:p>
          <a:p>
            <a:pPr marL="628650" lvl="1" indent="-171450" fontAlgn="base">
              <a:buFontTx/>
              <a:buChar char="-"/>
            </a:pPr>
            <a:r>
              <a:rPr lang="es-ES" sz="1200" b="0" i="0" kern="1200" baseline="0" dirty="0">
                <a:solidFill>
                  <a:schemeClr val="tx1"/>
                </a:solidFill>
                <a:effectLst/>
                <a:latin typeface="+mn-lt"/>
                <a:ea typeface="+mn-ea"/>
                <a:cs typeface="+mn-cs"/>
              </a:rPr>
              <a:t>Caja contenido</a:t>
            </a:r>
          </a:p>
          <a:p>
            <a:pPr marL="628650" lvl="1" indent="-171450" fontAlgn="base">
              <a:buFontTx/>
              <a:buChar char="-"/>
            </a:pPr>
            <a:r>
              <a:rPr lang="es-ES" sz="1200" b="0" i="0" kern="1200" baseline="0" dirty="0">
                <a:solidFill>
                  <a:schemeClr val="tx1"/>
                </a:solidFill>
                <a:effectLst/>
                <a:latin typeface="+mn-lt"/>
                <a:ea typeface="+mn-ea"/>
                <a:cs typeface="+mn-cs"/>
              </a:rPr>
              <a:t>Caja </a:t>
            </a:r>
            <a:r>
              <a:rPr lang="es-ES" sz="1200" b="0" i="0" kern="1200" baseline="0" dirty="0" err="1">
                <a:solidFill>
                  <a:schemeClr val="tx1"/>
                </a:solidFill>
                <a:effectLst/>
                <a:latin typeface="+mn-lt"/>
                <a:ea typeface="+mn-ea"/>
                <a:cs typeface="+mn-cs"/>
              </a:rPr>
              <a:t>padding</a:t>
            </a:r>
            <a:endParaRPr lang="es-ES" sz="1200" b="0" i="0" kern="1200" baseline="0" dirty="0">
              <a:solidFill>
                <a:schemeClr val="tx1"/>
              </a:solidFill>
              <a:effectLst/>
              <a:latin typeface="+mn-lt"/>
              <a:ea typeface="+mn-ea"/>
              <a:cs typeface="+mn-cs"/>
            </a:endParaRPr>
          </a:p>
          <a:p>
            <a:pPr marL="628650" lvl="1" indent="-171450" fontAlgn="base">
              <a:buFontTx/>
              <a:buChar char="-"/>
            </a:pPr>
            <a:r>
              <a:rPr lang="es-ES" sz="1200" b="0" i="0" kern="1200" baseline="0" dirty="0">
                <a:solidFill>
                  <a:schemeClr val="tx1"/>
                </a:solidFill>
                <a:effectLst/>
                <a:latin typeface="+mn-lt"/>
                <a:ea typeface="+mn-ea"/>
                <a:cs typeface="+mn-cs"/>
              </a:rPr>
              <a:t>Caja del borde</a:t>
            </a:r>
          </a:p>
          <a:p>
            <a:pPr marL="628650" lvl="1" indent="-171450" fontAlgn="base">
              <a:buFontTx/>
              <a:buChar char="-"/>
            </a:pPr>
            <a:endParaRPr lang="es-ES" sz="1200" b="0" i="0" kern="1200" baseline="0" dirty="0">
              <a:solidFill>
                <a:schemeClr val="tx1"/>
              </a:solidFill>
              <a:effectLst/>
              <a:latin typeface="+mn-lt"/>
              <a:ea typeface="+mn-ea"/>
              <a:cs typeface="+mn-cs"/>
            </a:endParaRPr>
          </a:p>
          <a:p>
            <a:pPr marL="171450" lvl="0" indent="-171450" fontAlgn="base">
              <a:buFontTx/>
              <a:buChar char="-"/>
            </a:pPr>
            <a:r>
              <a:rPr lang="es-ES" sz="1200" b="0" i="0" kern="1200" baseline="0" dirty="0">
                <a:solidFill>
                  <a:schemeClr val="tx1"/>
                </a:solidFill>
                <a:effectLst/>
                <a:latin typeface="+mn-lt"/>
                <a:ea typeface="+mn-ea"/>
                <a:cs typeface="+mn-cs"/>
              </a:rPr>
              <a:t>Dimensiones: declarada la que definimos en </a:t>
            </a:r>
            <a:r>
              <a:rPr lang="es-ES" sz="1200" b="0" i="0" kern="1200" baseline="0" dirty="0" err="1">
                <a:solidFill>
                  <a:schemeClr val="tx1"/>
                </a:solidFill>
                <a:effectLst/>
                <a:latin typeface="+mn-lt"/>
                <a:ea typeface="+mn-ea"/>
                <a:cs typeface="+mn-cs"/>
              </a:rPr>
              <a:t>px</a:t>
            </a:r>
            <a:r>
              <a:rPr lang="es-ES" sz="1200" b="0" i="0" kern="1200" baseline="0" dirty="0">
                <a:solidFill>
                  <a:schemeClr val="tx1"/>
                </a:solidFill>
                <a:effectLst/>
                <a:latin typeface="+mn-lt"/>
                <a:ea typeface="+mn-ea"/>
                <a:cs typeface="+mn-cs"/>
              </a:rPr>
              <a:t> en ancho y alto y la automática la fija en cuestión de elementos internos por eso a veces no funciona el </a:t>
            </a:r>
            <a:r>
              <a:rPr lang="es-ES" sz="1200" b="0" i="0" kern="1200" baseline="0" dirty="0" err="1">
                <a:solidFill>
                  <a:schemeClr val="tx1"/>
                </a:solidFill>
                <a:effectLst/>
                <a:latin typeface="+mn-lt"/>
                <a:ea typeface="+mn-ea"/>
                <a:cs typeface="+mn-cs"/>
              </a:rPr>
              <a:t>height</a:t>
            </a:r>
            <a:r>
              <a:rPr lang="es-ES" sz="1200" b="0" i="0" kern="1200" baseline="0" dirty="0">
                <a:solidFill>
                  <a:schemeClr val="tx1"/>
                </a:solidFill>
                <a:effectLst/>
                <a:latin typeface="+mn-lt"/>
                <a:ea typeface="+mn-ea"/>
                <a:cs typeface="+mn-cs"/>
              </a:rPr>
              <a:t> del hijo</a:t>
            </a:r>
          </a:p>
          <a:p>
            <a:pPr marL="171450" lvl="0" indent="-171450" fontAlgn="base">
              <a:buFontTx/>
              <a:buChar char="-"/>
            </a:pPr>
            <a:endParaRPr lang="es-ES" sz="1200" b="0" i="0" kern="1200" baseline="0" dirty="0">
              <a:solidFill>
                <a:schemeClr val="tx1"/>
              </a:solidFill>
              <a:effectLst/>
              <a:latin typeface="+mn-lt"/>
              <a:ea typeface="+mn-ea"/>
              <a:cs typeface="+mn-cs"/>
            </a:endParaRPr>
          </a:p>
          <a:p>
            <a:pPr marL="171450" lvl="0" indent="-171450" fontAlgn="base">
              <a:buFontTx/>
              <a:buChar char="-"/>
            </a:pPr>
            <a:r>
              <a:rPr lang="es-ES" sz="1200" b="0" i="0" kern="1200" baseline="0" dirty="0" err="1">
                <a:solidFill>
                  <a:schemeClr val="tx1"/>
                </a:solidFill>
                <a:effectLst/>
                <a:latin typeface="+mn-lt"/>
                <a:ea typeface="+mn-ea"/>
                <a:cs typeface="+mn-cs"/>
              </a:rPr>
              <a:t>Background</a:t>
            </a:r>
            <a:r>
              <a:rPr lang="es-ES" sz="1200" b="0" i="0" kern="1200" baseline="0" dirty="0">
                <a:solidFill>
                  <a:schemeClr val="tx1"/>
                </a:solidFill>
                <a:effectLst/>
                <a:latin typeface="+mn-lt"/>
                <a:ea typeface="+mn-ea"/>
                <a:cs typeface="+mn-cs"/>
              </a:rPr>
              <a:t>-clip</a:t>
            </a:r>
          </a:p>
        </p:txBody>
      </p:sp>
      <p:sp>
        <p:nvSpPr>
          <p:cNvPr id="4" name="Marcador de número de diapositiva 3"/>
          <p:cNvSpPr>
            <a:spLocks noGrp="1"/>
          </p:cNvSpPr>
          <p:nvPr>
            <p:ph type="sldNum" sz="quarter" idx="10"/>
          </p:nvPr>
        </p:nvSpPr>
        <p:spPr/>
        <p:txBody>
          <a:bodyPr/>
          <a:lstStyle/>
          <a:p>
            <a:fld id="{4D856468-3B56-437D-8766-F3DCB404D175}" type="slidenum">
              <a:rPr lang="es-ES" smtClean="0"/>
              <a:t>11</a:t>
            </a:fld>
            <a:endParaRPr lang="es-ES"/>
          </a:p>
        </p:txBody>
      </p:sp>
    </p:spTree>
    <p:extLst>
      <p:ext uri="{BB962C8B-B14F-4D97-AF65-F5344CB8AC3E}">
        <p14:creationId xmlns:p14="http://schemas.microsoft.com/office/powerpoint/2010/main" val="42442425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fontAlgn="base">
              <a:buFontTx/>
              <a:buChar char="-"/>
            </a:pPr>
            <a:r>
              <a:rPr lang="es-ES" sz="1200" b="0" i="0" kern="1200" baseline="0" dirty="0">
                <a:solidFill>
                  <a:schemeClr val="bg1">
                    <a:lumMod val="75000"/>
                  </a:schemeClr>
                </a:solidFill>
                <a:effectLst/>
                <a:latin typeface="+mn-lt"/>
                <a:ea typeface="+mn-ea"/>
                <a:cs typeface="+mn-cs"/>
              </a:rPr>
              <a:t>Definen el alto y ancho de los elementos. No incluyen márgenes, </a:t>
            </a:r>
            <a:r>
              <a:rPr lang="es-ES" sz="1200" b="0" i="0" kern="1200" baseline="0" dirty="0" err="1">
                <a:solidFill>
                  <a:schemeClr val="bg1">
                    <a:lumMod val="75000"/>
                  </a:schemeClr>
                </a:solidFill>
                <a:effectLst/>
                <a:latin typeface="+mn-lt"/>
                <a:ea typeface="+mn-ea"/>
                <a:cs typeface="+mn-cs"/>
              </a:rPr>
              <a:t>paddings</a:t>
            </a:r>
            <a:r>
              <a:rPr lang="es-ES" sz="1200" b="0" i="0" kern="1200" baseline="0" dirty="0">
                <a:solidFill>
                  <a:schemeClr val="bg1">
                    <a:lumMod val="75000"/>
                  </a:schemeClr>
                </a:solidFill>
                <a:effectLst/>
                <a:latin typeface="+mn-lt"/>
                <a:ea typeface="+mn-ea"/>
                <a:cs typeface="+mn-cs"/>
              </a:rPr>
              <a:t> ni bordes.</a:t>
            </a:r>
          </a:p>
          <a:p>
            <a:pPr marL="171450" indent="-171450" fontAlgn="base">
              <a:buFontTx/>
              <a:buChar char="-"/>
            </a:pPr>
            <a:r>
              <a:rPr lang="es-ES" sz="1200" b="0" i="0" kern="1200" baseline="0" dirty="0">
                <a:solidFill>
                  <a:schemeClr val="bg1">
                    <a:lumMod val="75000"/>
                  </a:schemeClr>
                </a:solidFill>
                <a:effectLst/>
                <a:latin typeface="+mn-lt"/>
                <a:ea typeface="+mn-ea"/>
                <a:cs typeface="+mn-cs"/>
              </a:rPr>
              <a:t>Tienen distintas propiedades</a:t>
            </a:r>
          </a:p>
          <a:p>
            <a:pPr marL="171450" indent="-171450" fontAlgn="base">
              <a:buFontTx/>
              <a:buChar char="-"/>
            </a:pPr>
            <a:endParaRPr lang="es-ES" sz="1200" b="0" i="0" kern="1200" baseline="0" dirty="0">
              <a:solidFill>
                <a:schemeClr val="bg1">
                  <a:lumMod val="75000"/>
                </a:schemeClr>
              </a:solidFill>
              <a:effectLst/>
              <a:latin typeface="+mn-lt"/>
              <a:ea typeface="+mn-ea"/>
              <a:cs typeface="+mn-cs"/>
            </a:endParaRPr>
          </a:p>
          <a:p>
            <a:pPr marL="171450" indent="-171450" fontAlgn="base">
              <a:buFontTx/>
              <a:buChar char="-"/>
            </a:pPr>
            <a:r>
              <a:rPr lang="es-ES" sz="1200" b="0" i="0" kern="1200" baseline="0" dirty="0">
                <a:solidFill>
                  <a:schemeClr val="bg1">
                    <a:lumMod val="75000"/>
                  </a:schemeClr>
                </a:solidFill>
                <a:effectLst/>
                <a:latin typeface="+mn-lt"/>
                <a:ea typeface="+mn-ea"/>
                <a:cs typeface="+mn-cs"/>
              </a:rPr>
              <a:t>Con el alto máximo podemos jugar para hacer </a:t>
            </a:r>
            <a:r>
              <a:rPr lang="es-ES" sz="1200" b="0" i="0" kern="1200" baseline="0" dirty="0" err="1">
                <a:solidFill>
                  <a:schemeClr val="bg1">
                    <a:lumMod val="75000"/>
                  </a:schemeClr>
                </a:solidFill>
                <a:effectLst/>
                <a:latin typeface="+mn-lt"/>
                <a:ea typeface="+mn-ea"/>
                <a:cs typeface="+mn-cs"/>
              </a:rPr>
              <a:t>scroll</a:t>
            </a:r>
            <a:r>
              <a:rPr lang="es-ES" sz="1200" b="0" i="0" kern="1200" baseline="0" dirty="0">
                <a:solidFill>
                  <a:schemeClr val="bg1">
                    <a:lumMod val="75000"/>
                  </a:schemeClr>
                </a:solidFill>
                <a:effectLst/>
                <a:latin typeface="+mn-lt"/>
                <a:ea typeface="+mn-ea"/>
                <a:cs typeface="+mn-cs"/>
              </a:rPr>
              <a:t> interno, por ejemplo en un despegable</a:t>
            </a:r>
          </a:p>
          <a:p>
            <a:pPr marL="171450" indent="-171450" fontAlgn="base">
              <a:buFontTx/>
              <a:buChar char="-"/>
            </a:pPr>
            <a:endParaRPr lang="es-ES" sz="1200" b="0" i="0" kern="1200" baseline="0" dirty="0">
              <a:solidFill>
                <a:schemeClr val="bg1">
                  <a:lumMod val="75000"/>
                </a:schemeClr>
              </a:solidFill>
              <a:effectLst/>
              <a:latin typeface="+mn-lt"/>
              <a:ea typeface="+mn-ea"/>
              <a:cs typeface="+mn-cs"/>
            </a:endParaRPr>
          </a:p>
          <a:p>
            <a:pPr marL="171450" indent="-171450" fontAlgn="base">
              <a:buFontTx/>
              <a:buChar char="-"/>
            </a:pPr>
            <a:r>
              <a:rPr lang="es-ES" sz="1200" b="0" i="0" kern="1200" baseline="0" dirty="0">
                <a:solidFill>
                  <a:schemeClr val="bg1">
                    <a:lumMod val="75000"/>
                  </a:schemeClr>
                </a:solidFill>
                <a:effectLst/>
                <a:latin typeface="+mn-lt"/>
                <a:ea typeface="+mn-ea"/>
                <a:cs typeface="+mn-cs"/>
              </a:rPr>
              <a:t>No es recomendable dar alto, sino que se adapte con la propiedad line-</a:t>
            </a:r>
            <a:r>
              <a:rPr lang="es-ES" sz="1200" b="0" i="0" kern="1200" baseline="0" dirty="0" err="1">
                <a:solidFill>
                  <a:schemeClr val="bg1">
                    <a:lumMod val="75000"/>
                  </a:schemeClr>
                </a:solidFill>
                <a:effectLst/>
                <a:latin typeface="+mn-lt"/>
                <a:ea typeface="+mn-ea"/>
                <a:cs typeface="+mn-cs"/>
              </a:rPr>
              <a:t>height</a:t>
            </a:r>
            <a:r>
              <a:rPr lang="es-ES" sz="1200" b="0" i="0" kern="1200" baseline="0" dirty="0">
                <a:solidFill>
                  <a:schemeClr val="bg1">
                    <a:lumMod val="75000"/>
                  </a:schemeClr>
                </a:solidFill>
                <a:effectLst/>
                <a:latin typeface="+mn-lt"/>
                <a:ea typeface="+mn-ea"/>
                <a:cs typeface="+mn-cs"/>
              </a:rPr>
              <a:t>, que es el ancho de línea y los </a:t>
            </a:r>
            <a:r>
              <a:rPr lang="es-ES" sz="1200" b="0" i="0" kern="1200" baseline="0" dirty="0" err="1">
                <a:solidFill>
                  <a:schemeClr val="bg1">
                    <a:lumMod val="75000"/>
                  </a:schemeClr>
                </a:solidFill>
                <a:effectLst/>
                <a:latin typeface="+mn-lt"/>
                <a:ea typeface="+mn-ea"/>
                <a:cs typeface="+mn-cs"/>
              </a:rPr>
              <a:t>padding</a:t>
            </a:r>
            <a:r>
              <a:rPr lang="es-ES" sz="1200" b="0" i="0" kern="1200" baseline="0" dirty="0">
                <a:solidFill>
                  <a:schemeClr val="bg1">
                    <a:lumMod val="75000"/>
                  </a:schemeClr>
                </a:solidFill>
                <a:effectLst/>
                <a:latin typeface="+mn-lt"/>
                <a:ea typeface="+mn-ea"/>
                <a:cs typeface="+mn-cs"/>
              </a:rPr>
              <a:t>. En cuanto al </a:t>
            </a:r>
            <a:r>
              <a:rPr lang="es-ES" sz="1200" b="0" i="0" kern="1200" baseline="0" dirty="0" err="1">
                <a:solidFill>
                  <a:schemeClr val="bg1">
                    <a:lumMod val="75000"/>
                  </a:schemeClr>
                </a:solidFill>
                <a:effectLst/>
                <a:latin typeface="+mn-lt"/>
                <a:ea typeface="+mn-ea"/>
                <a:cs typeface="+mn-cs"/>
              </a:rPr>
              <a:t>width</a:t>
            </a:r>
            <a:r>
              <a:rPr lang="es-ES" sz="1200" b="0" i="0" kern="1200" baseline="0" dirty="0">
                <a:solidFill>
                  <a:schemeClr val="bg1">
                    <a:lumMod val="75000"/>
                  </a:schemeClr>
                </a:solidFill>
                <a:effectLst/>
                <a:latin typeface="+mn-lt"/>
                <a:ea typeface="+mn-ea"/>
                <a:cs typeface="+mn-cs"/>
              </a:rPr>
              <a:t>, componentes al 100% y luego que se adapten a la </a:t>
            </a:r>
            <a:r>
              <a:rPr lang="es-ES" sz="1200" b="0" i="0" kern="1200" baseline="0" dirty="0" err="1">
                <a:solidFill>
                  <a:schemeClr val="bg1">
                    <a:lumMod val="75000"/>
                  </a:schemeClr>
                </a:solidFill>
                <a:effectLst/>
                <a:latin typeface="+mn-lt"/>
                <a:ea typeface="+mn-ea"/>
                <a:cs typeface="+mn-cs"/>
              </a:rPr>
              <a:t>grid</a:t>
            </a:r>
            <a:r>
              <a:rPr lang="es-ES" sz="1200" b="0" i="0" kern="1200" baseline="0" dirty="0">
                <a:solidFill>
                  <a:schemeClr val="bg1">
                    <a:lumMod val="75000"/>
                  </a:schemeClr>
                </a:solidFill>
                <a:effectLst/>
                <a:latin typeface="+mn-lt"/>
                <a:ea typeface="+mn-ea"/>
                <a:cs typeface="+mn-cs"/>
              </a:rPr>
              <a:t>. El </a:t>
            </a:r>
            <a:r>
              <a:rPr lang="es-ES" sz="1200" b="0" i="0" kern="1200" baseline="0" dirty="0" err="1">
                <a:solidFill>
                  <a:schemeClr val="bg1">
                    <a:lumMod val="75000"/>
                  </a:schemeClr>
                </a:solidFill>
                <a:effectLst/>
                <a:latin typeface="+mn-lt"/>
                <a:ea typeface="+mn-ea"/>
                <a:cs typeface="+mn-cs"/>
              </a:rPr>
              <a:t>max-width</a:t>
            </a:r>
            <a:r>
              <a:rPr lang="es-ES" sz="1200" b="0" i="0" kern="1200" baseline="0" dirty="0">
                <a:solidFill>
                  <a:schemeClr val="bg1">
                    <a:lumMod val="75000"/>
                  </a:schemeClr>
                </a:solidFill>
                <a:effectLst/>
                <a:latin typeface="+mn-lt"/>
                <a:ea typeface="+mn-ea"/>
                <a:cs typeface="+mn-cs"/>
              </a:rPr>
              <a:t> nos sirve luego para la </a:t>
            </a:r>
            <a:r>
              <a:rPr lang="es-ES" sz="1200" b="0" i="0" kern="1200" baseline="0" dirty="0" err="1">
                <a:solidFill>
                  <a:schemeClr val="bg1">
                    <a:lumMod val="75000"/>
                  </a:schemeClr>
                </a:solidFill>
                <a:effectLst/>
                <a:latin typeface="+mn-lt"/>
                <a:ea typeface="+mn-ea"/>
                <a:cs typeface="+mn-cs"/>
              </a:rPr>
              <a:t>ellipsis</a:t>
            </a:r>
            <a:r>
              <a:rPr lang="es-ES" sz="1200" b="0" i="0" kern="1200" baseline="0" dirty="0">
                <a:solidFill>
                  <a:schemeClr val="bg1">
                    <a:lumMod val="75000"/>
                  </a:schemeClr>
                </a:solidFill>
                <a:effectLst/>
                <a:latin typeface="+mn-lt"/>
                <a:ea typeface="+mn-ea"/>
                <a:cs typeface="+mn-cs"/>
              </a:rPr>
              <a:t> de los textos:</a:t>
            </a:r>
          </a:p>
          <a:p>
            <a:pPr marL="171450" indent="-171450" fontAlgn="base">
              <a:buFontTx/>
              <a:buChar char="-"/>
            </a:pPr>
            <a:endParaRPr lang="es-ES" sz="1200" b="0" i="0" kern="1200" baseline="0" dirty="0">
              <a:solidFill>
                <a:schemeClr val="bg1">
                  <a:lumMod val="75000"/>
                </a:schemeClr>
              </a:solidFill>
              <a:effectLst/>
              <a:latin typeface="+mn-lt"/>
              <a:ea typeface="+mn-ea"/>
              <a:cs typeface="+mn-cs"/>
            </a:endParaRPr>
          </a:p>
          <a:p>
            <a:pPr marL="171450" indent="-171450" fontAlgn="base">
              <a:buFontTx/>
              <a:buChar char="-"/>
            </a:pPr>
            <a:r>
              <a:rPr lang="en-US" sz="1200" b="0" i="0" kern="1200" dirty="0">
                <a:solidFill>
                  <a:schemeClr val="tx1"/>
                </a:solidFill>
                <a:effectLst/>
                <a:latin typeface="+mn-lt"/>
                <a:ea typeface="+mn-ea"/>
                <a:cs typeface="+mn-cs"/>
              </a:rPr>
              <a:t>TRUCO ELLIPSIS TEXTO</a:t>
            </a:r>
          </a:p>
          <a:p>
            <a:pPr marL="171450" indent="-171450" fontAlgn="base">
              <a:buFontTx/>
              <a:buChar char="-"/>
            </a:pPr>
            <a:r>
              <a:rPr lang="en-US" sz="1200" b="0" i="0" kern="1200" dirty="0">
                <a:solidFill>
                  <a:schemeClr val="tx1"/>
                </a:solidFill>
                <a:effectLst/>
                <a:latin typeface="+mn-lt"/>
                <a:ea typeface="+mn-ea"/>
                <a:cs typeface="+mn-cs"/>
              </a:rPr>
              <a:t>white-space: </a:t>
            </a:r>
            <a:r>
              <a:rPr lang="en-US" sz="1200" b="0" i="0" kern="1200" dirty="0" err="1">
                <a:solidFill>
                  <a:schemeClr val="tx1"/>
                </a:solidFill>
                <a:effectLst/>
                <a:latin typeface="+mn-lt"/>
                <a:ea typeface="+mn-ea"/>
                <a:cs typeface="+mn-cs"/>
              </a:rPr>
              <a:t>nowrap</a:t>
            </a:r>
            <a:r>
              <a:rPr lang="en-US" sz="1200" b="0" i="0" kern="1200" dirty="0">
                <a:solidFill>
                  <a:schemeClr val="tx1"/>
                </a:solidFill>
                <a:effectLst/>
                <a:latin typeface="+mn-lt"/>
                <a:ea typeface="+mn-ea"/>
                <a:cs typeface="+mn-cs"/>
              </a:rPr>
              <a:t>; overflow: hidden; text-overflow: ellipsis;</a:t>
            </a:r>
            <a:endParaRPr lang="es-ES" sz="1200" b="0" i="0" kern="1200" baseline="0" dirty="0">
              <a:solidFill>
                <a:schemeClr val="bg1">
                  <a:lumMod val="75000"/>
                </a:schemeClr>
              </a:solidFill>
              <a:effectLst/>
              <a:latin typeface="+mn-lt"/>
              <a:ea typeface="+mn-ea"/>
              <a:cs typeface="+mn-cs"/>
            </a:endParaRPr>
          </a:p>
          <a:p>
            <a:pPr marL="171450" indent="-171450" fontAlgn="base">
              <a:buFontTx/>
              <a:buChar char="-"/>
            </a:pPr>
            <a:endParaRPr lang="es-ES" sz="1200" b="0" i="0" kern="1200" baseline="0" dirty="0">
              <a:solidFill>
                <a:schemeClr val="bg1">
                  <a:lumMod val="75000"/>
                </a:schemeClr>
              </a:solidFill>
              <a:effectLst/>
              <a:latin typeface="+mn-lt"/>
              <a:ea typeface="+mn-ea"/>
              <a:cs typeface="+mn-cs"/>
            </a:endParaRPr>
          </a:p>
          <a:p>
            <a:pPr marL="171450" indent="-171450" fontAlgn="base">
              <a:buFontTx/>
              <a:buChar char="-"/>
            </a:pPr>
            <a:endParaRPr lang="es-ES" sz="1200" b="0" i="0" kern="1200" baseline="0" dirty="0">
              <a:solidFill>
                <a:schemeClr val="bg1">
                  <a:lumMod val="75000"/>
                </a:schemeClr>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4D856468-3B56-437D-8766-F3DCB404D175}" type="slidenum">
              <a:rPr lang="es-ES" smtClean="0"/>
              <a:t>12</a:t>
            </a:fld>
            <a:endParaRPr lang="es-ES"/>
          </a:p>
        </p:txBody>
      </p:sp>
    </p:spTree>
    <p:extLst>
      <p:ext uri="{BB962C8B-B14F-4D97-AF65-F5344CB8AC3E}">
        <p14:creationId xmlns:p14="http://schemas.microsoft.com/office/powerpoint/2010/main" val="31795380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fontAlgn="base">
              <a:buFontTx/>
              <a:buNone/>
            </a:pPr>
            <a:r>
              <a:rPr lang="es-ES" sz="1200" b="0" i="0" kern="1200" baseline="0" dirty="0">
                <a:solidFill>
                  <a:schemeClr val="bg1">
                    <a:lumMod val="75000"/>
                  </a:schemeClr>
                </a:solidFill>
                <a:effectLst/>
                <a:latin typeface="+mn-lt"/>
                <a:ea typeface="+mn-ea"/>
                <a:cs typeface="+mn-cs"/>
              </a:rPr>
              <a:t>Con el </a:t>
            </a:r>
            <a:r>
              <a:rPr lang="es-ES" sz="1200" b="0" i="0" kern="1200" baseline="0" dirty="0" err="1">
                <a:solidFill>
                  <a:schemeClr val="bg1">
                    <a:lumMod val="75000"/>
                  </a:schemeClr>
                </a:solidFill>
                <a:effectLst/>
                <a:latin typeface="+mn-lt"/>
                <a:ea typeface="+mn-ea"/>
                <a:cs typeface="+mn-cs"/>
              </a:rPr>
              <a:t>display</a:t>
            </a:r>
            <a:r>
              <a:rPr lang="es-ES" sz="1200" b="0" i="0" kern="1200" baseline="0" dirty="0">
                <a:solidFill>
                  <a:schemeClr val="bg1">
                    <a:lumMod val="75000"/>
                  </a:schemeClr>
                </a:solidFill>
                <a:effectLst/>
                <a:latin typeface="+mn-lt"/>
                <a:ea typeface="+mn-ea"/>
                <a:cs typeface="+mn-cs"/>
              </a:rPr>
              <a:t> definimos si un elemento es visible y como.</a:t>
            </a:r>
          </a:p>
          <a:p>
            <a:pPr marL="0" indent="0" fontAlgn="base">
              <a:buFontTx/>
              <a:buNone/>
            </a:pPr>
            <a:endParaRPr lang="es-ES" sz="1200" b="0" i="0" kern="1200" baseline="0" dirty="0">
              <a:solidFill>
                <a:schemeClr val="bg1">
                  <a:lumMod val="75000"/>
                </a:schemeClr>
              </a:solidFill>
              <a:effectLst/>
              <a:latin typeface="+mn-lt"/>
              <a:ea typeface="+mn-ea"/>
              <a:cs typeface="+mn-cs"/>
            </a:endParaRPr>
          </a:p>
          <a:p>
            <a:pPr marL="0" indent="0" fontAlgn="base">
              <a:buFontTx/>
              <a:buNone/>
            </a:pPr>
            <a:r>
              <a:rPr lang="es-ES" sz="1200" b="0" i="0" kern="1200" baseline="0" dirty="0">
                <a:solidFill>
                  <a:schemeClr val="bg1">
                    <a:lumMod val="75000"/>
                  </a:schemeClr>
                </a:solidFill>
                <a:effectLst/>
                <a:latin typeface="+mn-lt"/>
                <a:ea typeface="+mn-ea"/>
                <a:cs typeface="+mn-cs"/>
              </a:rPr>
              <a:t>Casi todos los elementos HTML están en block o </a:t>
            </a:r>
            <a:r>
              <a:rPr lang="es-ES" sz="1200" b="0" i="0" kern="1200" baseline="0" dirty="0" err="1">
                <a:solidFill>
                  <a:schemeClr val="bg1">
                    <a:lumMod val="75000"/>
                  </a:schemeClr>
                </a:solidFill>
                <a:effectLst/>
                <a:latin typeface="+mn-lt"/>
                <a:ea typeface="+mn-ea"/>
                <a:cs typeface="+mn-cs"/>
              </a:rPr>
              <a:t>inline</a:t>
            </a:r>
            <a:r>
              <a:rPr lang="es-ES" sz="1200" b="0" i="0" kern="1200" baseline="0" dirty="0">
                <a:solidFill>
                  <a:schemeClr val="bg1">
                    <a:lumMod val="75000"/>
                  </a:schemeClr>
                </a:solidFill>
                <a:effectLst/>
                <a:latin typeface="+mn-lt"/>
                <a:ea typeface="+mn-ea"/>
                <a:cs typeface="+mn-cs"/>
              </a:rPr>
              <a:t>. Los elementos en bloque, comienzan en una nueva línea y ocupan todo el ancho disponible. Por ejemplo un div, un h1, o </a:t>
            </a:r>
            <a:r>
              <a:rPr lang="es-ES" sz="1200" b="0" i="0" kern="1200" baseline="0" dirty="0" err="1">
                <a:solidFill>
                  <a:schemeClr val="bg1">
                    <a:lumMod val="75000"/>
                  </a:schemeClr>
                </a:solidFill>
                <a:effectLst/>
                <a:latin typeface="+mn-lt"/>
                <a:ea typeface="+mn-ea"/>
                <a:cs typeface="+mn-cs"/>
              </a:rPr>
              <a:t>footer</a:t>
            </a:r>
            <a:r>
              <a:rPr lang="es-ES" sz="1200" b="0" i="0" kern="1200" baseline="0" dirty="0">
                <a:solidFill>
                  <a:schemeClr val="bg1">
                    <a:lumMod val="75000"/>
                  </a:schemeClr>
                </a:solidFill>
                <a:effectLst/>
                <a:latin typeface="+mn-lt"/>
                <a:ea typeface="+mn-ea"/>
                <a:cs typeface="+mn-cs"/>
              </a:rPr>
              <a:t> etc.</a:t>
            </a:r>
          </a:p>
          <a:p>
            <a:pPr marL="0" indent="0" fontAlgn="base">
              <a:buFontTx/>
              <a:buNone/>
            </a:pPr>
            <a:r>
              <a:rPr lang="es-ES" sz="1200" b="0" i="0" kern="1200" baseline="0" dirty="0">
                <a:solidFill>
                  <a:schemeClr val="bg1">
                    <a:lumMod val="75000"/>
                  </a:schemeClr>
                </a:solidFill>
                <a:effectLst/>
                <a:latin typeface="+mn-lt"/>
                <a:ea typeface="+mn-ea"/>
                <a:cs typeface="+mn-cs"/>
              </a:rPr>
              <a:t>Sin embargo los elementos </a:t>
            </a:r>
            <a:r>
              <a:rPr lang="es-ES" sz="1200" b="0" i="0" kern="1200" baseline="0" dirty="0" err="1">
                <a:solidFill>
                  <a:schemeClr val="bg1">
                    <a:lumMod val="75000"/>
                  </a:schemeClr>
                </a:solidFill>
                <a:effectLst/>
                <a:latin typeface="+mn-lt"/>
                <a:ea typeface="+mn-ea"/>
                <a:cs typeface="+mn-cs"/>
              </a:rPr>
              <a:t>inline</a:t>
            </a:r>
            <a:r>
              <a:rPr lang="es-ES" sz="1200" b="0" i="0" kern="1200" baseline="0" dirty="0">
                <a:solidFill>
                  <a:schemeClr val="bg1">
                    <a:lumMod val="75000"/>
                  </a:schemeClr>
                </a:solidFill>
                <a:effectLst/>
                <a:latin typeface="+mn-lt"/>
                <a:ea typeface="+mn-ea"/>
                <a:cs typeface="+mn-cs"/>
              </a:rPr>
              <a:t>, comienzan en la misma línea que su elemento hermano y solo ocupan el ancho necesario, por ejemplo un </a:t>
            </a:r>
            <a:r>
              <a:rPr lang="es-ES" sz="1200" b="0" i="0" kern="1200" baseline="0" dirty="0" err="1">
                <a:solidFill>
                  <a:schemeClr val="bg1">
                    <a:lumMod val="75000"/>
                  </a:schemeClr>
                </a:solidFill>
                <a:effectLst/>
                <a:latin typeface="+mn-lt"/>
                <a:ea typeface="+mn-ea"/>
                <a:cs typeface="+mn-cs"/>
              </a:rPr>
              <a:t>span</a:t>
            </a:r>
            <a:endParaRPr lang="es-ES" sz="1200" b="0" i="0" kern="1200" baseline="0" dirty="0">
              <a:solidFill>
                <a:schemeClr val="bg1">
                  <a:lumMod val="75000"/>
                </a:schemeClr>
              </a:solidFill>
              <a:effectLst/>
              <a:latin typeface="+mn-lt"/>
              <a:ea typeface="+mn-ea"/>
              <a:cs typeface="+mn-cs"/>
            </a:endParaRPr>
          </a:p>
          <a:p>
            <a:pPr marL="0" indent="0" fontAlgn="base">
              <a:buFontTx/>
              <a:buNone/>
            </a:pPr>
            <a:endParaRPr lang="es-ES" sz="1200" b="0" i="0" kern="1200" baseline="0" dirty="0">
              <a:solidFill>
                <a:schemeClr val="bg1">
                  <a:lumMod val="75000"/>
                </a:schemeClr>
              </a:solidFill>
              <a:effectLst/>
              <a:latin typeface="+mn-lt"/>
              <a:ea typeface="+mn-ea"/>
              <a:cs typeface="+mn-cs"/>
            </a:endParaRPr>
          </a:p>
          <a:p>
            <a:pPr marL="0" indent="0" fontAlgn="base">
              <a:buFontTx/>
              <a:buNone/>
            </a:pPr>
            <a:r>
              <a:rPr lang="es-ES" sz="1200" b="0" i="0" kern="1200" baseline="0" dirty="0">
                <a:solidFill>
                  <a:schemeClr val="bg1">
                    <a:lumMod val="75000"/>
                  </a:schemeClr>
                </a:solidFill>
                <a:effectLst/>
                <a:latin typeface="+mn-lt"/>
                <a:ea typeface="+mn-ea"/>
                <a:cs typeface="+mn-cs"/>
              </a:rPr>
              <a:t>El </a:t>
            </a:r>
            <a:r>
              <a:rPr lang="es-ES" sz="1200" b="0" i="0" kern="1200" baseline="0" dirty="0" err="1">
                <a:solidFill>
                  <a:schemeClr val="bg1">
                    <a:lumMod val="75000"/>
                  </a:schemeClr>
                </a:solidFill>
                <a:effectLst/>
                <a:latin typeface="+mn-lt"/>
                <a:ea typeface="+mn-ea"/>
                <a:cs typeface="+mn-cs"/>
              </a:rPr>
              <a:t>display:none</a:t>
            </a:r>
            <a:r>
              <a:rPr lang="es-ES" sz="1200" b="0" i="0" kern="1200" baseline="0" dirty="0">
                <a:solidFill>
                  <a:schemeClr val="bg1">
                    <a:lumMod val="75000"/>
                  </a:schemeClr>
                </a:solidFill>
                <a:effectLst/>
                <a:latin typeface="+mn-lt"/>
                <a:ea typeface="+mn-ea"/>
                <a:cs typeface="+mn-cs"/>
              </a:rPr>
              <a:t> oculta elementos pero no los elimina, se suele usar en la lógica de componentes por ejemplo un desplegable.</a:t>
            </a:r>
          </a:p>
          <a:p>
            <a:pPr marL="0" indent="0" fontAlgn="base">
              <a:buFontTx/>
              <a:buNone/>
            </a:pPr>
            <a:endParaRPr lang="es-ES" sz="1200" b="0" i="0" kern="1200" baseline="0" dirty="0">
              <a:solidFill>
                <a:schemeClr val="bg1">
                  <a:lumMod val="75000"/>
                </a:schemeClr>
              </a:solidFill>
              <a:effectLst/>
              <a:latin typeface="+mn-lt"/>
              <a:ea typeface="+mn-ea"/>
              <a:cs typeface="+mn-cs"/>
            </a:endParaRPr>
          </a:p>
          <a:p>
            <a:pPr marL="0" indent="0" fontAlgn="base">
              <a:buFontTx/>
              <a:buNone/>
            </a:pPr>
            <a:r>
              <a:rPr lang="es-ES" sz="1200" b="0" i="0" kern="1200" baseline="0" dirty="0">
                <a:solidFill>
                  <a:schemeClr val="bg1">
                    <a:lumMod val="75000"/>
                  </a:schemeClr>
                </a:solidFill>
                <a:effectLst/>
                <a:latin typeface="+mn-lt"/>
                <a:ea typeface="+mn-ea"/>
                <a:cs typeface="+mn-cs"/>
              </a:rPr>
              <a:t>PREGUNTA: diferencias entre </a:t>
            </a:r>
            <a:r>
              <a:rPr lang="es-ES" sz="1200" b="0" i="0" kern="1200" baseline="0" dirty="0" err="1">
                <a:solidFill>
                  <a:schemeClr val="bg1">
                    <a:lumMod val="75000"/>
                  </a:schemeClr>
                </a:solidFill>
                <a:effectLst/>
                <a:latin typeface="+mn-lt"/>
                <a:ea typeface="+mn-ea"/>
                <a:cs typeface="+mn-cs"/>
              </a:rPr>
              <a:t>visibility</a:t>
            </a:r>
            <a:r>
              <a:rPr lang="es-ES" sz="1200" b="0" i="0" kern="1200" baseline="0" dirty="0">
                <a:solidFill>
                  <a:schemeClr val="bg1">
                    <a:lumMod val="75000"/>
                  </a:schemeClr>
                </a:solidFill>
                <a:effectLst/>
                <a:latin typeface="+mn-lt"/>
                <a:ea typeface="+mn-ea"/>
                <a:cs typeface="+mn-cs"/>
              </a:rPr>
              <a:t> </a:t>
            </a:r>
            <a:r>
              <a:rPr lang="es-ES" sz="1200" b="0" i="0" kern="1200" baseline="0" dirty="0" err="1">
                <a:solidFill>
                  <a:schemeClr val="bg1">
                    <a:lumMod val="75000"/>
                  </a:schemeClr>
                </a:solidFill>
                <a:effectLst/>
                <a:latin typeface="+mn-lt"/>
                <a:ea typeface="+mn-ea"/>
                <a:cs typeface="+mn-cs"/>
              </a:rPr>
              <a:t>hidden</a:t>
            </a:r>
            <a:r>
              <a:rPr lang="es-ES" sz="1200" b="0" i="0" kern="1200" baseline="0" dirty="0">
                <a:solidFill>
                  <a:schemeClr val="bg1">
                    <a:lumMod val="75000"/>
                  </a:schemeClr>
                </a:solidFill>
                <a:effectLst/>
                <a:latin typeface="+mn-lt"/>
                <a:ea typeface="+mn-ea"/>
                <a:cs typeface="+mn-cs"/>
              </a:rPr>
              <a:t> y </a:t>
            </a:r>
            <a:r>
              <a:rPr lang="es-ES" sz="1200" b="0" i="0" kern="1200" baseline="0" dirty="0" err="1">
                <a:solidFill>
                  <a:schemeClr val="bg1">
                    <a:lumMod val="75000"/>
                  </a:schemeClr>
                </a:solidFill>
                <a:effectLst/>
                <a:latin typeface="+mn-lt"/>
                <a:ea typeface="+mn-ea"/>
                <a:cs typeface="+mn-cs"/>
              </a:rPr>
              <a:t>display</a:t>
            </a:r>
            <a:r>
              <a:rPr lang="es-ES" sz="1200" b="0" i="0" kern="1200" baseline="0" dirty="0">
                <a:solidFill>
                  <a:schemeClr val="bg1">
                    <a:lumMod val="75000"/>
                  </a:schemeClr>
                </a:solidFill>
                <a:effectLst/>
                <a:latin typeface="+mn-lt"/>
                <a:ea typeface="+mn-ea"/>
                <a:cs typeface="+mn-cs"/>
              </a:rPr>
              <a:t> </a:t>
            </a:r>
            <a:r>
              <a:rPr lang="es-ES" sz="1200" b="0" i="0" kern="1200" baseline="0" dirty="0" err="1">
                <a:solidFill>
                  <a:schemeClr val="bg1">
                    <a:lumMod val="75000"/>
                  </a:schemeClr>
                </a:solidFill>
                <a:effectLst/>
                <a:latin typeface="+mn-lt"/>
                <a:ea typeface="+mn-ea"/>
                <a:cs typeface="+mn-cs"/>
              </a:rPr>
              <a:t>none</a:t>
            </a:r>
            <a:r>
              <a:rPr lang="es-ES" sz="1200" b="0" i="0" kern="1200" baseline="0" dirty="0">
                <a:solidFill>
                  <a:schemeClr val="bg1">
                    <a:lumMod val="75000"/>
                  </a:schemeClr>
                </a:solidFill>
                <a:effectLst/>
                <a:latin typeface="+mn-lt"/>
                <a:ea typeface="+mn-ea"/>
                <a:cs typeface="+mn-cs"/>
              </a:rPr>
              <a:t>. En el primero aunque no se visualice seguirá ocupando espacio</a:t>
            </a:r>
          </a:p>
          <a:p>
            <a:pPr marL="0" indent="0" fontAlgn="base">
              <a:buFontTx/>
              <a:buNone/>
            </a:pPr>
            <a:endParaRPr lang="es-ES" sz="1200" b="0" i="0" kern="1200" baseline="0" dirty="0">
              <a:solidFill>
                <a:schemeClr val="bg1">
                  <a:lumMod val="75000"/>
                </a:schemeClr>
              </a:solidFill>
              <a:effectLst/>
              <a:latin typeface="+mn-lt"/>
              <a:ea typeface="+mn-ea"/>
              <a:cs typeface="+mn-cs"/>
            </a:endParaRPr>
          </a:p>
          <a:p>
            <a:pPr marL="0" indent="0" fontAlgn="base">
              <a:buFontTx/>
              <a:buNone/>
            </a:pPr>
            <a:endParaRPr lang="es-ES" sz="1200" b="0" i="0" kern="1200" baseline="0" dirty="0">
              <a:solidFill>
                <a:schemeClr val="bg1">
                  <a:lumMod val="75000"/>
                </a:schemeClr>
              </a:solidFill>
              <a:effectLst/>
              <a:latin typeface="+mn-lt"/>
              <a:ea typeface="+mn-ea"/>
              <a:cs typeface="+mn-cs"/>
            </a:endParaRPr>
          </a:p>
          <a:p>
            <a:r>
              <a:rPr lang="es-ES" sz="1200" b="0" i="0" kern="1200" dirty="0">
                <a:solidFill>
                  <a:schemeClr val="tx1"/>
                </a:solidFill>
                <a:effectLst/>
                <a:latin typeface="+mn-lt"/>
                <a:ea typeface="+mn-ea"/>
                <a:cs typeface="+mn-cs"/>
              </a:rPr>
              <a:t>En comparación con </a:t>
            </a:r>
            <a:r>
              <a:rPr lang="es-ES" sz="1200" b="0" i="0" kern="1200" dirty="0" err="1">
                <a:solidFill>
                  <a:schemeClr val="tx1"/>
                </a:solidFill>
                <a:effectLst/>
                <a:latin typeface="+mn-lt"/>
                <a:ea typeface="+mn-ea"/>
                <a:cs typeface="+mn-cs"/>
              </a:rPr>
              <a:t>display</a:t>
            </a:r>
            <a:r>
              <a:rPr lang="es-ES" sz="1200" b="0" i="0" kern="1200" dirty="0">
                <a:solidFill>
                  <a:schemeClr val="tx1"/>
                </a:solidFill>
                <a:effectLst/>
                <a:latin typeface="+mn-lt"/>
                <a:ea typeface="+mn-ea"/>
                <a:cs typeface="+mn-cs"/>
              </a:rPr>
              <a:t>: </a:t>
            </a:r>
            <a:r>
              <a:rPr lang="es-ES" sz="1200" b="0" i="0" kern="1200" dirty="0" err="1">
                <a:solidFill>
                  <a:schemeClr val="tx1"/>
                </a:solidFill>
                <a:effectLst/>
                <a:latin typeface="+mn-lt"/>
                <a:ea typeface="+mn-ea"/>
                <a:cs typeface="+mn-cs"/>
              </a:rPr>
              <a:t>inline</a:t>
            </a:r>
            <a:r>
              <a:rPr lang="es-ES" sz="1200" b="0" i="0" kern="1200" dirty="0">
                <a:solidFill>
                  <a:schemeClr val="tx1"/>
                </a:solidFill>
                <a:effectLst/>
                <a:latin typeface="+mn-lt"/>
                <a:ea typeface="+mn-ea"/>
                <a:cs typeface="+mn-cs"/>
              </a:rPr>
              <a:t>, la principal diferencia es que </a:t>
            </a:r>
            <a:r>
              <a:rPr lang="es-ES" sz="1200" b="0" i="0" kern="1200" dirty="0" err="1">
                <a:solidFill>
                  <a:schemeClr val="tx1"/>
                </a:solidFill>
                <a:effectLst/>
                <a:latin typeface="+mn-lt"/>
                <a:ea typeface="+mn-ea"/>
                <a:cs typeface="+mn-cs"/>
              </a:rPr>
              <a:t>display</a:t>
            </a:r>
            <a:r>
              <a:rPr lang="es-ES" sz="1200" b="0" i="0" kern="1200" dirty="0">
                <a:solidFill>
                  <a:schemeClr val="tx1"/>
                </a:solidFill>
                <a:effectLst/>
                <a:latin typeface="+mn-lt"/>
                <a:ea typeface="+mn-ea"/>
                <a:cs typeface="+mn-cs"/>
              </a:rPr>
              <a:t>: </a:t>
            </a:r>
            <a:r>
              <a:rPr lang="es-ES" sz="1200" b="0" i="0" kern="1200" dirty="0" err="1">
                <a:solidFill>
                  <a:schemeClr val="tx1"/>
                </a:solidFill>
                <a:effectLst/>
                <a:latin typeface="+mn-lt"/>
                <a:ea typeface="+mn-ea"/>
                <a:cs typeface="+mn-cs"/>
              </a:rPr>
              <a:t>inline</a:t>
            </a:r>
            <a:r>
              <a:rPr lang="es-ES" sz="1200" b="0" i="0" kern="1200" dirty="0">
                <a:solidFill>
                  <a:schemeClr val="tx1"/>
                </a:solidFill>
                <a:effectLst/>
                <a:latin typeface="+mn-lt"/>
                <a:ea typeface="+mn-ea"/>
                <a:cs typeface="+mn-cs"/>
              </a:rPr>
              <a:t>-block permite establecer un ancho y alto en el elemento.</a:t>
            </a:r>
          </a:p>
          <a:p>
            <a:r>
              <a:rPr lang="es-ES" sz="1200" b="0" i="0" kern="1200" dirty="0">
                <a:solidFill>
                  <a:schemeClr val="tx1"/>
                </a:solidFill>
                <a:effectLst/>
                <a:latin typeface="+mn-lt"/>
                <a:ea typeface="+mn-ea"/>
                <a:cs typeface="+mn-cs"/>
              </a:rPr>
              <a:t>Además, con </a:t>
            </a:r>
            <a:r>
              <a:rPr lang="es-ES" sz="1200" b="0" i="0" kern="1200" dirty="0" err="1">
                <a:solidFill>
                  <a:schemeClr val="tx1"/>
                </a:solidFill>
                <a:effectLst/>
                <a:latin typeface="+mn-lt"/>
                <a:ea typeface="+mn-ea"/>
                <a:cs typeface="+mn-cs"/>
              </a:rPr>
              <a:t>display</a:t>
            </a:r>
            <a:r>
              <a:rPr lang="es-ES" sz="1200" b="0" i="0" kern="1200" dirty="0">
                <a:solidFill>
                  <a:schemeClr val="tx1"/>
                </a:solidFill>
                <a:effectLst/>
                <a:latin typeface="+mn-lt"/>
                <a:ea typeface="+mn-ea"/>
                <a:cs typeface="+mn-cs"/>
              </a:rPr>
              <a:t>: </a:t>
            </a:r>
            <a:r>
              <a:rPr lang="es-ES" sz="1200" b="0" i="0" kern="1200" dirty="0" err="1">
                <a:solidFill>
                  <a:schemeClr val="tx1"/>
                </a:solidFill>
                <a:effectLst/>
                <a:latin typeface="+mn-lt"/>
                <a:ea typeface="+mn-ea"/>
                <a:cs typeface="+mn-cs"/>
              </a:rPr>
              <a:t>inline</a:t>
            </a:r>
            <a:r>
              <a:rPr lang="es-ES" sz="1200" b="0" i="0" kern="1200" dirty="0">
                <a:solidFill>
                  <a:schemeClr val="tx1"/>
                </a:solidFill>
                <a:effectLst/>
                <a:latin typeface="+mn-lt"/>
                <a:ea typeface="+mn-ea"/>
                <a:cs typeface="+mn-cs"/>
              </a:rPr>
              <a:t>-block, se respetan los márgenes / rellenos superiores e inferiores, pero con </a:t>
            </a:r>
            <a:r>
              <a:rPr lang="es-ES" sz="1200" b="0" i="0" kern="1200" dirty="0" err="1">
                <a:solidFill>
                  <a:schemeClr val="tx1"/>
                </a:solidFill>
                <a:effectLst/>
                <a:latin typeface="+mn-lt"/>
                <a:ea typeface="+mn-ea"/>
                <a:cs typeface="+mn-cs"/>
              </a:rPr>
              <a:t>display</a:t>
            </a:r>
            <a:r>
              <a:rPr lang="es-ES" sz="1200" b="0" i="0" kern="1200" dirty="0">
                <a:solidFill>
                  <a:schemeClr val="tx1"/>
                </a:solidFill>
                <a:effectLst/>
                <a:latin typeface="+mn-lt"/>
                <a:ea typeface="+mn-ea"/>
                <a:cs typeface="+mn-cs"/>
              </a:rPr>
              <a:t>: </a:t>
            </a:r>
            <a:r>
              <a:rPr lang="es-ES" sz="1200" b="0" i="0" kern="1200" dirty="0" err="1">
                <a:solidFill>
                  <a:schemeClr val="tx1"/>
                </a:solidFill>
                <a:effectLst/>
                <a:latin typeface="+mn-lt"/>
                <a:ea typeface="+mn-ea"/>
                <a:cs typeface="+mn-cs"/>
              </a:rPr>
              <a:t>inline</a:t>
            </a:r>
            <a:r>
              <a:rPr lang="es-ES" sz="1200" b="0" i="0" kern="1200" dirty="0">
                <a:solidFill>
                  <a:schemeClr val="tx1"/>
                </a:solidFill>
                <a:effectLst/>
                <a:latin typeface="+mn-lt"/>
                <a:ea typeface="+mn-ea"/>
                <a:cs typeface="+mn-cs"/>
              </a:rPr>
              <a:t> ellos no.</a:t>
            </a:r>
          </a:p>
          <a:p>
            <a:r>
              <a:rPr lang="es-ES" sz="1200" b="0" i="0" kern="1200" dirty="0">
                <a:solidFill>
                  <a:schemeClr val="tx1"/>
                </a:solidFill>
                <a:effectLst/>
                <a:latin typeface="+mn-lt"/>
                <a:ea typeface="+mn-ea"/>
                <a:cs typeface="+mn-cs"/>
              </a:rPr>
              <a:t>En comparación con </a:t>
            </a:r>
            <a:r>
              <a:rPr lang="es-ES" sz="1200" b="0" i="0" kern="1200" dirty="0" err="1">
                <a:solidFill>
                  <a:schemeClr val="tx1"/>
                </a:solidFill>
                <a:effectLst/>
                <a:latin typeface="+mn-lt"/>
                <a:ea typeface="+mn-ea"/>
                <a:cs typeface="+mn-cs"/>
              </a:rPr>
              <a:t>display</a:t>
            </a:r>
            <a:r>
              <a:rPr lang="es-ES" sz="1200" b="0" i="0" kern="1200" dirty="0">
                <a:solidFill>
                  <a:schemeClr val="tx1"/>
                </a:solidFill>
                <a:effectLst/>
                <a:latin typeface="+mn-lt"/>
                <a:ea typeface="+mn-ea"/>
                <a:cs typeface="+mn-cs"/>
              </a:rPr>
              <a:t>: block, la principal diferencia es que </a:t>
            </a:r>
            <a:r>
              <a:rPr lang="es-ES" sz="1200" b="0" i="0" kern="1200" dirty="0" err="1">
                <a:solidFill>
                  <a:schemeClr val="tx1"/>
                </a:solidFill>
                <a:effectLst/>
                <a:latin typeface="+mn-lt"/>
                <a:ea typeface="+mn-ea"/>
                <a:cs typeface="+mn-cs"/>
              </a:rPr>
              <a:t>display</a:t>
            </a:r>
            <a:r>
              <a:rPr lang="es-ES" sz="1200" b="0" i="0" kern="1200" dirty="0">
                <a:solidFill>
                  <a:schemeClr val="tx1"/>
                </a:solidFill>
                <a:effectLst/>
                <a:latin typeface="+mn-lt"/>
                <a:ea typeface="+mn-ea"/>
                <a:cs typeface="+mn-cs"/>
              </a:rPr>
              <a:t>: </a:t>
            </a:r>
            <a:r>
              <a:rPr lang="es-ES" sz="1200" b="0" i="0" kern="1200" dirty="0" err="1">
                <a:solidFill>
                  <a:schemeClr val="tx1"/>
                </a:solidFill>
                <a:effectLst/>
                <a:latin typeface="+mn-lt"/>
                <a:ea typeface="+mn-ea"/>
                <a:cs typeface="+mn-cs"/>
              </a:rPr>
              <a:t>inline-blockno</a:t>
            </a:r>
            <a:r>
              <a:rPr lang="es-ES" sz="1200" b="0" i="0" kern="1200" dirty="0">
                <a:solidFill>
                  <a:schemeClr val="tx1"/>
                </a:solidFill>
                <a:effectLst/>
                <a:latin typeface="+mn-lt"/>
                <a:ea typeface="+mn-ea"/>
                <a:cs typeface="+mn-cs"/>
              </a:rPr>
              <a:t> agrega un salto de línea después del elemento, por lo que el elemento puede sentarse junto a otros elementos.</a:t>
            </a:r>
          </a:p>
          <a:p>
            <a:pPr marL="0" indent="0" fontAlgn="base">
              <a:buFontTx/>
              <a:buNone/>
            </a:pPr>
            <a:endParaRPr lang="es-ES" sz="1200" b="0" i="0" kern="1200" baseline="0" dirty="0">
              <a:solidFill>
                <a:schemeClr val="bg1">
                  <a:lumMod val="75000"/>
                </a:schemeClr>
              </a:solidFill>
              <a:effectLst/>
              <a:latin typeface="+mn-lt"/>
              <a:ea typeface="+mn-ea"/>
              <a:cs typeface="+mn-cs"/>
            </a:endParaRPr>
          </a:p>
          <a:p>
            <a:pPr marL="0" indent="0" fontAlgn="base">
              <a:buFontTx/>
              <a:buNone/>
            </a:pPr>
            <a:r>
              <a:rPr lang="es-ES" sz="1200" b="0" i="0" kern="1200" baseline="0" dirty="0">
                <a:solidFill>
                  <a:schemeClr val="bg1">
                    <a:lumMod val="75000"/>
                  </a:schemeClr>
                </a:solidFill>
                <a:effectLst/>
                <a:latin typeface="+mn-lt"/>
                <a:ea typeface="+mn-ea"/>
                <a:cs typeface="+mn-cs"/>
              </a:rPr>
              <a:t>Antes del </a:t>
            </a:r>
            <a:r>
              <a:rPr lang="es-ES" sz="1200" b="0" i="0" kern="1200" baseline="0" dirty="0" err="1">
                <a:solidFill>
                  <a:schemeClr val="bg1">
                    <a:lumMod val="75000"/>
                  </a:schemeClr>
                </a:solidFill>
                <a:effectLst/>
                <a:latin typeface="+mn-lt"/>
                <a:ea typeface="+mn-ea"/>
                <a:cs typeface="+mn-cs"/>
              </a:rPr>
              <a:t>flex</a:t>
            </a:r>
            <a:r>
              <a:rPr lang="es-ES" sz="1200" b="0" i="0" kern="1200" baseline="0" dirty="0">
                <a:solidFill>
                  <a:schemeClr val="bg1">
                    <a:lumMod val="75000"/>
                  </a:schemeClr>
                </a:solidFill>
                <a:effectLst/>
                <a:latin typeface="+mn-lt"/>
                <a:ea typeface="+mn-ea"/>
                <a:cs typeface="+mn-cs"/>
              </a:rPr>
              <a:t>, se colocaban así los elementos en línea</a:t>
            </a:r>
          </a:p>
          <a:p>
            <a:pPr marL="0" indent="0" fontAlgn="base">
              <a:buFontTx/>
              <a:buNone/>
            </a:pPr>
            <a:endParaRPr lang="es-ES" sz="1200" b="0" i="0" kern="1200" baseline="0" dirty="0">
              <a:solidFill>
                <a:schemeClr val="bg1">
                  <a:lumMod val="75000"/>
                </a:schemeClr>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4D856468-3B56-437D-8766-F3DCB404D175}" type="slidenum">
              <a:rPr lang="es-ES" smtClean="0"/>
              <a:t>13</a:t>
            </a:fld>
            <a:endParaRPr lang="es-ES"/>
          </a:p>
        </p:txBody>
      </p:sp>
    </p:spTree>
    <p:extLst>
      <p:ext uri="{BB962C8B-B14F-4D97-AF65-F5344CB8AC3E}">
        <p14:creationId xmlns:p14="http://schemas.microsoft.com/office/powerpoint/2010/main" val="15470887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fontAlgn="base">
              <a:buFontTx/>
              <a:buChar char="-"/>
            </a:pPr>
            <a:r>
              <a:rPr lang="es-ES" sz="1200" b="0" i="0" kern="1200" baseline="0" dirty="0">
                <a:solidFill>
                  <a:schemeClr val="bg1">
                    <a:lumMod val="75000"/>
                  </a:schemeClr>
                </a:solidFill>
                <a:effectLst/>
                <a:latin typeface="+mn-lt"/>
                <a:ea typeface="+mn-ea"/>
                <a:cs typeface="+mn-cs"/>
              </a:rPr>
              <a:t>La propiedad </a:t>
            </a:r>
            <a:r>
              <a:rPr lang="es-ES" sz="1200" b="1" i="0" kern="1200" baseline="0" dirty="0" err="1">
                <a:solidFill>
                  <a:schemeClr val="bg1">
                    <a:lumMod val="75000"/>
                  </a:schemeClr>
                </a:solidFill>
                <a:effectLst/>
                <a:latin typeface="+mn-lt"/>
                <a:ea typeface="+mn-ea"/>
                <a:cs typeface="+mn-cs"/>
              </a:rPr>
              <a:t>margin</a:t>
            </a:r>
            <a:r>
              <a:rPr lang="es-ES" sz="1200" b="0" i="0" kern="1200" baseline="0" dirty="0">
                <a:solidFill>
                  <a:schemeClr val="bg1">
                    <a:lumMod val="75000"/>
                  </a:schemeClr>
                </a:solidFill>
                <a:effectLst/>
                <a:latin typeface="+mn-lt"/>
                <a:ea typeface="+mn-ea"/>
                <a:cs typeface="+mn-cs"/>
              </a:rPr>
              <a:t>, se utiliza para crear espacio alrededor de los elementos, fuera de los bordes definidos.</a:t>
            </a:r>
          </a:p>
          <a:p>
            <a:pPr marL="171450" indent="-171450" fontAlgn="base">
              <a:buFontTx/>
              <a:buChar char="-"/>
            </a:pPr>
            <a:r>
              <a:rPr lang="es-ES" sz="1200" b="0" i="0" kern="1200" baseline="0" dirty="0">
                <a:solidFill>
                  <a:schemeClr val="bg1">
                    <a:lumMod val="75000"/>
                  </a:schemeClr>
                </a:solidFill>
                <a:effectLst/>
                <a:latin typeface="+mn-lt"/>
                <a:ea typeface="+mn-ea"/>
                <a:cs typeface="+mn-cs"/>
              </a:rPr>
              <a:t>Con el </a:t>
            </a:r>
            <a:r>
              <a:rPr lang="es-ES" sz="1200" b="0" i="0" kern="1200" baseline="0" dirty="0" err="1">
                <a:solidFill>
                  <a:schemeClr val="bg1">
                    <a:lumMod val="75000"/>
                  </a:schemeClr>
                </a:solidFill>
                <a:effectLst/>
                <a:latin typeface="+mn-lt"/>
                <a:ea typeface="+mn-ea"/>
                <a:cs typeface="+mn-cs"/>
              </a:rPr>
              <a:t>margin</a:t>
            </a:r>
            <a:r>
              <a:rPr lang="es-ES" sz="1200" b="0" i="0" kern="1200" baseline="0" dirty="0">
                <a:solidFill>
                  <a:schemeClr val="bg1">
                    <a:lumMod val="75000"/>
                  </a:schemeClr>
                </a:solidFill>
                <a:effectLst/>
                <a:latin typeface="+mn-lt"/>
                <a:ea typeface="+mn-ea"/>
                <a:cs typeface="+mn-cs"/>
              </a:rPr>
              <a:t> 0 auto, centramos el elemento en su contenedor</a:t>
            </a:r>
          </a:p>
          <a:p>
            <a:pPr marL="171450" indent="-171450" fontAlgn="base">
              <a:buFontTx/>
              <a:buChar char="-"/>
            </a:pPr>
            <a:r>
              <a:rPr lang="es-ES" sz="1200" b="0" i="0" kern="1200" baseline="0" dirty="0">
                <a:solidFill>
                  <a:schemeClr val="bg1">
                    <a:lumMod val="75000"/>
                  </a:schemeClr>
                </a:solidFill>
                <a:effectLst/>
                <a:latin typeface="+mn-lt"/>
                <a:ea typeface="+mn-ea"/>
                <a:cs typeface="+mn-cs"/>
              </a:rPr>
              <a:t>Con </a:t>
            </a:r>
            <a:r>
              <a:rPr lang="es-ES" sz="1200" b="0" i="0" kern="1200" baseline="0" dirty="0" err="1">
                <a:solidFill>
                  <a:schemeClr val="bg1">
                    <a:lumMod val="75000"/>
                  </a:schemeClr>
                </a:solidFill>
                <a:effectLst/>
                <a:latin typeface="+mn-lt"/>
                <a:ea typeface="+mn-ea"/>
                <a:cs typeface="+mn-cs"/>
              </a:rPr>
              <a:t>inherit</a:t>
            </a:r>
            <a:r>
              <a:rPr lang="es-ES" sz="1200" b="0" i="0" kern="1200" baseline="0" dirty="0">
                <a:solidFill>
                  <a:schemeClr val="bg1">
                    <a:lumMod val="75000"/>
                  </a:schemeClr>
                </a:solidFill>
                <a:effectLst/>
                <a:latin typeface="+mn-lt"/>
                <a:ea typeface="+mn-ea"/>
                <a:cs typeface="+mn-cs"/>
              </a:rPr>
              <a:t>, heredaríamos los márgenes del valor del padre</a:t>
            </a:r>
          </a:p>
          <a:p>
            <a:pPr marL="171450" indent="-171450" fontAlgn="base">
              <a:buFontTx/>
              <a:buChar char="-"/>
            </a:pPr>
            <a:endParaRPr lang="es-ES" sz="1200" b="0" i="0" kern="1200" baseline="0" dirty="0">
              <a:solidFill>
                <a:schemeClr val="bg1">
                  <a:lumMod val="75000"/>
                </a:schemeClr>
              </a:solidFill>
              <a:effectLst/>
              <a:latin typeface="+mn-lt"/>
              <a:ea typeface="+mn-ea"/>
              <a:cs typeface="+mn-cs"/>
            </a:endParaRPr>
          </a:p>
          <a:p>
            <a:pPr marL="171450" indent="-171450" fontAlgn="base">
              <a:buFontTx/>
              <a:buChar char="-"/>
            </a:pPr>
            <a:r>
              <a:rPr lang="es-ES" sz="1200" b="0" i="0" kern="1200" baseline="0" dirty="0">
                <a:solidFill>
                  <a:schemeClr val="bg1">
                    <a:lumMod val="75000"/>
                  </a:schemeClr>
                </a:solidFill>
                <a:effectLst/>
                <a:latin typeface="+mn-lt"/>
                <a:ea typeface="+mn-ea"/>
                <a:cs typeface="+mn-cs"/>
              </a:rPr>
              <a:t>Aparece una propiedad que el colapso del margen, sucede con el superior y el inferior. Es decir si a un elemento le das un margen inferior de 50px y al hermano un margen superior de 20px, y es igual al del margen mayor. Si el margen es el mismo se mantiene.</a:t>
            </a:r>
          </a:p>
          <a:p>
            <a:pPr marL="171450" indent="-171450" fontAlgn="base">
              <a:buFontTx/>
              <a:buChar char="-"/>
            </a:pPr>
            <a:endParaRPr lang="es-ES" sz="1200" b="0" i="0" kern="1200" baseline="0" dirty="0">
              <a:solidFill>
                <a:schemeClr val="bg1">
                  <a:lumMod val="75000"/>
                </a:schemeClr>
              </a:solidFill>
              <a:effectLst/>
              <a:latin typeface="+mn-lt"/>
              <a:ea typeface="+mn-ea"/>
              <a:cs typeface="+mn-cs"/>
            </a:endParaRPr>
          </a:p>
          <a:p>
            <a:pPr marL="171450" indent="-171450" fontAlgn="base">
              <a:buFontTx/>
              <a:buChar char="-"/>
            </a:pPr>
            <a:r>
              <a:rPr lang="es-ES" sz="1200" b="0" i="0" kern="1200" baseline="0" dirty="0">
                <a:solidFill>
                  <a:schemeClr val="bg1">
                    <a:lumMod val="75000"/>
                  </a:schemeClr>
                </a:solidFill>
                <a:effectLst/>
                <a:latin typeface="+mn-lt"/>
                <a:ea typeface="+mn-ea"/>
                <a:cs typeface="+mn-cs"/>
              </a:rPr>
              <a:t>Como buena práctica siempre ponemos márgenes inferiores entre elementos.</a:t>
            </a:r>
          </a:p>
          <a:p>
            <a:pPr marL="171450" indent="-171450" fontAlgn="base">
              <a:buFontTx/>
              <a:buChar char="-"/>
            </a:pPr>
            <a:endParaRPr lang="es-ES" sz="1200" b="0" i="0" kern="1200" baseline="0" dirty="0">
              <a:solidFill>
                <a:schemeClr val="bg1">
                  <a:lumMod val="75000"/>
                </a:schemeClr>
              </a:solidFill>
              <a:effectLst/>
              <a:latin typeface="+mn-lt"/>
              <a:ea typeface="+mn-ea"/>
              <a:cs typeface="+mn-cs"/>
            </a:endParaRPr>
          </a:p>
          <a:p>
            <a:pPr marL="171450" indent="-171450" fontAlgn="base">
              <a:buFontTx/>
              <a:buChar char="-"/>
            </a:pPr>
            <a:r>
              <a:rPr lang="es-ES" sz="1200" b="0" i="0" kern="1200" baseline="0" dirty="0">
                <a:solidFill>
                  <a:schemeClr val="bg1">
                    <a:lumMod val="75000"/>
                  </a:schemeClr>
                </a:solidFill>
                <a:effectLst/>
                <a:latin typeface="+mn-lt"/>
                <a:ea typeface="+mn-ea"/>
                <a:cs typeface="+mn-cs"/>
              </a:rPr>
              <a:t>Se permiten valores negativos y valores en %</a:t>
            </a:r>
          </a:p>
          <a:p>
            <a:pPr marL="171450" indent="-171450" fontAlgn="base">
              <a:buFontTx/>
              <a:buChar char="-"/>
            </a:pPr>
            <a:endParaRPr lang="es-ES" sz="1200" b="0" i="0" kern="1200" baseline="0" dirty="0">
              <a:solidFill>
                <a:schemeClr val="bg1">
                  <a:lumMod val="75000"/>
                </a:schemeClr>
              </a:solidFill>
              <a:effectLst/>
              <a:latin typeface="+mn-lt"/>
              <a:ea typeface="+mn-ea"/>
              <a:cs typeface="+mn-cs"/>
            </a:endParaRPr>
          </a:p>
          <a:p>
            <a:pPr marL="171450" indent="-171450" fontAlgn="base">
              <a:buFontTx/>
              <a:buChar char="-"/>
            </a:pPr>
            <a:r>
              <a:rPr lang="es-ES" sz="1200" b="0" i="0" kern="1200" baseline="0" dirty="0">
                <a:solidFill>
                  <a:schemeClr val="bg1">
                    <a:lumMod val="75000"/>
                  </a:schemeClr>
                </a:solidFill>
                <a:effectLst/>
                <a:latin typeface="+mn-lt"/>
                <a:ea typeface="+mn-ea"/>
                <a:cs typeface="+mn-cs"/>
              </a:rPr>
              <a:t>Es la cuarta caja y es invisible alrededor</a:t>
            </a:r>
            <a:endParaRPr lang="es-ES" sz="1200" b="1" i="0" kern="1200" baseline="0" dirty="0">
              <a:solidFill>
                <a:schemeClr val="bg1">
                  <a:lumMod val="75000"/>
                </a:schemeClr>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4D856468-3B56-437D-8766-F3DCB404D175}" type="slidenum">
              <a:rPr lang="es-ES" smtClean="0"/>
              <a:t>14</a:t>
            </a:fld>
            <a:endParaRPr lang="es-ES"/>
          </a:p>
        </p:txBody>
      </p:sp>
    </p:spTree>
    <p:extLst>
      <p:ext uri="{BB962C8B-B14F-4D97-AF65-F5344CB8AC3E}">
        <p14:creationId xmlns:p14="http://schemas.microsoft.com/office/powerpoint/2010/main" val="5314205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fontAlgn="base">
              <a:buFontTx/>
              <a:buChar char="-"/>
            </a:pPr>
            <a:r>
              <a:rPr lang="es-ES" sz="1200" b="0" i="0" kern="1200" baseline="0" dirty="0">
                <a:solidFill>
                  <a:schemeClr val="bg1">
                    <a:lumMod val="75000"/>
                  </a:schemeClr>
                </a:solidFill>
                <a:effectLst/>
                <a:latin typeface="+mn-lt"/>
                <a:ea typeface="+mn-ea"/>
                <a:cs typeface="+mn-cs"/>
              </a:rPr>
              <a:t>La propiedad de </a:t>
            </a:r>
            <a:r>
              <a:rPr lang="es-ES" sz="1200" b="0" i="0" kern="1200" baseline="0" dirty="0" err="1">
                <a:solidFill>
                  <a:schemeClr val="bg1">
                    <a:lumMod val="75000"/>
                  </a:schemeClr>
                </a:solidFill>
                <a:effectLst/>
                <a:latin typeface="+mn-lt"/>
                <a:ea typeface="+mn-ea"/>
                <a:cs typeface="+mn-cs"/>
              </a:rPr>
              <a:t>padding</a:t>
            </a:r>
            <a:r>
              <a:rPr lang="es-ES" sz="1200" b="0" i="0" kern="1200" baseline="0" dirty="0">
                <a:solidFill>
                  <a:schemeClr val="bg1">
                    <a:lumMod val="75000"/>
                  </a:schemeClr>
                </a:solidFill>
                <a:effectLst/>
                <a:latin typeface="+mn-lt"/>
                <a:ea typeface="+mn-ea"/>
                <a:cs typeface="+mn-cs"/>
              </a:rPr>
              <a:t>, genera espaciados dentro del elemento.</a:t>
            </a:r>
          </a:p>
          <a:p>
            <a:pPr marL="171450" indent="-171450" fontAlgn="base">
              <a:buFontTx/>
              <a:buChar char="-"/>
            </a:pPr>
            <a:endParaRPr lang="es-ES" sz="1200" b="0" i="0" kern="1200" baseline="0" dirty="0">
              <a:solidFill>
                <a:schemeClr val="bg1">
                  <a:lumMod val="75000"/>
                </a:schemeClr>
              </a:solidFill>
              <a:effectLst/>
              <a:latin typeface="+mn-lt"/>
              <a:ea typeface="+mn-ea"/>
              <a:cs typeface="+mn-cs"/>
            </a:endParaRPr>
          </a:p>
          <a:p>
            <a:pPr marL="171450" indent="-171450" fontAlgn="base">
              <a:buFontTx/>
              <a:buChar char="-"/>
            </a:pPr>
            <a:r>
              <a:rPr lang="es-ES" sz="1200" b="0" i="0" kern="1200" baseline="0" dirty="0">
                <a:solidFill>
                  <a:schemeClr val="bg1">
                    <a:lumMod val="75000"/>
                  </a:schemeClr>
                </a:solidFill>
                <a:effectLst/>
                <a:latin typeface="+mn-lt"/>
                <a:ea typeface="+mn-ea"/>
                <a:cs typeface="+mn-cs"/>
              </a:rPr>
              <a:t>No permite elementos negativos</a:t>
            </a:r>
          </a:p>
          <a:p>
            <a:pPr marL="171450" indent="-171450" fontAlgn="base">
              <a:buFontTx/>
              <a:buChar char="-"/>
            </a:pPr>
            <a:endParaRPr lang="es-ES" sz="1200" b="0" i="0" kern="1200" baseline="0" dirty="0">
              <a:solidFill>
                <a:schemeClr val="bg1">
                  <a:lumMod val="75000"/>
                </a:schemeClr>
              </a:solidFill>
              <a:effectLst/>
              <a:latin typeface="+mn-lt"/>
              <a:ea typeface="+mn-ea"/>
              <a:cs typeface="+mn-cs"/>
            </a:endParaRPr>
          </a:p>
          <a:p>
            <a:pPr marL="171450" indent="-171450" fontAlgn="base">
              <a:buFontTx/>
              <a:buChar char="-"/>
            </a:pPr>
            <a:r>
              <a:rPr lang="es-ES" sz="1200" b="0" i="0" kern="1200" baseline="0" dirty="0">
                <a:solidFill>
                  <a:schemeClr val="bg1">
                    <a:lumMod val="75000"/>
                  </a:schemeClr>
                </a:solidFill>
                <a:effectLst/>
                <a:latin typeface="+mn-lt"/>
                <a:ea typeface="+mn-ea"/>
                <a:cs typeface="+mn-cs"/>
              </a:rPr>
              <a:t>El </a:t>
            </a:r>
            <a:r>
              <a:rPr lang="es-ES" sz="1200" b="0" i="0" kern="1200" baseline="0" dirty="0" err="1">
                <a:solidFill>
                  <a:schemeClr val="bg1">
                    <a:lumMod val="75000"/>
                  </a:schemeClr>
                </a:solidFill>
                <a:effectLst/>
                <a:latin typeface="+mn-lt"/>
                <a:ea typeface="+mn-ea"/>
                <a:cs typeface="+mn-cs"/>
              </a:rPr>
              <a:t>padding</a:t>
            </a:r>
            <a:r>
              <a:rPr lang="es-ES" sz="1200" b="0" i="0" kern="1200" baseline="0" dirty="0">
                <a:solidFill>
                  <a:schemeClr val="bg1">
                    <a:lumMod val="75000"/>
                  </a:schemeClr>
                </a:solidFill>
                <a:effectLst/>
                <a:latin typeface="+mn-lt"/>
                <a:ea typeface="+mn-ea"/>
                <a:cs typeface="+mn-cs"/>
              </a:rPr>
              <a:t> aumenta el tamaño del elemento, ¿Cuál sería el ancho de este último elemento? ?? </a:t>
            </a:r>
            <a:r>
              <a:rPr lang="es-ES" sz="1200" b="0" i="0" kern="1200" baseline="0" dirty="0">
                <a:solidFill>
                  <a:schemeClr val="bg1">
                    <a:lumMod val="75000"/>
                  </a:schemeClr>
                </a:solidFill>
                <a:effectLst/>
                <a:latin typeface="+mn-lt"/>
                <a:ea typeface="+mn-ea"/>
                <a:cs typeface="+mn-cs"/>
                <a:sym typeface="Wingdings" panose="05000000000000000000" pitchFamily="2" charset="2"/>
              </a:rPr>
              <a:t> Se arreglaría con box-</a:t>
            </a:r>
            <a:r>
              <a:rPr lang="es-ES" sz="1200" b="0" i="0" kern="1200" baseline="0" dirty="0" err="1">
                <a:solidFill>
                  <a:schemeClr val="bg1">
                    <a:lumMod val="75000"/>
                  </a:schemeClr>
                </a:solidFill>
                <a:effectLst/>
                <a:latin typeface="+mn-lt"/>
                <a:ea typeface="+mn-ea"/>
                <a:cs typeface="+mn-cs"/>
                <a:sym typeface="Wingdings" panose="05000000000000000000" pitchFamily="2" charset="2"/>
              </a:rPr>
              <a:t>sizing</a:t>
            </a:r>
            <a:r>
              <a:rPr lang="es-ES" sz="1200" b="0" i="0" kern="1200" baseline="0" dirty="0">
                <a:solidFill>
                  <a:schemeClr val="bg1">
                    <a:lumMod val="75000"/>
                  </a:schemeClr>
                </a:solidFill>
                <a:effectLst/>
                <a:latin typeface="+mn-lt"/>
                <a:ea typeface="+mn-ea"/>
                <a:cs typeface="+mn-cs"/>
                <a:sym typeface="Wingdings" panose="05000000000000000000" pitchFamily="2" charset="2"/>
              </a:rPr>
              <a:t>: </a:t>
            </a:r>
            <a:r>
              <a:rPr lang="es-ES" sz="1200" b="0" i="0" kern="1200" baseline="0" dirty="0" err="1">
                <a:solidFill>
                  <a:schemeClr val="bg1">
                    <a:lumMod val="75000"/>
                  </a:schemeClr>
                </a:solidFill>
                <a:effectLst/>
                <a:latin typeface="+mn-lt"/>
                <a:ea typeface="+mn-ea"/>
                <a:cs typeface="+mn-cs"/>
                <a:sym typeface="Wingdings" panose="05000000000000000000" pitchFamily="2" charset="2"/>
              </a:rPr>
              <a:t>border</a:t>
            </a:r>
            <a:r>
              <a:rPr lang="es-ES" sz="1200" b="0" i="0" kern="1200" baseline="0" dirty="0">
                <a:solidFill>
                  <a:schemeClr val="bg1">
                    <a:lumMod val="75000"/>
                  </a:schemeClr>
                </a:solidFill>
                <a:effectLst/>
                <a:latin typeface="+mn-lt"/>
                <a:ea typeface="+mn-ea"/>
                <a:cs typeface="+mn-cs"/>
                <a:sym typeface="Wingdings" panose="05000000000000000000" pitchFamily="2" charset="2"/>
              </a:rPr>
              <a:t>-box; con ello no se suma a los elementos usarlo con el selector *</a:t>
            </a:r>
          </a:p>
          <a:p>
            <a:pPr marL="171450" indent="-171450" fontAlgn="base">
              <a:buFontTx/>
              <a:buChar char="-"/>
            </a:pPr>
            <a:endParaRPr lang="es-ES" sz="1200" b="0" i="0" kern="1200" baseline="0" dirty="0">
              <a:solidFill>
                <a:schemeClr val="bg1">
                  <a:lumMod val="75000"/>
                </a:schemeClr>
              </a:solidFill>
              <a:effectLst/>
              <a:latin typeface="+mn-lt"/>
              <a:ea typeface="+mn-ea"/>
              <a:cs typeface="+mn-cs"/>
              <a:sym typeface="Wingdings" panose="05000000000000000000" pitchFamily="2" charset="2"/>
            </a:endParaRPr>
          </a:p>
          <a:p>
            <a:pPr marL="171450" indent="-171450" fontAlgn="base">
              <a:buFontTx/>
              <a:buChar char="-"/>
            </a:pPr>
            <a:r>
              <a:rPr lang="es-ES" sz="1200" b="0" i="0" kern="1200" baseline="0" dirty="0">
                <a:solidFill>
                  <a:schemeClr val="bg1">
                    <a:lumMod val="75000"/>
                  </a:schemeClr>
                </a:solidFill>
                <a:effectLst/>
                <a:latin typeface="+mn-lt"/>
                <a:ea typeface="+mn-ea"/>
                <a:cs typeface="+mn-cs"/>
                <a:sym typeface="Wingdings" panose="05000000000000000000" pitchFamily="2" charset="2"/>
              </a:rPr>
              <a:t>El top y </a:t>
            </a:r>
            <a:r>
              <a:rPr lang="es-ES" sz="1200" b="0" i="0" kern="1200" baseline="0" dirty="0" err="1">
                <a:solidFill>
                  <a:schemeClr val="bg1">
                    <a:lumMod val="75000"/>
                  </a:schemeClr>
                </a:solidFill>
                <a:effectLst/>
                <a:latin typeface="+mn-lt"/>
                <a:ea typeface="+mn-ea"/>
                <a:cs typeface="+mn-cs"/>
                <a:sym typeface="Wingdings" panose="05000000000000000000" pitchFamily="2" charset="2"/>
              </a:rPr>
              <a:t>bottom</a:t>
            </a:r>
            <a:r>
              <a:rPr lang="es-ES" sz="1200" b="0" i="0" kern="1200" baseline="0" dirty="0">
                <a:solidFill>
                  <a:schemeClr val="bg1">
                    <a:lumMod val="75000"/>
                  </a:schemeClr>
                </a:solidFill>
                <a:effectLst/>
                <a:latin typeface="+mn-lt"/>
                <a:ea typeface="+mn-ea"/>
                <a:cs typeface="+mn-cs"/>
                <a:sym typeface="Wingdings" panose="05000000000000000000" pitchFamily="2" charset="2"/>
              </a:rPr>
              <a:t> en % es relativo al padre</a:t>
            </a:r>
          </a:p>
          <a:p>
            <a:pPr marL="171450" indent="-171450" fontAlgn="base">
              <a:buFontTx/>
              <a:buChar char="-"/>
            </a:pPr>
            <a:endParaRPr lang="es-ES" sz="1200" b="0" i="0" kern="1200" baseline="0" dirty="0">
              <a:solidFill>
                <a:schemeClr val="bg1">
                  <a:lumMod val="75000"/>
                </a:schemeClr>
              </a:solidFill>
              <a:effectLst/>
              <a:latin typeface="+mn-lt"/>
              <a:ea typeface="+mn-ea"/>
              <a:cs typeface="+mn-cs"/>
              <a:sym typeface="Wingdings" panose="05000000000000000000" pitchFamily="2" charset="2"/>
            </a:endParaRPr>
          </a:p>
          <a:p>
            <a:pPr marL="171450" indent="-171450" fontAlgn="base">
              <a:buFontTx/>
              <a:buChar char="-"/>
            </a:pPr>
            <a:r>
              <a:rPr lang="es-ES" sz="1200" b="0" i="0" kern="1200" baseline="0" dirty="0">
                <a:solidFill>
                  <a:schemeClr val="bg1">
                    <a:lumMod val="75000"/>
                  </a:schemeClr>
                </a:solidFill>
                <a:effectLst/>
                <a:latin typeface="+mn-lt"/>
                <a:ea typeface="+mn-ea"/>
                <a:cs typeface="+mn-cs"/>
                <a:sym typeface="Wingdings" panose="05000000000000000000" pitchFamily="2" charset="2"/>
              </a:rPr>
              <a:t>DIBUJAR LA DIFERENCIA ENTRE BORDER, MARGIN Y PADDING</a:t>
            </a:r>
            <a:endParaRPr lang="es-ES" sz="1200" b="0" i="0" kern="1200" baseline="0" dirty="0">
              <a:solidFill>
                <a:schemeClr val="bg1">
                  <a:lumMod val="75000"/>
                </a:schemeClr>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4D856468-3B56-437D-8766-F3DCB404D175}" type="slidenum">
              <a:rPr lang="es-ES" smtClean="0"/>
              <a:t>15</a:t>
            </a:fld>
            <a:endParaRPr lang="es-ES"/>
          </a:p>
        </p:txBody>
      </p:sp>
    </p:spTree>
    <p:extLst>
      <p:ext uri="{BB962C8B-B14F-4D97-AF65-F5344CB8AC3E}">
        <p14:creationId xmlns:p14="http://schemas.microsoft.com/office/powerpoint/2010/main" val="3022494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fontAlgn="base">
              <a:buFontTx/>
              <a:buNone/>
            </a:pPr>
            <a:r>
              <a:rPr lang="es-ES" sz="1200" b="1" i="0" kern="1200" baseline="0" dirty="0" err="1">
                <a:solidFill>
                  <a:schemeClr val="bg1">
                    <a:lumMod val="75000"/>
                  </a:schemeClr>
                </a:solidFill>
                <a:effectLst/>
                <a:latin typeface="+mn-lt"/>
                <a:ea typeface="+mn-ea"/>
                <a:cs typeface="+mn-cs"/>
              </a:rPr>
              <a:t>Border</a:t>
            </a:r>
            <a:r>
              <a:rPr lang="es-ES" sz="1200" b="1" i="0" kern="1200" baseline="0" dirty="0">
                <a:solidFill>
                  <a:schemeClr val="bg1">
                    <a:lumMod val="75000"/>
                  </a:schemeClr>
                </a:solidFill>
                <a:effectLst/>
                <a:latin typeface="+mn-lt"/>
                <a:ea typeface="+mn-ea"/>
                <a:cs typeface="+mn-cs"/>
              </a:rPr>
              <a:t>: </a:t>
            </a:r>
            <a:r>
              <a:rPr lang="es-ES" sz="1200" b="0" i="0" kern="1200" baseline="0" dirty="0">
                <a:solidFill>
                  <a:schemeClr val="bg1">
                    <a:lumMod val="75000"/>
                  </a:schemeClr>
                </a:solidFill>
                <a:effectLst/>
                <a:latin typeface="+mn-lt"/>
                <a:ea typeface="+mn-ea"/>
                <a:cs typeface="+mn-cs"/>
              </a:rPr>
              <a:t>es una propiedad de CSS  que nos permite especificar un estilo, un ancho y un color de borde.</a:t>
            </a:r>
          </a:p>
          <a:p>
            <a:pPr marL="0" indent="0" fontAlgn="base">
              <a:buFontTx/>
              <a:buNone/>
            </a:pPr>
            <a:endParaRPr lang="es-ES" sz="1200" b="0" i="0" kern="1200" baseline="0" dirty="0">
              <a:solidFill>
                <a:schemeClr val="bg1">
                  <a:lumMod val="75000"/>
                </a:schemeClr>
              </a:solidFill>
              <a:effectLst/>
              <a:latin typeface="+mn-lt"/>
              <a:ea typeface="+mn-ea"/>
              <a:cs typeface="+mn-cs"/>
            </a:endParaRPr>
          </a:p>
          <a:p>
            <a:pPr marL="0" indent="0" fontAlgn="base">
              <a:buFontTx/>
              <a:buNone/>
            </a:pPr>
            <a:r>
              <a:rPr lang="es-ES" sz="1200" b="0" i="0" kern="1200" baseline="0" dirty="0">
                <a:solidFill>
                  <a:schemeClr val="bg1">
                    <a:lumMod val="75000"/>
                  </a:schemeClr>
                </a:solidFill>
                <a:effectLst/>
                <a:latin typeface="+mn-lt"/>
                <a:ea typeface="+mn-ea"/>
                <a:cs typeface="+mn-cs"/>
              </a:rPr>
              <a:t>Mostrar el inspector del navegador</a:t>
            </a:r>
            <a:endParaRPr lang="es-ES" sz="1200" b="1" i="0" kern="1200" baseline="0" dirty="0">
              <a:solidFill>
                <a:schemeClr val="bg1">
                  <a:lumMod val="75000"/>
                </a:schemeClr>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4D856468-3B56-437D-8766-F3DCB404D175}" type="slidenum">
              <a:rPr lang="es-ES" smtClean="0"/>
              <a:t>16</a:t>
            </a:fld>
            <a:endParaRPr lang="es-ES"/>
          </a:p>
        </p:txBody>
      </p:sp>
    </p:spTree>
    <p:extLst>
      <p:ext uri="{BB962C8B-B14F-4D97-AF65-F5344CB8AC3E}">
        <p14:creationId xmlns:p14="http://schemas.microsoft.com/office/powerpoint/2010/main" val="18511102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fontAlgn="base">
              <a:buFontTx/>
              <a:buNone/>
            </a:pPr>
            <a:r>
              <a:rPr lang="es-ES" sz="1200" b="0" i="0" kern="1200" baseline="0" dirty="0">
                <a:solidFill>
                  <a:schemeClr val="bg1">
                    <a:lumMod val="75000"/>
                  </a:schemeClr>
                </a:solidFill>
                <a:effectLst/>
                <a:latin typeface="+mn-lt"/>
                <a:ea typeface="+mn-ea"/>
                <a:cs typeface="+mn-cs"/>
              </a:rPr>
              <a:t>Es una línea que se dibuja fuera de los bordes, suele utilizarse en accesibilidad para remarcar un elemento enlazable.</a:t>
            </a:r>
          </a:p>
          <a:p>
            <a:pPr marL="0" indent="0" fontAlgn="base">
              <a:buFontTx/>
              <a:buNone/>
            </a:pPr>
            <a:endParaRPr lang="es-ES" sz="1200" b="0" i="0" kern="1200" baseline="0" dirty="0">
              <a:solidFill>
                <a:schemeClr val="bg1">
                  <a:lumMod val="75000"/>
                </a:schemeClr>
              </a:solidFill>
              <a:effectLst/>
              <a:latin typeface="+mn-lt"/>
              <a:ea typeface="+mn-ea"/>
              <a:cs typeface="+mn-cs"/>
            </a:endParaRPr>
          </a:p>
          <a:p>
            <a:pPr marL="0" indent="0" fontAlgn="base">
              <a:buFontTx/>
              <a:buNone/>
            </a:pPr>
            <a:r>
              <a:rPr lang="es-ES" b="1" dirty="0" err="1"/>
              <a:t>outline</a:t>
            </a:r>
            <a:r>
              <a:rPr lang="es-ES" b="1" dirty="0"/>
              <a:t>-color: </a:t>
            </a:r>
            <a:r>
              <a:rPr lang="es-ES" b="1" dirty="0" err="1"/>
              <a:t>invert</a:t>
            </a:r>
            <a:r>
              <a:rPr lang="es-ES" sz="1200" b="0" i="0" kern="1200" dirty="0">
                <a:solidFill>
                  <a:schemeClr val="tx1"/>
                </a:solidFill>
                <a:effectLst/>
                <a:latin typeface="+mn-lt"/>
                <a:ea typeface="+mn-ea"/>
                <a:cs typeface="+mn-cs"/>
              </a:rPr>
              <a:t>, que realiza una inversión de color. Esto asegura que el contorno sea visible, independientemente del color de fondo:</a:t>
            </a:r>
          </a:p>
          <a:p>
            <a:pPr marL="0" indent="0" fontAlgn="base">
              <a:buFontTx/>
              <a:buNone/>
            </a:pPr>
            <a:endParaRPr lang="es-ES" sz="1200" b="0" i="0" kern="1200" baseline="0" dirty="0">
              <a:solidFill>
                <a:schemeClr val="tx1"/>
              </a:solidFill>
              <a:effectLst/>
              <a:latin typeface="+mn-lt"/>
              <a:ea typeface="+mn-ea"/>
              <a:cs typeface="+mn-cs"/>
            </a:endParaRPr>
          </a:p>
          <a:p>
            <a:pPr marL="0" indent="0" fontAlgn="base">
              <a:buFontTx/>
              <a:buNone/>
            </a:pPr>
            <a:r>
              <a:rPr lang="es-ES" sz="1200" b="0" i="0" kern="1200" dirty="0">
                <a:solidFill>
                  <a:schemeClr val="tx1"/>
                </a:solidFill>
                <a:effectLst/>
                <a:latin typeface="+mn-lt"/>
                <a:ea typeface="+mn-ea"/>
                <a:cs typeface="+mn-cs"/>
              </a:rPr>
              <a:t>La </a:t>
            </a:r>
            <a:r>
              <a:rPr lang="es-ES" b="1" dirty="0" err="1"/>
              <a:t>outline</a:t>
            </a:r>
            <a:r>
              <a:rPr lang="es-ES" b="1" dirty="0"/>
              <a:t>-offset</a:t>
            </a:r>
            <a:r>
              <a:rPr lang="es-ES" dirty="0"/>
              <a:t> </a:t>
            </a:r>
            <a:r>
              <a:rPr lang="es-ES" sz="1200" b="0" i="0" kern="1200" dirty="0">
                <a:solidFill>
                  <a:schemeClr val="tx1"/>
                </a:solidFill>
                <a:effectLst/>
                <a:latin typeface="+mn-lt"/>
                <a:ea typeface="+mn-ea"/>
                <a:cs typeface="+mn-cs"/>
              </a:rPr>
              <a:t>propiedad agrega espacio entre un contorno y el borde / borde de un elemento. El espacio entre un elemento y su contorno es transparente.</a:t>
            </a:r>
            <a:endParaRPr lang="es-ES" sz="1200" b="0" i="0" kern="1200" baseline="0" dirty="0">
              <a:solidFill>
                <a:schemeClr val="bg1">
                  <a:lumMod val="75000"/>
                </a:schemeClr>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4D856468-3B56-437D-8766-F3DCB404D175}" type="slidenum">
              <a:rPr lang="es-ES" smtClean="0"/>
              <a:t>17</a:t>
            </a:fld>
            <a:endParaRPr lang="es-ES"/>
          </a:p>
        </p:txBody>
      </p:sp>
    </p:spTree>
    <p:extLst>
      <p:ext uri="{BB962C8B-B14F-4D97-AF65-F5344CB8AC3E}">
        <p14:creationId xmlns:p14="http://schemas.microsoft.com/office/powerpoint/2010/main" val="9045475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lvl="0" indent="0">
              <a:buFont typeface="Arial" panose="020B0604020202020204" pitchFamily="34" charset="0"/>
              <a:buNone/>
            </a:pPr>
            <a:endParaRPr lang="es-ES" baseline="0" dirty="0"/>
          </a:p>
          <a:p>
            <a:pPr marL="0" lvl="0" indent="0">
              <a:buFont typeface="Arial" panose="020B0604020202020204" pitchFamily="34" charset="0"/>
              <a:buNone/>
            </a:pPr>
            <a:r>
              <a:rPr lang="en-US" sz="1200" b="0" i="0" kern="1200" dirty="0">
                <a:solidFill>
                  <a:schemeClr val="tx1"/>
                </a:solidFill>
                <a:effectLst/>
                <a:latin typeface="+mn-lt"/>
                <a:ea typeface="+mn-ea"/>
                <a:cs typeface="+mn-cs"/>
              </a:rPr>
              <a:t>To add more than one shadow to the text, you can add a comma-separated list of shadows.</a:t>
            </a:r>
            <a:endParaRPr lang="es-ES" baseline="0" dirty="0"/>
          </a:p>
          <a:p>
            <a:pPr marL="171450" lvl="0" indent="-171450">
              <a:buFont typeface="Arial" panose="020B0604020202020204" pitchFamily="34" charset="0"/>
              <a:buChar char="•"/>
            </a:pPr>
            <a:endParaRPr lang="es-ES" baseline="0" dirty="0"/>
          </a:p>
          <a:p>
            <a:pPr marL="171450" lvl="0" indent="-171450">
              <a:buFont typeface="Arial" panose="020B0604020202020204" pitchFamily="34" charset="0"/>
              <a:buChar char="•"/>
            </a:pPr>
            <a:endParaRPr lang="es-ES" baseline="0" dirty="0"/>
          </a:p>
          <a:p>
            <a:pPr marL="171450" indent="-171450">
              <a:buFont typeface="Arial" panose="020B0604020202020204" pitchFamily="34" charset="0"/>
              <a:buChar char="•"/>
            </a:pPr>
            <a:r>
              <a:rPr lang="es-ES" dirty="0" err="1"/>
              <a:t>Blur</a:t>
            </a:r>
            <a:r>
              <a:rPr lang="es-ES" dirty="0"/>
              <a:t> </a:t>
            </a:r>
            <a:r>
              <a:rPr lang="es-ES" dirty="0" err="1"/>
              <a:t>radius</a:t>
            </a:r>
            <a:r>
              <a:rPr lang="es-ES" dirty="0"/>
              <a:t>:</a:t>
            </a:r>
            <a:r>
              <a:rPr lang="es-ES" baseline="0" dirty="0"/>
              <a:t> </a:t>
            </a:r>
            <a:r>
              <a:rPr lang="es-ES" sz="1200" b="0" i="0" kern="1200" dirty="0" err="1">
                <a:solidFill>
                  <a:schemeClr val="tx1"/>
                </a:solidFill>
                <a:effectLst/>
                <a:latin typeface="+mn-lt"/>
                <a:ea typeface="+mn-ea"/>
                <a:cs typeface="+mn-cs"/>
              </a:rPr>
              <a:t>difuminación</a:t>
            </a:r>
            <a:endParaRPr lang="es-E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s-ES" dirty="0"/>
              <a:t>&lt;spread-</a:t>
            </a:r>
            <a:r>
              <a:rPr lang="es-ES" dirty="0" err="1"/>
              <a:t>radius</a:t>
            </a:r>
            <a:r>
              <a:rPr lang="es-ES" dirty="0"/>
              <a:t>&gt;Este es el cuarto valor </a:t>
            </a:r>
            <a:r>
              <a:rPr lang="es-ES" sz="1200" u="none" strike="noStrike" kern="1200" dirty="0">
                <a:solidFill>
                  <a:schemeClr val="tx1"/>
                </a:solidFill>
                <a:effectLst/>
                <a:latin typeface="+mn-lt"/>
                <a:ea typeface="+mn-ea"/>
                <a:cs typeface="+mn-cs"/>
                <a:hlinkClick r:id="rId3" tooltip="El tipo de dato CSS &lt;length&gt; denota medidas de distancia. Es un valor &lt;number&gt; seguido por una unidad de longitud (px, em, pc, in, mm, …). Al igual que en cualquier dimensión CSS, no debe haber espacio entre la unidad y el número. La unidad de longitud es opcional después del valor &lt;number&gt; 0."/>
              </a:rPr>
              <a:t>&lt;</a:t>
            </a:r>
            <a:r>
              <a:rPr lang="es-ES" sz="1200" u="none" strike="noStrike" kern="1200" dirty="0" err="1">
                <a:solidFill>
                  <a:schemeClr val="tx1"/>
                </a:solidFill>
                <a:effectLst/>
                <a:latin typeface="+mn-lt"/>
                <a:ea typeface="+mn-ea"/>
                <a:cs typeface="+mn-cs"/>
                <a:hlinkClick r:id="rId3" tooltip="El tipo de dato CSS &lt;length&gt; denota medidas de distancia. Es un valor &lt;number&gt; seguido por una unidad de longitud (px, em, pc, in, mm, …). Al igual que en cualquier dimensión CSS, no debe haber espacio entre la unidad y el número. La unidad de longitud es opcional después del valor &lt;number&gt; 0."/>
              </a:rPr>
              <a:t>length</a:t>
            </a:r>
            <a:r>
              <a:rPr lang="es-ES" sz="1200" u="none" strike="noStrike" kern="1200" dirty="0">
                <a:solidFill>
                  <a:schemeClr val="tx1"/>
                </a:solidFill>
                <a:effectLst/>
                <a:latin typeface="+mn-lt"/>
                <a:ea typeface="+mn-ea"/>
                <a:cs typeface="+mn-cs"/>
                <a:hlinkClick r:id="rId3" tooltip="El tipo de dato CSS &lt;length&gt; denota medidas de distancia. Es un valor &lt;number&gt; seguido por una unidad de longitud (px, em, pc, in, mm, …). Al igual que en cualquier dimensión CSS, no debe haber espacio entre la unidad y el número. La unidad de longitud es opcional después del valor &lt;number&gt; 0."/>
              </a:rPr>
              <a:t>&gt;</a:t>
            </a:r>
            <a:r>
              <a:rPr lang="es-ES" dirty="0"/>
              <a:t> . Los valores positivos harán que la sombra se expanda y crezca más, los valores negativos harán que la sombra se reduzca de tamaño</a:t>
            </a:r>
          </a:p>
        </p:txBody>
      </p:sp>
      <p:sp>
        <p:nvSpPr>
          <p:cNvPr id="4" name="Marcador de número de diapositiva 3"/>
          <p:cNvSpPr>
            <a:spLocks noGrp="1"/>
          </p:cNvSpPr>
          <p:nvPr>
            <p:ph type="sldNum" sz="quarter" idx="10"/>
          </p:nvPr>
        </p:nvSpPr>
        <p:spPr/>
        <p:txBody>
          <a:bodyPr/>
          <a:lstStyle/>
          <a:p>
            <a:fld id="{4D856468-3B56-437D-8766-F3DCB404D175}" type="slidenum">
              <a:rPr lang="es-ES" smtClean="0"/>
              <a:t>18</a:t>
            </a:fld>
            <a:endParaRPr lang="es-ES"/>
          </a:p>
        </p:txBody>
      </p:sp>
    </p:spTree>
    <p:extLst>
      <p:ext uri="{BB962C8B-B14F-4D97-AF65-F5344CB8AC3E}">
        <p14:creationId xmlns:p14="http://schemas.microsoft.com/office/powerpoint/2010/main" val="28030749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fontAlgn="base">
              <a:buFontTx/>
              <a:buNone/>
            </a:pPr>
            <a:r>
              <a:rPr lang="es-ES" sz="1200" b="0" i="0" kern="1200" baseline="0" dirty="0">
                <a:solidFill>
                  <a:schemeClr val="bg1">
                    <a:lumMod val="75000"/>
                  </a:schemeClr>
                </a:solidFill>
                <a:effectLst/>
                <a:latin typeface="+mn-lt"/>
                <a:ea typeface="+mn-ea"/>
                <a:cs typeface="+mn-cs"/>
              </a:rPr>
              <a:t>La propiedad de </a:t>
            </a:r>
            <a:r>
              <a:rPr lang="es-ES" sz="1200" b="0" i="0" kern="1200" baseline="0" dirty="0" err="1">
                <a:solidFill>
                  <a:schemeClr val="bg1">
                    <a:lumMod val="75000"/>
                  </a:schemeClr>
                </a:solidFill>
                <a:effectLst/>
                <a:latin typeface="+mn-lt"/>
                <a:ea typeface="+mn-ea"/>
                <a:cs typeface="+mn-cs"/>
              </a:rPr>
              <a:t>background</a:t>
            </a:r>
            <a:r>
              <a:rPr lang="es-ES" sz="1200" b="0" i="0" kern="1200" baseline="0" dirty="0">
                <a:solidFill>
                  <a:schemeClr val="bg1">
                    <a:lumMod val="75000"/>
                  </a:schemeClr>
                </a:solidFill>
                <a:effectLst/>
                <a:latin typeface="+mn-lt"/>
                <a:ea typeface="+mn-ea"/>
                <a:cs typeface="+mn-cs"/>
              </a:rPr>
              <a:t> de CSS se usan para definir los efectos de fondo para los elementos. Tiene distintas propiedades: </a:t>
            </a:r>
          </a:p>
          <a:p>
            <a:pPr marL="171450" indent="-171450" fontAlgn="base">
              <a:buFont typeface="Arial" panose="020B0604020202020204" pitchFamily="34" charset="0"/>
              <a:buChar char="•"/>
            </a:pPr>
            <a:r>
              <a:rPr lang="es-ES" sz="1200" b="0" i="0" kern="1200" baseline="0" dirty="0" err="1">
                <a:solidFill>
                  <a:schemeClr val="bg1">
                    <a:lumMod val="75000"/>
                  </a:schemeClr>
                </a:solidFill>
                <a:effectLst/>
                <a:latin typeface="+mn-lt"/>
                <a:ea typeface="+mn-ea"/>
                <a:cs typeface="+mn-cs"/>
              </a:rPr>
              <a:t>Background</a:t>
            </a:r>
            <a:r>
              <a:rPr lang="es-ES" sz="1200" b="0" i="0" kern="1200" baseline="0" dirty="0">
                <a:solidFill>
                  <a:schemeClr val="bg1">
                    <a:lumMod val="75000"/>
                  </a:schemeClr>
                </a:solidFill>
                <a:effectLst/>
                <a:latin typeface="+mn-lt"/>
                <a:ea typeface="+mn-ea"/>
                <a:cs typeface="+mn-cs"/>
              </a:rPr>
              <a:t>-color: especifica el color de fondo de un elemento (en base a los colores que hemos visto en la propiedad anterior)</a:t>
            </a:r>
          </a:p>
          <a:p>
            <a:pPr marL="171450" indent="-171450" fontAlgn="base">
              <a:buFont typeface="Arial" panose="020B0604020202020204" pitchFamily="34" charset="0"/>
              <a:buChar char="•"/>
            </a:pPr>
            <a:r>
              <a:rPr lang="es-ES" sz="1200" b="0" i="0" kern="1200" baseline="0" dirty="0" err="1">
                <a:solidFill>
                  <a:schemeClr val="bg1">
                    <a:lumMod val="75000"/>
                  </a:schemeClr>
                </a:solidFill>
                <a:effectLst/>
                <a:latin typeface="+mn-lt"/>
                <a:ea typeface="+mn-ea"/>
                <a:cs typeface="+mn-cs"/>
              </a:rPr>
              <a:t>Background-image</a:t>
            </a:r>
            <a:r>
              <a:rPr lang="es-ES" sz="1200" b="0" i="0" kern="1200" baseline="0" dirty="0">
                <a:solidFill>
                  <a:schemeClr val="bg1">
                    <a:lumMod val="75000"/>
                  </a:schemeClr>
                </a:solidFill>
                <a:effectLst/>
                <a:latin typeface="+mn-lt"/>
                <a:ea typeface="+mn-ea"/>
                <a:cs typeface="+mn-cs"/>
              </a:rPr>
              <a:t>: propiedad que usa una imagen como fondo de un elemento. Por defecto se repite hasta que cubra todo el elemento.</a:t>
            </a:r>
          </a:p>
          <a:p>
            <a:pPr marL="171450" indent="-171450" fontAlgn="base">
              <a:buFont typeface="Arial" panose="020B0604020202020204" pitchFamily="34" charset="0"/>
              <a:buChar char="•"/>
            </a:pPr>
            <a:r>
              <a:rPr lang="es-ES" sz="1200" b="0" i="0" kern="1200" baseline="0" dirty="0" err="1">
                <a:solidFill>
                  <a:schemeClr val="bg1">
                    <a:lumMod val="75000"/>
                  </a:schemeClr>
                </a:solidFill>
                <a:effectLst/>
                <a:latin typeface="+mn-lt"/>
                <a:ea typeface="+mn-ea"/>
                <a:cs typeface="+mn-cs"/>
              </a:rPr>
              <a:t>Background-repeat</a:t>
            </a:r>
            <a:r>
              <a:rPr lang="es-ES" sz="1200" b="0" i="0" kern="1200" baseline="0" dirty="0">
                <a:solidFill>
                  <a:schemeClr val="bg1">
                    <a:lumMod val="75000"/>
                  </a:schemeClr>
                </a:solidFill>
                <a:effectLst/>
                <a:latin typeface="+mn-lt"/>
                <a:ea typeface="+mn-ea"/>
                <a:cs typeface="+mn-cs"/>
              </a:rPr>
              <a:t>: propiedad que indica sobre que se repite la imagen o si no se repite</a:t>
            </a:r>
          </a:p>
          <a:p>
            <a:pPr marL="171450" indent="-171450" fontAlgn="base">
              <a:buFont typeface="Arial" panose="020B0604020202020204" pitchFamily="34" charset="0"/>
              <a:buChar char="•"/>
            </a:pPr>
            <a:r>
              <a:rPr lang="es-ES" sz="1200" b="0" i="0" kern="1200" baseline="0" dirty="0" err="1">
                <a:solidFill>
                  <a:schemeClr val="bg1">
                    <a:lumMod val="75000"/>
                  </a:schemeClr>
                </a:solidFill>
                <a:effectLst/>
                <a:latin typeface="+mn-lt"/>
                <a:ea typeface="+mn-ea"/>
                <a:cs typeface="+mn-cs"/>
              </a:rPr>
              <a:t>Background</a:t>
            </a:r>
            <a:r>
              <a:rPr lang="es-ES" sz="1200" b="0" i="0" kern="1200" baseline="0" dirty="0">
                <a:solidFill>
                  <a:schemeClr val="bg1">
                    <a:lumMod val="75000"/>
                  </a:schemeClr>
                </a:solidFill>
                <a:effectLst/>
                <a:latin typeface="+mn-lt"/>
                <a:ea typeface="+mn-ea"/>
                <a:cs typeface="+mn-cs"/>
              </a:rPr>
              <a:t>-position: para especificar la posición de la imagen de fondo</a:t>
            </a:r>
          </a:p>
          <a:p>
            <a:pPr marL="171450" indent="-171450" fontAlgn="base">
              <a:buFont typeface="Arial" panose="020B0604020202020204" pitchFamily="34" charset="0"/>
              <a:buChar char="•"/>
            </a:pPr>
            <a:r>
              <a:rPr lang="es-ES" sz="1200" b="0" i="0" kern="1200" dirty="0">
                <a:solidFill>
                  <a:schemeClr val="tx1"/>
                </a:solidFill>
                <a:effectLst/>
                <a:latin typeface="+mn-lt"/>
                <a:ea typeface="+mn-ea"/>
                <a:cs typeface="+mn-cs"/>
              </a:rPr>
              <a:t> </a:t>
            </a:r>
            <a:r>
              <a:rPr lang="es-ES" sz="1200" b="0" i="0" u="none" strike="noStrike" kern="1200" dirty="0" err="1">
                <a:solidFill>
                  <a:schemeClr val="tx1"/>
                </a:solidFill>
                <a:effectLst/>
                <a:latin typeface="+mn-lt"/>
                <a:ea typeface="+mn-ea"/>
                <a:cs typeface="+mn-cs"/>
                <a:hlinkClick r:id="rId3" tooltip="Si una imagen de fondo background-image es especificada, background-attachment determina si la imagen será fija dentro de la pantalla o se desplazará junto al bloque contenedor."/>
              </a:rPr>
              <a:t>background-attachment</a:t>
            </a:r>
            <a:r>
              <a:rPr lang="es-ES" sz="1200" b="0" i="0" u="none" strike="noStrike" kern="1200" dirty="0">
                <a:solidFill>
                  <a:schemeClr val="tx1"/>
                </a:solidFill>
                <a:effectLst/>
                <a:latin typeface="+mn-lt"/>
                <a:ea typeface="+mn-ea"/>
                <a:cs typeface="+mn-cs"/>
              </a:rPr>
              <a:t>: </a:t>
            </a:r>
            <a:r>
              <a:rPr lang="es-ES" sz="1200" b="0" i="0" kern="1200" dirty="0">
                <a:solidFill>
                  <a:schemeClr val="tx1"/>
                </a:solidFill>
                <a:effectLst/>
                <a:latin typeface="+mn-lt"/>
                <a:ea typeface="+mn-ea"/>
                <a:cs typeface="+mn-cs"/>
              </a:rPr>
              <a:t>determina si la imagen será </a:t>
            </a:r>
            <a:r>
              <a:rPr lang="es-ES" sz="1200" b="1" i="0" kern="1200" dirty="0">
                <a:solidFill>
                  <a:schemeClr val="tx1"/>
                </a:solidFill>
                <a:effectLst/>
                <a:latin typeface="+mn-lt"/>
                <a:ea typeface="+mn-ea"/>
                <a:cs typeface="+mn-cs"/>
              </a:rPr>
              <a:t>fija</a:t>
            </a:r>
            <a:r>
              <a:rPr lang="es-ES" sz="1200" b="0" i="0" kern="1200" dirty="0">
                <a:solidFill>
                  <a:schemeClr val="tx1"/>
                </a:solidFill>
                <a:effectLst/>
                <a:latin typeface="+mn-lt"/>
                <a:ea typeface="+mn-ea"/>
                <a:cs typeface="+mn-cs"/>
              </a:rPr>
              <a:t> dentro de la pantalla o </a:t>
            </a:r>
            <a:r>
              <a:rPr lang="es-ES" sz="1200" b="1" i="0" kern="1200" dirty="0">
                <a:solidFill>
                  <a:schemeClr val="tx1"/>
                </a:solidFill>
                <a:effectLst/>
                <a:latin typeface="+mn-lt"/>
                <a:ea typeface="+mn-ea"/>
                <a:cs typeface="+mn-cs"/>
              </a:rPr>
              <a:t>se desplazará</a:t>
            </a:r>
            <a:r>
              <a:rPr lang="es-ES" sz="1200" b="0" i="0" kern="1200" dirty="0">
                <a:solidFill>
                  <a:schemeClr val="tx1"/>
                </a:solidFill>
                <a:effectLst/>
                <a:latin typeface="+mn-lt"/>
                <a:ea typeface="+mn-ea"/>
                <a:cs typeface="+mn-cs"/>
              </a:rPr>
              <a:t> junto al bloque contenedor.</a:t>
            </a:r>
          </a:p>
          <a:p>
            <a:pPr marL="171450" indent="-171450" fontAlgn="base">
              <a:buFont typeface="Arial" panose="020B0604020202020204" pitchFamily="34" charset="0"/>
              <a:buChar char="•"/>
            </a:pPr>
            <a:endParaRPr lang="es-ES" sz="1200" b="0" i="0" kern="1200" baseline="0" dirty="0">
              <a:solidFill>
                <a:schemeClr val="tx1"/>
              </a:solidFill>
              <a:effectLst/>
              <a:latin typeface="+mn-lt"/>
              <a:ea typeface="+mn-ea"/>
              <a:cs typeface="+mn-cs"/>
            </a:endParaRPr>
          </a:p>
          <a:p>
            <a:pPr marL="171450" indent="-171450" fontAlgn="base">
              <a:buFont typeface="Arial" panose="020B0604020202020204" pitchFamily="34" charset="0"/>
              <a:buChar char="•"/>
            </a:pPr>
            <a:r>
              <a:rPr lang="es-ES" sz="1200" b="1" i="0" kern="1200" dirty="0" err="1">
                <a:solidFill>
                  <a:schemeClr val="tx1"/>
                </a:solidFill>
                <a:effectLst/>
                <a:latin typeface="+mn-lt"/>
                <a:ea typeface="+mn-ea"/>
                <a:cs typeface="+mn-cs"/>
              </a:rPr>
              <a:t>background-size</a:t>
            </a:r>
            <a:r>
              <a:rPr lang="es-ES" sz="1200" b="0" i="0" kern="1200" dirty="0">
                <a:solidFill>
                  <a:schemeClr val="tx1"/>
                </a:solidFill>
                <a:effectLst/>
                <a:latin typeface="+mn-lt"/>
                <a:ea typeface="+mn-ea"/>
                <a:cs typeface="+mn-cs"/>
              </a:rPr>
              <a:t> especifica el tamaño de las imágenes de fondo.</a:t>
            </a:r>
            <a:endParaRPr lang="es-ES" sz="1200" b="0" i="0" kern="1200" baseline="0" dirty="0">
              <a:solidFill>
                <a:schemeClr val="tx1"/>
              </a:solidFill>
              <a:effectLst/>
              <a:latin typeface="+mn-lt"/>
              <a:ea typeface="+mn-ea"/>
              <a:cs typeface="+mn-cs"/>
            </a:endParaRPr>
          </a:p>
          <a:p>
            <a:pPr marL="171450" indent="-171450" fontAlgn="base">
              <a:buFont typeface="Arial" panose="020B0604020202020204" pitchFamily="34" charset="0"/>
              <a:buChar char="•"/>
            </a:pPr>
            <a:r>
              <a:rPr lang="es-ES" sz="1200" b="0" i="0" kern="1200" dirty="0">
                <a:solidFill>
                  <a:schemeClr val="tx1"/>
                </a:solidFill>
                <a:effectLst/>
                <a:latin typeface="+mn-lt"/>
                <a:ea typeface="+mn-ea"/>
                <a:cs typeface="+mn-cs"/>
              </a:rPr>
              <a:t>La propiedad </a:t>
            </a:r>
            <a:r>
              <a:rPr lang="es-ES" sz="1200" b="1" i="0" kern="1200" dirty="0">
                <a:solidFill>
                  <a:schemeClr val="tx1"/>
                </a:solidFill>
                <a:effectLst/>
                <a:latin typeface="+mn-lt"/>
                <a:ea typeface="+mn-ea"/>
                <a:cs typeface="+mn-cs"/>
              </a:rPr>
              <a:t>CSS </a:t>
            </a:r>
            <a:r>
              <a:rPr lang="es-ES" b="1" dirty="0" err="1"/>
              <a:t>background</a:t>
            </a:r>
            <a:r>
              <a:rPr lang="es-ES" b="1" dirty="0"/>
              <a:t>-clip</a:t>
            </a:r>
            <a:r>
              <a:rPr lang="es-ES" sz="1200" b="0" i="0" kern="1200" dirty="0">
                <a:solidFill>
                  <a:schemeClr val="tx1"/>
                </a:solidFill>
                <a:effectLst/>
                <a:latin typeface="+mn-lt"/>
                <a:ea typeface="+mn-ea"/>
                <a:cs typeface="+mn-cs"/>
              </a:rPr>
              <a:t> especifica si el fondo de un elemento, ya sea el color o imagen, se extiende por debajo su borde.</a:t>
            </a:r>
          </a:p>
          <a:p>
            <a:pPr marL="171450" indent="-171450" fontAlgn="base">
              <a:buFont typeface="Arial" panose="020B0604020202020204" pitchFamily="34" charset="0"/>
              <a:buChar char="•"/>
            </a:pPr>
            <a:r>
              <a:rPr lang="es-ES" sz="1200" b="0" i="0" kern="1200" dirty="0">
                <a:solidFill>
                  <a:schemeClr val="tx1"/>
                </a:solidFill>
                <a:effectLst/>
                <a:latin typeface="+mn-lt"/>
                <a:ea typeface="+mn-ea"/>
                <a:cs typeface="+mn-cs"/>
              </a:rPr>
              <a:t>La propiedad </a:t>
            </a:r>
            <a:r>
              <a:rPr lang="es-ES" sz="1200" b="1" i="0" kern="1200" dirty="0" err="1">
                <a:solidFill>
                  <a:schemeClr val="tx1"/>
                </a:solidFill>
                <a:effectLst/>
                <a:latin typeface="+mn-lt"/>
                <a:ea typeface="+mn-ea"/>
                <a:cs typeface="+mn-cs"/>
              </a:rPr>
              <a:t>background-origin</a:t>
            </a:r>
            <a:r>
              <a:rPr lang="es-ES" sz="1200" b="0" i="0" kern="1200" dirty="0">
                <a:solidFill>
                  <a:schemeClr val="tx1"/>
                </a:solidFill>
                <a:effectLst/>
                <a:latin typeface="+mn-lt"/>
                <a:ea typeface="+mn-ea"/>
                <a:cs typeface="+mn-cs"/>
              </a:rPr>
              <a:t> especifica el área de origen de un fondo o imagen en determinada caja. para que la propiedad </a:t>
            </a:r>
            <a:r>
              <a:rPr lang="es-ES" sz="1200" b="0" i="0" u="none" strike="noStrike" kern="1200" dirty="0" err="1">
                <a:solidFill>
                  <a:schemeClr val="tx1"/>
                </a:solidFill>
                <a:effectLst/>
                <a:latin typeface="+mn-lt"/>
                <a:ea typeface="+mn-ea"/>
                <a:cs typeface="+mn-cs"/>
                <a:hlinkClick r:id="rId4" tooltip="background-position"/>
              </a:rPr>
              <a:t>background</a:t>
            </a:r>
            <a:r>
              <a:rPr lang="es-ES" sz="1200" b="0" i="0" u="none" strike="noStrike" kern="1200" dirty="0">
                <a:solidFill>
                  <a:schemeClr val="tx1"/>
                </a:solidFill>
                <a:effectLst/>
                <a:latin typeface="+mn-lt"/>
                <a:ea typeface="+mn-ea"/>
                <a:cs typeface="+mn-cs"/>
                <a:hlinkClick r:id="rId4" tooltip="background-position"/>
              </a:rPr>
              <a:t>-position</a:t>
            </a:r>
            <a:r>
              <a:rPr lang="es-ES" sz="1200" b="0" i="0" kern="1200" dirty="0">
                <a:solidFill>
                  <a:schemeClr val="tx1"/>
                </a:solidFill>
                <a:effectLst/>
                <a:latin typeface="+mn-lt"/>
                <a:ea typeface="+mn-ea"/>
                <a:cs typeface="+mn-cs"/>
              </a:rPr>
              <a:t> calcule la posición de inicio de un fondo o imagen definida por la propiedad </a:t>
            </a:r>
            <a:r>
              <a:rPr lang="es-ES" sz="1200" b="0" i="0" u="none" strike="noStrike" kern="1200" dirty="0" err="1">
                <a:solidFill>
                  <a:schemeClr val="tx1"/>
                </a:solidFill>
                <a:effectLst/>
                <a:latin typeface="+mn-lt"/>
                <a:ea typeface="+mn-ea"/>
                <a:cs typeface="+mn-cs"/>
                <a:hlinkClick r:id="rId5" tooltip="background-image"/>
              </a:rPr>
              <a:t>background-image</a:t>
            </a:r>
            <a:r>
              <a:rPr lang="es-ES" sz="1200" b="0" i="0" kern="1200" dirty="0">
                <a:solidFill>
                  <a:schemeClr val="tx1"/>
                </a:solidFill>
                <a:effectLst/>
                <a:latin typeface="+mn-lt"/>
                <a:ea typeface="+mn-ea"/>
                <a:cs typeface="+mn-cs"/>
              </a:rPr>
              <a:t>.</a:t>
            </a:r>
            <a:endParaRPr lang="es-ES" sz="1200" b="0" i="0" kern="1200" baseline="0" dirty="0">
              <a:solidFill>
                <a:schemeClr val="bg1">
                  <a:lumMod val="75000"/>
                </a:schemeClr>
              </a:solidFill>
              <a:effectLst/>
              <a:latin typeface="+mn-lt"/>
              <a:ea typeface="+mn-ea"/>
              <a:cs typeface="+mn-cs"/>
            </a:endParaRPr>
          </a:p>
          <a:p>
            <a:pPr marL="171450" indent="-171450" fontAlgn="base">
              <a:buFont typeface="Arial" panose="020B0604020202020204" pitchFamily="34" charset="0"/>
              <a:buChar char="•"/>
            </a:pPr>
            <a:endParaRPr lang="es-ES" sz="1200" b="0" i="0" kern="1200" baseline="0" dirty="0">
              <a:solidFill>
                <a:schemeClr val="bg1">
                  <a:lumMod val="75000"/>
                </a:schemeClr>
              </a:solidFill>
              <a:effectLst/>
              <a:latin typeface="+mn-lt"/>
              <a:ea typeface="+mn-ea"/>
              <a:cs typeface="+mn-cs"/>
            </a:endParaRPr>
          </a:p>
          <a:p>
            <a:pPr marL="171450" indent="-171450" fontAlgn="base">
              <a:buFont typeface="Arial" panose="020B0604020202020204" pitchFamily="34" charset="0"/>
              <a:buChar char="•"/>
            </a:pPr>
            <a:endParaRPr lang="es-ES" sz="1200" b="0" i="0" kern="1200" baseline="0" dirty="0">
              <a:solidFill>
                <a:schemeClr val="bg1">
                  <a:lumMod val="75000"/>
                </a:schemeClr>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4D856468-3B56-437D-8766-F3DCB404D175}" type="slidenum">
              <a:rPr lang="es-ES" smtClean="0"/>
              <a:t>19</a:t>
            </a:fld>
            <a:endParaRPr lang="es-ES"/>
          </a:p>
        </p:txBody>
      </p:sp>
    </p:spTree>
    <p:extLst>
      <p:ext uri="{BB962C8B-B14F-4D97-AF65-F5344CB8AC3E}">
        <p14:creationId xmlns:p14="http://schemas.microsoft.com/office/powerpoint/2010/main" val="1805229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4D856468-3B56-437D-8766-F3DCB404D175}" type="slidenum">
              <a:rPr lang="es-ES" smtClean="0"/>
              <a:t>2</a:t>
            </a:fld>
            <a:endParaRPr lang="es-ES"/>
          </a:p>
        </p:txBody>
      </p:sp>
    </p:spTree>
    <p:extLst>
      <p:ext uri="{BB962C8B-B14F-4D97-AF65-F5344CB8AC3E}">
        <p14:creationId xmlns:p14="http://schemas.microsoft.com/office/powerpoint/2010/main" val="17413459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fontAlgn="base">
              <a:buFontTx/>
              <a:buNone/>
            </a:pPr>
            <a:endParaRPr lang="es-ES" sz="1200" b="0" i="0" kern="1200" baseline="0" dirty="0">
              <a:solidFill>
                <a:schemeClr val="bg1">
                  <a:lumMod val="75000"/>
                </a:schemeClr>
              </a:solidFill>
              <a:effectLst/>
              <a:latin typeface="+mn-lt"/>
              <a:ea typeface="+mn-ea"/>
              <a:cs typeface="+mn-cs"/>
            </a:endParaRPr>
          </a:p>
          <a:p>
            <a:pPr marL="171450" indent="-171450" fontAlgn="base">
              <a:buFont typeface="Arial" panose="020B0604020202020204" pitchFamily="34" charset="0"/>
              <a:buChar char="•"/>
            </a:pPr>
            <a:r>
              <a:rPr lang="es-ES" sz="1200" b="0" i="0" kern="1200" dirty="0">
                <a:solidFill>
                  <a:schemeClr val="tx1"/>
                </a:solidFill>
                <a:effectLst/>
                <a:latin typeface="+mn-lt"/>
                <a:ea typeface="+mn-ea"/>
                <a:cs typeface="+mn-cs"/>
              </a:rPr>
              <a:t>Cada propiedad utilizada en CSS tiene un valor o conjunto de valores permitidos para esa propiedad</a:t>
            </a:r>
          </a:p>
          <a:p>
            <a:pPr marL="171450" indent="-171450" fontAlgn="base">
              <a:buFont typeface="Arial" panose="020B0604020202020204" pitchFamily="34" charset="0"/>
              <a:buChar char="•"/>
            </a:pPr>
            <a:r>
              <a:rPr lang="es-ES" sz="1200" b="0" i="0" kern="1200" dirty="0">
                <a:solidFill>
                  <a:schemeClr val="tx1"/>
                </a:solidFill>
                <a:effectLst/>
                <a:latin typeface="+mn-lt"/>
                <a:ea typeface="+mn-ea"/>
                <a:cs typeface="+mn-cs"/>
              </a:rPr>
              <a:t>Las medidas en CSS se emplean, entre otras, para definir la altura, anchura y márgenes de los elementos y para establecer el tamaño de letra del texto. Todas las medidas se indican como un valor numérico entero o decimal seguido de una unidad de medida.</a:t>
            </a:r>
          </a:p>
          <a:p>
            <a:pPr marL="171450" indent="-171450" fontAlgn="base">
              <a:buFont typeface="Arial" panose="020B0604020202020204" pitchFamily="34" charset="0"/>
              <a:buChar char="•"/>
            </a:pPr>
            <a:r>
              <a:rPr lang="es-ES" sz="1200" b="0" i="0" kern="1200" dirty="0">
                <a:solidFill>
                  <a:schemeClr val="tx1"/>
                </a:solidFill>
                <a:effectLst/>
                <a:latin typeface="+mn-lt"/>
                <a:ea typeface="+mn-ea"/>
                <a:cs typeface="+mn-cs"/>
              </a:rPr>
              <a:t>Una medida indicada mediante unidades absolutas está completamente definida, ya que su valor no depende de otro valor de referencia.</a:t>
            </a:r>
          </a:p>
          <a:p>
            <a:pPr marL="171450" indent="-171450" fontAlgn="base">
              <a:buFont typeface="Arial" panose="020B0604020202020204" pitchFamily="34" charset="0"/>
              <a:buChar char="•"/>
            </a:pPr>
            <a:r>
              <a:rPr lang="es-ES" sz="1200" b="0" i="0" kern="1200" dirty="0">
                <a:solidFill>
                  <a:schemeClr val="tx1"/>
                </a:solidFill>
                <a:effectLst/>
                <a:latin typeface="+mn-lt"/>
                <a:ea typeface="+mn-ea"/>
                <a:cs typeface="+mn-cs"/>
              </a:rPr>
              <a:t>La unidades relativas, a diferencia de las absolutas, no están completamente definidas, ya que su valor siempre está referenciado respecto a otro valor. Son las más utilizadas.</a:t>
            </a:r>
          </a:p>
          <a:p>
            <a:pPr marL="628650" lvl="1" indent="-171450" fontAlgn="base">
              <a:buFont typeface="Arial" panose="020B0604020202020204" pitchFamily="34" charset="0"/>
              <a:buChar char="•"/>
            </a:pPr>
            <a:r>
              <a:rPr lang="es-ES" sz="1200" b="0" i="0" kern="1200" dirty="0" err="1">
                <a:solidFill>
                  <a:schemeClr val="tx1"/>
                </a:solidFill>
                <a:effectLst/>
                <a:latin typeface="+mn-lt"/>
                <a:ea typeface="+mn-ea"/>
                <a:cs typeface="+mn-cs"/>
              </a:rPr>
              <a:t>em</a:t>
            </a:r>
            <a:r>
              <a:rPr lang="es-ES" sz="1200" b="0" i="0" kern="1200" dirty="0">
                <a:solidFill>
                  <a:schemeClr val="tx1"/>
                </a:solidFill>
                <a:effectLst/>
                <a:latin typeface="+mn-lt"/>
                <a:ea typeface="+mn-ea"/>
                <a:cs typeface="+mn-cs"/>
              </a:rPr>
              <a:t>, (no confundir con la etiqueta &lt;</a:t>
            </a:r>
            <a:r>
              <a:rPr lang="es-ES" sz="1200" b="0" i="0" kern="1200" dirty="0" err="1">
                <a:solidFill>
                  <a:schemeClr val="tx1"/>
                </a:solidFill>
                <a:effectLst/>
                <a:latin typeface="+mn-lt"/>
                <a:ea typeface="+mn-ea"/>
                <a:cs typeface="+mn-cs"/>
              </a:rPr>
              <a:t>em</a:t>
            </a:r>
            <a:r>
              <a:rPr lang="es-ES" sz="1200" b="0" i="0" kern="1200" dirty="0">
                <a:solidFill>
                  <a:schemeClr val="tx1"/>
                </a:solidFill>
                <a:effectLst/>
                <a:latin typeface="+mn-lt"/>
                <a:ea typeface="+mn-ea"/>
                <a:cs typeface="+mn-cs"/>
              </a:rPr>
              <a:t>&gt; de HTML) tamaño de fuente del contexto, esto es variable. Va a variar, 1 </a:t>
            </a:r>
            <a:r>
              <a:rPr lang="es-ES" sz="1200" b="0" i="0" kern="1200" dirty="0" err="1">
                <a:solidFill>
                  <a:schemeClr val="tx1"/>
                </a:solidFill>
                <a:effectLst/>
                <a:latin typeface="+mn-lt"/>
                <a:ea typeface="+mn-ea"/>
                <a:cs typeface="+mn-cs"/>
              </a:rPr>
              <a:t>em</a:t>
            </a:r>
            <a:r>
              <a:rPr lang="es-ES" sz="1200" b="0" i="0" kern="1200" dirty="0">
                <a:solidFill>
                  <a:schemeClr val="tx1"/>
                </a:solidFill>
                <a:effectLst/>
                <a:latin typeface="+mn-lt"/>
                <a:ea typeface="+mn-ea"/>
                <a:cs typeface="+mn-cs"/>
              </a:rPr>
              <a:t> es 16px normalmente</a:t>
            </a:r>
          </a:p>
          <a:p>
            <a:pPr marL="628650" lvl="1" indent="-171450" fontAlgn="base">
              <a:buFont typeface="Arial" panose="020B0604020202020204" pitchFamily="34" charset="0"/>
              <a:buChar char="•"/>
            </a:pPr>
            <a:r>
              <a:rPr lang="es-ES" sz="1200" b="0" i="0" kern="1200" dirty="0">
                <a:solidFill>
                  <a:schemeClr val="tx1"/>
                </a:solidFill>
                <a:effectLst/>
                <a:latin typeface="+mn-lt"/>
                <a:ea typeface="+mn-ea"/>
                <a:cs typeface="+mn-cs"/>
              </a:rPr>
              <a:t>Rem es el tamaño de fuente</a:t>
            </a:r>
            <a:r>
              <a:rPr lang="es-ES" sz="1200" b="0" i="0" kern="1200" baseline="0" dirty="0">
                <a:solidFill>
                  <a:schemeClr val="tx1"/>
                </a:solidFill>
                <a:effectLst/>
                <a:latin typeface="+mn-lt"/>
                <a:ea typeface="+mn-ea"/>
                <a:cs typeface="+mn-cs"/>
              </a:rPr>
              <a:t> del HTML (</a:t>
            </a:r>
            <a:r>
              <a:rPr lang="es-ES" sz="1200" b="0" i="0" kern="1200" baseline="0" dirty="0" err="1">
                <a:solidFill>
                  <a:schemeClr val="tx1"/>
                </a:solidFill>
                <a:effectLst/>
                <a:latin typeface="+mn-lt"/>
                <a:ea typeface="+mn-ea"/>
                <a:cs typeface="+mn-cs"/>
              </a:rPr>
              <a:t>route</a:t>
            </a:r>
            <a:r>
              <a:rPr lang="es-ES" sz="1200" b="0" i="0" kern="1200" baseline="0" dirty="0">
                <a:solidFill>
                  <a:schemeClr val="tx1"/>
                </a:solidFill>
                <a:effectLst/>
                <a:latin typeface="+mn-lt"/>
                <a:ea typeface="+mn-ea"/>
                <a:cs typeface="+mn-cs"/>
              </a:rPr>
              <a:t>), no importa el contexto porque la raíz es siempre la misma. No va a variar</a:t>
            </a:r>
            <a:endParaRPr lang="es-ES" sz="1200" b="0" i="0" kern="1200" dirty="0">
              <a:solidFill>
                <a:schemeClr val="tx1"/>
              </a:solidFill>
              <a:effectLst/>
              <a:latin typeface="+mn-lt"/>
              <a:ea typeface="+mn-ea"/>
              <a:cs typeface="+mn-cs"/>
            </a:endParaRPr>
          </a:p>
          <a:p>
            <a:pPr marL="628650" lvl="1" indent="-171450" fontAlgn="base">
              <a:buFont typeface="Arial" panose="020B0604020202020204" pitchFamily="34" charset="0"/>
              <a:buChar char="•"/>
            </a:pPr>
            <a:r>
              <a:rPr lang="es-ES" sz="1200" b="0" i="0" kern="1200" dirty="0" err="1">
                <a:solidFill>
                  <a:schemeClr val="tx1"/>
                </a:solidFill>
                <a:effectLst/>
                <a:latin typeface="+mn-lt"/>
                <a:ea typeface="+mn-ea"/>
                <a:cs typeface="+mn-cs"/>
              </a:rPr>
              <a:t>px</a:t>
            </a:r>
            <a:r>
              <a:rPr lang="es-ES" sz="1200" b="0" i="0" kern="1200" dirty="0">
                <a:solidFill>
                  <a:schemeClr val="tx1"/>
                </a:solidFill>
                <a:effectLst/>
                <a:latin typeface="+mn-lt"/>
                <a:ea typeface="+mn-ea"/>
                <a:cs typeface="+mn-cs"/>
              </a:rPr>
              <a:t>, (píxel) relativa respecto de la resolución de la pantalla del dispositivo en el que se visualiza la página HTML.</a:t>
            </a:r>
          </a:p>
          <a:p>
            <a:pPr marL="628650" lvl="1" indent="-171450" fontAlgn="base">
              <a:buFont typeface="Arial" panose="020B0604020202020204" pitchFamily="34" charset="0"/>
              <a:buChar char="•"/>
            </a:pPr>
            <a:endParaRPr lang="es-ES" sz="1200" b="0" i="0" kern="1200" dirty="0">
              <a:solidFill>
                <a:schemeClr val="tx1"/>
              </a:solidFill>
              <a:effectLst/>
              <a:latin typeface="+mn-lt"/>
              <a:ea typeface="+mn-ea"/>
              <a:cs typeface="+mn-cs"/>
            </a:endParaRPr>
          </a:p>
          <a:p>
            <a:pPr marL="171450" indent="-171450" fontAlgn="base">
              <a:buFont typeface="Arial" panose="020B0604020202020204" pitchFamily="34" charset="0"/>
              <a:buChar char="•"/>
            </a:pPr>
            <a:r>
              <a:rPr lang="es-ES" sz="1200" b="0" i="0" kern="1200" dirty="0">
                <a:solidFill>
                  <a:schemeClr val="tx1"/>
                </a:solidFill>
                <a:effectLst/>
                <a:latin typeface="+mn-lt"/>
                <a:ea typeface="+mn-ea"/>
                <a:cs typeface="+mn-cs"/>
              </a:rPr>
              <a:t>El porcentaje también es una unidad de medida relativa, aunque por su importancia CSS la trata de forma separada a </a:t>
            </a:r>
            <a:r>
              <a:rPr lang="es-ES" dirty="0" err="1"/>
              <a:t>em</a:t>
            </a:r>
            <a:r>
              <a:rPr lang="es-ES" sz="1200" b="0" i="0" kern="1200" dirty="0">
                <a:solidFill>
                  <a:schemeClr val="tx1"/>
                </a:solidFill>
                <a:effectLst/>
                <a:latin typeface="+mn-lt"/>
                <a:ea typeface="+mn-ea"/>
                <a:cs typeface="+mn-cs"/>
              </a:rPr>
              <a:t>, </a:t>
            </a:r>
            <a:r>
              <a:rPr lang="es-ES" dirty="0"/>
              <a:t>ex</a:t>
            </a:r>
            <a:r>
              <a:rPr lang="es-ES" sz="1200" b="0" i="0" kern="1200" dirty="0">
                <a:solidFill>
                  <a:schemeClr val="tx1"/>
                </a:solidFill>
                <a:effectLst/>
                <a:latin typeface="+mn-lt"/>
                <a:ea typeface="+mn-ea"/>
                <a:cs typeface="+mn-cs"/>
              </a:rPr>
              <a:t> y </a:t>
            </a:r>
            <a:r>
              <a:rPr lang="es-ES" dirty="0" err="1"/>
              <a:t>px</a:t>
            </a:r>
            <a:r>
              <a:rPr lang="es-ES" sz="1200" b="0" i="0" kern="1200" dirty="0">
                <a:solidFill>
                  <a:schemeClr val="tx1"/>
                </a:solidFill>
                <a:effectLst/>
                <a:latin typeface="+mn-lt"/>
                <a:ea typeface="+mn-ea"/>
                <a:cs typeface="+mn-cs"/>
              </a:rPr>
              <a:t>. Un porcentaje está formado por un valor numérico seguido del símbolo </a:t>
            </a:r>
            <a:r>
              <a:rPr lang="es-ES" dirty="0"/>
              <a:t>%</a:t>
            </a:r>
            <a:r>
              <a:rPr lang="es-ES" sz="1200" b="0" i="0" kern="1200" dirty="0">
                <a:solidFill>
                  <a:schemeClr val="tx1"/>
                </a:solidFill>
                <a:effectLst/>
                <a:latin typeface="+mn-lt"/>
                <a:ea typeface="+mn-ea"/>
                <a:cs typeface="+mn-cs"/>
              </a:rPr>
              <a:t> y siempre está referenciado a otra medida. </a:t>
            </a:r>
          </a:p>
          <a:p>
            <a:pPr marL="171450" indent="-171450" fontAlgn="base">
              <a:buFont typeface="Arial" panose="020B0604020202020204" pitchFamily="34" charset="0"/>
              <a:buChar char="•"/>
            </a:pPr>
            <a:r>
              <a:rPr lang="es-ES" sz="1200" b="0" i="0" kern="1200" baseline="0" dirty="0">
                <a:solidFill>
                  <a:schemeClr val="tx1"/>
                </a:solidFill>
                <a:effectLst/>
                <a:latin typeface="+mn-lt"/>
                <a:ea typeface="+mn-ea"/>
                <a:cs typeface="+mn-cs"/>
              </a:rPr>
              <a:t>Por lo general se recomienda </a:t>
            </a:r>
            <a:r>
              <a:rPr lang="es-ES" sz="1200" b="0" i="0" kern="1200" dirty="0">
                <a:solidFill>
                  <a:schemeClr val="tx1"/>
                </a:solidFill>
                <a:effectLst/>
                <a:latin typeface="+mn-lt"/>
                <a:ea typeface="+mn-ea"/>
                <a:cs typeface="+mn-cs"/>
              </a:rPr>
              <a:t>el uso de unidades relativas siempre que sea posible, ya que mejora la accesibilidad de la página y permite que los documentos se adapten fácilmente a cualquier medio y dispositivo.</a:t>
            </a:r>
            <a:endParaRPr lang="es-ES" sz="1200" b="0" i="0" kern="1200" baseline="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4D856468-3B56-437D-8766-F3DCB404D175}" type="slidenum">
              <a:rPr lang="es-ES" smtClean="0"/>
              <a:t>20</a:t>
            </a:fld>
            <a:endParaRPr lang="es-ES"/>
          </a:p>
        </p:txBody>
      </p:sp>
    </p:spTree>
    <p:extLst>
      <p:ext uri="{BB962C8B-B14F-4D97-AF65-F5344CB8AC3E}">
        <p14:creationId xmlns:p14="http://schemas.microsoft.com/office/powerpoint/2010/main" val="31368325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fontAlgn="base">
              <a:buFontTx/>
              <a:buChar char="-"/>
            </a:pPr>
            <a:r>
              <a:rPr lang="es-ES" sz="1200" b="0" i="0" kern="1200" baseline="0" dirty="0">
                <a:solidFill>
                  <a:schemeClr val="bg1">
                    <a:lumMod val="75000"/>
                  </a:schemeClr>
                </a:solidFill>
                <a:effectLst/>
                <a:latin typeface="+mn-lt"/>
                <a:ea typeface="+mn-ea"/>
                <a:cs typeface="+mn-cs"/>
              </a:rPr>
              <a:t>Propiedades de color: cambian el color del texto</a:t>
            </a:r>
          </a:p>
          <a:p>
            <a:pPr marL="171450" indent="-171450" fontAlgn="base">
              <a:buFontTx/>
              <a:buChar char="-"/>
            </a:pPr>
            <a:r>
              <a:rPr lang="es-ES" sz="1200" b="0" i="0" kern="1200" baseline="0" dirty="0" err="1">
                <a:solidFill>
                  <a:schemeClr val="bg1">
                    <a:lumMod val="75000"/>
                  </a:schemeClr>
                </a:solidFill>
                <a:effectLst/>
                <a:latin typeface="+mn-lt"/>
                <a:ea typeface="+mn-ea"/>
                <a:cs typeface="+mn-cs"/>
              </a:rPr>
              <a:t>Direction</a:t>
            </a:r>
            <a:r>
              <a:rPr lang="es-ES" sz="1200" b="0" i="0" kern="1200" baseline="0" dirty="0">
                <a:solidFill>
                  <a:schemeClr val="bg1">
                    <a:lumMod val="75000"/>
                  </a:schemeClr>
                </a:solidFill>
                <a:effectLst/>
                <a:latin typeface="+mn-lt"/>
                <a:ea typeface="+mn-ea"/>
                <a:cs typeface="+mn-cs"/>
              </a:rPr>
              <a:t>, tiene que usarse al mismo tiempo que el Unicode-</a:t>
            </a:r>
            <a:r>
              <a:rPr lang="es-ES" sz="1200" b="0" i="0" kern="1200" baseline="0" dirty="0" err="1">
                <a:solidFill>
                  <a:schemeClr val="bg1">
                    <a:lumMod val="75000"/>
                  </a:schemeClr>
                </a:solidFill>
                <a:effectLst/>
                <a:latin typeface="+mn-lt"/>
                <a:ea typeface="+mn-ea"/>
                <a:cs typeface="+mn-cs"/>
              </a:rPr>
              <a:t>bidi</a:t>
            </a:r>
            <a:r>
              <a:rPr lang="es-ES" sz="1200" b="0" i="0" kern="1200" baseline="0" dirty="0">
                <a:solidFill>
                  <a:schemeClr val="bg1">
                    <a:lumMod val="75000"/>
                  </a:schemeClr>
                </a:solidFill>
                <a:effectLst/>
                <a:latin typeface="+mn-lt"/>
                <a:ea typeface="+mn-ea"/>
                <a:cs typeface="+mn-cs"/>
              </a:rPr>
              <a:t> y puedes poner las letras tipo espejo.</a:t>
            </a:r>
          </a:p>
          <a:p>
            <a:pPr marL="171450" indent="-171450" fontAlgn="base">
              <a:buFontTx/>
              <a:buChar char="-"/>
            </a:pPr>
            <a:endParaRPr lang="es-ES" sz="1200" b="0" i="0" kern="1200" baseline="0" dirty="0">
              <a:solidFill>
                <a:schemeClr val="bg1">
                  <a:lumMod val="75000"/>
                </a:schemeClr>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4D856468-3B56-437D-8766-F3DCB404D175}" type="slidenum">
              <a:rPr lang="es-ES" smtClean="0"/>
              <a:t>21</a:t>
            </a:fld>
            <a:endParaRPr lang="es-ES"/>
          </a:p>
        </p:txBody>
      </p:sp>
    </p:spTree>
    <p:extLst>
      <p:ext uri="{BB962C8B-B14F-4D97-AF65-F5344CB8AC3E}">
        <p14:creationId xmlns:p14="http://schemas.microsoft.com/office/powerpoint/2010/main" val="33512038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fontAlgn="base">
              <a:buFontTx/>
              <a:buChar char="-"/>
            </a:pPr>
            <a:r>
              <a:rPr lang="es-ES" sz="1200" b="0" i="0" kern="1200" dirty="0">
                <a:solidFill>
                  <a:schemeClr val="tx1"/>
                </a:solidFill>
                <a:effectLst/>
                <a:latin typeface="+mn-lt"/>
                <a:ea typeface="+mn-ea"/>
                <a:cs typeface="+mn-cs"/>
              </a:rPr>
              <a:t>La familia de fuentes de un texto se establece con la </a:t>
            </a:r>
            <a:r>
              <a:rPr lang="es-ES" b="1" dirty="0" err="1"/>
              <a:t>font-family</a:t>
            </a:r>
            <a:r>
              <a:rPr lang="es-ES" dirty="0"/>
              <a:t> </a:t>
            </a:r>
            <a:r>
              <a:rPr lang="es-ES" sz="1200" b="0" i="0" kern="1200" dirty="0">
                <a:solidFill>
                  <a:schemeClr val="tx1"/>
                </a:solidFill>
                <a:effectLst/>
                <a:latin typeface="+mn-lt"/>
                <a:ea typeface="+mn-ea"/>
                <a:cs typeface="+mn-cs"/>
              </a:rPr>
              <a:t>propiedad. (normalmente se pone como una </a:t>
            </a:r>
            <a:r>
              <a:rPr lang="es-ES" sz="1200" b="0" i="0" kern="1200" dirty="0" err="1">
                <a:solidFill>
                  <a:schemeClr val="tx1"/>
                </a:solidFill>
                <a:effectLst/>
                <a:latin typeface="+mn-lt"/>
                <a:ea typeface="+mn-ea"/>
                <a:cs typeface="+mn-cs"/>
              </a:rPr>
              <a:t>varible</a:t>
            </a:r>
            <a:r>
              <a:rPr lang="es-ES" sz="1200" b="0" i="0" kern="1200" dirty="0">
                <a:solidFill>
                  <a:schemeClr val="tx1"/>
                </a:solidFill>
                <a:effectLst/>
                <a:latin typeface="+mn-lt"/>
                <a:ea typeface="+mn-ea"/>
                <a:cs typeface="+mn-cs"/>
              </a:rPr>
              <a:t> </a:t>
            </a:r>
            <a:r>
              <a:rPr lang="es-ES" sz="1200" b="0" i="0" kern="1200" dirty="0" err="1">
                <a:solidFill>
                  <a:schemeClr val="tx1"/>
                </a:solidFill>
                <a:effectLst/>
                <a:latin typeface="+mn-lt"/>
                <a:ea typeface="+mn-ea"/>
                <a:cs typeface="+mn-cs"/>
              </a:rPr>
              <a:t>font-face</a:t>
            </a:r>
            <a:r>
              <a:rPr lang="es-ES" sz="1200" b="0" i="0" kern="1200" dirty="0">
                <a:solidFill>
                  <a:schemeClr val="tx1"/>
                </a:solidFill>
                <a:effectLst/>
                <a:latin typeface="+mn-lt"/>
                <a:ea typeface="+mn-ea"/>
                <a:cs typeface="+mn-cs"/>
              </a:rPr>
              <a:t> donde se llaman a través de variables)</a:t>
            </a:r>
          </a:p>
          <a:p>
            <a:pPr marL="171450" indent="-171450" fontAlgn="base">
              <a:buFontTx/>
              <a:buChar char="-"/>
            </a:pPr>
            <a:r>
              <a:rPr lang="es-ES" sz="1200" b="0" i="0" kern="1200" baseline="0" dirty="0">
                <a:solidFill>
                  <a:schemeClr val="tx1"/>
                </a:solidFill>
                <a:effectLst/>
                <a:latin typeface="+mn-lt"/>
                <a:ea typeface="+mn-ea"/>
                <a:cs typeface="+mn-cs"/>
              </a:rPr>
              <a:t>Font-</a:t>
            </a:r>
            <a:r>
              <a:rPr lang="es-ES" sz="1200" b="0" i="0" kern="1200" baseline="0" dirty="0" err="1">
                <a:solidFill>
                  <a:schemeClr val="tx1"/>
                </a:solidFill>
                <a:effectLst/>
                <a:latin typeface="+mn-lt"/>
                <a:ea typeface="+mn-ea"/>
                <a:cs typeface="+mn-cs"/>
              </a:rPr>
              <a:t>style</a:t>
            </a:r>
            <a:r>
              <a:rPr lang="es-ES" sz="1200" b="0" i="0" kern="1200" baseline="0" dirty="0">
                <a:solidFill>
                  <a:schemeClr val="tx1"/>
                </a:solidFill>
                <a:effectLst/>
                <a:latin typeface="+mn-lt"/>
                <a:ea typeface="+mn-ea"/>
                <a:cs typeface="+mn-cs"/>
              </a:rPr>
              <a:t>: por ejemplo de ponerlo en cursiva, aunque a veces el diseñador nos dará la misma fuente en cursiva, puede ser por ejemplo también oblicuo</a:t>
            </a:r>
          </a:p>
          <a:p>
            <a:pPr marL="171450" indent="-171450" fontAlgn="base">
              <a:buFontTx/>
              <a:buChar char="-"/>
            </a:pPr>
            <a:endParaRPr lang="es-ES" sz="1200" b="0" i="0" kern="1200" baseline="0" dirty="0">
              <a:solidFill>
                <a:schemeClr val="tx1"/>
              </a:solidFill>
              <a:effectLst/>
              <a:latin typeface="+mn-lt"/>
              <a:ea typeface="+mn-ea"/>
              <a:cs typeface="+mn-cs"/>
            </a:endParaRPr>
          </a:p>
          <a:p>
            <a:r>
              <a:rPr lang="es-ES" sz="1200" b="0" i="0" kern="1200" dirty="0">
                <a:solidFill>
                  <a:schemeClr val="tx1"/>
                </a:solidFill>
                <a:effectLst/>
                <a:latin typeface="+mn-lt"/>
                <a:ea typeface="+mn-ea"/>
                <a:cs typeface="+mn-cs"/>
              </a:rPr>
              <a:t>Para permitir a los usuarios cambiar el tamaño del texto (en el menú del navegador), muchos desarrolladores usan </a:t>
            </a:r>
            <a:r>
              <a:rPr lang="es-ES" sz="1200" b="0" i="0" kern="1200" dirty="0" err="1">
                <a:solidFill>
                  <a:schemeClr val="tx1"/>
                </a:solidFill>
                <a:effectLst/>
                <a:latin typeface="+mn-lt"/>
                <a:ea typeface="+mn-ea"/>
                <a:cs typeface="+mn-cs"/>
              </a:rPr>
              <a:t>em</a:t>
            </a:r>
            <a:r>
              <a:rPr lang="es-ES" sz="1200" b="0" i="0" kern="1200" dirty="0">
                <a:solidFill>
                  <a:schemeClr val="tx1"/>
                </a:solidFill>
                <a:effectLst/>
                <a:latin typeface="+mn-lt"/>
                <a:ea typeface="+mn-ea"/>
                <a:cs typeface="+mn-cs"/>
              </a:rPr>
              <a:t> en lugar de píxeles.</a:t>
            </a:r>
          </a:p>
          <a:p>
            <a:r>
              <a:rPr lang="es-ES" sz="1200" b="0" i="0" kern="1200" dirty="0">
                <a:solidFill>
                  <a:schemeClr val="tx1"/>
                </a:solidFill>
                <a:effectLst/>
                <a:latin typeface="+mn-lt"/>
                <a:ea typeface="+mn-ea"/>
                <a:cs typeface="+mn-cs"/>
              </a:rPr>
              <a:t>El W3C recomienda la unidad de tamaño </a:t>
            </a:r>
            <a:r>
              <a:rPr lang="es-ES" sz="1200" b="0" i="0" kern="1200" dirty="0" err="1">
                <a:solidFill>
                  <a:schemeClr val="tx1"/>
                </a:solidFill>
                <a:effectLst/>
                <a:latin typeface="+mn-lt"/>
                <a:ea typeface="+mn-ea"/>
                <a:cs typeface="+mn-cs"/>
              </a:rPr>
              <a:t>em</a:t>
            </a:r>
            <a:r>
              <a:rPr lang="es-ES" sz="1200" b="0" i="0" kern="1200" dirty="0">
                <a:solidFill>
                  <a:schemeClr val="tx1"/>
                </a:solidFill>
                <a:effectLst/>
                <a:latin typeface="+mn-lt"/>
                <a:ea typeface="+mn-ea"/>
                <a:cs typeface="+mn-cs"/>
              </a:rPr>
              <a:t>.</a:t>
            </a:r>
          </a:p>
          <a:p>
            <a:r>
              <a:rPr lang="es-ES" sz="1200" b="0" i="0" kern="1200" dirty="0">
                <a:solidFill>
                  <a:schemeClr val="tx1"/>
                </a:solidFill>
                <a:effectLst/>
                <a:latin typeface="+mn-lt"/>
                <a:ea typeface="+mn-ea"/>
                <a:cs typeface="+mn-cs"/>
              </a:rPr>
              <a:t>1em es igual al tamaño de fuente actual. El tamaño de texto predeterminado en los navegadores es de 16 píxeles. Entonces, el tamaño predeterminado de 1em es 16px.</a:t>
            </a:r>
          </a:p>
          <a:p>
            <a:r>
              <a:rPr lang="es-ES" sz="1200" b="0" i="0" kern="1200" dirty="0">
                <a:solidFill>
                  <a:schemeClr val="tx1"/>
                </a:solidFill>
                <a:effectLst/>
                <a:latin typeface="+mn-lt"/>
                <a:ea typeface="+mn-ea"/>
                <a:cs typeface="+mn-cs"/>
              </a:rPr>
              <a:t>El tamaño se puede calcular de píxeles a </a:t>
            </a:r>
            <a:r>
              <a:rPr lang="es-ES" sz="1200" b="0" i="0" kern="1200" dirty="0" err="1">
                <a:solidFill>
                  <a:schemeClr val="tx1"/>
                </a:solidFill>
                <a:effectLst/>
                <a:latin typeface="+mn-lt"/>
                <a:ea typeface="+mn-ea"/>
                <a:cs typeface="+mn-cs"/>
              </a:rPr>
              <a:t>em</a:t>
            </a:r>
            <a:r>
              <a:rPr lang="es-ES" sz="1200" b="0" i="0" kern="1200" dirty="0">
                <a:solidFill>
                  <a:schemeClr val="tx1"/>
                </a:solidFill>
                <a:effectLst/>
                <a:latin typeface="+mn-lt"/>
                <a:ea typeface="+mn-ea"/>
                <a:cs typeface="+mn-cs"/>
              </a:rPr>
              <a:t> utilizando esta fórmula: </a:t>
            </a:r>
            <a:r>
              <a:rPr lang="es-ES" sz="1200" b="0" i="1" kern="1200" dirty="0">
                <a:solidFill>
                  <a:schemeClr val="tx1"/>
                </a:solidFill>
                <a:effectLst/>
                <a:latin typeface="+mn-lt"/>
                <a:ea typeface="+mn-ea"/>
                <a:cs typeface="+mn-cs"/>
              </a:rPr>
              <a:t>píxeles</a:t>
            </a:r>
            <a:r>
              <a:rPr lang="es-ES" sz="1200" b="0" i="0" kern="1200" dirty="0">
                <a:solidFill>
                  <a:schemeClr val="tx1"/>
                </a:solidFill>
                <a:effectLst/>
                <a:latin typeface="+mn-lt"/>
                <a:ea typeface="+mn-ea"/>
                <a:cs typeface="+mn-cs"/>
              </a:rPr>
              <a:t> / 16 = </a:t>
            </a:r>
            <a:r>
              <a:rPr lang="es-ES" sz="1200" b="0" i="1" kern="1200" dirty="0" err="1">
                <a:solidFill>
                  <a:schemeClr val="tx1"/>
                </a:solidFill>
                <a:effectLst/>
                <a:latin typeface="+mn-lt"/>
                <a:ea typeface="+mn-ea"/>
                <a:cs typeface="+mn-cs"/>
              </a:rPr>
              <a:t>em</a:t>
            </a:r>
            <a:endParaRPr lang="es-ES" sz="1200" b="0" i="1" kern="1200" dirty="0">
              <a:solidFill>
                <a:schemeClr val="tx1"/>
              </a:solidFill>
              <a:effectLst/>
              <a:latin typeface="+mn-lt"/>
              <a:ea typeface="+mn-ea"/>
              <a:cs typeface="+mn-cs"/>
            </a:endParaRPr>
          </a:p>
          <a:p>
            <a:endParaRPr lang="es-ES" sz="1200" b="0" i="1" kern="1200" dirty="0">
              <a:solidFill>
                <a:schemeClr val="tx1"/>
              </a:solidFill>
              <a:effectLst/>
              <a:latin typeface="+mn-lt"/>
              <a:ea typeface="+mn-ea"/>
              <a:cs typeface="+mn-cs"/>
            </a:endParaRPr>
          </a:p>
          <a:p>
            <a:pPr marL="171450" indent="-171450">
              <a:buFontTx/>
              <a:buChar char="-"/>
            </a:pPr>
            <a:r>
              <a:rPr lang="es-ES" sz="1200" b="0" i="1" kern="1200" dirty="0">
                <a:solidFill>
                  <a:schemeClr val="tx1"/>
                </a:solidFill>
                <a:effectLst/>
                <a:latin typeface="+mn-lt"/>
                <a:ea typeface="+mn-ea"/>
                <a:cs typeface="+mn-cs"/>
              </a:rPr>
              <a:t>Nosotros tenemos</a:t>
            </a:r>
            <a:r>
              <a:rPr lang="es-ES" sz="1200" b="0" i="1" kern="1200" baseline="0" dirty="0">
                <a:solidFill>
                  <a:schemeClr val="tx1"/>
                </a:solidFill>
                <a:effectLst/>
                <a:latin typeface="+mn-lt"/>
                <a:ea typeface="+mn-ea"/>
                <a:cs typeface="+mn-cs"/>
              </a:rPr>
              <a:t> una función que nos calcula los pixeles en rem, que se dará en maquetación avanzada</a:t>
            </a:r>
          </a:p>
          <a:p>
            <a:pPr marL="171450" indent="-171450">
              <a:buFontTx/>
              <a:buChar char="-"/>
            </a:pPr>
            <a:endParaRPr lang="es-ES" sz="1200" b="0" i="1" kern="1200" baseline="0" dirty="0">
              <a:solidFill>
                <a:schemeClr val="tx1"/>
              </a:solidFill>
              <a:effectLst/>
              <a:latin typeface="+mn-lt"/>
              <a:ea typeface="+mn-ea"/>
              <a:cs typeface="+mn-cs"/>
            </a:endParaRPr>
          </a:p>
          <a:p>
            <a:pPr marL="171450" indent="-171450">
              <a:buFontTx/>
              <a:buChar char="-"/>
            </a:pPr>
            <a:r>
              <a:rPr lang="es-ES" sz="1200" b="0" i="0" kern="1200" dirty="0">
                <a:solidFill>
                  <a:schemeClr val="tx1"/>
                </a:solidFill>
                <a:effectLst/>
                <a:latin typeface="+mn-lt"/>
                <a:ea typeface="+mn-ea"/>
                <a:cs typeface="+mn-cs"/>
              </a:rPr>
              <a:t>El tamaño del texto se puede establecer con una </a:t>
            </a:r>
            <a:r>
              <a:rPr lang="es-ES" dirty="0" err="1"/>
              <a:t>vw</a:t>
            </a:r>
            <a:r>
              <a:rPr lang="es-ES" sz="1200" b="0" i="0" kern="1200" dirty="0" err="1">
                <a:solidFill>
                  <a:schemeClr val="tx1"/>
                </a:solidFill>
                <a:effectLst/>
                <a:latin typeface="+mn-lt"/>
                <a:ea typeface="+mn-ea"/>
                <a:cs typeface="+mn-cs"/>
              </a:rPr>
              <a:t>unidad</a:t>
            </a:r>
            <a:r>
              <a:rPr lang="es-ES" sz="1200" b="0" i="0" kern="1200" dirty="0">
                <a:solidFill>
                  <a:schemeClr val="tx1"/>
                </a:solidFill>
                <a:effectLst/>
                <a:latin typeface="+mn-lt"/>
                <a:ea typeface="+mn-ea"/>
                <a:cs typeface="+mn-cs"/>
              </a:rPr>
              <a:t>, lo que significa el "ancho de la vista".</a:t>
            </a:r>
          </a:p>
          <a:p>
            <a:pPr marL="171450" indent="-171450">
              <a:buFontTx/>
              <a:buChar char="-"/>
            </a:pPr>
            <a:endParaRPr lang="es-ES" sz="1200" b="0" i="0" kern="1200" dirty="0">
              <a:solidFill>
                <a:schemeClr val="tx1"/>
              </a:solidFill>
              <a:effectLst/>
              <a:latin typeface="+mn-lt"/>
              <a:ea typeface="+mn-ea"/>
              <a:cs typeface="+mn-cs"/>
            </a:endParaRPr>
          </a:p>
          <a:p>
            <a:pPr marL="171450" indent="-171450">
              <a:buFontTx/>
              <a:buChar char="-"/>
            </a:pPr>
            <a:r>
              <a:rPr lang="es-ES" sz="1200" b="0" i="0" kern="1200" dirty="0">
                <a:solidFill>
                  <a:schemeClr val="tx1"/>
                </a:solidFill>
                <a:effectLst/>
                <a:latin typeface="+mn-lt"/>
                <a:ea typeface="+mn-ea"/>
                <a:cs typeface="+mn-cs"/>
              </a:rPr>
              <a:t>La </a:t>
            </a:r>
            <a:r>
              <a:rPr lang="es-ES" dirty="0" err="1"/>
              <a:t>font-variant</a:t>
            </a:r>
            <a:r>
              <a:rPr lang="es-ES" sz="1200" b="0" i="0" kern="1200" dirty="0" err="1">
                <a:solidFill>
                  <a:schemeClr val="tx1"/>
                </a:solidFill>
                <a:effectLst/>
                <a:latin typeface="+mn-lt"/>
                <a:ea typeface="+mn-ea"/>
                <a:cs typeface="+mn-cs"/>
              </a:rPr>
              <a:t>propiedad</a:t>
            </a:r>
            <a:r>
              <a:rPr lang="es-ES" sz="1200" b="0" i="0" kern="1200" dirty="0">
                <a:solidFill>
                  <a:schemeClr val="tx1"/>
                </a:solidFill>
                <a:effectLst/>
                <a:latin typeface="+mn-lt"/>
                <a:ea typeface="+mn-ea"/>
                <a:cs typeface="+mn-cs"/>
              </a:rPr>
              <a:t> especifica si un texto debe mostrarse o no en letra minúscula.</a:t>
            </a:r>
          </a:p>
          <a:p>
            <a:pPr marL="171450" indent="-171450" fontAlgn="base">
              <a:buFontTx/>
              <a:buChar char="-"/>
            </a:pPr>
            <a:endParaRPr lang="es-ES" sz="1200" b="0" i="0" kern="1200" baseline="0" dirty="0">
              <a:solidFill>
                <a:schemeClr val="bg1">
                  <a:lumMod val="75000"/>
                </a:schemeClr>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4D856468-3B56-437D-8766-F3DCB404D175}" type="slidenum">
              <a:rPr lang="es-ES" smtClean="0"/>
              <a:t>22</a:t>
            </a:fld>
            <a:endParaRPr lang="es-ES"/>
          </a:p>
        </p:txBody>
      </p:sp>
    </p:spTree>
    <p:extLst>
      <p:ext uri="{BB962C8B-B14F-4D97-AF65-F5344CB8AC3E}">
        <p14:creationId xmlns:p14="http://schemas.microsoft.com/office/powerpoint/2010/main" val="10221941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kern="1200" dirty="0">
                <a:solidFill>
                  <a:schemeClr val="tx1"/>
                </a:solidFill>
                <a:effectLst/>
                <a:latin typeface="+mn-lt"/>
                <a:ea typeface="+mn-ea"/>
                <a:cs typeface="+mn-cs"/>
              </a:rPr>
              <a:t>a:link - un enlace normal no visitado</a:t>
            </a:r>
          </a:p>
          <a:p>
            <a:r>
              <a:rPr lang="es-ES" sz="1200" b="0" i="0" kern="1200" dirty="0">
                <a:solidFill>
                  <a:schemeClr val="tx1"/>
                </a:solidFill>
                <a:effectLst/>
                <a:latin typeface="+mn-lt"/>
                <a:ea typeface="+mn-ea"/>
                <a:cs typeface="+mn-cs"/>
              </a:rPr>
              <a:t>a:visited - un enlace que el usuario ha visitado</a:t>
            </a:r>
          </a:p>
          <a:p>
            <a:r>
              <a:rPr lang="es-ES" sz="1200" b="0" i="0" kern="1200" dirty="0">
                <a:solidFill>
                  <a:schemeClr val="tx1"/>
                </a:solidFill>
                <a:effectLst/>
                <a:latin typeface="+mn-lt"/>
                <a:ea typeface="+mn-ea"/>
                <a:cs typeface="+mn-cs"/>
              </a:rPr>
              <a:t>a:hover - un enlace cuando el usuario pasa el mouse sobre él</a:t>
            </a:r>
          </a:p>
          <a:p>
            <a:r>
              <a:rPr lang="es-ES" sz="1200" b="0" i="0" kern="1200" dirty="0">
                <a:solidFill>
                  <a:schemeClr val="tx1"/>
                </a:solidFill>
                <a:effectLst/>
                <a:latin typeface="+mn-lt"/>
                <a:ea typeface="+mn-ea"/>
                <a:cs typeface="+mn-cs"/>
              </a:rPr>
              <a:t>a:active - un enlace en el momento en que se hace clic</a:t>
            </a:r>
          </a:p>
          <a:p>
            <a:endParaRPr lang="es-ES" sz="1200" b="0" i="0" kern="1200" dirty="0">
              <a:solidFill>
                <a:schemeClr val="tx1"/>
              </a:solidFill>
              <a:effectLst/>
              <a:latin typeface="+mn-lt"/>
              <a:ea typeface="+mn-ea"/>
              <a:cs typeface="+mn-cs"/>
            </a:endParaRPr>
          </a:p>
          <a:p>
            <a:endParaRPr lang="es-ES" sz="1200" b="0" i="0" kern="1200" dirty="0">
              <a:solidFill>
                <a:schemeClr val="tx1"/>
              </a:solidFill>
              <a:effectLst/>
              <a:latin typeface="+mn-lt"/>
              <a:ea typeface="+mn-ea"/>
              <a:cs typeface="+mn-cs"/>
            </a:endParaRPr>
          </a:p>
          <a:p>
            <a:r>
              <a:rPr lang="es-ES" sz="1200" b="0" i="0" kern="1200" dirty="0">
                <a:solidFill>
                  <a:schemeClr val="tx1"/>
                </a:solidFill>
                <a:effectLst/>
                <a:latin typeface="+mn-lt"/>
                <a:ea typeface="+mn-ea"/>
                <a:cs typeface="+mn-cs"/>
              </a:rPr>
              <a:t>ES importante saber que aunque visualmente parezcan</a:t>
            </a:r>
            <a:r>
              <a:rPr lang="es-ES" sz="1200" b="0" i="0" kern="1200" baseline="0" dirty="0">
                <a:solidFill>
                  <a:schemeClr val="tx1"/>
                </a:solidFill>
                <a:effectLst/>
                <a:latin typeface="+mn-lt"/>
                <a:ea typeface="+mn-ea"/>
                <a:cs typeface="+mn-cs"/>
              </a:rPr>
              <a:t> botones, muchas veces son enlaces</a:t>
            </a:r>
            <a:endParaRPr lang="es-ES" sz="1200" b="0" i="0" kern="1200" dirty="0">
              <a:solidFill>
                <a:schemeClr val="tx1"/>
              </a:solidFill>
              <a:effectLst/>
              <a:latin typeface="+mn-lt"/>
              <a:ea typeface="+mn-ea"/>
              <a:cs typeface="+mn-cs"/>
            </a:endParaRPr>
          </a:p>
          <a:p>
            <a:pPr marL="171450" indent="-171450" fontAlgn="base">
              <a:buFontTx/>
              <a:buChar char="-"/>
            </a:pPr>
            <a:endParaRPr lang="es-ES" sz="1200" b="0" i="0" kern="1200" baseline="0" dirty="0">
              <a:solidFill>
                <a:schemeClr val="bg1">
                  <a:lumMod val="75000"/>
                </a:schemeClr>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4D856468-3B56-437D-8766-F3DCB404D175}" type="slidenum">
              <a:rPr lang="es-ES" smtClean="0"/>
              <a:t>23</a:t>
            </a:fld>
            <a:endParaRPr lang="es-ES"/>
          </a:p>
        </p:txBody>
      </p:sp>
    </p:spTree>
    <p:extLst>
      <p:ext uri="{BB962C8B-B14F-4D97-AF65-F5344CB8AC3E}">
        <p14:creationId xmlns:p14="http://schemas.microsoft.com/office/powerpoint/2010/main" val="2650222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s-ES" sz="1200" i="0" dirty="0">
                <a:solidFill>
                  <a:srgbClr val="666666"/>
                </a:solidFill>
                <a:latin typeface="Nunito Sans"/>
                <a:ea typeface="Nunito Sans"/>
                <a:cs typeface="Nunito Sans"/>
                <a:sym typeface="Nunito Sans"/>
              </a:rPr>
              <a:t>Una </a:t>
            </a:r>
            <a:r>
              <a:rPr lang="es-ES" sz="1200" b="1" i="0" dirty="0" err="1">
                <a:solidFill>
                  <a:srgbClr val="666666"/>
                </a:solidFill>
                <a:latin typeface="Nunito Sans"/>
                <a:ea typeface="Nunito Sans"/>
                <a:cs typeface="Nunito Sans"/>
                <a:sym typeface="Nunito Sans"/>
              </a:rPr>
              <a:t>pseudo</a:t>
            </a:r>
            <a:r>
              <a:rPr lang="es-ES" sz="1200" b="1" i="0" dirty="0">
                <a:solidFill>
                  <a:srgbClr val="666666"/>
                </a:solidFill>
                <a:latin typeface="Nunito Sans"/>
                <a:ea typeface="Nunito Sans"/>
                <a:cs typeface="Nunito Sans"/>
                <a:sym typeface="Nunito Sans"/>
              </a:rPr>
              <a:t>-clase</a:t>
            </a:r>
            <a:r>
              <a:rPr lang="es-ES" sz="1200" i="0" dirty="0">
                <a:solidFill>
                  <a:srgbClr val="666666"/>
                </a:solidFill>
                <a:latin typeface="Nunito Sans"/>
                <a:ea typeface="Nunito Sans"/>
                <a:cs typeface="Nunito Sans"/>
                <a:sym typeface="Nunito Sans"/>
              </a:rPr>
              <a:t> CSS es una palabra clave que se añade a los selectores y que especifica un estado especial del elemento seleccionado,</a:t>
            </a:r>
          </a:p>
          <a:p>
            <a:pPr marL="0" marR="0" lvl="0" indent="0" algn="l" defTabSz="914400" rtl="0" eaLnBrk="1" fontAlgn="base" latinLnBrk="0" hangingPunct="1">
              <a:lnSpc>
                <a:spcPct val="100000"/>
              </a:lnSpc>
              <a:spcBef>
                <a:spcPts val="0"/>
              </a:spcBef>
              <a:spcAft>
                <a:spcPts val="0"/>
              </a:spcAft>
              <a:buClrTx/>
              <a:buSzTx/>
              <a:buFontTx/>
              <a:buNone/>
              <a:tabLst/>
              <a:defRPr/>
            </a:pPr>
            <a:endParaRPr lang="es-ES" sz="1200" i="0" dirty="0">
              <a:solidFill>
                <a:srgbClr val="666666"/>
              </a:solidFill>
              <a:latin typeface="Nunito Sans"/>
              <a:ea typeface="Nunito Sans"/>
              <a:cs typeface="Nunito Sans"/>
              <a:sym typeface="Nunito Sans"/>
            </a:endParaRPr>
          </a:p>
          <a:p>
            <a:r>
              <a:rPr lang="es-ES" sz="1200" b="0" i="0" kern="1200" dirty="0">
                <a:solidFill>
                  <a:schemeClr val="tx1"/>
                </a:solidFill>
                <a:effectLst/>
                <a:latin typeface="+mn-lt"/>
                <a:ea typeface="+mn-ea"/>
                <a:cs typeface="+mn-cs"/>
              </a:rPr>
              <a:t>Una </a:t>
            </a:r>
            <a:r>
              <a:rPr lang="es-ES" sz="1200" b="0" i="0" kern="1200" dirty="0" err="1">
                <a:solidFill>
                  <a:schemeClr val="tx1"/>
                </a:solidFill>
                <a:effectLst/>
                <a:latin typeface="+mn-lt"/>
                <a:ea typeface="+mn-ea"/>
                <a:cs typeface="+mn-cs"/>
              </a:rPr>
              <a:t>pseudoclase</a:t>
            </a:r>
            <a:r>
              <a:rPr lang="es-ES" sz="1200" b="0" i="0" kern="1200" dirty="0">
                <a:solidFill>
                  <a:schemeClr val="tx1"/>
                </a:solidFill>
                <a:effectLst/>
                <a:latin typeface="+mn-lt"/>
                <a:ea typeface="+mn-ea"/>
                <a:cs typeface="+mn-cs"/>
              </a:rPr>
              <a:t> se usa para definir un estado especial de un elemento.</a:t>
            </a:r>
          </a:p>
          <a:p>
            <a:r>
              <a:rPr lang="es-ES" sz="1200" b="0" i="0" kern="1200" dirty="0">
                <a:solidFill>
                  <a:schemeClr val="tx1"/>
                </a:solidFill>
                <a:effectLst/>
                <a:latin typeface="+mn-lt"/>
                <a:ea typeface="+mn-ea"/>
                <a:cs typeface="+mn-cs"/>
              </a:rPr>
              <a:t>Por ejemplo, se puede usar para:</a:t>
            </a:r>
          </a:p>
          <a:p>
            <a:r>
              <a:rPr lang="es-ES" sz="1200" b="0" i="0" kern="1200" dirty="0">
                <a:solidFill>
                  <a:schemeClr val="tx1"/>
                </a:solidFill>
                <a:effectLst/>
                <a:latin typeface="+mn-lt"/>
                <a:ea typeface="+mn-ea"/>
                <a:cs typeface="+mn-cs"/>
              </a:rPr>
              <a:t>Diseñe un elemento cuando un usuario pase el mouse sobre él</a:t>
            </a:r>
          </a:p>
          <a:p>
            <a:r>
              <a:rPr lang="es-ES" sz="1200" b="0" i="0" kern="1200" dirty="0">
                <a:solidFill>
                  <a:schemeClr val="tx1"/>
                </a:solidFill>
                <a:effectLst/>
                <a:latin typeface="+mn-lt"/>
                <a:ea typeface="+mn-ea"/>
                <a:cs typeface="+mn-cs"/>
              </a:rPr>
              <a:t>Estilo de enlaces visitados y no visitados de manera diferente</a:t>
            </a:r>
          </a:p>
          <a:p>
            <a:r>
              <a:rPr lang="es-ES" sz="1200" b="0" i="0" kern="1200" dirty="0">
                <a:solidFill>
                  <a:schemeClr val="tx1"/>
                </a:solidFill>
                <a:effectLst/>
                <a:latin typeface="+mn-lt"/>
                <a:ea typeface="+mn-ea"/>
                <a:cs typeface="+mn-cs"/>
              </a:rPr>
              <a:t>Dale estilo a un elemento cuando se enfoca</a:t>
            </a:r>
          </a:p>
          <a:p>
            <a:pPr marL="0" marR="0" lvl="0" indent="0" algn="l" defTabSz="914400" rtl="0" eaLnBrk="1" fontAlgn="base" latinLnBrk="0" hangingPunct="1">
              <a:lnSpc>
                <a:spcPct val="100000"/>
              </a:lnSpc>
              <a:spcBef>
                <a:spcPts val="0"/>
              </a:spcBef>
              <a:spcAft>
                <a:spcPts val="0"/>
              </a:spcAft>
              <a:buClrTx/>
              <a:buSzTx/>
              <a:buFontTx/>
              <a:buNone/>
              <a:tabLst/>
              <a:defRPr/>
            </a:pPr>
            <a:endParaRPr lang="es-ES" sz="1200" i="0" dirty="0">
              <a:solidFill>
                <a:srgbClr val="666666"/>
              </a:solidFill>
              <a:latin typeface="Nunito Sans"/>
              <a:ea typeface="Nunito Sans"/>
              <a:cs typeface="Nunito Sans"/>
              <a:sym typeface="Nunito Sans"/>
            </a:endParaRPr>
          </a:p>
          <a:p>
            <a:pPr marL="0" marR="0" lvl="0" indent="0" algn="l" defTabSz="914400" rtl="0" eaLnBrk="1" fontAlgn="base" latinLnBrk="0" hangingPunct="1">
              <a:lnSpc>
                <a:spcPct val="100000"/>
              </a:lnSpc>
              <a:spcBef>
                <a:spcPts val="0"/>
              </a:spcBef>
              <a:spcAft>
                <a:spcPts val="0"/>
              </a:spcAft>
              <a:buClrTx/>
              <a:buSzTx/>
              <a:buFontTx/>
              <a:buNone/>
              <a:tabLst/>
              <a:defRPr/>
            </a:pPr>
            <a:endParaRPr lang="es-ES" sz="1200" i="0" dirty="0">
              <a:solidFill>
                <a:srgbClr val="666666"/>
              </a:solidFill>
              <a:latin typeface="Nunito Sans"/>
              <a:ea typeface="Nunito Sans"/>
              <a:cs typeface="Nunito Sans"/>
              <a:sym typeface="Nunito San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s-ES" sz="1200" b="0" i="0" kern="1200" dirty="0">
                <a:solidFill>
                  <a:schemeClr val="tx1"/>
                </a:solidFill>
                <a:effectLst/>
                <a:latin typeface="+mn-lt"/>
                <a:ea typeface="+mn-ea"/>
                <a:cs typeface="+mn-cs"/>
              </a:rPr>
              <a:t>p:first-child</a:t>
            </a:r>
            <a:endParaRPr lang="es-ES" sz="1200" i="0" dirty="0">
              <a:solidFill>
                <a:srgbClr val="666666"/>
              </a:solidFill>
              <a:latin typeface="Nunito Sans"/>
              <a:ea typeface="Nunito Sans"/>
              <a:cs typeface="Nunito Sans"/>
              <a:sym typeface="Nunito Sans"/>
            </a:endParaRPr>
          </a:p>
          <a:p>
            <a:pPr marL="0" marR="0" lvl="0" indent="0" algn="l" defTabSz="914400" rtl="0" eaLnBrk="1" fontAlgn="base" latinLnBrk="0" hangingPunct="1">
              <a:lnSpc>
                <a:spcPct val="100000"/>
              </a:lnSpc>
              <a:spcBef>
                <a:spcPts val="0"/>
              </a:spcBef>
              <a:spcAft>
                <a:spcPts val="0"/>
              </a:spcAft>
              <a:buClrTx/>
              <a:buSzTx/>
              <a:buFontTx/>
              <a:buNone/>
              <a:tabLst/>
              <a:defRPr/>
            </a:pPr>
            <a:endParaRPr lang="es-ES" sz="1200" i="0" dirty="0">
              <a:solidFill>
                <a:srgbClr val="666666"/>
              </a:solidFill>
              <a:latin typeface="Nunito Sans"/>
              <a:ea typeface="Nunito Sans"/>
              <a:cs typeface="Nunito Sans"/>
              <a:sym typeface="Nunito Sans"/>
            </a:endParaRPr>
          </a:p>
          <a:p>
            <a:pPr marL="0" indent="0" fontAlgn="base">
              <a:buFontTx/>
              <a:buNone/>
            </a:pPr>
            <a:endParaRPr lang="es-ES" sz="1200" b="0" i="0" kern="1200" baseline="0" dirty="0">
              <a:solidFill>
                <a:schemeClr val="bg1">
                  <a:lumMod val="75000"/>
                </a:schemeClr>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4D856468-3B56-437D-8766-F3DCB404D175}" type="slidenum">
              <a:rPr lang="es-ES" smtClean="0"/>
              <a:t>24</a:t>
            </a:fld>
            <a:endParaRPr lang="es-ES"/>
          </a:p>
        </p:txBody>
      </p:sp>
    </p:spTree>
    <p:extLst>
      <p:ext uri="{BB962C8B-B14F-4D97-AF65-F5344CB8AC3E}">
        <p14:creationId xmlns:p14="http://schemas.microsoft.com/office/powerpoint/2010/main" val="29036679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kern="1200" dirty="0">
                <a:solidFill>
                  <a:schemeClr val="tx1"/>
                </a:solidFill>
                <a:effectLst/>
                <a:latin typeface="+mn-lt"/>
                <a:ea typeface="+mn-ea"/>
                <a:cs typeface="+mn-cs"/>
              </a:rPr>
              <a:t>Un </a:t>
            </a:r>
            <a:r>
              <a:rPr lang="es-ES" sz="1200" b="0" i="0" kern="1200" dirty="0" err="1">
                <a:solidFill>
                  <a:schemeClr val="tx1"/>
                </a:solidFill>
                <a:effectLst/>
                <a:latin typeface="+mn-lt"/>
                <a:ea typeface="+mn-ea"/>
                <a:cs typeface="+mn-cs"/>
              </a:rPr>
              <a:t>pseudo</a:t>
            </a:r>
            <a:r>
              <a:rPr lang="es-ES" sz="1200" b="0" i="0" kern="1200" dirty="0">
                <a:solidFill>
                  <a:schemeClr val="tx1"/>
                </a:solidFill>
                <a:effectLst/>
                <a:latin typeface="+mn-lt"/>
                <a:ea typeface="+mn-ea"/>
                <a:cs typeface="+mn-cs"/>
              </a:rPr>
              <a:t>-elemento CSS se usa para diseñar partes específicas de un elemento.</a:t>
            </a:r>
          </a:p>
          <a:p>
            <a:r>
              <a:rPr lang="es-ES" sz="1200" b="0" i="0" kern="1200" dirty="0">
                <a:solidFill>
                  <a:schemeClr val="tx1"/>
                </a:solidFill>
                <a:effectLst/>
                <a:latin typeface="+mn-lt"/>
                <a:ea typeface="+mn-ea"/>
                <a:cs typeface="+mn-cs"/>
              </a:rPr>
              <a:t>Por ejemplo, se puede usar para:</a:t>
            </a:r>
          </a:p>
          <a:p>
            <a:r>
              <a:rPr lang="es-ES" sz="1200" b="0" i="0" kern="1200" dirty="0">
                <a:solidFill>
                  <a:schemeClr val="tx1"/>
                </a:solidFill>
                <a:effectLst/>
                <a:latin typeface="+mn-lt"/>
                <a:ea typeface="+mn-ea"/>
                <a:cs typeface="+mn-cs"/>
              </a:rPr>
              <a:t>Aplicar estilo a la primera letra o línea de un elemento</a:t>
            </a:r>
          </a:p>
          <a:p>
            <a:r>
              <a:rPr lang="es-ES" sz="1200" b="0" i="0" kern="1200" dirty="0">
                <a:solidFill>
                  <a:schemeClr val="tx1"/>
                </a:solidFill>
                <a:effectLst/>
                <a:latin typeface="+mn-lt"/>
                <a:ea typeface="+mn-ea"/>
                <a:cs typeface="+mn-cs"/>
              </a:rPr>
              <a:t>Insertar contenido antes o después del contenido de un elemento</a:t>
            </a:r>
          </a:p>
          <a:p>
            <a:pPr marL="0" indent="0" fontAlgn="base">
              <a:buFontTx/>
              <a:buNone/>
            </a:pPr>
            <a:endParaRPr lang="es-ES" sz="1200" b="0" i="0" kern="1200" baseline="0" dirty="0">
              <a:solidFill>
                <a:schemeClr val="bg1">
                  <a:lumMod val="75000"/>
                </a:schemeClr>
              </a:solidFill>
              <a:effectLst/>
              <a:latin typeface="+mn-lt"/>
              <a:ea typeface="+mn-ea"/>
              <a:cs typeface="+mn-cs"/>
            </a:endParaRPr>
          </a:p>
          <a:p>
            <a:pPr marL="0" indent="0" fontAlgn="base">
              <a:buFontTx/>
              <a:buNone/>
            </a:pPr>
            <a:endParaRPr lang="es-ES" sz="1200" b="0" i="0" kern="1200" baseline="0" dirty="0">
              <a:solidFill>
                <a:schemeClr val="bg1">
                  <a:lumMod val="75000"/>
                </a:schemeClr>
              </a:solidFill>
              <a:effectLst/>
              <a:latin typeface="+mn-lt"/>
              <a:ea typeface="+mn-ea"/>
              <a:cs typeface="+mn-cs"/>
            </a:endParaRPr>
          </a:p>
          <a:p>
            <a:pPr marL="0" indent="0" fontAlgn="base">
              <a:buFontTx/>
              <a:buNone/>
            </a:pPr>
            <a:r>
              <a:rPr lang="es-ES" sz="1200" b="0" i="0" kern="1200" baseline="0" dirty="0">
                <a:solidFill>
                  <a:schemeClr val="bg1">
                    <a:lumMod val="75000"/>
                  </a:schemeClr>
                </a:solidFill>
                <a:effectLst/>
                <a:latin typeface="+mn-lt"/>
                <a:ea typeface="+mn-ea"/>
                <a:cs typeface="+mn-cs"/>
              </a:rPr>
              <a:t>Lo solemos usar para iconos o decoraciones</a:t>
            </a:r>
          </a:p>
        </p:txBody>
      </p:sp>
      <p:sp>
        <p:nvSpPr>
          <p:cNvPr id="4" name="Marcador de número de diapositiva 3"/>
          <p:cNvSpPr>
            <a:spLocks noGrp="1"/>
          </p:cNvSpPr>
          <p:nvPr>
            <p:ph type="sldNum" sz="quarter" idx="10"/>
          </p:nvPr>
        </p:nvSpPr>
        <p:spPr/>
        <p:txBody>
          <a:bodyPr/>
          <a:lstStyle/>
          <a:p>
            <a:fld id="{4D856468-3B56-437D-8766-F3DCB404D175}" type="slidenum">
              <a:rPr lang="es-ES" smtClean="0"/>
              <a:t>25</a:t>
            </a:fld>
            <a:endParaRPr lang="es-ES"/>
          </a:p>
        </p:txBody>
      </p:sp>
    </p:spTree>
    <p:extLst>
      <p:ext uri="{BB962C8B-B14F-4D97-AF65-F5344CB8AC3E}">
        <p14:creationId xmlns:p14="http://schemas.microsoft.com/office/powerpoint/2010/main" val="4089509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kern="1200" dirty="0" err="1">
                <a:solidFill>
                  <a:schemeClr val="tx1"/>
                </a:solidFill>
                <a:effectLst/>
                <a:latin typeface="+mn-lt"/>
                <a:ea typeface="+mn-ea"/>
                <a:cs typeface="+mn-cs"/>
              </a:rPr>
              <a:t>list-style-type</a:t>
            </a:r>
            <a:r>
              <a:rPr lang="es-ES" sz="1200" b="0" i="0" kern="1200" dirty="0">
                <a:solidFill>
                  <a:schemeClr val="tx1"/>
                </a:solidFill>
                <a:effectLst/>
                <a:latin typeface="+mn-lt"/>
                <a:ea typeface="+mn-ea"/>
                <a:cs typeface="+mn-cs"/>
              </a:rPr>
              <a:t> (si se especifica una imagen de estilo de lista, el valor de esta propiedad se mostrará si la imagen por alguna razón no se puede mostrar)</a:t>
            </a:r>
          </a:p>
          <a:p>
            <a:r>
              <a:rPr lang="es-ES" sz="1200" b="0" i="0" kern="1200" dirty="0" err="1">
                <a:solidFill>
                  <a:schemeClr val="tx1"/>
                </a:solidFill>
                <a:effectLst/>
                <a:latin typeface="+mn-lt"/>
                <a:ea typeface="+mn-ea"/>
                <a:cs typeface="+mn-cs"/>
              </a:rPr>
              <a:t>list</a:t>
            </a:r>
            <a:r>
              <a:rPr lang="es-ES" sz="1200" b="0" i="0" kern="1200" dirty="0">
                <a:solidFill>
                  <a:schemeClr val="tx1"/>
                </a:solidFill>
                <a:effectLst/>
                <a:latin typeface="+mn-lt"/>
                <a:ea typeface="+mn-ea"/>
                <a:cs typeface="+mn-cs"/>
              </a:rPr>
              <a:t>-</a:t>
            </a:r>
            <a:r>
              <a:rPr lang="es-ES" sz="1200" b="0" i="0" kern="1200" dirty="0" err="1">
                <a:solidFill>
                  <a:schemeClr val="tx1"/>
                </a:solidFill>
                <a:effectLst/>
                <a:latin typeface="+mn-lt"/>
                <a:ea typeface="+mn-ea"/>
                <a:cs typeface="+mn-cs"/>
              </a:rPr>
              <a:t>style</a:t>
            </a:r>
            <a:r>
              <a:rPr lang="es-ES" sz="1200" b="0" i="0" kern="1200" dirty="0">
                <a:solidFill>
                  <a:schemeClr val="tx1"/>
                </a:solidFill>
                <a:effectLst/>
                <a:latin typeface="+mn-lt"/>
                <a:ea typeface="+mn-ea"/>
                <a:cs typeface="+mn-cs"/>
              </a:rPr>
              <a:t>-position (especifica si los marcadores de elementos de la lista deben aparecer dentro o fuera del flujo de contenido)</a:t>
            </a:r>
          </a:p>
          <a:p>
            <a:r>
              <a:rPr lang="es-ES" sz="1200" b="0" i="0" kern="1200" dirty="0" err="1">
                <a:solidFill>
                  <a:schemeClr val="tx1"/>
                </a:solidFill>
                <a:effectLst/>
                <a:latin typeface="+mn-lt"/>
                <a:ea typeface="+mn-ea"/>
                <a:cs typeface="+mn-cs"/>
              </a:rPr>
              <a:t>list-style-image</a:t>
            </a:r>
            <a:r>
              <a:rPr lang="es-ES" sz="1200" b="0" i="0" kern="1200" dirty="0">
                <a:solidFill>
                  <a:schemeClr val="tx1"/>
                </a:solidFill>
                <a:effectLst/>
                <a:latin typeface="+mn-lt"/>
                <a:ea typeface="+mn-ea"/>
                <a:cs typeface="+mn-cs"/>
              </a:rPr>
              <a:t> (especifica una imagen como marcador de elemento de lista)</a:t>
            </a:r>
          </a:p>
          <a:p>
            <a:pPr marL="0" indent="0" fontAlgn="base">
              <a:buFontTx/>
              <a:buNone/>
            </a:pPr>
            <a:endParaRPr lang="es-ES" sz="1200" b="0" i="0" kern="1200" baseline="0" dirty="0">
              <a:solidFill>
                <a:schemeClr val="tx1"/>
              </a:solidFill>
              <a:effectLst/>
              <a:latin typeface="+mn-lt"/>
              <a:ea typeface="+mn-ea"/>
              <a:cs typeface="+mn-cs"/>
            </a:endParaRPr>
          </a:p>
          <a:p>
            <a:pPr marL="0" indent="0" fontAlgn="base">
              <a:buFontTx/>
              <a:buNone/>
            </a:pPr>
            <a:endParaRPr lang="es-ES" sz="1200" b="0" i="0" kern="1200" baseline="0" dirty="0">
              <a:solidFill>
                <a:schemeClr val="tx1"/>
              </a:solidFill>
              <a:effectLst/>
              <a:latin typeface="+mn-lt"/>
              <a:ea typeface="+mn-ea"/>
              <a:cs typeface="+mn-cs"/>
            </a:endParaRPr>
          </a:p>
          <a:p>
            <a:pPr marL="0" indent="0" fontAlgn="base">
              <a:buFontTx/>
              <a:buNone/>
            </a:pPr>
            <a:r>
              <a:rPr lang="es-ES" sz="1200" b="0" i="0" kern="1200" dirty="0">
                <a:solidFill>
                  <a:schemeClr val="tx1"/>
                </a:solidFill>
                <a:effectLst/>
                <a:latin typeface="+mn-lt"/>
                <a:ea typeface="+mn-ea"/>
                <a:cs typeface="+mn-cs"/>
              </a:rPr>
              <a:t>La</a:t>
            </a:r>
            <a:r>
              <a:rPr lang="es-ES" sz="1200" b="1" i="0" kern="1200" dirty="0">
                <a:solidFill>
                  <a:schemeClr val="tx1"/>
                </a:solidFill>
                <a:effectLst/>
                <a:latin typeface="+mn-lt"/>
                <a:ea typeface="+mn-ea"/>
                <a:cs typeface="+mn-cs"/>
              </a:rPr>
              <a:t> </a:t>
            </a:r>
            <a:r>
              <a:rPr lang="es-ES" b="1" dirty="0" err="1"/>
              <a:t>border-collapse</a:t>
            </a:r>
            <a:r>
              <a:rPr lang="es-ES" b="1" dirty="0"/>
              <a:t> </a:t>
            </a:r>
            <a:r>
              <a:rPr lang="es-ES" sz="1200" b="0" i="0" kern="1200" dirty="0">
                <a:solidFill>
                  <a:schemeClr val="tx1"/>
                </a:solidFill>
                <a:effectLst/>
                <a:latin typeface="+mn-lt"/>
                <a:ea typeface="+mn-ea"/>
                <a:cs typeface="+mn-cs"/>
              </a:rPr>
              <a:t>propiedad establece si los bordes de la tabla se deben contraer en un solo borde:</a:t>
            </a:r>
          </a:p>
          <a:p>
            <a:pPr marL="0" indent="0" fontAlgn="base">
              <a:buFontTx/>
              <a:buNone/>
            </a:pPr>
            <a:endParaRPr lang="es-ES" sz="1200" b="0" i="0" kern="1200" baseline="0" dirty="0">
              <a:solidFill>
                <a:schemeClr val="tx1"/>
              </a:solidFill>
              <a:effectLst/>
              <a:latin typeface="+mn-lt"/>
              <a:ea typeface="+mn-ea"/>
              <a:cs typeface="+mn-cs"/>
            </a:endParaRPr>
          </a:p>
          <a:p>
            <a:pPr marL="0" indent="0" fontAlgn="base">
              <a:buFontTx/>
              <a:buNone/>
            </a:pPr>
            <a:r>
              <a:rPr lang="es-ES" sz="1200" b="0" i="0" kern="1200" dirty="0">
                <a:solidFill>
                  <a:schemeClr val="tx1"/>
                </a:solidFill>
                <a:effectLst/>
                <a:latin typeface="+mn-lt"/>
                <a:ea typeface="+mn-ea"/>
                <a:cs typeface="+mn-cs"/>
              </a:rPr>
              <a:t>Para las tablas con rayas de cebra, use el </a:t>
            </a:r>
            <a:r>
              <a:rPr lang="es-ES" dirty="0" err="1"/>
              <a:t>nth-child</a:t>
            </a:r>
            <a:r>
              <a:rPr lang="es-ES" dirty="0"/>
              <a:t>()</a:t>
            </a:r>
            <a:r>
              <a:rPr lang="es-ES" sz="1200" b="0" i="0" kern="1200" dirty="0">
                <a:solidFill>
                  <a:schemeClr val="tx1"/>
                </a:solidFill>
                <a:effectLst/>
                <a:latin typeface="+mn-lt"/>
                <a:ea typeface="+mn-ea"/>
                <a:cs typeface="+mn-cs"/>
              </a:rPr>
              <a:t>selector y agregue a </a:t>
            </a:r>
            <a:r>
              <a:rPr lang="es-ES" dirty="0" err="1"/>
              <a:t>background</a:t>
            </a:r>
            <a:r>
              <a:rPr lang="es-ES" dirty="0"/>
              <a:t>-color</a:t>
            </a:r>
            <a:r>
              <a:rPr lang="es-ES" sz="1200" b="0" i="0" kern="1200" dirty="0">
                <a:solidFill>
                  <a:schemeClr val="tx1"/>
                </a:solidFill>
                <a:effectLst/>
                <a:latin typeface="+mn-lt"/>
                <a:ea typeface="+mn-ea"/>
                <a:cs typeface="+mn-cs"/>
              </a:rPr>
              <a:t>a todas las filas de tablas pares (o impares):</a:t>
            </a:r>
            <a:endParaRPr lang="es-ES" sz="1200" b="0" i="0" kern="1200" baseline="0" dirty="0">
              <a:solidFill>
                <a:schemeClr val="tx1"/>
              </a:solidFill>
              <a:effectLst/>
              <a:latin typeface="+mn-lt"/>
              <a:ea typeface="+mn-ea"/>
              <a:cs typeface="+mn-cs"/>
            </a:endParaRPr>
          </a:p>
          <a:p>
            <a:pPr marL="0" indent="0" fontAlgn="base">
              <a:buFontTx/>
              <a:buNone/>
            </a:pPr>
            <a:endParaRPr lang="es-ES" sz="1200" b="0" i="0" kern="1200" baseline="0" dirty="0">
              <a:solidFill>
                <a:schemeClr val="tx1"/>
              </a:solidFill>
              <a:effectLst/>
              <a:latin typeface="+mn-lt"/>
              <a:ea typeface="+mn-ea"/>
              <a:cs typeface="+mn-cs"/>
            </a:endParaRPr>
          </a:p>
          <a:p>
            <a:pPr marL="0" indent="0" fontAlgn="base">
              <a:buFontTx/>
              <a:buNone/>
            </a:pPr>
            <a:r>
              <a:rPr lang="es-ES" sz="1200" b="0" i="0" kern="1200" dirty="0" err="1">
                <a:solidFill>
                  <a:schemeClr val="tx1"/>
                </a:solidFill>
                <a:effectLst/>
                <a:latin typeface="+mn-lt"/>
                <a:ea typeface="+mn-ea"/>
                <a:cs typeface="+mn-cs"/>
              </a:rPr>
              <a:t>overflow-x:auto</a:t>
            </a:r>
            <a:r>
              <a:rPr lang="es-ES" sz="1200" b="0" i="0" kern="1200" baseline="0" dirty="0">
                <a:solidFill>
                  <a:schemeClr val="tx1"/>
                </a:solidFill>
                <a:effectLst/>
                <a:latin typeface="+mn-lt"/>
                <a:ea typeface="+mn-ea"/>
                <a:cs typeface="+mn-cs"/>
              </a:rPr>
              <a:t> -&gt; si quisiéramos </a:t>
            </a:r>
            <a:r>
              <a:rPr lang="es-ES" sz="1200" b="0" i="0" kern="1200" baseline="0" dirty="0" err="1">
                <a:solidFill>
                  <a:schemeClr val="tx1"/>
                </a:solidFill>
                <a:effectLst/>
                <a:latin typeface="+mn-lt"/>
                <a:ea typeface="+mn-ea"/>
                <a:cs typeface="+mn-cs"/>
              </a:rPr>
              <a:t>scroll</a:t>
            </a:r>
            <a:r>
              <a:rPr lang="es-ES" sz="1200" b="0" i="0" kern="1200" baseline="0" dirty="0">
                <a:solidFill>
                  <a:schemeClr val="tx1"/>
                </a:solidFill>
                <a:effectLst/>
                <a:latin typeface="+mn-lt"/>
                <a:ea typeface="+mn-ea"/>
                <a:cs typeface="+mn-cs"/>
              </a:rPr>
              <a:t> horizontal en la tabla</a:t>
            </a:r>
          </a:p>
          <a:p>
            <a:pPr marL="0" indent="0" fontAlgn="base">
              <a:buFontTx/>
              <a:buNone/>
            </a:pPr>
            <a:endParaRPr lang="es-ES" sz="1200" b="0" i="0" kern="1200" baseline="0" dirty="0">
              <a:solidFill>
                <a:schemeClr val="bg1">
                  <a:lumMod val="75000"/>
                </a:schemeClr>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4D856468-3B56-437D-8766-F3DCB404D175}" type="slidenum">
              <a:rPr lang="es-ES" smtClean="0"/>
              <a:t>26</a:t>
            </a:fld>
            <a:endParaRPr lang="es-ES"/>
          </a:p>
        </p:txBody>
      </p:sp>
    </p:spTree>
    <p:extLst>
      <p:ext uri="{BB962C8B-B14F-4D97-AF65-F5344CB8AC3E}">
        <p14:creationId xmlns:p14="http://schemas.microsoft.com/office/powerpoint/2010/main" val="2159362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kern="1200" dirty="0">
                <a:solidFill>
                  <a:schemeClr val="tx1"/>
                </a:solidFill>
                <a:effectLst/>
                <a:latin typeface="+mn-lt"/>
                <a:ea typeface="+mn-ea"/>
                <a:cs typeface="+mn-cs"/>
              </a:rPr>
              <a:t>CSS nos permite</a:t>
            </a:r>
            <a:r>
              <a:rPr lang="es-ES" sz="1200" b="0" i="0" kern="1200" baseline="0" dirty="0">
                <a:solidFill>
                  <a:schemeClr val="tx1"/>
                </a:solidFill>
                <a:effectLst/>
                <a:latin typeface="+mn-lt"/>
                <a:ea typeface="+mn-ea"/>
                <a:cs typeface="+mn-cs"/>
              </a:rPr>
              <a:t> contadores:</a:t>
            </a:r>
          </a:p>
          <a:p>
            <a:endParaRPr lang="es-ES" sz="1200" b="0" i="0" kern="1200" baseline="0" dirty="0">
              <a:solidFill>
                <a:schemeClr val="tx1"/>
              </a:solidFill>
              <a:effectLst/>
              <a:latin typeface="+mn-lt"/>
              <a:ea typeface="+mn-ea"/>
              <a:cs typeface="+mn-cs"/>
            </a:endParaRPr>
          </a:p>
          <a:p>
            <a:r>
              <a:rPr lang="es-ES" sz="1200" b="0" i="0" kern="1200" dirty="0">
                <a:solidFill>
                  <a:schemeClr val="tx1"/>
                </a:solidFill>
                <a:effectLst/>
                <a:latin typeface="+mn-lt"/>
                <a:ea typeface="+mn-ea"/>
                <a:cs typeface="+mn-cs"/>
              </a:rPr>
              <a:t>La función </a:t>
            </a:r>
            <a:r>
              <a:rPr lang="es-ES" sz="1200" b="0" i="0" u="none" strike="noStrike" kern="1200" dirty="0">
                <a:solidFill>
                  <a:schemeClr val="tx1"/>
                </a:solidFill>
                <a:effectLst/>
                <a:latin typeface="+mn-lt"/>
                <a:ea typeface="+mn-ea"/>
                <a:cs typeface="+mn-cs"/>
                <a:hlinkClick r:id="rId3"/>
              </a:rPr>
              <a:t>CSS</a:t>
            </a:r>
            <a:r>
              <a:rPr lang="es-ES" sz="1200" b="0" i="0" kern="1200" dirty="0">
                <a:solidFill>
                  <a:schemeClr val="tx1"/>
                </a:solidFill>
                <a:effectLst/>
                <a:latin typeface="+mn-lt"/>
                <a:ea typeface="+mn-ea"/>
                <a:cs typeface="+mn-cs"/>
              </a:rPr>
              <a:t> devuelve una cadena que representa el valor actual del contador nombrado, si hay uno. Generalmente se usa con </a:t>
            </a:r>
            <a:r>
              <a:rPr lang="es-ES" sz="1200" b="0" i="0" u="none" strike="noStrike" kern="1200" dirty="0" err="1">
                <a:solidFill>
                  <a:schemeClr val="tx1"/>
                </a:solidFill>
                <a:effectLst/>
                <a:latin typeface="+mn-lt"/>
                <a:ea typeface="+mn-ea"/>
                <a:cs typeface="+mn-cs"/>
                <a:hlinkClick r:id="rId4"/>
              </a:rPr>
              <a:t>pseudoelementos</a:t>
            </a:r>
            <a:r>
              <a:rPr lang="es-ES" sz="1200" b="0" i="0" kern="1200" dirty="0">
                <a:solidFill>
                  <a:schemeClr val="tx1"/>
                </a:solidFill>
                <a:effectLst/>
                <a:latin typeface="+mn-lt"/>
                <a:ea typeface="+mn-ea"/>
                <a:cs typeface="+mn-cs"/>
              </a:rPr>
              <a:t> , pero puede usarse, teóricamente, en cualquier lugar donde se admita un </a:t>
            </a:r>
            <a:r>
              <a:rPr lang="es-ES" sz="1200" b="0" i="0" kern="1200" dirty="0" err="1">
                <a:solidFill>
                  <a:schemeClr val="tx1"/>
                </a:solidFill>
                <a:effectLst/>
                <a:latin typeface="+mn-lt"/>
                <a:ea typeface="+mn-ea"/>
                <a:cs typeface="+mn-cs"/>
              </a:rPr>
              <a:t>valor.</a:t>
            </a:r>
            <a:r>
              <a:rPr lang="es-ES" b="1" dirty="0" err="1">
                <a:effectLst/>
              </a:rPr>
              <a:t>counter</a:t>
            </a:r>
            <a:r>
              <a:rPr lang="es-ES" sz="1200" b="1" i="0" kern="1200" dirty="0">
                <a:solidFill>
                  <a:schemeClr val="tx1"/>
                </a:solidFill>
                <a:effectLst/>
                <a:latin typeface="+mn-lt"/>
                <a:ea typeface="+mn-ea"/>
                <a:cs typeface="+mn-cs"/>
              </a:rPr>
              <a:t>()</a:t>
            </a:r>
            <a:r>
              <a:rPr lang="es-ES" sz="1200" b="0" i="0" kern="1200" dirty="0">
                <a:solidFill>
                  <a:schemeClr val="tx1"/>
                </a:solidFill>
                <a:effectLst/>
                <a:latin typeface="+mn-lt"/>
                <a:ea typeface="+mn-ea"/>
                <a:cs typeface="+mn-cs"/>
              </a:rPr>
              <a:t> </a:t>
            </a:r>
            <a:r>
              <a:rPr lang="es-ES" sz="1200" u="none" strike="noStrike" kern="1200" dirty="0">
                <a:solidFill>
                  <a:schemeClr val="tx1"/>
                </a:solidFill>
                <a:effectLst/>
                <a:latin typeface="+mn-lt"/>
                <a:ea typeface="+mn-ea"/>
                <a:cs typeface="+mn-cs"/>
                <a:hlinkClick r:id="rId5"/>
              </a:rPr>
              <a:t>&lt;</a:t>
            </a:r>
            <a:r>
              <a:rPr lang="es-ES" sz="1200" u="none" strike="noStrike" kern="1200" dirty="0" err="1">
                <a:solidFill>
                  <a:schemeClr val="tx1"/>
                </a:solidFill>
                <a:effectLst/>
                <a:latin typeface="+mn-lt"/>
                <a:ea typeface="+mn-ea"/>
                <a:cs typeface="+mn-cs"/>
                <a:hlinkClick r:id="rId5"/>
              </a:rPr>
              <a:t>string</a:t>
            </a:r>
            <a:r>
              <a:rPr lang="es-ES" sz="1200" u="none" strike="noStrike" kern="1200" dirty="0">
                <a:solidFill>
                  <a:schemeClr val="tx1"/>
                </a:solidFill>
                <a:effectLst/>
                <a:latin typeface="+mn-lt"/>
                <a:ea typeface="+mn-ea"/>
                <a:cs typeface="+mn-cs"/>
                <a:hlinkClick r:id="rId5"/>
              </a:rPr>
              <a:t>&gt;</a:t>
            </a:r>
            <a:endParaRPr lang="es-ES" sz="1200" u="none" strike="noStrike" kern="1200" dirty="0">
              <a:solidFill>
                <a:schemeClr val="tx1"/>
              </a:solidFill>
              <a:effectLst/>
              <a:latin typeface="+mn-lt"/>
              <a:ea typeface="+mn-ea"/>
              <a:cs typeface="+mn-cs"/>
            </a:endParaRPr>
          </a:p>
          <a:p>
            <a:endParaRPr lang="es-ES" sz="1200" b="0" i="0" u="none" strike="noStrike" kern="1200" baseline="0" dirty="0">
              <a:solidFill>
                <a:schemeClr val="tx1"/>
              </a:solidFill>
              <a:effectLst/>
              <a:latin typeface="+mn-lt"/>
              <a:ea typeface="+mn-ea"/>
              <a:cs typeface="+mn-cs"/>
            </a:endParaRPr>
          </a:p>
          <a:p>
            <a:r>
              <a:rPr lang="es-ES" sz="1200" b="0" i="0" u="none" strike="noStrike" kern="1200" baseline="0" dirty="0" err="1">
                <a:solidFill>
                  <a:schemeClr val="tx1"/>
                </a:solidFill>
                <a:effectLst/>
                <a:latin typeface="+mn-lt"/>
                <a:ea typeface="+mn-ea"/>
                <a:cs typeface="+mn-cs"/>
              </a:rPr>
              <a:t>Reset</a:t>
            </a:r>
            <a:r>
              <a:rPr lang="es-ES" sz="1200" b="0" i="0" u="none" strike="noStrike" kern="1200" baseline="0" dirty="0">
                <a:solidFill>
                  <a:schemeClr val="tx1"/>
                </a:solidFill>
                <a:effectLst/>
                <a:latin typeface="+mn-lt"/>
                <a:ea typeface="+mn-ea"/>
                <a:cs typeface="+mn-cs"/>
              </a:rPr>
              <a:t>, crea el contador</a:t>
            </a:r>
          </a:p>
          <a:p>
            <a:endParaRPr lang="es-ES" sz="1200" b="0" i="0" u="none" strike="noStrike" kern="1200" baseline="0" dirty="0">
              <a:solidFill>
                <a:schemeClr val="tx1"/>
              </a:solidFill>
              <a:effectLst/>
              <a:latin typeface="+mn-lt"/>
              <a:ea typeface="+mn-ea"/>
              <a:cs typeface="+mn-cs"/>
            </a:endParaRPr>
          </a:p>
          <a:p>
            <a:r>
              <a:rPr lang="en-US" dirty="0" err="1">
                <a:effectLst/>
                <a:hlinkClick r:id="rId6"/>
              </a:rPr>
              <a:t>content</a:t>
            </a:r>
            <a:r>
              <a:rPr lang="en-US" dirty="0" err="1">
                <a:effectLst/>
              </a:rPr>
              <a:t>Used</a:t>
            </a:r>
            <a:r>
              <a:rPr lang="en-US" dirty="0">
                <a:effectLst/>
              </a:rPr>
              <a:t> with the ::before and ::after pseudo-elements, to insert generated </a:t>
            </a:r>
            <a:r>
              <a:rPr lang="en-US" dirty="0" err="1">
                <a:effectLst/>
              </a:rPr>
              <a:t>content</a:t>
            </a:r>
            <a:r>
              <a:rPr lang="en-US" dirty="0" err="1">
                <a:effectLst/>
                <a:hlinkClick r:id="rId7"/>
              </a:rPr>
              <a:t>counter-increment</a:t>
            </a:r>
            <a:r>
              <a:rPr lang="en-US" dirty="0" err="1">
                <a:effectLst/>
              </a:rPr>
              <a:t>Increments</a:t>
            </a:r>
            <a:r>
              <a:rPr lang="en-US" dirty="0">
                <a:effectLst/>
              </a:rPr>
              <a:t> one or more counter </a:t>
            </a:r>
            <a:r>
              <a:rPr lang="en-US" dirty="0" err="1">
                <a:effectLst/>
              </a:rPr>
              <a:t>values</a:t>
            </a:r>
            <a:r>
              <a:rPr lang="en-US" dirty="0" err="1">
                <a:effectLst/>
                <a:hlinkClick r:id="rId8"/>
              </a:rPr>
              <a:t>counter-reset</a:t>
            </a:r>
            <a:r>
              <a:rPr lang="en-US" dirty="0" err="1">
                <a:effectLst/>
              </a:rPr>
              <a:t>Creates</a:t>
            </a:r>
            <a:r>
              <a:rPr lang="en-US" dirty="0">
                <a:effectLst/>
              </a:rPr>
              <a:t> or resets one or more counters</a:t>
            </a:r>
            <a:endParaRPr lang="es-ES" sz="1200" b="0" i="0" kern="1200" baseline="0" dirty="0">
              <a:solidFill>
                <a:schemeClr val="tx1"/>
              </a:solidFill>
              <a:effectLst/>
              <a:latin typeface="+mn-lt"/>
              <a:ea typeface="+mn-ea"/>
              <a:cs typeface="+mn-cs"/>
            </a:endParaRPr>
          </a:p>
          <a:p>
            <a:pPr marL="0" indent="0" fontAlgn="base">
              <a:buFontTx/>
              <a:buNone/>
            </a:pPr>
            <a:endParaRPr lang="es-ES" sz="1200" b="0" i="0" kern="1200" baseline="0" dirty="0">
              <a:solidFill>
                <a:schemeClr val="bg1">
                  <a:lumMod val="75000"/>
                </a:schemeClr>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4D856468-3B56-437D-8766-F3DCB404D175}" type="slidenum">
              <a:rPr lang="es-ES" smtClean="0"/>
              <a:t>27</a:t>
            </a:fld>
            <a:endParaRPr lang="es-ES"/>
          </a:p>
        </p:txBody>
      </p:sp>
    </p:spTree>
    <p:extLst>
      <p:ext uri="{BB962C8B-B14F-4D97-AF65-F5344CB8AC3E}">
        <p14:creationId xmlns:p14="http://schemas.microsoft.com/office/powerpoint/2010/main" val="8991677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fontAlgn="base">
              <a:buFontTx/>
              <a:buChar char="-"/>
            </a:pPr>
            <a:r>
              <a:rPr lang="es-ES" sz="1200" b="1" i="0" kern="1200" baseline="0" dirty="0">
                <a:solidFill>
                  <a:schemeClr val="bg1">
                    <a:lumMod val="75000"/>
                  </a:schemeClr>
                </a:solidFill>
                <a:effectLst/>
                <a:latin typeface="+mn-lt"/>
                <a:ea typeface="+mn-ea"/>
                <a:cs typeface="+mn-cs"/>
              </a:rPr>
              <a:t>Color de fondo</a:t>
            </a:r>
            <a:r>
              <a:rPr lang="es-ES" sz="1200" b="0" i="0" kern="1200" baseline="0" dirty="0">
                <a:solidFill>
                  <a:schemeClr val="bg1">
                    <a:lumMod val="75000"/>
                  </a:schemeClr>
                </a:solidFill>
                <a:effectLst/>
                <a:latin typeface="+mn-lt"/>
                <a:ea typeface="+mn-ea"/>
                <a:cs typeface="+mn-cs"/>
              </a:rPr>
              <a:t>: </a:t>
            </a:r>
            <a:r>
              <a:rPr lang="es-ES" sz="1200" b="0" i="0" kern="1200" baseline="0" dirty="0" err="1">
                <a:solidFill>
                  <a:schemeClr val="bg1">
                    <a:lumMod val="75000"/>
                  </a:schemeClr>
                </a:solidFill>
                <a:effectLst/>
                <a:latin typeface="+mn-lt"/>
                <a:ea typeface="+mn-ea"/>
                <a:cs typeface="+mn-cs"/>
              </a:rPr>
              <a:t>background</a:t>
            </a:r>
            <a:r>
              <a:rPr lang="es-ES" sz="1200" b="0" i="0" kern="1200" baseline="0" dirty="0">
                <a:solidFill>
                  <a:schemeClr val="bg1">
                    <a:lumMod val="75000"/>
                  </a:schemeClr>
                </a:solidFill>
                <a:effectLst/>
                <a:latin typeface="+mn-lt"/>
                <a:ea typeface="+mn-ea"/>
                <a:cs typeface="+mn-cs"/>
              </a:rPr>
              <a:t>-color</a:t>
            </a:r>
          </a:p>
          <a:p>
            <a:pPr marL="171450" indent="-171450" fontAlgn="base">
              <a:buFontTx/>
              <a:buChar char="-"/>
            </a:pPr>
            <a:r>
              <a:rPr lang="es-ES" sz="1200" b="1" i="0" kern="1200" baseline="0" dirty="0">
                <a:solidFill>
                  <a:schemeClr val="bg1">
                    <a:lumMod val="75000"/>
                  </a:schemeClr>
                </a:solidFill>
                <a:effectLst/>
                <a:latin typeface="+mn-lt"/>
                <a:ea typeface="+mn-ea"/>
                <a:cs typeface="+mn-cs"/>
              </a:rPr>
              <a:t>Color del texto: </a:t>
            </a:r>
            <a:r>
              <a:rPr lang="es-ES" sz="1200" b="0" i="0" kern="1200" baseline="0" dirty="0">
                <a:solidFill>
                  <a:schemeClr val="bg1">
                    <a:lumMod val="75000"/>
                  </a:schemeClr>
                </a:solidFill>
                <a:effectLst/>
                <a:latin typeface="+mn-lt"/>
                <a:ea typeface="+mn-ea"/>
                <a:cs typeface="+mn-cs"/>
              </a:rPr>
              <a:t>color </a:t>
            </a:r>
          </a:p>
          <a:p>
            <a:pPr marL="171450" indent="-171450" fontAlgn="base">
              <a:buFontTx/>
              <a:buChar char="-"/>
            </a:pPr>
            <a:r>
              <a:rPr lang="es-ES" sz="1200" b="1" i="0" kern="1200" baseline="0" dirty="0">
                <a:solidFill>
                  <a:schemeClr val="bg1">
                    <a:lumMod val="75000"/>
                  </a:schemeClr>
                </a:solidFill>
                <a:effectLst/>
                <a:latin typeface="+mn-lt"/>
                <a:ea typeface="+mn-ea"/>
                <a:cs typeface="+mn-cs"/>
              </a:rPr>
              <a:t>Color del borde</a:t>
            </a:r>
            <a:r>
              <a:rPr lang="es-ES" sz="1200" b="0" i="0" kern="1200" baseline="0" dirty="0">
                <a:solidFill>
                  <a:schemeClr val="bg1">
                    <a:lumMod val="75000"/>
                  </a:schemeClr>
                </a:solidFill>
                <a:effectLst/>
                <a:latin typeface="+mn-lt"/>
                <a:ea typeface="+mn-ea"/>
                <a:cs typeface="+mn-cs"/>
              </a:rPr>
              <a:t>: </a:t>
            </a:r>
            <a:r>
              <a:rPr lang="es-ES" sz="1200" b="0" i="0" kern="1200" baseline="0" dirty="0" err="1">
                <a:solidFill>
                  <a:schemeClr val="bg1">
                    <a:lumMod val="75000"/>
                  </a:schemeClr>
                </a:solidFill>
                <a:effectLst/>
                <a:latin typeface="+mn-lt"/>
                <a:ea typeface="+mn-ea"/>
                <a:cs typeface="+mn-cs"/>
              </a:rPr>
              <a:t>border</a:t>
            </a:r>
            <a:r>
              <a:rPr lang="es-ES" sz="1200" b="0" i="0" kern="1200" baseline="0" dirty="0">
                <a:solidFill>
                  <a:schemeClr val="bg1">
                    <a:lumMod val="75000"/>
                  </a:schemeClr>
                </a:solidFill>
                <a:effectLst/>
                <a:latin typeface="+mn-lt"/>
                <a:ea typeface="+mn-ea"/>
                <a:cs typeface="+mn-cs"/>
              </a:rPr>
              <a:t>-color</a:t>
            </a:r>
          </a:p>
          <a:p>
            <a:pPr marL="171450" indent="-171450" fontAlgn="base">
              <a:buFontTx/>
              <a:buChar char="-"/>
            </a:pPr>
            <a:endParaRPr lang="es-ES" sz="1200" b="0" i="0" kern="1200" baseline="0" dirty="0">
              <a:solidFill>
                <a:schemeClr val="bg1">
                  <a:lumMod val="75000"/>
                </a:schemeClr>
              </a:solidFill>
              <a:effectLst/>
              <a:latin typeface="+mn-lt"/>
              <a:ea typeface="+mn-ea"/>
              <a:cs typeface="+mn-cs"/>
            </a:endParaRPr>
          </a:p>
          <a:p>
            <a:pPr marL="171450" indent="-171450" fontAlgn="base">
              <a:buFontTx/>
              <a:buChar char="-"/>
            </a:pPr>
            <a:r>
              <a:rPr lang="es-ES" sz="1200" b="0" i="0" kern="1200" dirty="0">
                <a:solidFill>
                  <a:schemeClr val="tx1"/>
                </a:solidFill>
                <a:effectLst/>
                <a:latin typeface="+mn-lt"/>
                <a:ea typeface="+mn-ea"/>
                <a:cs typeface="+mn-cs"/>
              </a:rPr>
              <a:t>En CSS, los colores también se pueden especificar utilizando valores RGB, valores HEX, valores HSL, valores RGBA y valores HSLA</a:t>
            </a:r>
          </a:p>
          <a:p>
            <a:pPr marL="628650" lvl="1" indent="-171450" fontAlgn="base">
              <a:buFontTx/>
              <a:buChar char="-"/>
            </a:pPr>
            <a:r>
              <a:rPr lang="es-ES" sz="1200" b="0" i="0" kern="1200" baseline="0" dirty="0">
                <a:solidFill>
                  <a:schemeClr val="tx1"/>
                </a:solidFill>
                <a:effectLst/>
                <a:latin typeface="+mn-lt"/>
                <a:ea typeface="+mn-ea"/>
                <a:cs typeface="+mn-cs"/>
              </a:rPr>
              <a:t>RGB: especifica la intensidad relativa de rojo, verde y azul</a:t>
            </a:r>
          </a:p>
          <a:p>
            <a:pPr marL="628650" lvl="1" indent="-171450" fontAlgn="base">
              <a:buFontTx/>
              <a:buChar char="-"/>
            </a:pPr>
            <a:r>
              <a:rPr lang="es-ES" sz="1200" b="0" i="0" kern="1200" baseline="0" dirty="0">
                <a:solidFill>
                  <a:schemeClr val="tx1"/>
                </a:solidFill>
                <a:effectLst/>
                <a:latin typeface="+mn-lt"/>
                <a:ea typeface="+mn-ea"/>
                <a:cs typeface="+mn-cs"/>
              </a:rPr>
              <a:t>HEX: valor hexadecimal</a:t>
            </a:r>
          </a:p>
          <a:p>
            <a:pPr lvl="1"/>
            <a:r>
              <a:rPr lang="es-ES" sz="1200" b="0" i="0" kern="1200" baseline="0" dirty="0">
                <a:solidFill>
                  <a:schemeClr val="tx1"/>
                </a:solidFill>
                <a:effectLst/>
                <a:latin typeface="+mn-lt"/>
                <a:ea typeface="+mn-ea"/>
                <a:cs typeface="+mn-cs"/>
              </a:rPr>
              <a:t>-   HSL:   </a:t>
            </a:r>
            <a:r>
              <a:rPr lang="es-ES" sz="1200" b="0" i="0" kern="1200" dirty="0">
                <a:solidFill>
                  <a:schemeClr val="tx1"/>
                </a:solidFill>
                <a:effectLst/>
                <a:latin typeface="+mn-lt"/>
                <a:ea typeface="+mn-ea"/>
                <a:cs typeface="+mn-cs"/>
              </a:rPr>
              <a:t>Matiz:</a:t>
            </a:r>
            <a:r>
              <a:rPr lang="es-ES" sz="1200" b="0" i="0" kern="1200" baseline="0" dirty="0">
                <a:solidFill>
                  <a:schemeClr val="tx1"/>
                </a:solidFill>
                <a:effectLst/>
                <a:latin typeface="+mn-lt"/>
                <a:ea typeface="+mn-ea"/>
                <a:cs typeface="+mn-cs"/>
              </a:rPr>
              <a:t> </a:t>
            </a:r>
            <a:r>
              <a:rPr lang="es-ES" sz="1200" b="0" i="0" kern="1200" dirty="0">
                <a:solidFill>
                  <a:schemeClr val="tx1"/>
                </a:solidFill>
                <a:effectLst/>
                <a:latin typeface="+mn-lt"/>
                <a:ea typeface="+mn-ea"/>
                <a:cs typeface="+mn-cs"/>
              </a:rPr>
              <a:t>El tono es un grado en la rueda de color de 0 a 360. 0 es rojo, 120 es verde, 240 es azul.</a:t>
            </a:r>
          </a:p>
          <a:p>
            <a:pPr lvl="2"/>
            <a:r>
              <a:rPr lang="es-ES" sz="1200" b="0" i="0" kern="1200" dirty="0">
                <a:solidFill>
                  <a:schemeClr val="tx1"/>
                </a:solidFill>
                <a:effectLst/>
                <a:latin typeface="+mn-lt"/>
                <a:ea typeface="+mn-ea"/>
                <a:cs typeface="+mn-cs"/>
              </a:rPr>
              <a:t>Saturación:</a:t>
            </a:r>
            <a:r>
              <a:rPr lang="es-ES" sz="1200" b="0" i="0" kern="1200" baseline="0" dirty="0">
                <a:solidFill>
                  <a:schemeClr val="tx1"/>
                </a:solidFill>
                <a:effectLst/>
                <a:latin typeface="+mn-lt"/>
                <a:ea typeface="+mn-ea"/>
                <a:cs typeface="+mn-cs"/>
              </a:rPr>
              <a:t> </a:t>
            </a:r>
            <a:r>
              <a:rPr lang="es-ES" sz="1200" b="0" i="0" kern="1200" dirty="0">
                <a:solidFill>
                  <a:schemeClr val="tx1"/>
                </a:solidFill>
                <a:effectLst/>
                <a:latin typeface="+mn-lt"/>
                <a:ea typeface="+mn-ea"/>
                <a:cs typeface="+mn-cs"/>
              </a:rPr>
              <a:t>La saturación es un valor porcentual; 0% significa un tono de gris y 100% es el color completo.</a:t>
            </a:r>
          </a:p>
          <a:p>
            <a:pPr lvl="2"/>
            <a:r>
              <a:rPr lang="es-ES" sz="1200" b="0" i="0" kern="1200" dirty="0">
                <a:solidFill>
                  <a:schemeClr val="tx1"/>
                </a:solidFill>
                <a:effectLst/>
                <a:latin typeface="+mn-lt"/>
                <a:ea typeface="+mn-ea"/>
                <a:cs typeface="+mn-cs"/>
              </a:rPr>
              <a:t>Ligereza:</a:t>
            </a:r>
            <a:r>
              <a:rPr lang="es-ES" sz="1200" b="0" i="0" kern="1200" baseline="0" dirty="0">
                <a:solidFill>
                  <a:schemeClr val="tx1"/>
                </a:solidFill>
                <a:effectLst/>
                <a:latin typeface="+mn-lt"/>
                <a:ea typeface="+mn-ea"/>
                <a:cs typeface="+mn-cs"/>
              </a:rPr>
              <a:t> </a:t>
            </a:r>
            <a:r>
              <a:rPr lang="es-ES" sz="1200" b="0" i="0" kern="1200" dirty="0">
                <a:solidFill>
                  <a:schemeClr val="tx1"/>
                </a:solidFill>
                <a:effectLst/>
                <a:latin typeface="+mn-lt"/>
                <a:ea typeface="+mn-ea"/>
                <a:cs typeface="+mn-cs"/>
              </a:rPr>
              <a:t>La ligereza también es un porcentaje; 0% es negro, 100% es blanco.</a:t>
            </a:r>
          </a:p>
          <a:p>
            <a:pPr marL="457200" lvl="1" indent="0">
              <a:buFont typeface="Arial" panose="020B0604020202020204" pitchFamily="34" charset="0"/>
              <a:buNone/>
            </a:pPr>
            <a:r>
              <a:rPr lang="es-ES" sz="1200" b="0" i="0" kern="1200" dirty="0">
                <a:solidFill>
                  <a:schemeClr val="tx1"/>
                </a:solidFill>
                <a:effectLst/>
                <a:latin typeface="+mn-lt"/>
                <a:ea typeface="+mn-ea"/>
                <a:cs typeface="+mn-cs"/>
              </a:rPr>
              <a:t>- A:</a:t>
            </a:r>
            <a:r>
              <a:rPr lang="es-ES" sz="1200" b="0" i="0" kern="1200" baseline="0" dirty="0">
                <a:solidFill>
                  <a:schemeClr val="tx1"/>
                </a:solidFill>
                <a:effectLst/>
                <a:latin typeface="+mn-lt"/>
                <a:ea typeface="+mn-ea"/>
                <a:cs typeface="+mn-cs"/>
              </a:rPr>
              <a:t> indica transparencia</a:t>
            </a:r>
            <a:endParaRPr lang="es-ES" sz="1200" b="0" i="0" kern="1200" dirty="0">
              <a:solidFill>
                <a:schemeClr val="tx1"/>
              </a:solidFill>
              <a:effectLst/>
              <a:latin typeface="+mn-lt"/>
              <a:ea typeface="+mn-ea"/>
              <a:cs typeface="+mn-cs"/>
            </a:endParaRPr>
          </a:p>
          <a:p>
            <a:pPr marL="628650" lvl="1" indent="-171450" fontAlgn="base">
              <a:buFontTx/>
              <a:buChar char="-"/>
            </a:pPr>
            <a:endParaRPr lang="es-ES" sz="1200" b="0" i="0" kern="1200" baseline="0" dirty="0">
              <a:solidFill>
                <a:schemeClr val="bg1">
                  <a:lumMod val="75000"/>
                </a:schemeClr>
              </a:solidFill>
              <a:effectLst/>
              <a:latin typeface="+mn-lt"/>
              <a:ea typeface="+mn-ea"/>
              <a:cs typeface="+mn-cs"/>
            </a:endParaRPr>
          </a:p>
          <a:p>
            <a:pPr marL="171450" indent="-171450" fontAlgn="base">
              <a:buFontTx/>
              <a:buChar char="-"/>
            </a:pPr>
            <a:endParaRPr lang="es-ES" sz="1200" b="1" i="0" kern="1200" baseline="0" dirty="0">
              <a:solidFill>
                <a:schemeClr val="bg1">
                  <a:lumMod val="75000"/>
                </a:schemeClr>
              </a:solidFill>
              <a:effectLst/>
              <a:latin typeface="+mn-lt"/>
              <a:ea typeface="+mn-ea"/>
              <a:cs typeface="+mn-cs"/>
            </a:endParaRPr>
          </a:p>
          <a:p>
            <a:pPr marL="171450" indent="-171450" fontAlgn="base">
              <a:buFontTx/>
              <a:buChar char="-"/>
            </a:pPr>
            <a:endParaRPr lang="es-ES" sz="1200" b="0" i="0" kern="1200" baseline="0" dirty="0">
              <a:solidFill>
                <a:schemeClr val="bg1">
                  <a:lumMod val="75000"/>
                </a:schemeClr>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4D856468-3B56-437D-8766-F3DCB404D175}" type="slidenum">
              <a:rPr lang="es-ES" smtClean="0"/>
              <a:t>28</a:t>
            </a:fld>
            <a:endParaRPr lang="es-ES"/>
          </a:p>
        </p:txBody>
      </p:sp>
    </p:spTree>
    <p:extLst>
      <p:ext uri="{BB962C8B-B14F-4D97-AF65-F5344CB8AC3E}">
        <p14:creationId xmlns:p14="http://schemas.microsoft.com/office/powerpoint/2010/main" val="41574990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457200" lvl="1" indent="0" fontAlgn="base">
              <a:buFontTx/>
              <a:buNone/>
            </a:pPr>
            <a:endParaRPr lang="es-ES" sz="1200" b="0" i="0" kern="1200" baseline="0" dirty="0">
              <a:solidFill>
                <a:schemeClr val="bg1">
                  <a:lumMod val="75000"/>
                </a:schemeClr>
              </a:solidFill>
              <a:effectLst/>
              <a:latin typeface="+mn-lt"/>
              <a:ea typeface="+mn-ea"/>
              <a:cs typeface="+mn-cs"/>
            </a:endParaRPr>
          </a:p>
          <a:p>
            <a:pPr marL="171450" indent="-171450" fontAlgn="base">
              <a:buFontTx/>
              <a:buChar char="-"/>
            </a:pPr>
            <a:r>
              <a:rPr lang="es-ES" sz="1200" b="1" i="0" kern="1200" baseline="0" dirty="0">
                <a:solidFill>
                  <a:schemeClr val="bg1">
                    <a:lumMod val="75000"/>
                  </a:schemeClr>
                </a:solidFill>
                <a:effectLst/>
                <a:latin typeface="+mn-lt"/>
                <a:ea typeface="+mn-ea"/>
                <a:cs typeface="+mn-cs"/>
              </a:rPr>
              <a:t>Tiene varios colores con transiciones entre los mismos</a:t>
            </a:r>
          </a:p>
          <a:p>
            <a:pPr marL="171450" indent="-171450" fontAlgn="base">
              <a:buFontTx/>
              <a:buChar char="-"/>
            </a:pPr>
            <a:endParaRPr lang="es-ES" sz="1200" b="1" i="0" kern="1200" baseline="0" dirty="0">
              <a:solidFill>
                <a:schemeClr val="bg1">
                  <a:lumMod val="75000"/>
                </a:schemeClr>
              </a:solidFill>
              <a:effectLst/>
              <a:latin typeface="+mn-lt"/>
              <a:ea typeface="+mn-ea"/>
              <a:cs typeface="+mn-cs"/>
            </a:endParaRPr>
          </a:p>
          <a:p>
            <a:pPr marL="171450" indent="-171450" fontAlgn="base">
              <a:buFontTx/>
              <a:buChar char="-"/>
            </a:pPr>
            <a:endParaRPr lang="es-ES" sz="1200" b="1" i="0" kern="1200" baseline="0" dirty="0">
              <a:solidFill>
                <a:schemeClr val="bg1">
                  <a:lumMod val="75000"/>
                </a:schemeClr>
              </a:solidFill>
              <a:effectLst/>
              <a:latin typeface="+mn-lt"/>
              <a:ea typeface="+mn-ea"/>
              <a:cs typeface="+mn-cs"/>
            </a:endParaRPr>
          </a:p>
          <a:p>
            <a:pPr marL="171450" indent="-171450" fontAlgn="base">
              <a:buFontTx/>
              <a:buChar char="-"/>
            </a:pPr>
            <a:r>
              <a:rPr lang="es-ES" sz="1200" b="0" i="0" kern="1200" dirty="0">
                <a:solidFill>
                  <a:schemeClr val="tx1"/>
                </a:solidFill>
                <a:effectLst/>
                <a:latin typeface="+mn-lt"/>
                <a:ea typeface="+mn-ea"/>
                <a:cs typeface="+mn-cs"/>
              </a:rPr>
              <a:t>La función CSS </a:t>
            </a:r>
            <a:r>
              <a:rPr lang="es-ES" dirty="0"/>
              <a:t>linear-</a:t>
            </a:r>
            <a:r>
              <a:rPr lang="es-ES" dirty="0" err="1"/>
              <a:t>gradient</a:t>
            </a:r>
            <a:r>
              <a:rPr lang="es-ES" dirty="0"/>
              <a:t>()</a:t>
            </a:r>
            <a:r>
              <a:rPr lang="es-ES" sz="1200" b="0" i="0" kern="1200" dirty="0">
                <a:solidFill>
                  <a:schemeClr val="tx1"/>
                </a:solidFill>
                <a:effectLst/>
                <a:latin typeface="+mn-lt"/>
                <a:ea typeface="+mn-ea"/>
                <a:cs typeface="+mn-cs"/>
              </a:rPr>
              <a:t> crea una </a:t>
            </a:r>
            <a:r>
              <a:rPr lang="es-ES" sz="1200" b="0" i="0" kern="1200" dirty="0" err="1">
                <a:solidFill>
                  <a:schemeClr val="tx1"/>
                </a:solidFill>
                <a:effectLst/>
                <a:latin typeface="+mn-lt"/>
                <a:ea typeface="+mn-ea"/>
                <a:cs typeface="+mn-cs"/>
              </a:rPr>
              <a:t>imágen</a:t>
            </a:r>
            <a:r>
              <a:rPr lang="es-ES" sz="1200" b="0" i="0" kern="1200" dirty="0">
                <a:solidFill>
                  <a:schemeClr val="tx1"/>
                </a:solidFill>
                <a:effectLst/>
                <a:latin typeface="+mn-lt"/>
                <a:ea typeface="+mn-ea"/>
                <a:cs typeface="+mn-cs"/>
              </a:rPr>
              <a:t> la cual representa un degradado lineal de colores. El resultado es un objeto CSS de tipo </a:t>
            </a:r>
            <a:r>
              <a:rPr lang="es-ES" sz="1200" b="0" i="0" u="none" strike="noStrike" kern="1200" dirty="0">
                <a:solidFill>
                  <a:schemeClr val="tx1"/>
                </a:solidFill>
                <a:effectLst/>
                <a:latin typeface="+mn-lt"/>
                <a:ea typeface="+mn-ea"/>
                <a:cs typeface="+mn-cs"/>
                <a:hlinkClick r:id="rId3" tooltip="La documentación acerca de este tema no ha sido escrita todavía . ¡Por favor  considera contribuir !"/>
              </a:rPr>
              <a:t>&lt;</a:t>
            </a:r>
            <a:r>
              <a:rPr lang="es-ES" sz="1200" b="0" i="0" u="none" strike="noStrike" kern="1200" dirty="0" err="1">
                <a:solidFill>
                  <a:schemeClr val="tx1"/>
                </a:solidFill>
                <a:effectLst/>
                <a:latin typeface="+mn-lt"/>
                <a:ea typeface="+mn-ea"/>
                <a:cs typeface="+mn-cs"/>
                <a:hlinkClick r:id="rId3" tooltip="La documentación acerca de este tema no ha sido escrita todavía . ¡Por favor  considera contribuir !"/>
              </a:rPr>
              <a:t>gradient</a:t>
            </a:r>
            <a:r>
              <a:rPr lang="es-ES" sz="1200" b="0" i="0" u="none" strike="noStrike" kern="1200" dirty="0">
                <a:solidFill>
                  <a:schemeClr val="tx1"/>
                </a:solidFill>
                <a:effectLst/>
                <a:latin typeface="+mn-lt"/>
                <a:ea typeface="+mn-ea"/>
                <a:cs typeface="+mn-cs"/>
                <a:hlinkClick r:id="rId3" tooltip="La documentación acerca de este tema no ha sido escrita todavía . ¡Por favor  considera contribuir !"/>
              </a:rPr>
              <a:t>&gt;</a:t>
            </a:r>
            <a:r>
              <a:rPr lang="es-ES" sz="1200" b="0" i="0" kern="1200" dirty="0">
                <a:solidFill>
                  <a:schemeClr val="tx1"/>
                </a:solidFill>
                <a:effectLst/>
                <a:latin typeface="+mn-lt"/>
                <a:ea typeface="+mn-ea"/>
                <a:cs typeface="+mn-cs"/>
              </a:rPr>
              <a:t>, que es una forma especial de </a:t>
            </a:r>
            <a:r>
              <a:rPr lang="es-ES" sz="1200" b="0" i="0" u="none" strike="noStrike" kern="1200" dirty="0">
                <a:solidFill>
                  <a:schemeClr val="tx1"/>
                </a:solidFill>
                <a:effectLst/>
                <a:latin typeface="+mn-lt"/>
                <a:ea typeface="+mn-ea"/>
                <a:cs typeface="+mn-cs"/>
                <a:hlinkClick r:id="rId4" tooltip="El tipo de dato CSS &lt;image&gt; representa una imagen 2D. Hay dos tipos de imágenes en CSS: imágenes planas estáticas, generalmente referenciadas usando una URL, e imágenes dinámicamente generadas, como degradados o representaciones de partes del árbol."/>
              </a:rPr>
              <a:t>&lt;</a:t>
            </a:r>
            <a:r>
              <a:rPr lang="es-ES" sz="1200" b="0" i="0" u="none" strike="noStrike" kern="1200" dirty="0" err="1">
                <a:solidFill>
                  <a:schemeClr val="tx1"/>
                </a:solidFill>
                <a:effectLst/>
                <a:latin typeface="+mn-lt"/>
                <a:ea typeface="+mn-ea"/>
                <a:cs typeface="+mn-cs"/>
                <a:hlinkClick r:id="rId4" tooltip="El tipo de dato CSS &lt;image&gt; representa una imagen 2D. Hay dos tipos de imágenes en CSS: imágenes planas estáticas, generalmente referenciadas usando una URL, e imágenes dinámicamente generadas, como degradados o representaciones de partes del árbol."/>
              </a:rPr>
              <a:t>image</a:t>
            </a:r>
            <a:r>
              <a:rPr lang="es-ES" sz="1200" b="0" i="0" u="none" strike="noStrike" kern="1200" dirty="0">
                <a:solidFill>
                  <a:schemeClr val="tx1"/>
                </a:solidFill>
                <a:effectLst/>
                <a:latin typeface="+mn-lt"/>
                <a:ea typeface="+mn-ea"/>
                <a:cs typeface="+mn-cs"/>
                <a:hlinkClick r:id="rId4" tooltip="El tipo de dato CSS &lt;image&gt; representa una imagen 2D. Hay dos tipos de imágenes en CSS: imágenes planas estáticas, generalmente referenciadas usando una URL, e imágenes dinámicamente generadas, como degradados o representaciones de partes del árbol."/>
              </a:rPr>
              <a:t>&gt;</a:t>
            </a:r>
            <a:r>
              <a:rPr lang="es-ES" sz="1200" b="0" i="0" kern="1200" dirty="0">
                <a:solidFill>
                  <a:schemeClr val="tx1"/>
                </a:solidFill>
                <a:effectLst/>
                <a:latin typeface="+mn-lt"/>
                <a:ea typeface="+mn-ea"/>
                <a:cs typeface="+mn-cs"/>
              </a:rPr>
              <a:t>.</a:t>
            </a:r>
            <a:endParaRPr lang="es-ES" sz="1200" b="1" i="0" kern="1200" baseline="0" dirty="0">
              <a:solidFill>
                <a:schemeClr val="bg1">
                  <a:lumMod val="75000"/>
                </a:schemeClr>
              </a:solidFill>
              <a:effectLst/>
              <a:latin typeface="+mn-lt"/>
              <a:ea typeface="+mn-ea"/>
              <a:cs typeface="+mn-cs"/>
            </a:endParaRPr>
          </a:p>
          <a:p>
            <a:pPr marL="171450" indent="-171450" fontAlgn="base">
              <a:buFontTx/>
              <a:buChar char="-"/>
            </a:pPr>
            <a:endParaRPr lang="es-ES" sz="1200" b="0" i="0" kern="1200" baseline="0" dirty="0">
              <a:solidFill>
                <a:schemeClr val="bg1">
                  <a:lumMod val="75000"/>
                </a:schemeClr>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4D856468-3B56-437D-8766-F3DCB404D175}" type="slidenum">
              <a:rPr lang="es-ES" smtClean="0"/>
              <a:t>29</a:t>
            </a:fld>
            <a:endParaRPr lang="es-ES"/>
          </a:p>
        </p:txBody>
      </p:sp>
    </p:spTree>
    <p:extLst>
      <p:ext uri="{BB962C8B-B14F-4D97-AF65-F5344CB8AC3E}">
        <p14:creationId xmlns:p14="http://schemas.microsoft.com/office/powerpoint/2010/main" val="329361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kern="1200" dirty="0">
                <a:solidFill>
                  <a:schemeClr val="tx1"/>
                </a:solidFill>
                <a:effectLst/>
                <a:latin typeface="+mn-lt"/>
                <a:ea typeface="+mn-ea"/>
                <a:cs typeface="+mn-cs"/>
              </a:rPr>
              <a:t>Hojas</a:t>
            </a:r>
            <a:r>
              <a:rPr lang="es-ES" sz="1200" b="0" i="0" kern="1200" baseline="0" dirty="0">
                <a:solidFill>
                  <a:schemeClr val="tx1"/>
                </a:solidFill>
                <a:effectLst/>
                <a:latin typeface="+mn-lt"/>
                <a:ea typeface="+mn-ea"/>
                <a:cs typeface="+mn-cs"/>
              </a:rPr>
              <a:t> de Estilos en </a:t>
            </a:r>
            <a:r>
              <a:rPr lang="es-ES" sz="1200" b="0" i="0" kern="1200" baseline="0" dirty="0" err="1">
                <a:solidFill>
                  <a:schemeClr val="tx1"/>
                </a:solidFill>
                <a:effectLst/>
                <a:latin typeface="+mn-lt"/>
                <a:ea typeface="+mn-ea"/>
                <a:cs typeface="+mn-cs"/>
              </a:rPr>
              <a:t>Cascasa</a:t>
            </a:r>
            <a:endParaRPr lang="es-ES" sz="1200" b="0" i="0" kern="1200" baseline="0" dirty="0">
              <a:solidFill>
                <a:schemeClr val="tx1"/>
              </a:solidFill>
              <a:effectLst/>
              <a:latin typeface="+mn-lt"/>
              <a:ea typeface="+mn-ea"/>
              <a:cs typeface="+mn-cs"/>
            </a:endParaRPr>
          </a:p>
          <a:p>
            <a:endParaRPr lang="es-ES" sz="1200" b="0" i="0" kern="1200" baseline="0" dirty="0">
              <a:solidFill>
                <a:schemeClr val="tx1"/>
              </a:solidFill>
              <a:effectLst/>
              <a:latin typeface="+mn-lt"/>
              <a:ea typeface="+mn-ea"/>
              <a:cs typeface="+mn-cs"/>
            </a:endParaRPr>
          </a:p>
          <a:p>
            <a:r>
              <a:rPr lang="es-ES" sz="1200" b="0" i="0" kern="1200" baseline="0" dirty="0">
                <a:solidFill>
                  <a:schemeClr val="tx1"/>
                </a:solidFill>
                <a:effectLst/>
                <a:latin typeface="+mn-lt"/>
                <a:ea typeface="+mn-ea"/>
                <a:cs typeface="+mn-cs"/>
              </a:rPr>
              <a:t>Surgió en el año 1996 con la versión de HTML 4.0, apareció para darle formato a las páginas separando la presentación de la estructura.</a:t>
            </a:r>
          </a:p>
          <a:p>
            <a:endParaRPr lang="es-ES" sz="1200" b="0" i="0" kern="1200" baseline="0" dirty="0">
              <a:solidFill>
                <a:schemeClr val="tx1"/>
              </a:solidFill>
              <a:effectLst/>
              <a:latin typeface="+mn-lt"/>
              <a:ea typeface="+mn-ea"/>
              <a:cs typeface="+mn-cs"/>
            </a:endParaRPr>
          </a:p>
          <a:p>
            <a:r>
              <a:rPr lang="es-ES" sz="1200" b="0" i="0" kern="1200" baseline="0" dirty="0">
                <a:solidFill>
                  <a:schemeClr val="tx1"/>
                </a:solidFill>
                <a:effectLst/>
                <a:latin typeface="+mn-lt"/>
                <a:ea typeface="+mn-ea"/>
                <a:cs typeface="+mn-cs"/>
              </a:rPr>
              <a:t>El mismo archivo </a:t>
            </a:r>
            <a:r>
              <a:rPr lang="es-ES" sz="1200" b="0" i="0" kern="1200" baseline="0" dirty="0" err="1">
                <a:solidFill>
                  <a:schemeClr val="tx1"/>
                </a:solidFill>
                <a:effectLst/>
                <a:latin typeface="+mn-lt"/>
                <a:ea typeface="+mn-ea"/>
                <a:cs typeface="+mn-cs"/>
              </a:rPr>
              <a:t>css</a:t>
            </a:r>
            <a:r>
              <a:rPr lang="es-ES" sz="1200" b="0" i="0" kern="1200" baseline="0" dirty="0">
                <a:solidFill>
                  <a:schemeClr val="tx1"/>
                </a:solidFill>
                <a:effectLst/>
                <a:latin typeface="+mn-lt"/>
                <a:ea typeface="+mn-ea"/>
                <a:cs typeface="+mn-cs"/>
              </a:rPr>
              <a:t> se puede compartir en diferentes páginas.</a:t>
            </a:r>
          </a:p>
          <a:p>
            <a:endParaRPr lang="es-ES" sz="1200" b="0" i="0" kern="1200" dirty="0">
              <a:solidFill>
                <a:schemeClr val="tx1"/>
              </a:solidFill>
              <a:effectLst/>
              <a:latin typeface="+mn-lt"/>
              <a:ea typeface="+mn-ea"/>
              <a:cs typeface="+mn-cs"/>
            </a:endParaRPr>
          </a:p>
          <a:p>
            <a:r>
              <a:rPr lang="es-ES" sz="1200" b="0" i="0" kern="1200" dirty="0">
                <a:solidFill>
                  <a:schemeClr val="tx1"/>
                </a:solidFill>
                <a:effectLst/>
                <a:latin typeface="+mn-lt"/>
                <a:ea typeface="+mn-ea"/>
                <a:cs typeface="+mn-cs"/>
              </a:rPr>
              <a:t>W3C es la encargada de las normas de CSS</a:t>
            </a:r>
          </a:p>
          <a:p>
            <a:endParaRPr lang="es-ES" sz="1200" b="0" i="0" kern="1200" dirty="0">
              <a:solidFill>
                <a:schemeClr val="tx1"/>
              </a:solidFill>
              <a:effectLst/>
              <a:latin typeface="+mn-lt"/>
              <a:ea typeface="+mn-ea"/>
              <a:cs typeface="+mn-cs"/>
            </a:endParaRPr>
          </a:p>
          <a:p>
            <a:r>
              <a:rPr lang="es-ES" sz="1200" b="0" i="0" kern="1200" dirty="0">
                <a:solidFill>
                  <a:schemeClr val="tx1"/>
                </a:solidFill>
                <a:effectLst/>
                <a:latin typeface="+mn-lt"/>
                <a:ea typeface="+mn-ea"/>
                <a:cs typeface="+mn-cs"/>
              </a:rPr>
              <a:t>Se puede trabajar en módulos separados como módulos independientes y se lanzaba como especificación</a:t>
            </a:r>
          </a:p>
          <a:p>
            <a:endParaRPr lang="es-ES" sz="1200" b="0" i="0" kern="1200" dirty="0">
              <a:solidFill>
                <a:schemeClr val="tx1"/>
              </a:solidFill>
              <a:effectLst/>
              <a:latin typeface="+mn-lt"/>
              <a:ea typeface="+mn-ea"/>
              <a:cs typeface="+mn-cs"/>
            </a:endParaRPr>
          </a:p>
          <a:p>
            <a:r>
              <a:rPr lang="es-ES" sz="1200" b="0" i="0" kern="1200" dirty="0">
                <a:solidFill>
                  <a:schemeClr val="tx1"/>
                </a:solidFill>
                <a:effectLst/>
                <a:latin typeface="+mn-lt"/>
                <a:ea typeface="+mn-ea"/>
                <a:cs typeface="+mn-cs"/>
              </a:rPr>
              <a:t>CSS3</a:t>
            </a:r>
            <a:r>
              <a:rPr lang="es-ES" sz="1200" b="0" i="0" kern="1200" dirty="0">
                <a:solidFill>
                  <a:schemeClr val="tx1"/>
                </a:solidFill>
                <a:effectLst/>
                <a:latin typeface="+mn-lt"/>
                <a:ea typeface="+mn-ea"/>
                <a:cs typeface="+mn-cs"/>
                <a:sym typeface="Wingdings" panose="05000000000000000000" pitchFamily="2" charset="2"/>
              </a:rPr>
              <a:t> Es el último estándar</a:t>
            </a:r>
            <a:r>
              <a:rPr lang="es-ES" sz="1200" b="0" i="0" kern="1200" baseline="0" dirty="0">
                <a:solidFill>
                  <a:schemeClr val="tx1"/>
                </a:solidFill>
                <a:effectLst/>
                <a:latin typeface="+mn-lt"/>
                <a:ea typeface="+mn-ea"/>
                <a:cs typeface="+mn-cs"/>
                <a:sym typeface="Wingdings" panose="05000000000000000000" pitchFamily="2" charset="2"/>
              </a:rPr>
              <a:t> de CSS. Sombras, degradados, animaciones…</a:t>
            </a:r>
            <a:endParaRPr lang="es-ES" dirty="0"/>
          </a:p>
        </p:txBody>
      </p:sp>
      <p:sp>
        <p:nvSpPr>
          <p:cNvPr id="4" name="Marcador de número de diapositiva 3"/>
          <p:cNvSpPr>
            <a:spLocks noGrp="1"/>
          </p:cNvSpPr>
          <p:nvPr>
            <p:ph type="sldNum" sz="quarter" idx="10"/>
          </p:nvPr>
        </p:nvSpPr>
        <p:spPr/>
        <p:txBody>
          <a:bodyPr/>
          <a:lstStyle/>
          <a:p>
            <a:fld id="{4D856468-3B56-437D-8766-F3DCB404D175}" type="slidenum">
              <a:rPr lang="es-ES" smtClean="0"/>
              <a:t>3</a:t>
            </a:fld>
            <a:endParaRPr lang="es-ES"/>
          </a:p>
        </p:txBody>
      </p:sp>
    </p:spTree>
    <p:extLst>
      <p:ext uri="{BB962C8B-B14F-4D97-AF65-F5344CB8AC3E}">
        <p14:creationId xmlns:p14="http://schemas.microsoft.com/office/powerpoint/2010/main" val="42113269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1200" b="0" i="0" kern="1200" dirty="0">
                <a:solidFill>
                  <a:schemeClr val="tx1"/>
                </a:solidFill>
                <a:effectLst/>
                <a:latin typeface="+mn-lt"/>
                <a:ea typeface="+mn-ea"/>
                <a:cs typeface="+mn-cs"/>
              </a:rPr>
              <a:t>Static –&gt;</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opción</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por</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defecto</a:t>
            </a:r>
            <a:r>
              <a:rPr lang="en-US" sz="1200" b="0" i="0" kern="1200" baseline="0" dirty="0">
                <a:solidFill>
                  <a:schemeClr val="tx1"/>
                </a:solidFill>
                <a:effectLst/>
                <a:latin typeface="+mn-lt"/>
                <a:ea typeface="+mn-ea"/>
                <a:cs typeface="+mn-cs"/>
              </a:rPr>
              <a:t>, se </a:t>
            </a:r>
            <a:r>
              <a:rPr lang="en-US" sz="1200" b="0" i="0" kern="1200" baseline="0" dirty="0" err="1">
                <a:solidFill>
                  <a:schemeClr val="tx1"/>
                </a:solidFill>
                <a:effectLst/>
                <a:latin typeface="+mn-lt"/>
                <a:ea typeface="+mn-ea"/>
                <a:cs typeface="+mn-cs"/>
              </a:rPr>
              <a:t>posicionan</a:t>
            </a:r>
            <a:r>
              <a:rPr lang="en-US" sz="1200" b="0" i="0" kern="1200" baseline="0" dirty="0">
                <a:solidFill>
                  <a:schemeClr val="tx1"/>
                </a:solidFill>
                <a:effectLst/>
                <a:latin typeface="+mn-lt"/>
                <a:ea typeface="+mn-ea"/>
                <a:cs typeface="+mn-cs"/>
              </a:rPr>
              <a:t> de </a:t>
            </a:r>
            <a:r>
              <a:rPr lang="en-US" sz="1200" b="0" i="0" kern="1200" baseline="0" dirty="0" err="1">
                <a:solidFill>
                  <a:schemeClr val="tx1"/>
                </a:solidFill>
                <a:effectLst/>
                <a:latin typeface="+mn-lt"/>
                <a:ea typeface="+mn-ea"/>
                <a:cs typeface="+mn-cs"/>
              </a:rPr>
              <a:t>acuerdo</a:t>
            </a:r>
            <a:r>
              <a:rPr lang="en-US" sz="1200" b="0" i="0" kern="1200" baseline="0" dirty="0">
                <a:solidFill>
                  <a:schemeClr val="tx1"/>
                </a:solidFill>
                <a:effectLst/>
                <a:latin typeface="+mn-lt"/>
                <a:ea typeface="+mn-ea"/>
                <a:cs typeface="+mn-cs"/>
              </a:rPr>
              <a:t> con el </a:t>
            </a:r>
            <a:r>
              <a:rPr lang="en-US" sz="1200" b="0" i="0" kern="1200" baseline="0" dirty="0" err="1">
                <a:solidFill>
                  <a:schemeClr val="tx1"/>
                </a:solidFill>
                <a:effectLst/>
                <a:latin typeface="+mn-lt"/>
                <a:ea typeface="+mn-ea"/>
                <a:cs typeface="+mn-cs"/>
              </a:rPr>
              <a:t>flujo</a:t>
            </a:r>
            <a:r>
              <a:rPr lang="en-US" sz="1200" b="0" i="0" kern="1200" baseline="0" dirty="0">
                <a:solidFill>
                  <a:schemeClr val="tx1"/>
                </a:solidFill>
                <a:effectLst/>
                <a:latin typeface="+mn-lt"/>
                <a:ea typeface="+mn-ea"/>
                <a:cs typeface="+mn-cs"/>
              </a:rPr>
              <a:t> normal de la </a:t>
            </a:r>
            <a:r>
              <a:rPr lang="en-US" sz="1200" b="0" i="0" kern="1200" baseline="0" dirty="0" err="1">
                <a:solidFill>
                  <a:schemeClr val="tx1"/>
                </a:solidFill>
                <a:effectLst/>
                <a:latin typeface="+mn-lt"/>
                <a:ea typeface="+mn-ea"/>
                <a:cs typeface="+mn-cs"/>
              </a:rPr>
              <a:t>página</a:t>
            </a:r>
            <a:r>
              <a:rPr lang="en-US" sz="1200" b="0" i="0" kern="1200" baseline="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Relative </a:t>
            </a:r>
            <a:r>
              <a:rPr lang="en-US" sz="1200" b="0" i="0" kern="1200" dirty="0">
                <a:solidFill>
                  <a:schemeClr val="tx1"/>
                </a:solidFill>
                <a:effectLst/>
                <a:latin typeface="+mn-lt"/>
                <a:ea typeface="+mn-ea"/>
                <a:cs typeface="+mn-cs"/>
                <a:sym typeface="Wingdings" panose="05000000000000000000" pitchFamily="2" charset="2"/>
              </a:rPr>
              <a:t> se </a:t>
            </a:r>
            <a:r>
              <a:rPr lang="en-US" sz="1200" b="0" i="0" kern="1200" dirty="0" err="1">
                <a:solidFill>
                  <a:schemeClr val="tx1"/>
                </a:solidFill>
                <a:effectLst/>
                <a:latin typeface="+mn-lt"/>
                <a:ea typeface="+mn-ea"/>
                <a:cs typeface="+mn-cs"/>
                <a:sym typeface="Wingdings" panose="05000000000000000000" pitchFamily="2" charset="2"/>
              </a:rPr>
              <a:t>coloca</a:t>
            </a:r>
            <a:r>
              <a:rPr lang="en-US" sz="1200" b="0" i="0" kern="1200" dirty="0">
                <a:solidFill>
                  <a:schemeClr val="tx1"/>
                </a:solidFill>
                <a:effectLst/>
                <a:latin typeface="+mn-lt"/>
                <a:ea typeface="+mn-ea"/>
                <a:cs typeface="+mn-cs"/>
                <a:sym typeface="Wingdings" panose="05000000000000000000" pitchFamily="2" charset="2"/>
              </a:rPr>
              <a:t> </a:t>
            </a:r>
            <a:r>
              <a:rPr lang="en-US" sz="1200" b="0" i="0" kern="1200" dirty="0" err="1">
                <a:solidFill>
                  <a:schemeClr val="tx1"/>
                </a:solidFill>
                <a:effectLst/>
                <a:latin typeface="+mn-lt"/>
                <a:ea typeface="+mn-ea"/>
                <a:cs typeface="+mn-cs"/>
                <a:sym typeface="Wingdings" panose="05000000000000000000" pitchFamily="2" charset="2"/>
              </a:rPr>
              <a:t>en</a:t>
            </a:r>
            <a:r>
              <a:rPr lang="en-US" sz="1200" b="0" i="0" kern="1200" dirty="0">
                <a:solidFill>
                  <a:schemeClr val="tx1"/>
                </a:solidFill>
                <a:effectLst/>
                <a:latin typeface="+mn-lt"/>
                <a:ea typeface="+mn-ea"/>
                <a:cs typeface="+mn-cs"/>
                <a:sym typeface="Wingdings" panose="05000000000000000000" pitchFamily="2" charset="2"/>
              </a:rPr>
              <a:t> </a:t>
            </a:r>
            <a:r>
              <a:rPr lang="en-US" sz="1200" b="0" i="0" kern="1200" dirty="0" err="1">
                <a:solidFill>
                  <a:schemeClr val="tx1"/>
                </a:solidFill>
                <a:effectLst/>
                <a:latin typeface="+mn-lt"/>
                <a:ea typeface="+mn-ea"/>
                <a:cs typeface="+mn-cs"/>
                <a:sym typeface="Wingdings" panose="05000000000000000000" pitchFamily="2" charset="2"/>
              </a:rPr>
              <a:t>relación</a:t>
            </a:r>
            <a:r>
              <a:rPr lang="en-US" sz="1200" b="0" i="0" kern="1200" baseline="0" dirty="0">
                <a:solidFill>
                  <a:schemeClr val="tx1"/>
                </a:solidFill>
                <a:effectLst/>
                <a:latin typeface="+mn-lt"/>
                <a:ea typeface="+mn-ea"/>
                <a:cs typeface="+mn-cs"/>
                <a:sym typeface="Wingdings" panose="05000000000000000000" pitchFamily="2" charset="2"/>
              </a:rPr>
              <a:t> a </a:t>
            </a:r>
            <a:r>
              <a:rPr lang="en-US" sz="1200" b="0" i="0" kern="1200" baseline="0" dirty="0" err="1">
                <a:solidFill>
                  <a:schemeClr val="tx1"/>
                </a:solidFill>
                <a:effectLst/>
                <a:latin typeface="+mn-lt"/>
                <a:ea typeface="+mn-ea"/>
                <a:cs typeface="+mn-cs"/>
                <a:sym typeface="Wingdings" panose="05000000000000000000" pitchFamily="2" charset="2"/>
              </a:rPr>
              <a:t>su</a:t>
            </a:r>
            <a:r>
              <a:rPr lang="en-US" sz="1200" b="0" i="0" kern="1200" baseline="0" dirty="0">
                <a:solidFill>
                  <a:schemeClr val="tx1"/>
                </a:solidFill>
                <a:effectLst/>
                <a:latin typeface="+mn-lt"/>
                <a:ea typeface="+mn-ea"/>
                <a:cs typeface="+mn-cs"/>
                <a:sym typeface="Wingdings" panose="05000000000000000000" pitchFamily="2" charset="2"/>
              </a:rPr>
              <a:t> </a:t>
            </a:r>
            <a:r>
              <a:rPr lang="en-US" sz="1200" b="0" i="0" kern="1200" baseline="0" dirty="0" err="1">
                <a:solidFill>
                  <a:schemeClr val="tx1"/>
                </a:solidFill>
                <a:effectLst/>
                <a:latin typeface="+mn-lt"/>
                <a:ea typeface="+mn-ea"/>
                <a:cs typeface="+mn-cs"/>
                <a:sym typeface="Wingdings" panose="05000000000000000000" pitchFamily="2" charset="2"/>
              </a:rPr>
              <a:t>posición</a:t>
            </a:r>
            <a:r>
              <a:rPr lang="en-US" sz="1200" b="0" i="0" kern="1200" baseline="0" dirty="0">
                <a:solidFill>
                  <a:schemeClr val="tx1"/>
                </a:solidFill>
                <a:effectLst/>
                <a:latin typeface="+mn-lt"/>
                <a:ea typeface="+mn-ea"/>
                <a:cs typeface="+mn-cs"/>
                <a:sym typeface="Wingdings" panose="05000000000000000000" pitchFamily="2" charset="2"/>
              </a:rPr>
              <a:t> normal. </a:t>
            </a:r>
            <a:r>
              <a:rPr lang="es-ES" sz="1200" b="0" i="0" kern="1200" dirty="0">
                <a:solidFill>
                  <a:schemeClr val="tx1"/>
                </a:solidFill>
                <a:effectLst/>
                <a:latin typeface="+mn-lt"/>
                <a:ea typeface="+mn-ea"/>
                <a:cs typeface="+mn-cs"/>
              </a:rPr>
              <a:t>Mediante este valor podemos posicionar un elemento respecto al flujo normal de la página. Se podría decir que estamos posicionando un elemento tomando como referencia el flujo normal (la posición por defecto) de dicho elemento.</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Fixed </a:t>
            </a:r>
            <a:r>
              <a:rPr lang="en-US" sz="1200" b="0" i="0" kern="1200" dirty="0">
                <a:solidFill>
                  <a:schemeClr val="tx1"/>
                </a:solidFill>
                <a:effectLst/>
                <a:latin typeface="+mn-lt"/>
                <a:ea typeface="+mn-ea"/>
                <a:cs typeface="+mn-cs"/>
                <a:sym typeface="Wingdings" panose="05000000000000000000" pitchFamily="2" charset="2"/>
              </a:rPr>
              <a:t> </a:t>
            </a:r>
            <a:r>
              <a:rPr lang="es-ES" sz="1200" b="0" i="0" kern="1200" dirty="0">
                <a:solidFill>
                  <a:schemeClr val="tx1"/>
                </a:solidFill>
                <a:effectLst/>
                <a:latin typeface="+mn-lt"/>
                <a:ea typeface="+mn-ea"/>
                <a:cs typeface="+mn-cs"/>
              </a:rPr>
              <a:t>coloca un elemento con respecto a la ventana gráfica, lo que significa que siempre permanece en el mismo lugar, incluso si se desplaza la página.</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Absolute </a:t>
            </a:r>
            <a:r>
              <a:rPr lang="en-US" sz="1200" b="0" i="0" kern="1200" dirty="0">
                <a:solidFill>
                  <a:schemeClr val="tx1"/>
                </a:solidFill>
                <a:effectLst/>
                <a:latin typeface="+mn-lt"/>
                <a:ea typeface="+mn-ea"/>
                <a:cs typeface="+mn-cs"/>
                <a:sym typeface="Wingdings" panose="05000000000000000000" pitchFamily="2" charset="2"/>
              </a:rPr>
              <a:t> </a:t>
            </a:r>
            <a:r>
              <a:rPr lang="es-ES" sz="1200" b="0" i="0" kern="1200" dirty="0">
                <a:solidFill>
                  <a:schemeClr val="tx1"/>
                </a:solidFill>
                <a:effectLst/>
                <a:latin typeface="+mn-lt"/>
                <a:ea typeface="+mn-ea"/>
                <a:cs typeface="+mn-cs"/>
              </a:rPr>
              <a:t>position: </a:t>
            </a:r>
            <a:r>
              <a:rPr lang="es-ES" sz="1200" b="0" i="0" kern="1200" dirty="0" err="1">
                <a:solidFill>
                  <a:schemeClr val="tx1"/>
                </a:solidFill>
                <a:effectLst/>
                <a:latin typeface="+mn-lt"/>
                <a:ea typeface="+mn-ea"/>
                <a:cs typeface="+mn-cs"/>
              </a:rPr>
              <a:t>absolute;se</a:t>
            </a:r>
            <a:r>
              <a:rPr lang="es-ES" sz="1200" b="0" i="0" kern="1200" dirty="0">
                <a:solidFill>
                  <a:schemeClr val="tx1"/>
                </a:solidFill>
                <a:effectLst/>
                <a:latin typeface="+mn-lt"/>
                <a:ea typeface="+mn-ea"/>
                <a:cs typeface="+mn-cs"/>
              </a:rPr>
              <a:t> posiciona en relación con el ancestro posicionado más cercano (en lugar de posicionado en relación con la ventana gráfica, como fijo).</a:t>
            </a:r>
          </a:p>
          <a:p>
            <a:r>
              <a:rPr lang="es-ES" sz="1200" b="0" i="0" kern="1200" dirty="0">
                <a:solidFill>
                  <a:schemeClr val="tx1"/>
                </a:solidFill>
                <a:effectLst/>
                <a:latin typeface="+mn-lt"/>
                <a:ea typeface="+mn-ea"/>
                <a:cs typeface="+mn-cs"/>
              </a:rPr>
              <a:t>Sin embargo; Si un elemento posicionado absoluto no tiene ancestros posicionados, utiliza el cuerpo del documento y se mueve junto con el desplazamiento de la página.</a:t>
            </a:r>
          </a:p>
          <a:p>
            <a:r>
              <a:rPr lang="en-US" sz="1200" b="0" i="0" kern="1200" dirty="0">
                <a:solidFill>
                  <a:schemeClr val="tx1"/>
                </a:solidFill>
                <a:effectLst/>
                <a:latin typeface="+mn-lt"/>
                <a:ea typeface="+mn-ea"/>
                <a:cs typeface="+mn-cs"/>
              </a:rPr>
              <a:t>Sticky </a:t>
            </a:r>
            <a:r>
              <a:rPr lang="en-US" sz="1200" b="0" i="0" kern="1200" dirty="0">
                <a:solidFill>
                  <a:schemeClr val="tx1"/>
                </a:solidFill>
                <a:effectLst/>
                <a:latin typeface="+mn-lt"/>
                <a:ea typeface="+mn-ea"/>
                <a:cs typeface="+mn-cs"/>
                <a:sym typeface="Wingdings" panose="05000000000000000000" pitchFamily="2" charset="2"/>
              </a:rPr>
              <a:t> </a:t>
            </a:r>
            <a:r>
              <a:rPr lang="es-ES" dirty="0"/>
              <a:t>position: </a:t>
            </a:r>
            <a:r>
              <a:rPr lang="es-ES" dirty="0" err="1"/>
              <a:t>sticky;</a:t>
            </a:r>
            <a:r>
              <a:rPr lang="es-ES" sz="1200" b="0" i="0" kern="1200" dirty="0" err="1">
                <a:solidFill>
                  <a:schemeClr val="tx1"/>
                </a:solidFill>
                <a:effectLst/>
                <a:latin typeface="+mn-lt"/>
                <a:ea typeface="+mn-ea"/>
                <a:cs typeface="+mn-cs"/>
              </a:rPr>
              <a:t>se</a:t>
            </a:r>
            <a:r>
              <a:rPr lang="es-ES" sz="1200" b="0" i="0" kern="1200" dirty="0">
                <a:solidFill>
                  <a:schemeClr val="tx1"/>
                </a:solidFill>
                <a:effectLst/>
                <a:latin typeface="+mn-lt"/>
                <a:ea typeface="+mn-ea"/>
                <a:cs typeface="+mn-cs"/>
              </a:rPr>
              <a:t> coloca en función de la posición de desplazamiento del usuario. Es</a:t>
            </a:r>
            <a:r>
              <a:rPr lang="es-ES" sz="1200" b="0" i="0" kern="1200" baseline="0" dirty="0">
                <a:solidFill>
                  <a:schemeClr val="tx1"/>
                </a:solidFill>
                <a:effectLst/>
                <a:latin typeface="+mn-lt"/>
                <a:ea typeface="+mn-ea"/>
                <a:cs typeface="+mn-cs"/>
              </a:rPr>
              <a:t> decir aunque el usuario haga </a:t>
            </a:r>
            <a:r>
              <a:rPr lang="es-ES" sz="1200" b="0" i="0" kern="1200" baseline="0" dirty="0" err="1">
                <a:solidFill>
                  <a:schemeClr val="tx1"/>
                </a:solidFill>
                <a:effectLst/>
                <a:latin typeface="+mn-lt"/>
                <a:ea typeface="+mn-ea"/>
                <a:cs typeface="+mn-cs"/>
              </a:rPr>
              <a:t>scroll</a:t>
            </a:r>
            <a:r>
              <a:rPr lang="es-ES" sz="1200" b="0" i="0" kern="1200" baseline="0" dirty="0">
                <a:solidFill>
                  <a:schemeClr val="tx1"/>
                </a:solidFill>
                <a:effectLst/>
                <a:latin typeface="+mn-lt"/>
                <a:ea typeface="+mn-ea"/>
                <a:cs typeface="+mn-cs"/>
              </a:rPr>
              <a:t> se sigue posicionando</a:t>
            </a:r>
          </a:p>
          <a:p>
            <a:endParaRPr lang="es-ES" sz="1200" b="0" i="0" kern="1200" baseline="0" dirty="0">
              <a:solidFill>
                <a:schemeClr val="tx1"/>
              </a:solidFill>
              <a:effectLst/>
              <a:latin typeface="+mn-lt"/>
              <a:ea typeface="+mn-ea"/>
              <a:cs typeface="+mn-cs"/>
            </a:endParaRPr>
          </a:p>
          <a:p>
            <a:r>
              <a:rPr lang="es-ES" dirty="0">
                <a:hlinkClick r:id="rId3"/>
              </a:rPr>
              <a:t>https://www.kevinpowell.co/article/positition-fixed-vs-sticky/</a:t>
            </a:r>
            <a:endParaRPr lang="es-ES" dirty="0"/>
          </a:p>
          <a:p>
            <a:endParaRPr lang="es-ES" sz="1200" b="0" i="0" kern="1200" baseline="0" dirty="0">
              <a:solidFill>
                <a:schemeClr val="tx1"/>
              </a:solidFill>
              <a:effectLst/>
              <a:latin typeface="+mn-lt"/>
              <a:ea typeface="+mn-ea"/>
              <a:cs typeface="+mn-cs"/>
            </a:endParaRPr>
          </a:p>
          <a:p>
            <a:endParaRPr lang="es-ES" sz="1200" b="0" i="0" kern="1200" baseline="0" dirty="0">
              <a:solidFill>
                <a:schemeClr val="tx1"/>
              </a:solidFill>
              <a:effectLst/>
              <a:latin typeface="+mn-lt"/>
              <a:ea typeface="+mn-ea"/>
              <a:cs typeface="+mn-cs"/>
            </a:endParaRPr>
          </a:p>
          <a:p>
            <a:r>
              <a:rPr lang="es-ES" sz="1200" b="0" i="0" kern="1200" dirty="0">
                <a:solidFill>
                  <a:schemeClr val="tx1"/>
                </a:solidFill>
                <a:effectLst/>
                <a:latin typeface="+mn-lt"/>
                <a:ea typeface="+mn-ea"/>
                <a:cs typeface="+mn-cs"/>
              </a:rPr>
              <a:t>Cuando los elementos se colocan, pueden superponerse a otros elementos.</a:t>
            </a:r>
          </a:p>
          <a:p>
            <a:r>
              <a:rPr lang="es-ES" sz="1200" b="0" i="0" kern="1200" dirty="0">
                <a:solidFill>
                  <a:schemeClr val="tx1"/>
                </a:solidFill>
                <a:effectLst/>
                <a:latin typeface="+mn-lt"/>
                <a:ea typeface="+mn-ea"/>
                <a:cs typeface="+mn-cs"/>
              </a:rPr>
              <a:t>La </a:t>
            </a:r>
            <a:r>
              <a:rPr lang="es-ES" sz="1200" b="1" i="0" kern="1200" dirty="0">
                <a:solidFill>
                  <a:schemeClr val="tx1"/>
                </a:solidFill>
                <a:effectLst/>
                <a:latin typeface="+mn-lt"/>
                <a:ea typeface="+mn-ea"/>
                <a:cs typeface="+mn-cs"/>
              </a:rPr>
              <a:t>z-</a:t>
            </a:r>
            <a:r>
              <a:rPr lang="es-ES" sz="1200" b="1" i="0" kern="1200" dirty="0" err="1">
                <a:solidFill>
                  <a:schemeClr val="tx1"/>
                </a:solidFill>
                <a:effectLst/>
                <a:latin typeface="+mn-lt"/>
                <a:ea typeface="+mn-ea"/>
                <a:cs typeface="+mn-cs"/>
              </a:rPr>
              <a:t>index</a:t>
            </a:r>
            <a:r>
              <a:rPr lang="es-ES" sz="1200" b="1" i="0" kern="1200" dirty="0">
                <a:solidFill>
                  <a:schemeClr val="tx1"/>
                </a:solidFill>
                <a:effectLst/>
                <a:latin typeface="+mn-lt"/>
                <a:ea typeface="+mn-ea"/>
                <a:cs typeface="+mn-cs"/>
              </a:rPr>
              <a:t> </a:t>
            </a:r>
            <a:r>
              <a:rPr lang="es-ES" sz="1200" b="0" i="0" kern="1200" dirty="0">
                <a:solidFill>
                  <a:schemeClr val="tx1"/>
                </a:solidFill>
                <a:effectLst/>
                <a:latin typeface="+mn-lt"/>
                <a:ea typeface="+mn-ea"/>
                <a:cs typeface="+mn-cs"/>
              </a:rPr>
              <a:t>propiedad especifica el orden de apilamiento de un elemento (qué elemento debe colocarse delante o detrás de los demás).</a:t>
            </a:r>
          </a:p>
          <a:p>
            <a:r>
              <a:rPr lang="es-ES" sz="1200" b="0" i="0" kern="1200" dirty="0">
                <a:solidFill>
                  <a:schemeClr val="tx1"/>
                </a:solidFill>
                <a:effectLst/>
                <a:latin typeface="+mn-lt"/>
                <a:ea typeface="+mn-ea"/>
                <a:cs typeface="+mn-cs"/>
              </a:rPr>
              <a:t>Un elemento puede tener un orden de pila positivo o negativo:</a:t>
            </a:r>
          </a:p>
          <a:p>
            <a:br>
              <a:rPr lang="es-E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4D856468-3B56-437D-8766-F3DCB404D175}" type="slidenum">
              <a:rPr lang="es-ES" smtClean="0"/>
              <a:t>30</a:t>
            </a:fld>
            <a:endParaRPr lang="es-ES"/>
          </a:p>
        </p:txBody>
      </p:sp>
    </p:spTree>
    <p:extLst>
      <p:ext uri="{BB962C8B-B14F-4D97-AF65-F5344CB8AC3E}">
        <p14:creationId xmlns:p14="http://schemas.microsoft.com/office/powerpoint/2010/main" val="16354890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kern="1200" dirty="0">
                <a:solidFill>
                  <a:schemeClr val="tx1"/>
                </a:solidFill>
                <a:effectLst/>
                <a:latin typeface="+mn-lt"/>
                <a:ea typeface="+mn-ea"/>
                <a:cs typeface="+mn-cs"/>
              </a:rPr>
              <a:t>visible- Defecto. El desbordamiento no está recortado. El contenido se representa fuera del cuadro del elemento.</a:t>
            </a:r>
          </a:p>
          <a:p>
            <a:r>
              <a:rPr lang="es-ES" sz="1200" b="0" i="0" kern="1200" dirty="0" err="1">
                <a:solidFill>
                  <a:schemeClr val="tx1"/>
                </a:solidFill>
                <a:effectLst/>
                <a:latin typeface="+mn-lt"/>
                <a:ea typeface="+mn-ea"/>
                <a:cs typeface="+mn-cs"/>
              </a:rPr>
              <a:t>hidden</a:t>
            </a:r>
            <a:r>
              <a:rPr lang="es-ES" sz="1200" b="0" i="0" kern="1200" dirty="0">
                <a:solidFill>
                  <a:schemeClr val="tx1"/>
                </a:solidFill>
                <a:effectLst/>
                <a:latin typeface="+mn-lt"/>
                <a:ea typeface="+mn-ea"/>
                <a:cs typeface="+mn-cs"/>
              </a:rPr>
              <a:t> - El desbordamiento se recorta y el resto del contenido será invisible.</a:t>
            </a:r>
          </a:p>
          <a:p>
            <a:r>
              <a:rPr lang="es-ES" sz="1200" b="0" i="0" kern="1200" dirty="0" err="1">
                <a:solidFill>
                  <a:schemeClr val="tx1"/>
                </a:solidFill>
                <a:effectLst/>
                <a:latin typeface="+mn-lt"/>
                <a:ea typeface="+mn-ea"/>
                <a:cs typeface="+mn-cs"/>
              </a:rPr>
              <a:t>scroll</a:t>
            </a:r>
            <a:r>
              <a:rPr lang="es-ES" sz="1200" b="0" i="0" kern="1200" dirty="0">
                <a:solidFill>
                  <a:schemeClr val="tx1"/>
                </a:solidFill>
                <a:effectLst/>
                <a:latin typeface="+mn-lt"/>
                <a:ea typeface="+mn-ea"/>
                <a:cs typeface="+mn-cs"/>
              </a:rPr>
              <a:t> - El desbordamiento se recorta y se agrega una barra de desplazamiento para ver el resto del contenido</a:t>
            </a:r>
          </a:p>
          <a:p>
            <a:r>
              <a:rPr lang="es-ES" sz="1200" b="0" i="0" kern="1200" dirty="0">
                <a:solidFill>
                  <a:schemeClr val="tx1"/>
                </a:solidFill>
                <a:effectLst/>
                <a:latin typeface="+mn-lt"/>
                <a:ea typeface="+mn-ea"/>
                <a:cs typeface="+mn-cs"/>
              </a:rPr>
              <a:t>auto- Similar a </a:t>
            </a:r>
            <a:r>
              <a:rPr lang="es-ES" sz="1200" b="0" i="0" kern="1200" dirty="0" err="1">
                <a:solidFill>
                  <a:schemeClr val="tx1"/>
                </a:solidFill>
                <a:effectLst/>
                <a:latin typeface="+mn-lt"/>
                <a:ea typeface="+mn-ea"/>
                <a:cs typeface="+mn-cs"/>
              </a:rPr>
              <a:t>scroll</a:t>
            </a:r>
            <a:r>
              <a:rPr lang="es-ES" sz="1200" b="0" i="0" kern="1200" dirty="0">
                <a:solidFill>
                  <a:schemeClr val="tx1"/>
                </a:solidFill>
                <a:effectLst/>
                <a:latin typeface="+mn-lt"/>
                <a:ea typeface="+mn-ea"/>
                <a:cs typeface="+mn-cs"/>
              </a:rPr>
              <a:t>, pero agrega barras de desplazamiento solo cuando es necesario</a:t>
            </a:r>
          </a:p>
          <a:p>
            <a:endParaRPr lang="es-ES" sz="1200" b="0" i="0" kern="1200" dirty="0">
              <a:solidFill>
                <a:schemeClr val="tx1"/>
              </a:solidFill>
              <a:effectLst/>
              <a:latin typeface="+mn-lt"/>
              <a:ea typeface="+mn-ea"/>
              <a:cs typeface="+mn-cs"/>
            </a:endParaRPr>
          </a:p>
          <a:p>
            <a:endParaRPr lang="es-ES" sz="1200" b="0" i="0" kern="1200" dirty="0">
              <a:solidFill>
                <a:schemeClr val="tx1"/>
              </a:solidFill>
              <a:effectLst/>
              <a:latin typeface="+mn-lt"/>
              <a:ea typeface="+mn-ea"/>
              <a:cs typeface="+mn-cs"/>
            </a:endParaRPr>
          </a:p>
          <a:p>
            <a:r>
              <a:rPr lang="es-ES" sz="1200" b="0" i="0" kern="1200" dirty="0">
                <a:solidFill>
                  <a:schemeClr val="tx1"/>
                </a:solidFill>
                <a:effectLst/>
                <a:latin typeface="+mn-lt"/>
                <a:ea typeface="+mn-ea"/>
                <a:cs typeface="+mn-cs"/>
              </a:rPr>
              <a:t>La </a:t>
            </a:r>
            <a:r>
              <a:rPr lang="es-ES" dirty="0" err="1"/>
              <a:t>overflow</a:t>
            </a:r>
            <a:r>
              <a:rPr lang="es-ES" sz="1200" b="0" i="0" kern="1200" dirty="0" err="1">
                <a:solidFill>
                  <a:schemeClr val="tx1"/>
                </a:solidFill>
                <a:effectLst/>
                <a:latin typeface="+mn-lt"/>
                <a:ea typeface="+mn-ea"/>
                <a:cs typeface="+mn-cs"/>
              </a:rPr>
              <a:t>propiedad</a:t>
            </a:r>
            <a:r>
              <a:rPr lang="es-ES" sz="1200" b="0" i="0" kern="1200" dirty="0">
                <a:solidFill>
                  <a:schemeClr val="tx1"/>
                </a:solidFill>
                <a:effectLst/>
                <a:latin typeface="+mn-lt"/>
                <a:ea typeface="+mn-ea"/>
                <a:cs typeface="+mn-cs"/>
              </a:rPr>
              <a:t> solo funciona para elementos de bloque con una altura especificada.</a:t>
            </a:r>
          </a:p>
        </p:txBody>
      </p:sp>
      <p:sp>
        <p:nvSpPr>
          <p:cNvPr id="4" name="Marcador de número de diapositiva 3"/>
          <p:cNvSpPr>
            <a:spLocks noGrp="1"/>
          </p:cNvSpPr>
          <p:nvPr>
            <p:ph type="sldNum" sz="quarter" idx="10"/>
          </p:nvPr>
        </p:nvSpPr>
        <p:spPr/>
        <p:txBody>
          <a:bodyPr/>
          <a:lstStyle/>
          <a:p>
            <a:fld id="{4D856468-3B56-437D-8766-F3DCB404D175}" type="slidenum">
              <a:rPr lang="es-ES" smtClean="0"/>
              <a:t>31</a:t>
            </a:fld>
            <a:endParaRPr lang="es-ES"/>
          </a:p>
        </p:txBody>
      </p:sp>
    </p:spTree>
    <p:extLst>
      <p:ext uri="{BB962C8B-B14F-4D97-AF65-F5344CB8AC3E}">
        <p14:creationId xmlns:p14="http://schemas.microsoft.com/office/powerpoint/2010/main" val="29716561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4D856468-3B56-437D-8766-F3DCB404D175}" type="slidenum">
              <a:rPr lang="es-ES" smtClean="0"/>
              <a:t>32</a:t>
            </a:fld>
            <a:endParaRPr lang="es-ES"/>
          </a:p>
        </p:txBody>
      </p:sp>
    </p:spTree>
    <p:extLst>
      <p:ext uri="{BB962C8B-B14F-4D97-AF65-F5344CB8AC3E}">
        <p14:creationId xmlns:p14="http://schemas.microsoft.com/office/powerpoint/2010/main" val="18304101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1" i="0" kern="1200">
                <a:solidFill>
                  <a:schemeClr val="tx1"/>
                </a:solidFill>
                <a:effectLst/>
                <a:latin typeface="+mn-lt"/>
                <a:ea typeface="+mn-ea"/>
                <a:cs typeface="+mn-cs"/>
              </a:rPr>
              <a:t>Flexbox</a:t>
            </a:r>
            <a:r>
              <a:rPr lang="es-ES" sz="1200" b="0" i="0" kern="1200">
                <a:solidFill>
                  <a:schemeClr val="tx1"/>
                </a:solidFill>
                <a:effectLst/>
                <a:latin typeface="+mn-lt"/>
                <a:ea typeface="+mn-ea"/>
                <a:cs typeface="+mn-cs"/>
              </a:rPr>
              <a:t> es un sistema de </a:t>
            </a:r>
            <a:r>
              <a:rPr lang="es-ES" sz="1200" b="1" i="0" kern="1200">
                <a:solidFill>
                  <a:schemeClr val="tx1"/>
                </a:solidFill>
                <a:effectLst/>
                <a:latin typeface="+mn-lt"/>
                <a:ea typeface="+mn-ea"/>
                <a:cs typeface="+mn-cs"/>
              </a:rPr>
              <a:t>elementos flexibles</a:t>
            </a:r>
            <a:r>
              <a:rPr lang="es-ES" sz="1200" b="0" i="0" kern="1200">
                <a:solidFill>
                  <a:schemeClr val="tx1"/>
                </a:solidFill>
                <a:effectLst/>
                <a:latin typeface="+mn-lt"/>
                <a:ea typeface="+mn-ea"/>
                <a:cs typeface="+mn-cs"/>
              </a:rPr>
              <a:t> que llega con la idea de olvidar estos mecanismos y acostumbrarnos a una mecánica más potente, limpia y personalizable, en la que los elementos HTML se adaptan y colocan automáticamente y es más fácil personalizar los diseños.</a:t>
            </a:r>
          </a:p>
          <a:p>
            <a:endParaRPr lang="es-ES"/>
          </a:p>
          <a:p>
            <a:r>
              <a:rPr lang="es-ES"/>
              <a:t>Propiedades de contenedor:</a:t>
            </a:r>
          </a:p>
          <a:p>
            <a:endParaRPr lang="es-ES"/>
          </a:p>
        </p:txBody>
      </p:sp>
      <p:sp>
        <p:nvSpPr>
          <p:cNvPr id="4" name="Marcador de número de diapositiva 3"/>
          <p:cNvSpPr>
            <a:spLocks noGrp="1"/>
          </p:cNvSpPr>
          <p:nvPr>
            <p:ph type="sldNum" sz="quarter" idx="10"/>
          </p:nvPr>
        </p:nvSpPr>
        <p:spPr/>
        <p:txBody>
          <a:bodyPr/>
          <a:lstStyle/>
          <a:p>
            <a:fld id="{4D856468-3B56-437D-8766-F3DCB404D175}" type="slidenum">
              <a:rPr lang="es-ES" smtClean="0"/>
              <a:t>33</a:t>
            </a:fld>
            <a:endParaRPr lang="es-ES"/>
          </a:p>
        </p:txBody>
      </p:sp>
    </p:spTree>
    <p:extLst>
      <p:ext uri="{BB962C8B-B14F-4D97-AF65-F5344CB8AC3E}">
        <p14:creationId xmlns:p14="http://schemas.microsoft.com/office/powerpoint/2010/main" val="16134560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None/>
            </a:pPr>
            <a:r>
              <a:rPr lang="es-ES"/>
              <a:t>Propiedades de contenido:</a:t>
            </a:r>
          </a:p>
          <a:p>
            <a:pPr marL="171450" indent="-171450">
              <a:buFont typeface="Arial" panose="020B0604020202020204" pitchFamily="34" charset="0"/>
              <a:buChar char="•"/>
            </a:pPr>
            <a:r>
              <a:rPr lang="es-ES"/>
              <a:t>Flex-basis </a:t>
            </a:r>
            <a:r>
              <a:rPr lang="es-ES">
                <a:sym typeface="Wingdings" panose="05000000000000000000" pitchFamily="2" charset="2"/>
              </a:rPr>
              <a:t> </a:t>
            </a:r>
            <a:r>
              <a:rPr lang="es-ES" sz="1200" b="0" i="0" kern="1200">
                <a:solidFill>
                  <a:schemeClr val="tx1"/>
                </a:solidFill>
                <a:effectLst/>
                <a:latin typeface="+mn-lt"/>
                <a:ea typeface="+mn-ea"/>
                <a:cs typeface="+mn-cs"/>
              </a:rPr>
              <a:t>Establecemos el tamaño que tendrá un elemento.</a:t>
            </a:r>
            <a:endParaRPr lang="es-ES"/>
          </a:p>
          <a:p>
            <a:pPr marL="171450" indent="-171450">
              <a:buFont typeface="Arial" panose="020B0604020202020204" pitchFamily="34" charset="0"/>
              <a:buChar char="•"/>
            </a:pPr>
            <a:r>
              <a:rPr lang="es-ES"/>
              <a:t>Flex-grow </a:t>
            </a:r>
            <a:r>
              <a:rPr lang="es-ES">
                <a:sym typeface="Wingdings" panose="05000000000000000000" pitchFamily="2" charset="2"/>
              </a:rPr>
              <a:t> </a:t>
            </a:r>
            <a:r>
              <a:rPr lang="es-ES" sz="1200" b="0" i="0" kern="1200">
                <a:solidFill>
                  <a:schemeClr val="tx1"/>
                </a:solidFill>
                <a:effectLst/>
                <a:latin typeface="+mn-lt"/>
                <a:ea typeface="+mn-ea"/>
                <a:cs typeface="+mn-cs"/>
              </a:rPr>
              <a:t>Establecemos la proporción de crecimiento que tendrá un elemento a comparacion con los demás.</a:t>
            </a:r>
            <a:endParaRPr lang="es-ES"/>
          </a:p>
          <a:p>
            <a:pPr marL="171450" indent="-171450">
              <a:buFont typeface="Arial" panose="020B0604020202020204" pitchFamily="34" charset="0"/>
              <a:buChar char="•"/>
            </a:pPr>
            <a:r>
              <a:rPr lang="es-ES"/>
              <a:t>Flex </a:t>
            </a:r>
            <a:r>
              <a:rPr lang="es-ES">
                <a:sym typeface="Wingdings" panose="05000000000000000000" pitchFamily="2" charset="2"/>
              </a:rPr>
              <a:t> </a:t>
            </a:r>
            <a:r>
              <a:rPr lang="en-US" sz="1200" b="0" i="0" kern="1200">
                <a:solidFill>
                  <a:schemeClr val="tx1"/>
                </a:solidFill>
                <a:effectLst/>
                <a:latin typeface="+mn-lt"/>
                <a:ea typeface="+mn-ea"/>
                <a:cs typeface="+mn-cs"/>
              </a:rPr>
              <a:t>Atajo entre </a:t>
            </a:r>
            <a:r>
              <a:rPr lang="en-US"/>
              <a:t>flex-grow</a:t>
            </a:r>
            <a:r>
              <a:rPr lang="en-US" sz="1200" b="0" i="0" kern="1200">
                <a:solidFill>
                  <a:schemeClr val="tx1"/>
                </a:solidFill>
                <a:effectLst/>
                <a:latin typeface="+mn-lt"/>
                <a:ea typeface="+mn-ea"/>
                <a:cs typeface="+mn-cs"/>
              </a:rPr>
              <a:t>, </a:t>
            </a:r>
            <a:r>
              <a:rPr lang="en-US"/>
              <a:t>flex-shrink</a:t>
            </a:r>
            <a:r>
              <a:rPr lang="en-US" sz="1200" b="0" i="0" kern="1200">
                <a:solidFill>
                  <a:schemeClr val="tx1"/>
                </a:solidFill>
                <a:effectLst/>
                <a:latin typeface="+mn-lt"/>
                <a:ea typeface="+mn-ea"/>
                <a:cs typeface="+mn-cs"/>
              </a:rPr>
              <a:t>, </a:t>
            </a:r>
            <a:r>
              <a:rPr lang="en-US"/>
              <a:t>flex-basis.</a:t>
            </a:r>
          </a:p>
          <a:p>
            <a:pPr marL="171450" indent="-171450">
              <a:buFont typeface="Arial" panose="020B0604020202020204" pitchFamily="34" charset="0"/>
              <a:buChar char="•"/>
            </a:pPr>
            <a:r>
              <a:rPr lang="en-US"/>
              <a:t>Flex-shrink</a:t>
            </a:r>
            <a:r>
              <a:rPr lang="en-US" baseline="0"/>
              <a:t> </a:t>
            </a:r>
            <a:r>
              <a:rPr lang="en-US" baseline="0">
                <a:sym typeface="Wingdings" panose="05000000000000000000" pitchFamily="2" charset="2"/>
              </a:rPr>
              <a:t> </a:t>
            </a:r>
            <a:r>
              <a:rPr lang="es-ES" sz="1200" b="0" i="0" kern="1200">
                <a:solidFill>
                  <a:schemeClr val="tx1"/>
                </a:solidFill>
                <a:effectLst/>
                <a:latin typeface="+mn-lt"/>
                <a:ea typeface="+mn-ea"/>
                <a:cs typeface="+mn-cs"/>
              </a:rPr>
              <a:t>Establecemos la proporción de encogimiento que tendrá un elemento a comparacion con los demás.</a:t>
            </a:r>
            <a:endParaRPr lang="es-ES"/>
          </a:p>
          <a:p>
            <a:pPr marL="171450" indent="-171450">
              <a:buFont typeface="Arial" panose="020B0604020202020204" pitchFamily="34" charset="0"/>
              <a:buChar char="•"/>
            </a:pPr>
            <a:r>
              <a:rPr lang="es-ES"/>
              <a:t>Order </a:t>
            </a:r>
            <a:r>
              <a:rPr lang="es-ES">
                <a:sym typeface="Wingdings" panose="05000000000000000000" pitchFamily="2" charset="2"/>
              </a:rPr>
              <a:t> </a:t>
            </a:r>
            <a:r>
              <a:rPr lang="es-ES" sz="1200" b="0" i="0" kern="1200">
                <a:solidFill>
                  <a:schemeClr val="tx1"/>
                </a:solidFill>
                <a:effectLst/>
                <a:latin typeface="+mn-lt"/>
                <a:ea typeface="+mn-ea"/>
                <a:cs typeface="+mn-cs"/>
              </a:rPr>
              <a:t>Establecemos el orden que tendrá un elemento a comparacion con otros elementos.</a:t>
            </a:r>
            <a:endParaRPr lang="es-ES"/>
          </a:p>
          <a:p>
            <a:pPr marL="171450" indent="-171450">
              <a:buFont typeface="Arial" panose="020B0604020202020204" pitchFamily="34" charset="0"/>
              <a:buChar char="•"/>
            </a:pPr>
            <a:r>
              <a:rPr lang="es-ES"/>
              <a:t>Align-self </a:t>
            </a:r>
            <a:r>
              <a:rPr lang="es-ES">
                <a:sym typeface="Wingdings" panose="05000000000000000000" pitchFamily="2" charset="2"/>
              </a:rPr>
              <a:t> </a:t>
            </a:r>
            <a:r>
              <a:rPr lang="es-ES" sz="1200" b="0" i="0" kern="1200">
                <a:solidFill>
                  <a:schemeClr val="tx1"/>
                </a:solidFill>
                <a:effectLst/>
                <a:latin typeface="+mn-lt"/>
                <a:ea typeface="+mn-ea"/>
                <a:cs typeface="+mn-cs"/>
              </a:rPr>
              <a:t>Nos permite alinear un elemento independientemente de los demás.</a:t>
            </a:r>
            <a:endParaRPr lang="es-ES"/>
          </a:p>
          <a:p>
            <a:endParaRPr lang="es-ES"/>
          </a:p>
        </p:txBody>
      </p:sp>
      <p:sp>
        <p:nvSpPr>
          <p:cNvPr id="4" name="Marcador de número de diapositiva 3"/>
          <p:cNvSpPr>
            <a:spLocks noGrp="1"/>
          </p:cNvSpPr>
          <p:nvPr>
            <p:ph type="sldNum" sz="quarter" idx="10"/>
          </p:nvPr>
        </p:nvSpPr>
        <p:spPr/>
        <p:txBody>
          <a:bodyPr/>
          <a:lstStyle/>
          <a:p>
            <a:fld id="{4D856468-3B56-437D-8766-F3DCB404D175}" type="slidenum">
              <a:rPr lang="es-ES" smtClean="0"/>
              <a:t>34</a:t>
            </a:fld>
            <a:endParaRPr lang="es-ES"/>
          </a:p>
        </p:txBody>
      </p:sp>
    </p:spTree>
    <p:extLst>
      <p:ext uri="{BB962C8B-B14F-4D97-AF65-F5344CB8AC3E}">
        <p14:creationId xmlns:p14="http://schemas.microsoft.com/office/powerpoint/2010/main" val="17823068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1" i="0" kern="1200" dirty="0">
                <a:solidFill>
                  <a:schemeClr val="tx1"/>
                </a:solidFill>
                <a:effectLst/>
                <a:latin typeface="+mn-lt"/>
                <a:ea typeface="+mn-ea"/>
                <a:cs typeface="+mn-cs"/>
              </a:rPr>
              <a:t>CSS </a:t>
            </a:r>
            <a:r>
              <a:rPr lang="es-ES" sz="1200" b="1" i="0" kern="1200" dirty="0" err="1">
                <a:solidFill>
                  <a:schemeClr val="tx1"/>
                </a:solidFill>
                <a:effectLst/>
                <a:latin typeface="+mn-lt"/>
                <a:ea typeface="+mn-ea"/>
                <a:cs typeface="+mn-cs"/>
              </a:rPr>
              <a:t>Grid</a:t>
            </a:r>
            <a:r>
              <a:rPr lang="es-ES" sz="1200" b="1" i="0" kern="1200" dirty="0">
                <a:solidFill>
                  <a:schemeClr val="tx1"/>
                </a:solidFill>
                <a:effectLst/>
                <a:latin typeface="+mn-lt"/>
                <a:ea typeface="+mn-ea"/>
                <a:cs typeface="+mn-cs"/>
              </a:rPr>
              <a:t> </a:t>
            </a:r>
            <a:r>
              <a:rPr lang="es-ES" sz="1200" b="1" i="0" kern="1200" dirty="0" err="1">
                <a:solidFill>
                  <a:schemeClr val="tx1"/>
                </a:solidFill>
                <a:effectLst/>
                <a:latin typeface="+mn-lt"/>
                <a:ea typeface="+mn-ea"/>
                <a:cs typeface="+mn-cs"/>
              </a:rPr>
              <a:t>Layout</a:t>
            </a:r>
            <a:r>
              <a:rPr lang="es-ES" sz="1200" b="1" i="0" kern="1200" dirty="0">
                <a:solidFill>
                  <a:schemeClr val="tx1"/>
                </a:solidFill>
                <a:effectLst/>
                <a:latin typeface="+mn-lt"/>
                <a:ea typeface="+mn-ea"/>
                <a:cs typeface="+mn-cs"/>
              </a:rPr>
              <a:t> </a:t>
            </a:r>
            <a:r>
              <a:rPr lang="es-ES" sz="1200" b="0" i="0" kern="1200" dirty="0">
                <a:solidFill>
                  <a:schemeClr val="tx1"/>
                </a:solidFill>
                <a:effectLst/>
                <a:latin typeface="+mn-lt"/>
                <a:ea typeface="+mn-ea"/>
                <a:cs typeface="+mn-cs"/>
              </a:rPr>
              <a:t>es el sistema de diseño más potente disponible en CSS. Es un sistema bidimensional, lo que significa que puede manejar tanto columnas como filas, a diferencia de </a:t>
            </a:r>
            <a:r>
              <a:rPr lang="es-ES" sz="1200" b="0" i="0" u="none" strike="noStrike" kern="1200" dirty="0" err="1">
                <a:solidFill>
                  <a:schemeClr val="tx1"/>
                </a:solidFill>
                <a:effectLst/>
                <a:latin typeface="+mn-lt"/>
                <a:ea typeface="+mn-ea"/>
                <a:cs typeface="+mn-cs"/>
                <a:hlinkClick r:id="rId3"/>
              </a:rPr>
              <a:t>flexbox</a:t>
            </a:r>
            <a:r>
              <a:rPr lang="es-ES" sz="1200" b="0" i="0" u="none" strike="noStrike" kern="1200" dirty="0">
                <a:solidFill>
                  <a:schemeClr val="tx1"/>
                </a:solidFill>
                <a:effectLst/>
                <a:latin typeface="+mn-lt"/>
                <a:ea typeface="+mn-ea"/>
                <a:cs typeface="+mn-cs"/>
                <a:hlinkClick r:id="rId3"/>
              </a:rPr>
              <a:t>,</a:t>
            </a:r>
            <a:r>
              <a:rPr lang="es-ES" sz="1200" b="0" i="0" kern="1200" dirty="0">
                <a:solidFill>
                  <a:schemeClr val="tx1"/>
                </a:solidFill>
                <a:effectLst/>
                <a:latin typeface="+mn-lt"/>
                <a:ea typeface="+mn-ea"/>
                <a:cs typeface="+mn-cs"/>
              </a:rPr>
              <a:t> que es en gran medida un sistema unidimensional. </a:t>
            </a:r>
          </a:p>
          <a:p>
            <a:endParaRPr lang="es-ES" sz="1200" b="0" i="0" kern="1200" dirty="0">
              <a:solidFill>
                <a:schemeClr val="tx1"/>
              </a:solidFill>
              <a:effectLst/>
              <a:latin typeface="+mn-lt"/>
              <a:ea typeface="+mn-ea"/>
              <a:cs typeface="+mn-cs"/>
            </a:endParaRPr>
          </a:p>
          <a:p>
            <a:r>
              <a:rPr lang="es-ES" sz="1200" b="0" i="0" kern="1200" dirty="0">
                <a:solidFill>
                  <a:schemeClr val="tx1"/>
                </a:solidFill>
                <a:effectLst/>
                <a:latin typeface="+mn-lt"/>
                <a:ea typeface="+mn-ea"/>
                <a:cs typeface="+mn-cs"/>
              </a:rPr>
              <a:t>Instrucciones básicas:</a:t>
            </a:r>
          </a:p>
          <a:p>
            <a:pPr marL="171450" indent="-171450">
              <a:buFont typeface="Arial" panose="020B0604020202020204" pitchFamily="34" charset="0"/>
              <a:buChar char="•"/>
            </a:pPr>
            <a:r>
              <a:rPr lang="es-ES" dirty="0" err="1"/>
              <a:t>Grid-template-columns</a:t>
            </a:r>
            <a:r>
              <a:rPr lang="es-ES" dirty="0"/>
              <a:t> </a:t>
            </a:r>
            <a:r>
              <a:rPr lang="es-ES" dirty="0">
                <a:sym typeface="Wingdings" panose="05000000000000000000" pitchFamily="2" charset="2"/>
              </a:rPr>
              <a:t> </a:t>
            </a:r>
            <a:r>
              <a:rPr lang="es-ES" sz="1200" b="0" i="0" kern="1200" dirty="0">
                <a:solidFill>
                  <a:schemeClr val="tx1"/>
                </a:solidFill>
                <a:effectLst/>
                <a:latin typeface="+mn-lt"/>
                <a:ea typeface="+mn-ea"/>
                <a:cs typeface="+mn-cs"/>
              </a:rPr>
              <a:t>define el nombre de las líneas y las funciones de tamaño de línea de </a:t>
            </a:r>
            <a:r>
              <a:rPr lang="es-ES" sz="1200" b="0" i="0" u="none" strike="noStrike" kern="1200" dirty="0" err="1">
                <a:solidFill>
                  <a:schemeClr val="tx1"/>
                </a:solidFill>
                <a:effectLst/>
                <a:latin typeface="+mn-lt"/>
                <a:ea typeface="+mn-ea"/>
                <a:cs typeface="+mn-cs"/>
              </a:rPr>
              <a:t>grid</a:t>
            </a:r>
            <a:r>
              <a:rPr lang="es-ES" sz="1200" b="0" i="0" u="none" strike="noStrike" kern="1200" dirty="0">
                <a:solidFill>
                  <a:schemeClr val="tx1"/>
                </a:solidFill>
                <a:effectLst/>
                <a:latin typeface="+mn-lt"/>
                <a:ea typeface="+mn-ea"/>
                <a:cs typeface="+mn-cs"/>
              </a:rPr>
              <a:t> </a:t>
            </a:r>
            <a:r>
              <a:rPr lang="es-ES" sz="1200" b="0" i="0" u="none" strike="noStrike" kern="1200" dirty="0" err="1">
                <a:solidFill>
                  <a:schemeClr val="tx1"/>
                </a:solidFill>
                <a:effectLst/>
                <a:latin typeface="+mn-lt"/>
                <a:ea typeface="+mn-ea"/>
                <a:cs typeface="+mn-cs"/>
              </a:rPr>
              <a:t>columns</a:t>
            </a:r>
            <a:r>
              <a:rPr lang="es-ES" sz="1200" b="0" i="0" u="none" strike="noStrike" kern="1200" dirty="0">
                <a:solidFill>
                  <a:schemeClr val="tx1"/>
                </a:solidFill>
                <a:effectLst/>
                <a:latin typeface="+mn-lt"/>
                <a:ea typeface="+mn-ea"/>
                <a:cs typeface="+mn-cs"/>
              </a:rPr>
              <a:t>.</a:t>
            </a:r>
          </a:p>
          <a:p>
            <a:pPr marL="171450" indent="-171450">
              <a:buFont typeface="Arial" panose="020B0604020202020204" pitchFamily="34" charset="0"/>
              <a:buChar char="•"/>
            </a:pPr>
            <a:r>
              <a:rPr lang="es-ES" sz="1200" b="0" i="0" u="none" strike="noStrike" kern="1200" dirty="0" err="1">
                <a:solidFill>
                  <a:schemeClr val="tx1"/>
                </a:solidFill>
                <a:effectLst/>
                <a:latin typeface="+mn-lt"/>
                <a:ea typeface="+mn-ea"/>
                <a:cs typeface="+mn-cs"/>
              </a:rPr>
              <a:t>Grid-template-rows</a:t>
            </a:r>
            <a:r>
              <a:rPr lang="es-ES" sz="1200" b="0" i="0" u="none" strike="noStrike" kern="1200" dirty="0">
                <a:solidFill>
                  <a:schemeClr val="tx1"/>
                </a:solidFill>
                <a:effectLst/>
                <a:latin typeface="+mn-lt"/>
                <a:ea typeface="+mn-ea"/>
                <a:cs typeface="+mn-cs"/>
              </a:rPr>
              <a:t> </a:t>
            </a:r>
            <a:r>
              <a:rPr lang="es-ES" sz="1200" b="0" i="0" u="none" strike="noStrike" kern="1200" dirty="0">
                <a:solidFill>
                  <a:schemeClr val="tx1"/>
                </a:solidFill>
                <a:effectLst/>
                <a:latin typeface="+mn-lt"/>
                <a:ea typeface="+mn-ea"/>
                <a:cs typeface="+mn-cs"/>
                <a:sym typeface="Wingdings" panose="05000000000000000000" pitchFamily="2" charset="2"/>
              </a:rPr>
              <a:t> </a:t>
            </a:r>
            <a:r>
              <a:rPr lang="es-ES" sz="1200" b="0" i="0" kern="1200" dirty="0">
                <a:solidFill>
                  <a:schemeClr val="tx1"/>
                </a:solidFill>
                <a:effectLst/>
                <a:latin typeface="+mn-lt"/>
                <a:ea typeface="+mn-ea"/>
                <a:cs typeface="+mn-cs"/>
              </a:rPr>
              <a:t>define el nombre de las líneas y las funciones de tamaño de línea de </a:t>
            </a:r>
            <a:r>
              <a:rPr lang="es-ES" sz="1200" b="0" i="0" u="none" strike="noStrike" kern="1200" dirty="0" err="1">
                <a:solidFill>
                  <a:schemeClr val="tx1"/>
                </a:solidFill>
                <a:effectLst/>
                <a:latin typeface="+mn-lt"/>
                <a:ea typeface="+mn-ea"/>
                <a:cs typeface="+mn-cs"/>
              </a:rPr>
              <a:t>grid</a:t>
            </a:r>
            <a:r>
              <a:rPr lang="es-ES" sz="1200" b="0" i="0" u="none" strike="noStrike" kern="1200" dirty="0">
                <a:solidFill>
                  <a:schemeClr val="tx1"/>
                </a:solidFill>
                <a:effectLst/>
                <a:latin typeface="+mn-lt"/>
                <a:ea typeface="+mn-ea"/>
                <a:cs typeface="+mn-cs"/>
              </a:rPr>
              <a:t> </a:t>
            </a:r>
            <a:r>
              <a:rPr lang="es-ES" sz="1200" b="0" i="0" u="none" strike="noStrike" kern="1200" dirty="0" err="1">
                <a:solidFill>
                  <a:schemeClr val="tx1"/>
                </a:solidFill>
                <a:effectLst/>
                <a:latin typeface="+mn-lt"/>
                <a:ea typeface="+mn-ea"/>
                <a:cs typeface="+mn-cs"/>
              </a:rPr>
              <a:t>rows</a:t>
            </a:r>
            <a:r>
              <a:rPr lang="es-ES" sz="1200" b="0" i="0" u="none" strike="noStrike" kern="1200" dirty="0">
                <a:solidFill>
                  <a:schemeClr val="tx1"/>
                </a:solidFill>
                <a:effectLst/>
                <a:latin typeface="+mn-lt"/>
                <a:ea typeface="+mn-ea"/>
                <a:cs typeface="+mn-cs"/>
              </a:rPr>
              <a:t>.</a:t>
            </a:r>
          </a:p>
          <a:p>
            <a:pPr marL="171450" indent="-171450">
              <a:buFont typeface="Arial" panose="020B0604020202020204" pitchFamily="34" charset="0"/>
              <a:buChar char="•"/>
            </a:pPr>
            <a:r>
              <a:rPr lang="es-ES" sz="1200" b="0" i="0" u="none" strike="noStrike" kern="1200" dirty="0" err="1">
                <a:solidFill>
                  <a:schemeClr val="tx1"/>
                </a:solidFill>
                <a:effectLst/>
                <a:latin typeface="+mn-lt"/>
                <a:ea typeface="+mn-ea"/>
                <a:cs typeface="+mn-cs"/>
              </a:rPr>
              <a:t>Grid</a:t>
            </a:r>
            <a:r>
              <a:rPr lang="es-ES" sz="1200" b="0" i="0" u="none" strike="noStrike" kern="1200" dirty="0">
                <a:solidFill>
                  <a:schemeClr val="tx1"/>
                </a:solidFill>
                <a:effectLst/>
                <a:latin typeface="+mn-lt"/>
                <a:ea typeface="+mn-ea"/>
                <a:cs typeface="+mn-cs"/>
              </a:rPr>
              <a:t>-gap </a:t>
            </a:r>
            <a:r>
              <a:rPr lang="es-ES" sz="1200" b="0" i="0" u="none" strike="noStrike" kern="1200" dirty="0">
                <a:solidFill>
                  <a:schemeClr val="tx1"/>
                </a:solidFill>
                <a:effectLst/>
                <a:latin typeface="+mn-lt"/>
                <a:ea typeface="+mn-ea"/>
                <a:cs typeface="+mn-cs"/>
                <a:sym typeface="Wingdings" panose="05000000000000000000" pitchFamily="2" charset="2"/>
              </a:rPr>
              <a:t> </a:t>
            </a:r>
            <a:r>
              <a:rPr lang="es-ES" sz="1200" b="0" i="0" kern="1200" dirty="0">
                <a:solidFill>
                  <a:schemeClr val="tx1"/>
                </a:solidFill>
                <a:effectLst/>
                <a:latin typeface="+mn-lt"/>
                <a:ea typeface="+mn-ea"/>
                <a:cs typeface="+mn-cs"/>
              </a:rPr>
              <a:t> es una propiedad que especifica los márgenes</a:t>
            </a:r>
            <a:r>
              <a:rPr lang="es-ES" sz="1200" b="0" i="0" kern="1200" baseline="0" dirty="0">
                <a:solidFill>
                  <a:schemeClr val="tx1"/>
                </a:solidFill>
                <a:effectLst/>
                <a:latin typeface="+mn-lt"/>
                <a:ea typeface="+mn-ea"/>
                <a:cs typeface="+mn-cs"/>
              </a:rPr>
              <a:t> </a:t>
            </a:r>
            <a:r>
              <a:rPr lang="es-ES" sz="1200" b="0" i="0" kern="1200" dirty="0">
                <a:solidFill>
                  <a:schemeClr val="tx1"/>
                </a:solidFill>
                <a:effectLst/>
                <a:latin typeface="+mn-lt"/>
                <a:ea typeface="+mn-ea"/>
                <a:cs typeface="+mn-cs"/>
              </a:rPr>
              <a:t>entre las filas y las columnas de la cuadrícula.</a:t>
            </a:r>
          </a:p>
          <a:p>
            <a:pPr marL="171450" indent="-171450">
              <a:buFont typeface="Arial" panose="020B0604020202020204" pitchFamily="34" charset="0"/>
              <a:buChar char="•"/>
            </a:pPr>
            <a:endParaRPr lang="es-ES" sz="1200" b="0" i="0" u="none" strike="noStrike" kern="1200" dirty="0">
              <a:solidFill>
                <a:schemeClr val="tx1"/>
              </a:solidFill>
              <a:effectLst/>
              <a:latin typeface="+mn-lt"/>
              <a:ea typeface="+mn-ea"/>
              <a:cs typeface="+mn-cs"/>
            </a:endParaRPr>
          </a:p>
          <a:p>
            <a:pPr marL="0" indent="0">
              <a:buFont typeface="Arial" panose="020B0604020202020204" pitchFamily="34" charset="0"/>
              <a:buNone/>
            </a:pPr>
            <a:r>
              <a:rPr lang="es-ES" sz="1200" b="1" i="0" u="none" strike="noStrike" kern="1200" dirty="0">
                <a:solidFill>
                  <a:schemeClr val="tx1"/>
                </a:solidFill>
                <a:effectLst/>
                <a:latin typeface="+mn-lt"/>
                <a:ea typeface="+mn-ea"/>
                <a:cs typeface="+mn-cs"/>
              </a:rPr>
              <a:t>*PROBLEMA CON GRID: No esta soportado por</a:t>
            </a:r>
            <a:r>
              <a:rPr lang="es-ES" sz="1200" b="1" i="0" u="none" strike="noStrike" kern="1200" baseline="0" dirty="0">
                <a:solidFill>
                  <a:schemeClr val="tx1"/>
                </a:solidFill>
                <a:effectLst/>
                <a:latin typeface="+mn-lt"/>
                <a:ea typeface="+mn-ea"/>
                <a:cs typeface="+mn-cs"/>
              </a:rPr>
              <a:t> todos los navegadores*</a:t>
            </a:r>
            <a:endParaRPr lang="es-ES" sz="1200" b="1" i="0" u="none" strike="noStrike" kern="1200" dirty="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4D856468-3B56-437D-8766-F3DCB404D175}" type="slidenum">
              <a:rPr lang="es-ES" smtClean="0"/>
              <a:t>35</a:t>
            </a:fld>
            <a:endParaRPr lang="es-ES"/>
          </a:p>
        </p:txBody>
      </p:sp>
    </p:spTree>
    <p:extLst>
      <p:ext uri="{BB962C8B-B14F-4D97-AF65-F5344CB8AC3E}">
        <p14:creationId xmlns:p14="http://schemas.microsoft.com/office/powerpoint/2010/main" val="39693009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lvl="0" indent="0" fontAlgn="base">
              <a:buFont typeface="Arial" panose="020B0604020202020204" pitchFamily="34" charset="0"/>
              <a:buNone/>
            </a:pPr>
            <a:endParaRPr lang="es-ES" sz="1200" b="0" i="0" kern="1200" baseline="0" dirty="0">
              <a:solidFill>
                <a:schemeClr val="tx1"/>
              </a:solidFill>
              <a:effectLst/>
              <a:latin typeface="+mn-lt"/>
              <a:ea typeface="+mn-ea"/>
              <a:cs typeface="+mn-cs"/>
              <a:sym typeface="Wingdings" panose="05000000000000000000" pitchFamily="2" charset="2"/>
            </a:endParaRPr>
          </a:p>
        </p:txBody>
      </p:sp>
      <p:sp>
        <p:nvSpPr>
          <p:cNvPr id="4" name="Marcador de número de diapositiva 3"/>
          <p:cNvSpPr>
            <a:spLocks noGrp="1"/>
          </p:cNvSpPr>
          <p:nvPr>
            <p:ph type="sldNum" sz="quarter" idx="10"/>
          </p:nvPr>
        </p:nvSpPr>
        <p:spPr/>
        <p:txBody>
          <a:bodyPr/>
          <a:lstStyle/>
          <a:p>
            <a:fld id="{4D856468-3B56-437D-8766-F3DCB404D175}" type="slidenum">
              <a:rPr lang="es-ES" smtClean="0"/>
              <a:t>36</a:t>
            </a:fld>
            <a:endParaRPr lang="es-ES"/>
          </a:p>
        </p:txBody>
      </p:sp>
    </p:spTree>
    <p:extLst>
      <p:ext uri="{BB962C8B-B14F-4D97-AF65-F5344CB8AC3E}">
        <p14:creationId xmlns:p14="http://schemas.microsoft.com/office/powerpoint/2010/main" val="7598822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fontAlgn="base">
              <a:buFontTx/>
              <a:buNone/>
            </a:pPr>
            <a:r>
              <a:rPr lang="es-ES" sz="1200" b="0" i="0" kern="1200" dirty="0">
                <a:solidFill>
                  <a:schemeClr val="tx1"/>
                </a:solidFill>
                <a:effectLst/>
                <a:latin typeface="+mn-lt"/>
                <a:ea typeface="+mn-ea"/>
                <a:cs typeface="+mn-cs"/>
              </a:rPr>
              <a:t>Las </a:t>
            </a:r>
            <a:r>
              <a:rPr lang="es-ES" sz="1200" b="1" i="0" kern="1200" dirty="0">
                <a:solidFill>
                  <a:schemeClr val="tx1"/>
                </a:solidFill>
                <a:effectLst/>
                <a:latin typeface="+mn-lt"/>
                <a:ea typeface="+mn-ea"/>
                <a:cs typeface="+mn-cs"/>
              </a:rPr>
              <a:t>media </a:t>
            </a:r>
            <a:r>
              <a:rPr lang="es-ES" sz="1200" b="1" i="0" kern="1200" dirty="0" err="1">
                <a:solidFill>
                  <a:schemeClr val="tx1"/>
                </a:solidFill>
                <a:effectLst/>
                <a:latin typeface="+mn-lt"/>
                <a:ea typeface="+mn-ea"/>
                <a:cs typeface="+mn-cs"/>
              </a:rPr>
              <a:t>queries</a:t>
            </a:r>
            <a:r>
              <a:rPr lang="es-ES" sz="1200" b="0" i="0" kern="1200" dirty="0">
                <a:solidFill>
                  <a:schemeClr val="tx1"/>
                </a:solidFill>
                <a:effectLst/>
                <a:latin typeface="+mn-lt"/>
                <a:ea typeface="+mn-ea"/>
                <a:cs typeface="+mn-cs"/>
              </a:rPr>
              <a:t> (en español "consultas de medios") son útiles cuando deseas modificar tu página web o aplicación en función del tipo de dispositivo (como una impresora o una pantalla) o de características y parámetros específicos</a:t>
            </a:r>
          </a:p>
          <a:p>
            <a:pPr marL="0" indent="0" fontAlgn="base">
              <a:buFontTx/>
              <a:buNone/>
            </a:pPr>
            <a:endParaRPr lang="es-ES" sz="1200" b="0" i="0" kern="1200" baseline="0" dirty="0">
              <a:solidFill>
                <a:schemeClr val="tx1"/>
              </a:solidFill>
              <a:effectLst/>
              <a:latin typeface="+mn-lt"/>
              <a:ea typeface="+mn-ea"/>
              <a:cs typeface="+mn-cs"/>
            </a:endParaRPr>
          </a:p>
          <a:p>
            <a:pPr marL="0" indent="0" fontAlgn="base">
              <a:buFontTx/>
              <a:buNone/>
            </a:pPr>
            <a:r>
              <a:rPr lang="es-ES" sz="1200" b="0" i="0" kern="1200" baseline="0" dirty="0">
                <a:solidFill>
                  <a:schemeClr val="tx1"/>
                </a:solidFill>
                <a:effectLst/>
                <a:latin typeface="+mn-lt"/>
                <a:ea typeface="+mn-ea"/>
                <a:cs typeface="+mn-cs"/>
              </a:rPr>
              <a:t>Sintaxis:</a:t>
            </a:r>
          </a:p>
          <a:p>
            <a:pPr marL="0" indent="0" fontAlgn="base">
              <a:buFontTx/>
              <a:buNone/>
            </a:pPr>
            <a:r>
              <a:rPr lang="es-ES" sz="1200" b="0" i="0" kern="1200" baseline="0" dirty="0">
                <a:solidFill>
                  <a:schemeClr val="tx1"/>
                </a:solidFill>
                <a:effectLst/>
                <a:latin typeface="+mn-lt"/>
                <a:ea typeface="+mn-ea"/>
                <a:cs typeface="+mn-cs"/>
              </a:rPr>
              <a:t>Regla media</a:t>
            </a:r>
          </a:p>
          <a:p>
            <a:pPr marL="0" indent="0" fontAlgn="base">
              <a:buFontTx/>
              <a:buNone/>
            </a:pPr>
            <a:r>
              <a:rPr lang="es-ES" sz="1200" b="0" i="0" kern="1200" baseline="0" dirty="0">
                <a:solidFill>
                  <a:schemeClr val="tx1"/>
                </a:solidFill>
                <a:effectLst/>
                <a:latin typeface="+mn-lt"/>
                <a:ea typeface="+mn-ea"/>
                <a:cs typeface="+mn-cs"/>
              </a:rPr>
              <a:t>Media </a:t>
            </a:r>
            <a:r>
              <a:rPr lang="es-ES" sz="1200" b="0" i="0" kern="1200" baseline="0" dirty="0" err="1">
                <a:solidFill>
                  <a:schemeClr val="tx1"/>
                </a:solidFill>
                <a:effectLst/>
                <a:latin typeface="+mn-lt"/>
                <a:ea typeface="+mn-ea"/>
                <a:cs typeface="+mn-cs"/>
              </a:rPr>
              <a:t>types</a:t>
            </a:r>
            <a:r>
              <a:rPr lang="es-ES" sz="1200" b="0" i="0" kern="1200" baseline="0" dirty="0">
                <a:solidFill>
                  <a:schemeClr val="tx1"/>
                </a:solidFill>
                <a:effectLst/>
                <a:latin typeface="+mn-lt"/>
                <a:ea typeface="+mn-ea"/>
                <a:cs typeface="+mn-cs"/>
              </a:rPr>
              <a:t> </a:t>
            </a:r>
            <a:r>
              <a:rPr lang="es-ES" sz="1200" b="0" i="0" kern="1200" baseline="0" dirty="0">
                <a:solidFill>
                  <a:schemeClr val="tx1"/>
                </a:solidFill>
                <a:effectLst/>
                <a:latin typeface="+mn-lt"/>
                <a:ea typeface="+mn-ea"/>
                <a:cs typeface="+mn-cs"/>
                <a:sym typeface="Wingdings" panose="05000000000000000000" pitchFamily="2" charset="2"/>
              </a:rPr>
              <a:t> D</a:t>
            </a:r>
            <a:r>
              <a:rPr lang="es-ES" sz="1200" b="0" i="0" kern="1200" dirty="0">
                <a:solidFill>
                  <a:schemeClr val="tx1"/>
                </a:solidFill>
                <a:effectLst/>
                <a:latin typeface="+mn-lt"/>
                <a:ea typeface="+mn-ea"/>
                <a:cs typeface="+mn-cs"/>
              </a:rPr>
              <a:t>escriben la categoría general de un dispositivo. </a:t>
            </a:r>
          </a:p>
          <a:p>
            <a:pPr marL="628650" lvl="1" indent="-171450" fontAlgn="base">
              <a:buFont typeface="Arial" panose="020B0604020202020204" pitchFamily="34" charset="0"/>
              <a:buChar char="•"/>
            </a:pPr>
            <a:r>
              <a:rPr lang="es-ES" sz="1200" b="0" i="0" kern="1200" baseline="0" dirty="0">
                <a:solidFill>
                  <a:schemeClr val="tx1"/>
                </a:solidFill>
                <a:effectLst/>
                <a:latin typeface="+mn-lt"/>
                <a:ea typeface="+mn-ea"/>
                <a:cs typeface="+mn-cs"/>
              </a:rPr>
              <a:t>All </a:t>
            </a:r>
            <a:r>
              <a:rPr lang="es-ES" sz="1200" b="0" i="0" kern="1200" baseline="0" dirty="0">
                <a:solidFill>
                  <a:schemeClr val="tx1"/>
                </a:solidFill>
                <a:effectLst/>
                <a:latin typeface="+mn-lt"/>
                <a:ea typeface="+mn-ea"/>
                <a:cs typeface="+mn-cs"/>
                <a:sym typeface="Wingdings" panose="05000000000000000000" pitchFamily="2" charset="2"/>
              </a:rPr>
              <a:t> Apto para todos los dispositivos.</a:t>
            </a:r>
          </a:p>
          <a:p>
            <a:pPr marL="628650" lvl="1" indent="-171450" fontAlgn="base">
              <a:buFont typeface="Arial" panose="020B0604020202020204" pitchFamily="34" charset="0"/>
              <a:buChar char="•"/>
            </a:pPr>
            <a:r>
              <a:rPr lang="es-ES" sz="1200" b="0" i="0" kern="1200" baseline="0" dirty="0" err="1">
                <a:solidFill>
                  <a:schemeClr val="tx1"/>
                </a:solidFill>
                <a:effectLst/>
                <a:latin typeface="+mn-lt"/>
                <a:ea typeface="+mn-ea"/>
                <a:cs typeface="+mn-cs"/>
                <a:sym typeface="Wingdings" panose="05000000000000000000" pitchFamily="2" charset="2"/>
              </a:rPr>
              <a:t>Print</a:t>
            </a:r>
            <a:r>
              <a:rPr lang="es-ES" sz="1200" b="0" i="0" kern="1200" baseline="0" dirty="0">
                <a:solidFill>
                  <a:schemeClr val="tx1"/>
                </a:solidFill>
                <a:effectLst/>
                <a:latin typeface="+mn-lt"/>
                <a:ea typeface="+mn-ea"/>
                <a:cs typeface="+mn-cs"/>
                <a:sym typeface="Wingdings" panose="05000000000000000000" pitchFamily="2" charset="2"/>
              </a:rPr>
              <a:t>  Destinado a material impreso y visualización de documentos en el modo de vista previa de impresión.</a:t>
            </a:r>
          </a:p>
          <a:p>
            <a:pPr marL="628650" lvl="1" indent="-171450" fontAlgn="base">
              <a:buFont typeface="Arial" panose="020B0604020202020204" pitchFamily="34" charset="0"/>
              <a:buChar char="•"/>
            </a:pPr>
            <a:r>
              <a:rPr lang="es-ES" sz="1200" b="0" i="0" kern="1200" baseline="0" dirty="0" err="1">
                <a:solidFill>
                  <a:schemeClr val="tx1"/>
                </a:solidFill>
                <a:effectLst/>
                <a:latin typeface="+mn-lt"/>
                <a:ea typeface="+mn-ea"/>
                <a:cs typeface="+mn-cs"/>
                <a:sym typeface="Wingdings" panose="05000000000000000000" pitchFamily="2" charset="2"/>
              </a:rPr>
              <a:t>Screen</a:t>
            </a:r>
            <a:r>
              <a:rPr lang="es-ES" sz="1200" b="0" i="0" kern="1200" baseline="0" dirty="0">
                <a:solidFill>
                  <a:schemeClr val="tx1"/>
                </a:solidFill>
                <a:effectLst/>
                <a:latin typeface="+mn-lt"/>
                <a:ea typeface="+mn-ea"/>
                <a:cs typeface="+mn-cs"/>
                <a:sym typeface="Wingdings" panose="05000000000000000000" pitchFamily="2" charset="2"/>
              </a:rPr>
              <a:t>  Destinado principalmente para las pantallas.</a:t>
            </a:r>
          </a:p>
          <a:p>
            <a:pPr marL="628650" lvl="1" indent="-171450" fontAlgn="base">
              <a:buFont typeface="Arial" panose="020B0604020202020204" pitchFamily="34" charset="0"/>
              <a:buChar char="•"/>
            </a:pPr>
            <a:r>
              <a:rPr lang="es-ES" sz="1200" b="0" i="0" kern="1200" baseline="0" dirty="0" err="1">
                <a:solidFill>
                  <a:schemeClr val="tx1"/>
                </a:solidFill>
                <a:effectLst/>
                <a:latin typeface="+mn-lt"/>
                <a:ea typeface="+mn-ea"/>
                <a:cs typeface="+mn-cs"/>
                <a:sym typeface="Wingdings" panose="05000000000000000000" pitchFamily="2" charset="2"/>
              </a:rPr>
              <a:t>Speech</a:t>
            </a:r>
            <a:r>
              <a:rPr lang="es-ES" sz="1200" b="0" i="0" kern="1200" baseline="0" dirty="0">
                <a:solidFill>
                  <a:schemeClr val="tx1"/>
                </a:solidFill>
                <a:effectLst/>
                <a:latin typeface="+mn-lt"/>
                <a:ea typeface="+mn-ea"/>
                <a:cs typeface="+mn-cs"/>
                <a:sym typeface="Wingdings" panose="05000000000000000000" pitchFamily="2" charset="2"/>
              </a:rPr>
              <a:t>  Destinado a los sintetizadores de voz.</a:t>
            </a:r>
          </a:p>
          <a:p>
            <a:r>
              <a:rPr lang="es-ES" sz="1200" b="0" i="0" kern="1200" dirty="0">
                <a:solidFill>
                  <a:schemeClr val="tx1"/>
                </a:solidFill>
                <a:effectLst/>
                <a:latin typeface="+mn-lt"/>
                <a:ea typeface="+mn-ea"/>
                <a:cs typeface="+mn-cs"/>
              </a:rPr>
              <a:t>los tamaños que se utilizan para las resoluciones más habituales de los dispositivos (móvil, </a:t>
            </a:r>
            <a:r>
              <a:rPr lang="es-ES" sz="1200" b="0" i="0" kern="1200" dirty="0" err="1">
                <a:solidFill>
                  <a:schemeClr val="tx1"/>
                </a:solidFill>
                <a:effectLst/>
                <a:latin typeface="+mn-lt"/>
                <a:ea typeface="+mn-ea"/>
                <a:cs typeface="+mn-cs"/>
              </a:rPr>
              <a:t>tablet</a:t>
            </a:r>
            <a:r>
              <a:rPr lang="es-ES" sz="1200" b="0" i="0" kern="1200" dirty="0">
                <a:solidFill>
                  <a:schemeClr val="tx1"/>
                </a:solidFill>
                <a:effectLst/>
                <a:latin typeface="+mn-lt"/>
                <a:ea typeface="+mn-ea"/>
                <a:cs typeface="+mn-cs"/>
              </a:rPr>
              <a:t>, </a:t>
            </a:r>
            <a:r>
              <a:rPr lang="es-ES" sz="1200" b="0" i="0" kern="1200" dirty="0" err="1">
                <a:solidFill>
                  <a:schemeClr val="tx1"/>
                </a:solidFill>
                <a:effectLst/>
                <a:latin typeface="+mn-lt"/>
                <a:ea typeface="+mn-ea"/>
                <a:cs typeface="+mn-cs"/>
              </a:rPr>
              <a:t>portatil</a:t>
            </a:r>
            <a:r>
              <a:rPr lang="es-ES" sz="1200" b="0" i="0" kern="1200" dirty="0">
                <a:solidFill>
                  <a:schemeClr val="tx1"/>
                </a:solidFill>
                <a:effectLst/>
                <a:latin typeface="+mn-lt"/>
                <a:ea typeface="+mn-ea"/>
                <a:cs typeface="+mn-cs"/>
              </a:rPr>
              <a:t>, ordenador, tv, </a:t>
            </a:r>
            <a:r>
              <a:rPr lang="es-ES" sz="1200" b="0" i="0" kern="1200" dirty="0" err="1">
                <a:solidFill>
                  <a:schemeClr val="tx1"/>
                </a:solidFill>
                <a:effectLst/>
                <a:latin typeface="+mn-lt"/>
                <a:ea typeface="+mn-ea"/>
                <a:cs typeface="+mn-cs"/>
              </a:rPr>
              <a:t>etc</a:t>
            </a:r>
            <a:r>
              <a:rPr lang="es-ES" sz="1200" b="0" i="0" kern="1200" dirty="0">
                <a:solidFill>
                  <a:schemeClr val="tx1"/>
                </a:solidFill>
                <a:effectLst/>
                <a:latin typeface="+mn-lt"/>
                <a:ea typeface="+mn-ea"/>
                <a:cs typeface="+mn-cs"/>
              </a:rPr>
              <a:t>). Estos tamaños o cortes para hacer los @media son:</a:t>
            </a:r>
          </a:p>
          <a:p>
            <a:pPr marL="628650" lvl="1" indent="-171450">
              <a:buFont typeface="Arial" panose="020B0604020202020204" pitchFamily="34" charset="0"/>
              <a:buChar char="•"/>
            </a:pPr>
            <a:r>
              <a:rPr lang="es-ES" sz="1200" b="0" i="0" kern="1200" dirty="0">
                <a:solidFill>
                  <a:schemeClr val="tx1"/>
                </a:solidFill>
                <a:effectLst/>
                <a:latin typeface="+mn-lt"/>
                <a:ea typeface="+mn-ea"/>
                <a:cs typeface="+mn-cs"/>
              </a:rPr>
              <a:t>360px</a:t>
            </a:r>
          </a:p>
          <a:p>
            <a:pPr marL="628650" lvl="1" indent="-171450">
              <a:buFont typeface="Arial" panose="020B0604020202020204" pitchFamily="34" charset="0"/>
              <a:buChar char="•"/>
            </a:pPr>
            <a:r>
              <a:rPr lang="es-ES" sz="1200" b="0" i="0" kern="1200" dirty="0">
                <a:solidFill>
                  <a:schemeClr val="tx1"/>
                </a:solidFill>
                <a:effectLst/>
                <a:latin typeface="+mn-lt"/>
                <a:ea typeface="+mn-ea"/>
                <a:cs typeface="+mn-cs"/>
              </a:rPr>
              <a:t>475px</a:t>
            </a:r>
          </a:p>
          <a:p>
            <a:pPr marL="628650" lvl="1" indent="-171450">
              <a:buFont typeface="Arial" panose="020B0604020202020204" pitchFamily="34" charset="0"/>
              <a:buChar char="•"/>
            </a:pPr>
            <a:r>
              <a:rPr lang="es-ES" sz="1200" b="0" i="0" kern="1200" dirty="0">
                <a:solidFill>
                  <a:schemeClr val="tx1"/>
                </a:solidFill>
                <a:effectLst/>
                <a:latin typeface="+mn-lt"/>
                <a:ea typeface="+mn-ea"/>
                <a:cs typeface="+mn-cs"/>
              </a:rPr>
              <a:t>768px</a:t>
            </a:r>
          </a:p>
          <a:p>
            <a:pPr marL="628650" lvl="1" indent="-171450">
              <a:buFont typeface="Arial" panose="020B0604020202020204" pitchFamily="34" charset="0"/>
              <a:buChar char="•"/>
            </a:pPr>
            <a:r>
              <a:rPr lang="es-ES" sz="1200" b="0" i="0" kern="1200" dirty="0">
                <a:solidFill>
                  <a:schemeClr val="tx1"/>
                </a:solidFill>
                <a:effectLst/>
                <a:latin typeface="+mn-lt"/>
                <a:ea typeface="+mn-ea"/>
                <a:cs typeface="+mn-cs"/>
              </a:rPr>
              <a:t>1024px</a:t>
            </a:r>
          </a:p>
          <a:p>
            <a:pPr marL="628650" lvl="1" indent="-171450">
              <a:buFont typeface="Arial" panose="020B0604020202020204" pitchFamily="34" charset="0"/>
              <a:buChar char="•"/>
            </a:pPr>
            <a:r>
              <a:rPr lang="es-ES" sz="1200" b="0" i="0" kern="1200" dirty="0">
                <a:solidFill>
                  <a:schemeClr val="tx1"/>
                </a:solidFill>
                <a:effectLst/>
                <a:latin typeface="+mn-lt"/>
                <a:ea typeface="+mn-ea"/>
                <a:cs typeface="+mn-cs"/>
              </a:rPr>
              <a:t>1440px</a:t>
            </a:r>
          </a:p>
          <a:p>
            <a:pPr marL="0" lvl="0" indent="0">
              <a:buFont typeface="Arial" panose="020B0604020202020204" pitchFamily="34" charset="0"/>
              <a:buNone/>
            </a:pPr>
            <a:endParaRPr lang="es-ES" sz="1200" b="0" i="0" kern="1200" dirty="0">
              <a:solidFill>
                <a:schemeClr val="tx1"/>
              </a:solidFill>
              <a:effectLst/>
              <a:latin typeface="+mn-lt"/>
              <a:ea typeface="+mn-ea"/>
              <a:cs typeface="+mn-cs"/>
            </a:endParaRPr>
          </a:p>
          <a:p>
            <a:pPr marL="0" lvl="0" indent="0">
              <a:buFont typeface="Arial" panose="020B0604020202020204" pitchFamily="34" charset="0"/>
              <a:buNone/>
            </a:pPr>
            <a:r>
              <a:rPr lang="es-ES" sz="1200" b="1" i="0" kern="1200" dirty="0">
                <a:solidFill>
                  <a:schemeClr val="tx1"/>
                </a:solidFill>
                <a:effectLst/>
                <a:latin typeface="+mn-lt"/>
                <a:ea typeface="+mn-ea"/>
                <a:cs typeface="+mn-cs"/>
              </a:rPr>
              <a:t>*Estas</a:t>
            </a:r>
            <a:r>
              <a:rPr lang="es-ES" sz="1200" b="1" i="0" kern="1200" baseline="0" dirty="0">
                <a:solidFill>
                  <a:schemeClr val="tx1"/>
                </a:solidFill>
                <a:effectLst/>
                <a:latin typeface="+mn-lt"/>
                <a:ea typeface="+mn-ea"/>
                <a:cs typeface="+mn-cs"/>
              </a:rPr>
              <a:t> medidas están condicionadas a las acordadas con cliente*</a:t>
            </a:r>
            <a:endParaRPr lang="es-ES" sz="1200" b="1" i="0" kern="1200" dirty="0">
              <a:solidFill>
                <a:schemeClr val="tx1"/>
              </a:solidFill>
              <a:effectLst/>
              <a:latin typeface="+mn-lt"/>
              <a:ea typeface="+mn-ea"/>
              <a:cs typeface="+mn-cs"/>
            </a:endParaRPr>
          </a:p>
          <a:p>
            <a:pPr marL="0" lvl="0" indent="0" fontAlgn="base">
              <a:buFont typeface="Arial" panose="020B0604020202020204" pitchFamily="34" charset="0"/>
              <a:buNone/>
            </a:pPr>
            <a:endParaRPr lang="es-ES" sz="1200" b="0" i="0" kern="1200" baseline="0" dirty="0">
              <a:solidFill>
                <a:schemeClr val="tx1"/>
              </a:solidFill>
              <a:effectLst/>
              <a:latin typeface="+mn-lt"/>
              <a:ea typeface="+mn-ea"/>
              <a:cs typeface="+mn-cs"/>
              <a:sym typeface="Wingdings" panose="05000000000000000000" pitchFamily="2" charset="2"/>
            </a:endParaRPr>
          </a:p>
          <a:p>
            <a:pPr marL="0" lvl="0" indent="0" fontAlgn="base">
              <a:buFont typeface="Arial" panose="020B0604020202020204" pitchFamily="34" charset="0"/>
              <a:buNone/>
            </a:pPr>
            <a:endParaRPr lang="es-ES" sz="1200" b="0" i="0" kern="1200" baseline="0" dirty="0">
              <a:solidFill>
                <a:schemeClr val="tx1"/>
              </a:solidFill>
              <a:effectLst/>
              <a:latin typeface="+mn-lt"/>
              <a:ea typeface="+mn-ea"/>
              <a:cs typeface="+mn-cs"/>
              <a:sym typeface="Wingdings" panose="05000000000000000000" pitchFamily="2" charset="2"/>
            </a:endParaRPr>
          </a:p>
        </p:txBody>
      </p:sp>
      <p:sp>
        <p:nvSpPr>
          <p:cNvPr id="4" name="Marcador de número de diapositiva 3"/>
          <p:cNvSpPr>
            <a:spLocks noGrp="1"/>
          </p:cNvSpPr>
          <p:nvPr>
            <p:ph type="sldNum" sz="quarter" idx="10"/>
          </p:nvPr>
        </p:nvSpPr>
        <p:spPr/>
        <p:txBody>
          <a:bodyPr/>
          <a:lstStyle/>
          <a:p>
            <a:fld id="{4D856468-3B56-437D-8766-F3DCB404D175}" type="slidenum">
              <a:rPr lang="es-ES" smtClean="0"/>
              <a:t>37</a:t>
            </a:fld>
            <a:endParaRPr lang="es-ES"/>
          </a:p>
        </p:txBody>
      </p:sp>
    </p:spTree>
    <p:extLst>
      <p:ext uri="{BB962C8B-B14F-4D97-AF65-F5344CB8AC3E}">
        <p14:creationId xmlns:p14="http://schemas.microsoft.com/office/powerpoint/2010/main" val="25740722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4D856468-3B56-437D-8766-F3DCB404D175}" type="slidenum">
              <a:rPr lang="es-ES" smtClean="0"/>
              <a:t>38</a:t>
            </a:fld>
            <a:endParaRPr lang="es-ES"/>
          </a:p>
        </p:txBody>
      </p:sp>
    </p:spTree>
    <p:extLst>
      <p:ext uri="{BB962C8B-B14F-4D97-AF65-F5344CB8AC3E}">
        <p14:creationId xmlns:p14="http://schemas.microsoft.com/office/powerpoint/2010/main" val="7090812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sz="1200" b="0" i="0" kern="1200" dirty="0">
                <a:solidFill>
                  <a:schemeClr val="tx1"/>
                </a:solidFill>
                <a:effectLst/>
                <a:latin typeface="+mn-lt"/>
                <a:ea typeface="+mn-ea"/>
                <a:cs typeface="+mn-cs"/>
              </a:rPr>
              <a:t>Formalmente, no existe un </a:t>
            </a:r>
            <a:r>
              <a:rPr lang="es-ES" sz="1200" b="0" i="0" kern="1200" dirty="0" err="1">
                <a:solidFill>
                  <a:schemeClr val="tx1"/>
                </a:solidFill>
                <a:effectLst/>
                <a:latin typeface="+mn-lt"/>
                <a:ea typeface="+mn-ea"/>
                <a:cs typeface="+mn-cs"/>
              </a:rPr>
              <a:t>estandar</a:t>
            </a:r>
            <a:r>
              <a:rPr lang="es-ES" sz="1200" b="0" i="0" kern="1200" dirty="0">
                <a:solidFill>
                  <a:schemeClr val="tx1"/>
                </a:solidFill>
                <a:effectLst/>
                <a:latin typeface="+mn-lt"/>
                <a:ea typeface="+mn-ea"/>
                <a:cs typeface="+mn-cs"/>
              </a:rPr>
              <a:t> de CSS3 por sí solo cada módulo es estandarizado independientemente, por lo que el estándar CSS consiste en CSS2.1 modificado y extendido por módulos terminados, no necesariamente todos con el mismo nivel numérico por tanto, puede ser definido un panorama del CSS </a:t>
            </a:r>
            <a:r>
              <a:rPr lang="es-ES" sz="1200" b="0" i="0" kern="1200" dirty="0" err="1">
                <a:solidFill>
                  <a:schemeClr val="tx1"/>
                </a:solidFill>
                <a:effectLst/>
                <a:latin typeface="+mn-lt"/>
                <a:ea typeface="+mn-ea"/>
                <a:cs typeface="+mn-cs"/>
              </a:rPr>
              <a:t>estandar</a:t>
            </a:r>
            <a:r>
              <a:rPr lang="es-ES" sz="1200" b="0" i="0" kern="1200" dirty="0">
                <a:solidFill>
                  <a:schemeClr val="tx1"/>
                </a:solidFill>
                <a:effectLst/>
                <a:latin typeface="+mn-lt"/>
                <a:ea typeface="+mn-ea"/>
                <a:cs typeface="+mn-cs"/>
              </a:rPr>
              <a:t> listando (enumerando) CSS2.1 y los módulos maduros.</a:t>
            </a:r>
          </a:p>
          <a:p>
            <a:pPr marL="171450" indent="-171450">
              <a:buFontTx/>
              <a:buChar char="-"/>
            </a:pPr>
            <a:endParaRPr lang="es-ES" sz="1200" b="0" i="0" kern="1200" dirty="0">
              <a:solidFill>
                <a:schemeClr val="tx1"/>
              </a:solidFill>
              <a:effectLst/>
              <a:latin typeface="+mn-lt"/>
              <a:ea typeface="+mn-ea"/>
              <a:cs typeface="+mn-cs"/>
            </a:endParaRPr>
          </a:p>
          <a:p>
            <a:pPr marL="171450" indent="-171450">
              <a:buFontTx/>
              <a:buChar char="-"/>
            </a:pPr>
            <a:r>
              <a:rPr lang="es-ES" sz="1200" b="0" i="0" kern="1200" dirty="0">
                <a:solidFill>
                  <a:schemeClr val="tx1"/>
                </a:solidFill>
                <a:effectLst/>
                <a:latin typeface="+mn-lt"/>
                <a:ea typeface="+mn-ea"/>
                <a:cs typeface="+mn-cs"/>
              </a:rPr>
              <a:t>Por</a:t>
            </a:r>
            <a:r>
              <a:rPr lang="es-ES" sz="1200" b="0" i="0" kern="1200" baseline="0" dirty="0">
                <a:solidFill>
                  <a:schemeClr val="tx1"/>
                </a:solidFill>
                <a:effectLst/>
                <a:latin typeface="+mn-lt"/>
                <a:ea typeface="+mn-ea"/>
                <a:cs typeface="+mn-cs"/>
              </a:rPr>
              <a:t> ejemplo existe el módulo de </a:t>
            </a:r>
            <a:r>
              <a:rPr lang="es-ES" sz="1200" b="0" i="0" kern="1200" baseline="0" dirty="0" err="1">
                <a:solidFill>
                  <a:schemeClr val="tx1"/>
                </a:solidFill>
                <a:effectLst/>
                <a:latin typeface="+mn-lt"/>
                <a:ea typeface="+mn-ea"/>
                <a:cs typeface="+mn-cs"/>
              </a:rPr>
              <a:t>mediaqueries</a:t>
            </a:r>
            <a:r>
              <a:rPr lang="es-ES" sz="1200" b="0" i="0" kern="1200" baseline="0" dirty="0">
                <a:solidFill>
                  <a:schemeClr val="tx1"/>
                </a:solidFill>
                <a:effectLst/>
                <a:latin typeface="+mn-lt"/>
                <a:ea typeface="+mn-ea"/>
                <a:cs typeface="+mn-cs"/>
              </a:rPr>
              <a:t> o el de </a:t>
            </a:r>
            <a:r>
              <a:rPr lang="es-ES" sz="1200" b="0" i="0" kern="1200" baseline="0" dirty="0" err="1">
                <a:solidFill>
                  <a:schemeClr val="tx1"/>
                </a:solidFill>
                <a:effectLst/>
                <a:latin typeface="+mn-lt"/>
                <a:ea typeface="+mn-ea"/>
                <a:cs typeface="+mn-cs"/>
              </a:rPr>
              <a:t>background</a:t>
            </a:r>
            <a:r>
              <a:rPr lang="es-ES" sz="1200" b="0" i="0" kern="1200" baseline="0" dirty="0">
                <a:solidFill>
                  <a:schemeClr val="tx1"/>
                </a:solidFill>
                <a:effectLst/>
                <a:latin typeface="+mn-lt"/>
                <a:ea typeface="+mn-ea"/>
                <a:cs typeface="+mn-cs"/>
              </a:rPr>
              <a:t> y bordes</a:t>
            </a:r>
          </a:p>
          <a:p>
            <a:pPr marL="171450" indent="-171450">
              <a:buFontTx/>
              <a:buChar char="-"/>
            </a:pPr>
            <a:endParaRPr lang="es-ES" sz="1200" b="0" i="0" kern="1200" baseline="0" dirty="0">
              <a:solidFill>
                <a:schemeClr val="tx1"/>
              </a:solidFill>
              <a:effectLst/>
              <a:latin typeface="+mn-lt"/>
              <a:ea typeface="+mn-ea"/>
              <a:cs typeface="+mn-cs"/>
            </a:endParaRPr>
          </a:p>
          <a:p>
            <a:pPr marL="171450" indent="-171450">
              <a:buFont typeface="Arial" panose="020B0604020202020204" pitchFamily="34" charset="0"/>
              <a:buChar char="•"/>
            </a:pPr>
            <a:r>
              <a:rPr lang="en-US" sz="1200" b="1" kern="1200" dirty="0">
                <a:solidFill>
                  <a:schemeClr val="tx1"/>
                </a:solidFill>
                <a:effectLst/>
                <a:latin typeface="+mn-lt"/>
                <a:ea typeface="+mn-ea"/>
                <a:cs typeface="+mn-cs"/>
              </a:rPr>
              <a:t>CSS Snapshot 2018</a:t>
            </a:r>
          </a:p>
          <a:p>
            <a:r>
              <a:rPr lang="en-US" sz="1200" b="1" kern="1200" dirty="0">
                <a:solidFill>
                  <a:schemeClr val="tx1"/>
                </a:solidFill>
                <a:effectLst/>
                <a:latin typeface="+mn-lt"/>
                <a:ea typeface="+mn-ea"/>
                <a:cs typeface="+mn-cs"/>
              </a:rPr>
              <a:t>W3C Working Group Note, 22 January 2019 </a:t>
            </a:r>
            <a:r>
              <a:rPr lang="en-US" sz="1200" b="1" kern="1200" dirty="0">
                <a:solidFill>
                  <a:schemeClr val="tx1"/>
                </a:solidFill>
                <a:effectLst/>
                <a:latin typeface="+mn-lt"/>
                <a:ea typeface="+mn-ea"/>
                <a:cs typeface="+mn-cs"/>
                <a:sym typeface="Wingdings" panose="05000000000000000000" pitchFamily="2" charset="2"/>
              </a:rPr>
              <a:t> </a:t>
            </a:r>
            <a:r>
              <a:rPr lang="en-US" sz="1200" b="0" kern="1200" dirty="0" err="1">
                <a:solidFill>
                  <a:schemeClr val="tx1"/>
                </a:solidFill>
                <a:effectLst/>
                <a:latin typeface="+mn-lt"/>
                <a:ea typeface="+mn-ea"/>
                <a:cs typeface="+mn-cs"/>
                <a:sym typeface="Wingdings" panose="05000000000000000000" pitchFamily="2" charset="2"/>
              </a:rPr>
              <a:t>Es</a:t>
            </a:r>
            <a:r>
              <a:rPr lang="en-US" sz="1200" b="0" kern="1200" baseline="0" dirty="0">
                <a:solidFill>
                  <a:schemeClr val="tx1"/>
                </a:solidFill>
                <a:effectLst/>
                <a:latin typeface="+mn-lt"/>
                <a:ea typeface="+mn-ea"/>
                <a:cs typeface="+mn-cs"/>
                <a:sym typeface="Wingdings" panose="05000000000000000000" pitchFamily="2" charset="2"/>
              </a:rPr>
              <a:t> lo </a:t>
            </a:r>
            <a:r>
              <a:rPr lang="en-US" sz="1200" b="0" kern="1200" baseline="0" dirty="0" err="1">
                <a:solidFill>
                  <a:schemeClr val="tx1"/>
                </a:solidFill>
                <a:effectLst/>
                <a:latin typeface="+mn-lt"/>
                <a:ea typeface="+mn-ea"/>
                <a:cs typeface="+mn-cs"/>
                <a:sym typeface="Wingdings" panose="05000000000000000000" pitchFamily="2" charset="2"/>
              </a:rPr>
              <a:t>más</a:t>
            </a:r>
            <a:r>
              <a:rPr lang="en-US" sz="1200" b="0" kern="1200" baseline="0" dirty="0">
                <a:solidFill>
                  <a:schemeClr val="tx1"/>
                </a:solidFill>
                <a:effectLst/>
                <a:latin typeface="+mn-lt"/>
                <a:ea typeface="+mn-ea"/>
                <a:cs typeface="+mn-cs"/>
                <a:sym typeface="Wingdings" panose="05000000000000000000" pitchFamily="2" charset="2"/>
              </a:rPr>
              <a:t> </a:t>
            </a:r>
            <a:r>
              <a:rPr lang="en-US" sz="1200" b="0" kern="1200" baseline="0" dirty="0" err="1">
                <a:solidFill>
                  <a:schemeClr val="tx1"/>
                </a:solidFill>
                <a:effectLst/>
                <a:latin typeface="+mn-lt"/>
                <a:ea typeface="+mn-ea"/>
                <a:cs typeface="+mn-cs"/>
                <a:sym typeface="Wingdings" panose="05000000000000000000" pitchFamily="2" charset="2"/>
              </a:rPr>
              <a:t>cercano</a:t>
            </a:r>
            <a:r>
              <a:rPr lang="en-US" sz="1200" b="0" kern="1200" baseline="0" dirty="0">
                <a:solidFill>
                  <a:schemeClr val="tx1"/>
                </a:solidFill>
                <a:effectLst/>
                <a:latin typeface="+mn-lt"/>
                <a:ea typeface="+mn-ea"/>
                <a:cs typeface="+mn-cs"/>
                <a:sym typeface="Wingdings" panose="05000000000000000000" pitchFamily="2" charset="2"/>
              </a:rPr>
              <a:t> a </a:t>
            </a:r>
            <a:r>
              <a:rPr lang="en-US" sz="1200" b="0" kern="1200" baseline="0" dirty="0" err="1">
                <a:solidFill>
                  <a:schemeClr val="tx1"/>
                </a:solidFill>
                <a:effectLst/>
                <a:latin typeface="+mn-lt"/>
                <a:ea typeface="+mn-ea"/>
                <a:cs typeface="+mn-cs"/>
                <a:sym typeface="Wingdings" panose="05000000000000000000" pitchFamily="2" charset="2"/>
              </a:rPr>
              <a:t>una</a:t>
            </a:r>
            <a:r>
              <a:rPr lang="en-US" sz="1200" b="0" kern="1200" baseline="0" dirty="0">
                <a:solidFill>
                  <a:schemeClr val="tx1"/>
                </a:solidFill>
                <a:effectLst/>
                <a:latin typeface="+mn-lt"/>
                <a:ea typeface="+mn-ea"/>
                <a:cs typeface="+mn-cs"/>
                <a:sym typeface="Wingdings" panose="05000000000000000000" pitchFamily="2" charset="2"/>
              </a:rPr>
              <a:t> </a:t>
            </a:r>
            <a:r>
              <a:rPr lang="en-US" sz="1200" b="0" kern="1200" baseline="0" dirty="0" err="1">
                <a:solidFill>
                  <a:schemeClr val="tx1"/>
                </a:solidFill>
                <a:effectLst/>
                <a:latin typeface="+mn-lt"/>
                <a:ea typeface="+mn-ea"/>
                <a:cs typeface="+mn-cs"/>
                <a:sym typeface="Wingdings" panose="05000000000000000000" pitchFamily="2" charset="2"/>
              </a:rPr>
              <a:t>estandarización</a:t>
            </a:r>
            <a:endParaRPr lang="en-US" sz="1200" b="1" kern="1200" dirty="0">
              <a:solidFill>
                <a:schemeClr val="tx1"/>
              </a:solidFill>
              <a:effectLst/>
              <a:latin typeface="+mn-lt"/>
              <a:ea typeface="+mn-ea"/>
              <a:cs typeface="+mn-cs"/>
            </a:endParaRPr>
          </a:p>
          <a:p>
            <a:pPr marL="171450" indent="-171450">
              <a:buFontTx/>
              <a:buChar char="-"/>
            </a:pPr>
            <a:endParaRPr lang="es-ES" dirty="0"/>
          </a:p>
        </p:txBody>
      </p:sp>
      <p:sp>
        <p:nvSpPr>
          <p:cNvPr id="4" name="Marcador de número de diapositiva 3"/>
          <p:cNvSpPr>
            <a:spLocks noGrp="1"/>
          </p:cNvSpPr>
          <p:nvPr>
            <p:ph type="sldNum" sz="quarter" idx="10"/>
          </p:nvPr>
        </p:nvSpPr>
        <p:spPr/>
        <p:txBody>
          <a:bodyPr/>
          <a:lstStyle/>
          <a:p>
            <a:fld id="{4D856468-3B56-437D-8766-F3DCB404D175}" type="slidenum">
              <a:rPr lang="es-ES" smtClean="0"/>
              <a:t>4</a:t>
            </a:fld>
            <a:endParaRPr lang="es-ES"/>
          </a:p>
        </p:txBody>
      </p:sp>
    </p:spTree>
    <p:extLst>
      <p:ext uri="{BB962C8B-B14F-4D97-AF65-F5344CB8AC3E}">
        <p14:creationId xmlns:p14="http://schemas.microsoft.com/office/powerpoint/2010/main" val="29469433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sz="1200" b="0" i="0" kern="1200" dirty="0">
                <a:solidFill>
                  <a:schemeClr val="tx1"/>
                </a:solidFill>
                <a:effectLst/>
                <a:latin typeface="+mn-lt"/>
                <a:ea typeface="+mn-ea"/>
                <a:cs typeface="+mn-cs"/>
              </a:rPr>
              <a:t>Lo principal es que tiene que ir conectado</a:t>
            </a:r>
            <a:r>
              <a:rPr lang="es-ES" sz="1200" b="0" i="0" kern="1200" baseline="0" dirty="0">
                <a:solidFill>
                  <a:schemeClr val="tx1"/>
                </a:solidFill>
                <a:effectLst/>
                <a:latin typeface="+mn-lt"/>
                <a:ea typeface="+mn-ea"/>
                <a:cs typeface="+mn-cs"/>
              </a:rPr>
              <a:t> con el HTML</a:t>
            </a:r>
          </a:p>
          <a:p>
            <a:pPr marL="0" indent="0">
              <a:buFontTx/>
              <a:buNone/>
            </a:pPr>
            <a:endParaRPr lang="es-ES" sz="1200" b="0" i="0" kern="1200" dirty="0">
              <a:solidFill>
                <a:schemeClr val="tx1"/>
              </a:solidFill>
              <a:effectLst/>
              <a:latin typeface="+mn-lt"/>
              <a:ea typeface="+mn-ea"/>
              <a:cs typeface="+mn-cs"/>
            </a:endParaRPr>
          </a:p>
          <a:p>
            <a:r>
              <a:rPr lang="es-ES" sz="1200" b="0" i="0" kern="1200" dirty="0">
                <a:solidFill>
                  <a:schemeClr val="tx1"/>
                </a:solidFill>
                <a:effectLst/>
                <a:latin typeface="+mn-lt"/>
                <a:ea typeface="+mn-ea"/>
                <a:cs typeface="+mn-cs"/>
              </a:rPr>
              <a:t>- </a:t>
            </a:r>
            <a:r>
              <a:rPr lang="es-ES" sz="1200" b="1" i="0" kern="1200" dirty="0">
                <a:solidFill>
                  <a:schemeClr val="tx1"/>
                </a:solidFill>
                <a:effectLst/>
                <a:latin typeface="+mn-lt"/>
                <a:ea typeface="+mn-ea"/>
                <a:cs typeface="+mn-cs"/>
              </a:rPr>
              <a:t>Hoja de estilos externa: </a:t>
            </a:r>
            <a:r>
              <a:rPr lang="es-ES" sz="1200" b="0" i="0" kern="1200" dirty="0">
                <a:solidFill>
                  <a:schemeClr val="tx1"/>
                </a:solidFill>
                <a:effectLst/>
                <a:latin typeface="+mn-lt"/>
                <a:ea typeface="+mn-ea"/>
                <a:cs typeface="+mn-cs"/>
              </a:rPr>
              <a:t>El atributo</a:t>
            </a:r>
            <a:r>
              <a:rPr lang="es-ES" sz="1200" b="0" i="0" kern="1200" baseline="0" dirty="0">
                <a:solidFill>
                  <a:schemeClr val="tx1"/>
                </a:solidFill>
                <a:effectLst/>
                <a:latin typeface="+mn-lt"/>
                <a:ea typeface="+mn-ea"/>
                <a:cs typeface="+mn-cs"/>
              </a:rPr>
              <a:t> </a:t>
            </a:r>
            <a:r>
              <a:rPr lang="es-ES" sz="1200" b="0" i="0" kern="1200" baseline="0" dirty="0" err="1">
                <a:solidFill>
                  <a:schemeClr val="tx1"/>
                </a:solidFill>
                <a:effectLst/>
                <a:latin typeface="+mn-lt"/>
                <a:ea typeface="+mn-ea"/>
                <a:cs typeface="+mn-cs"/>
              </a:rPr>
              <a:t>href</a:t>
            </a:r>
            <a:r>
              <a:rPr lang="es-ES" sz="1200" b="0" i="0" kern="1200" dirty="0">
                <a:solidFill>
                  <a:schemeClr val="tx1"/>
                </a:solidFill>
                <a:effectLst/>
                <a:latin typeface="+mn-lt"/>
                <a:ea typeface="+mn-ea"/>
                <a:cs typeface="+mn-cs"/>
              </a:rPr>
              <a:t> del </a:t>
            </a:r>
            <a:r>
              <a:rPr lang="es-ES" sz="1200" b="0" i="0" u="none" strike="noStrike" kern="1200" dirty="0">
                <a:solidFill>
                  <a:schemeClr val="tx1"/>
                </a:solidFill>
                <a:effectLst/>
                <a:latin typeface="+mn-lt"/>
                <a:ea typeface="+mn-ea"/>
                <a:cs typeface="+mn-cs"/>
              </a:rPr>
              <a:t>&lt;link&gt; </a:t>
            </a:r>
            <a:r>
              <a:rPr lang="es-ES" sz="1200" b="0" i="0" kern="1200" dirty="0">
                <a:solidFill>
                  <a:schemeClr val="tx1"/>
                </a:solidFill>
                <a:effectLst/>
                <a:latin typeface="+mn-lt"/>
                <a:ea typeface="+mn-ea"/>
                <a:cs typeface="+mn-cs"/>
              </a:rPr>
              <a:t>elemento debe hacer referencia a un archivo en su sistema de archivos.</a:t>
            </a:r>
            <a:r>
              <a:rPr lang="es-ES" sz="1200" b="0" i="0" kern="1200" baseline="0" dirty="0">
                <a:solidFill>
                  <a:schemeClr val="tx1"/>
                </a:solidFill>
                <a:effectLst/>
                <a:latin typeface="+mn-lt"/>
                <a:ea typeface="+mn-ea"/>
                <a:cs typeface="+mn-cs"/>
              </a:rPr>
              <a:t> </a:t>
            </a:r>
            <a:r>
              <a:rPr lang="es-ES" dirty="0"/>
              <a:t>La</a:t>
            </a:r>
            <a:r>
              <a:rPr lang="es-ES" baseline="0" dirty="0"/>
              <a:t> forma común de conectar nuestro CSS al HTML es por medio de la hoja de estilos externa. Se cambia la vista de toda la página cambiando un único archivo.</a:t>
            </a:r>
          </a:p>
          <a:p>
            <a:pPr marL="171450" indent="-171450">
              <a:buFontTx/>
              <a:buChar char="-"/>
            </a:pPr>
            <a:r>
              <a:rPr lang="es-ES" b="1" baseline="0" dirty="0"/>
              <a:t>Hoja de estilos interna: </a:t>
            </a:r>
            <a:r>
              <a:rPr lang="es-ES" b="0" baseline="0" dirty="0"/>
              <a:t>se usa cuando una sola página HTML tiene un estilo único. Se define dentro del elemento &lt;</a:t>
            </a:r>
            <a:r>
              <a:rPr lang="es-ES" b="0" baseline="0" dirty="0" err="1"/>
              <a:t>style</a:t>
            </a:r>
            <a:r>
              <a:rPr lang="es-ES" b="0" baseline="0" dirty="0"/>
              <a:t>&gt; dentro de la sección del encabezado.</a:t>
            </a:r>
          </a:p>
          <a:p>
            <a:pPr marL="171450" indent="-171450">
              <a:buFontTx/>
              <a:buChar char="-"/>
            </a:pPr>
            <a:r>
              <a:rPr lang="es-ES" b="1" baseline="0" dirty="0"/>
              <a:t>Hoja de estilos en línea: </a:t>
            </a:r>
            <a:r>
              <a:rPr lang="es-ES" b="0" baseline="0" dirty="0"/>
              <a:t>se puede usar un estilo en línea para aplicar un estilo único para un solo elemento.</a:t>
            </a:r>
          </a:p>
          <a:p>
            <a:pPr marL="171450" indent="-171450">
              <a:buFontTx/>
              <a:buChar char="-"/>
            </a:pPr>
            <a:endParaRPr lang="es-ES" b="0" baseline="0" dirty="0"/>
          </a:p>
          <a:p>
            <a:pPr marL="171450" indent="-171450">
              <a:buFontTx/>
              <a:buChar char="-"/>
            </a:pPr>
            <a:r>
              <a:rPr lang="es-ES" b="0" baseline="0" dirty="0"/>
              <a:t>@</a:t>
            </a:r>
            <a:r>
              <a:rPr lang="es-ES" b="0" baseline="0" dirty="0" err="1"/>
              <a:t>import</a:t>
            </a:r>
            <a:r>
              <a:rPr lang="es-ES" b="0" baseline="0" dirty="0"/>
              <a:t> </a:t>
            </a:r>
            <a:r>
              <a:rPr lang="es-ES" b="0" baseline="0" dirty="0" err="1"/>
              <a:t>url</a:t>
            </a:r>
            <a:r>
              <a:rPr lang="es-ES" b="0" baseline="0" dirty="0"/>
              <a:t>(‘#’) </a:t>
            </a:r>
            <a:r>
              <a:rPr lang="es-ES" b="0" baseline="0" dirty="0">
                <a:sym typeface="Wingdings" panose="05000000000000000000" pitchFamily="2" charset="2"/>
              </a:rPr>
              <a:t> no es recomendable puesto que si hay problemas en la primera no se cargan las siguientes</a:t>
            </a:r>
          </a:p>
          <a:p>
            <a:pPr marL="171450" indent="-171450">
              <a:buFontTx/>
              <a:buChar char="-"/>
            </a:pPr>
            <a:endParaRPr lang="es-ES" b="0" baseline="0" dirty="0">
              <a:sym typeface="Wingdings" panose="05000000000000000000" pitchFamily="2" charset="2"/>
            </a:endParaRPr>
          </a:p>
          <a:p>
            <a:pPr marL="171450" indent="-171450">
              <a:buFontTx/>
              <a:buChar char="-"/>
            </a:pPr>
            <a:r>
              <a:rPr lang="es-ES" b="0" baseline="0" dirty="0">
                <a:sym typeface="Wingdings" panose="05000000000000000000" pitchFamily="2" charset="2"/>
              </a:rPr>
              <a:t>LO MÁS RECOMENDABLE ETIQUETA LINK O STYLE EN EL META</a:t>
            </a:r>
          </a:p>
          <a:p>
            <a:pPr marL="171450" indent="-171450">
              <a:buFontTx/>
              <a:buChar char="-"/>
            </a:pPr>
            <a:endParaRPr lang="es-ES" b="0" baseline="0" dirty="0">
              <a:sym typeface="Wingdings" panose="05000000000000000000" pitchFamily="2" charset="2"/>
            </a:endParaRPr>
          </a:p>
          <a:p>
            <a:pPr marL="171450" indent="-171450">
              <a:buFontTx/>
              <a:buChar char="-"/>
            </a:pPr>
            <a:r>
              <a:rPr lang="es-ES" b="0" baseline="0" dirty="0">
                <a:sym typeface="Wingdings" panose="05000000000000000000" pitchFamily="2" charset="2"/>
              </a:rPr>
              <a:t>Los navegadores traen por si solo sus estilos, hacer solo el HTML y visualizar esos estilos, enseñar a inspeccionar con la consola</a:t>
            </a:r>
          </a:p>
          <a:p>
            <a:pPr marL="171450" indent="-171450">
              <a:buFontTx/>
              <a:buChar char="-"/>
            </a:pPr>
            <a:endParaRPr lang="es-ES" b="0" baseline="0" dirty="0">
              <a:sym typeface="Wingdings" panose="05000000000000000000" pitchFamily="2" charset="2"/>
            </a:endParaRPr>
          </a:p>
          <a:p>
            <a:pPr marL="171450" indent="-171450">
              <a:buFontTx/>
              <a:buChar char="-"/>
            </a:pPr>
            <a:endParaRPr lang="es-ES" b="1" dirty="0"/>
          </a:p>
        </p:txBody>
      </p:sp>
      <p:sp>
        <p:nvSpPr>
          <p:cNvPr id="4" name="Marcador de número de diapositiva 3"/>
          <p:cNvSpPr>
            <a:spLocks noGrp="1"/>
          </p:cNvSpPr>
          <p:nvPr>
            <p:ph type="sldNum" sz="quarter" idx="10"/>
          </p:nvPr>
        </p:nvSpPr>
        <p:spPr/>
        <p:txBody>
          <a:bodyPr/>
          <a:lstStyle/>
          <a:p>
            <a:fld id="{4D856468-3B56-437D-8766-F3DCB404D175}" type="slidenum">
              <a:rPr lang="es-ES" smtClean="0"/>
              <a:t>5</a:t>
            </a:fld>
            <a:endParaRPr lang="es-ES"/>
          </a:p>
        </p:txBody>
      </p:sp>
    </p:spTree>
    <p:extLst>
      <p:ext uri="{BB962C8B-B14F-4D97-AF65-F5344CB8AC3E}">
        <p14:creationId xmlns:p14="http://schemas.microsoft.com/office/powerpoint/2010/main" val="210975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Font typeface="+mj-lt"/>
              <a:buAutoNum type="arabicPeriod"/>
            </a:pPr>
            <a:endParaRPr lang="es-E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s-ES" dirty="0"/>
              <a:t>El código CSS3 son</a:t>
            </a:r>
            <a:r>
              <a:rPr lang="es-ES" baseline="0" dirty="0"/>
              <a:t> una serie de reglas incluidas en un fichero.</a:t>
            </a:r>
          </a:p>
          <a:p>
            <a:pPr marL="0" indent="0">
              <a:buFont typeface="Arial" panose="020B0604020202020204" pitchFamily="34" charset="0"/>
              <a:buNone/>
            </a:pPr>
            <a:endParaRPr lang="es-ES" baseline="0" dirty="0"/>
          </a:p>
          <a:p>
            <a:pPr marL="171450" indent="-171450">
              <a:buFont typeface="Arial" panose="020B0604020202020204" pitchFamily="34" charset="0"/>
              <a:buChar char="•"/>
            </a:pPr>
            <a:r>
              <a:rPr lang="es-ES" baseline="0" dirty="0"/>
              <a:t>Cada regla se compone de un selector y una declaración:</a:t>
            </a:r>
            <a:endParaRPr lang="es-ES" dirty="0"/>
          </a:p>
          <a:p>
            <a:pPr marL="628650" lvl="1" indent="-171450">
              <a:buFont typeface="Arial" panose="020B0604020202020204" pitchFamily="34" charset="0"/>
              <a:buChar char="•"/>
            </a:pPr>
            <a:r>
              <a:rPr lang="es-ES" dirty="0"/>
              <a:t>Selector:</a:t>
            </a:r>
            <a:r>
              <a:rPr lang="es-ES" baseline="0" dirty="0"/>
              <a:t> Se corresponde con la etiqueta </a:t>
            </a:r>
            <a:r>
              <a:rPr lang="es-ES" baseline="0" dirty="0" err="1"/>
              <a:t>html</a:t>
            </a:r>
            <a:r>
              <a:rPr lang="es-ES" baseline="0" dirty="0"/>
              <a:t>, clase a estilizar, id, atributo…</a:t>
            </a:r>
          </a:p>
          <a:p>
            <a:pPr marL="628650" lvl="1" indent="-171450">
              <a:buFont typeface="Arial" panose="020B0604020202020204" pitchFamily="34" charset="0"/>
              <a:buChar char="•"/>
            </a:pPr>
            <a:r>
              <a:rPr lang="es-ES" baseline="0" dirty="0"/>
              <a:t>Declaración: Las distintas instrucciones que modificaran visualmente nuestro documento, bloque de declaración</a:t>
            </a:r>
          </a:p>
          <a:p>
            <a:pPr marL="628650" lvl="1" indent="-171450">
              <a:buFont typeface="Arial" panose="020B0604020202020204" pitchFamily="34" charset="0"/>
              <a:buChar char="•"/>
            </a:pPr>
            <a:endParaRPr lang="es-ES" baseline="0" dirty="0"/>
          </a:p>
          <a:p>
            <a:pPr marL="171450" lvl="0" indent="-171450">
              <a:buFont typeface="Arial" panose="020B0604020202020204" pitchFamily="34" charset="0"/>
              <a:buChar char="•"/>
            </a:pPr>
            <a:r>
              <a:rPr lang="es-ES" baseline="0" dirty="0"/>
              <a:t>Y va con llave</a:t>
            </a:r>
          </a:p>
          <a:p>
            <a:pPr marL="171450" lvl="0" indent="-171450">
              <a:buFont typeface="Arial" panose="020B0604020202020204" pitchFamily="34" charset="0"/>
              <a:buChar char="•"/>
            </a:pPr>
            <a:endParaRPr lang="es-ES" baseline="0" dirty="0"/>
          </a:p>
          <a:p>
            <a:pPr marL="171450" lvl="0" indent="-171450">
              <a:buFont typeface="Arial" panose="020B0604020202020204" pitchFamily="34" charset="0"/>
              <a:buChar char="•"/>
            </a:pPr>
            <a:r>
              <a:rPr lang="es-ES" baseline="0" dirty="0"/>
              <a:t>Acordarnos de los ; entre los elementos para separarlos sino no se interpreta de manera correcta</a:t>
            </a:r>
          </a:p>
          <a:p>
            <a:pPr marL="628650" lvl="1" indent="-171450">
              <a:buFont typeface="Arial" panose="020B0604020202020204" pitchFamily="34" charset="0"/>
              <a:buChar char="•"/>
            </a:pPr>
            <a:endParaRPr lang="es-ES" baseline="0" dirty="0"/>
          </a:p>
          <a:p>
            <a:pPr marL="171450" lvl="0" indent="-171450">
              <a:buFont typeface="Arial" panose="020B0604020202020204" pitchFamily="34" charset="0"/>
              <a:buChar char="•"/>
            </a:pPr>
            <a:r>
              <a:rPr lang="es-ES" baseline="0" dirty="0"/>
              <a:t>Los comentarios empiezan por /* y acaban por */ -&gt; Organizar, es un texto que el navegador ignora</a:t>
            </a:r>
          </a:p>
          <a:p>
            <a:pPr marL="171450" lvl="0" indent="-171450">
              <a:buFont typeface="Arial" panose="020B0604020202020204" pitchFamily="34" charset="0"/>
              <a:buChar char="•"/>
            </a:pPr>
            <a:endParaRPr lang="es-ES" baseline="0" dirty="0"/>
          </a:p>
          <a:p>
            <a:pPr marL="0" lvl="0" indent="0">
              <a:buFont typeface="Arial" panose="020B0604020202020204" pitchFamily="34" charset="0"/>
              <a:buNone/>
            </a:pPr>
            <a:endParaRPr lang="es-ES" baseline="0" dirty="0"/>
          </a:p>
          <a:p>
            <a:pPr marL="171450" lvl="0" indent="-171450">
              <a:buFont typeface="Arial" panose="020B0604020202020204" pitchFamily="34" charset="0"/>
              <a:buChar char="•"/>
            </a:pPr>
            <a:endParaRPr lang="es-ES" baseline="0" dirty="0"/>
          </a:p>
          <a:p>
            <a:pPr marL="171450" lvl="0" indent="-171450">
              <a:buFont typeface="Arial" panose="020B0604020202020204" pitchFamily="34" charset="0"/>
              <a:buChar char="•"/>
            </a:pPr>
            <a:endParaRPr lang="es-ES" baseline="0" dirty="0"/>
          </a:p>
          <a:p>
            <a:pPr marL="171450" indent="-171450">
              <a:buFont typeface="Arial" panose="020B0604020202020204" pitchFamily="34" charset="0"/>
              <a:buChar char="•"/>
            </a:pPr>
            <a:endParaRPr lang="es-ES" dirty="0"/>
          </a:p>
        </p:txBody>
      </p:sp>
      <p:sp>
        <p:nvSpPr>
          <p:cNvPr id="4" name="Marcador de número de diapositiva 3"/>
          <p:cNvSpPr>
            <a:spLocks noGrp="1"/>
          </p:cNvSpPr>
          <p:nvPr>
            <p:ph type="sldNum" sz="quarter" idx="10"/>
          </p:nvPr>
        </p:nvSpPr>
        <p:spPr/>
        <p:txBody>
          <a:bodyPr/>
          <a:lstStyle/>
          <a:p>
            <a:fld id="{4D856468-3B56-437D-8766-F3DCB404D175}" type="slidenum">
              <a:rPr lang="es-ES" smtClean="0"/>
              <a:t>6</a:t>
            </a:fld>
            <a:endParaRPr lang="es-ES"/>
          </a:p>
        </p:txBody>
      </p:sp>
    </p:spTree>
    <p:extLst>
      <p:ext uri="{BB962C8B-B14F-4D97-AF65-F5344CB8AC3E}">
        <p14:creationId xmlns:p14="http://schemas.microsoft.com/office/powerpoint/2010/main" val="32620797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Font typeface="+mj-lt"/>
              <a:buAutoNum type="arabicPeriod"/>
            </a:pPr>
            <a:endParaRPr lang="es-ES" sz="1200" b="0" i="0" kern="1200" dirty="0">
              <a:solidFill>
                <a:schemeClr val="tx1"/>
              </a:solidFill>
              <a:effectLst/>
              <a:latin typeface="+mn-lt"/>
              <a:ea typeface="+mn-ea"/>
              <a:cs typeface="+mn-cs"/>
            </a:endParaRPr>
          </a:p>
          <a:p>
            <a:pPr marL="0" lvl="0" indent="0">
              <a:buFont typeface="Arial" panose="020B0604020202020204" pitchFamily="34" charset="0"/>
              <a:buNone/>
            </a:pPr>
            <a:r>
              <a:rPr lang="es-ES" sz="1200" b="1" i="0" kern="1200" dirty="0">
                <a:solidFill>
                  <a:schemeClr val="tx1"/>
                </a:solidFill>
                <a:effectLst/>
                <a:latin typeface="+mn-lt"/>
                <a:ea typeface="+mn-ea"/>
                <a:cs typeface="+mn-cs"/>
              </a:rPr>
              <a:t>Las variables CSS</a:t>
            </a:r>
            <a:r>
              <a:rPr lang="es-ES" sz="1200" b="0" i="0" kern="1200" dirty="0">
                <a:solidFill>
                  <a:schemeClr val="tx1"/>
                </a:solidFill>
                <a:effectLst/>
                <a:latin typeface="+mn-lt"/>
                <a:ea typeface="+mn-ea"/>
                <a:cs typeface="+mn-cs"/>
              </a:rPr>
              <a:t> son entidades definidas</a:t>
            </a:r>
            <a:r>
              <a:rPr lang="es-ES" sz="1200" b="0" i="0" kern="1200" baseline="0" dirty="0">
                <a:solidFill>
                  <a:schemeClr val="tx1"/>
                </a:solidFill>
                <a:effectLst/>
                <a:latin typeface="+mn-lt"/>
                <a:ea typeface="+mn-ea"/>
                <a:cs typeface="+mn-cs"/>
              </a:rPr>
              <a:t> </a:t>
            </a:r>
            <a:r>
              <a:rPr lang="es-ES" sz="1200" b="0" i="0" kern="1200" dirty="0">
                <a:solidFill>
                  <a:schemeClr val="tx1"/>
                </a:solidFill>
                <a:effectLst/>
                <a:latin typeface="+mn-lt"/>
                <a:ea typeface="+mn-ea"/>
                <a:cs typeface="+mn-cs"/>
              </a:rPr>
              <a:t>que contienen valores específicos que se pueden volver a utilizar en un documento. Se establecen mediante la notación de propiedades personalizadas (por ejemplo,</a:t>
            </a:r>
            <a:r>
              <a:rPr lang="es-ES" sz="1200" b="1" i="0" kern="1200" dirty="0">
                <a:solidFill>
                  <a:schemeClr val="tx1"/>
                </a:solidFill>
                <a:effectLst/>
                <a:latin typeface="+mn-lt"/>
                <a:ea typeface="+mn-ea"/>
                <a:cs typeface="+mn-cs"/>
              </a:rPr>
              <a:t> --</a:t>
            </a:r>
            <a:r>
              <a:rPr lang="es-ES" sz="1200" b="1" i="0" kern="1200" dirty="0" err="1">
                <a:solidFill>
                  <a:schemeClr val="tx1"/>
                </a:solidFill>
                <a:effectLst/>
                <a:latin typeface="+mn-lt"/>
                <a:ea typeface="+mn-ea"/>
                <a:cs typeface="+mn-cs"/>
              </a:rPr>
              <a:t>primary</a:t>
            </a:r>
            <a:r>
              <a:rPr lang="es-ES" sz="1200" b="1" i="0" kern="1200" dirty="0">
                <a:solidFill>
                  <a:schemeClr val="tx1"/>
                </a:solidFill>
                <a:effectLst/>
                <a:latin typeface="+mn-lt"/>
                <a:ea typeface="+mn-ea"/>
                <a:cs typeface="+mn-cs"/>
              </a:rPr>
              <a:t>-color: </a:t>
            </a:r>
            <a:r>
              <a:rPr lang="es-ES" sz="1200" b="1" i="0" kern="1200" dirty="0" err="1">
                <a:solidFill>
                  <a:schemeClr val="tx1"/>
                </a:solidFill>
                <a:effectLst/>
                <a:latin typeface="+mn-lt"/>
                <a:ea typeface="+mn-ea"/>
                <a:cs typeface="+mn-cs"/>
              </a:rPr>
              <a:t>green</a:t>
            </a:r>
            <a:r>
              <a:rPr lang="es-ES" sz="1200" b="1" i="0" kern="1200" dirty="0">
                <a:solidFill>
                  <a:schemeClr val="tx1"/>
                </a:solidFill>
                <a:effectLst/>
                <a:latin typeface="+mn-lt"/>
                <a:ea typeface="+mn-ea"/>
                <a:cs typeface="+mn-cs"/>
              </a:rPr>
              <a:t>;</a:t>
            </a:r>
            <a:r>
              <a:rPr lang="es-ES" sz="1200" b="0" i="0" kern="1200" dirty="0">
                <a:solidFill>
                  <a:schemeClr val="tx1"/>
                </a:solidFill>
                <a:effectLst/>
                <a:latin typeface="+mn-lt"/>
                <a:ea typeface="+mn-ea"/>
                <a:cs typeface="+mn-cs"/>
              </a:rPr>
              <a:t>) y se accede mediante la función </a:t>
            </a:r>
            <a:r>
              <a:rPr lang="es-ES" b="1" dirty="0" err="1">
                <a:effectLst/>
              </a:rPr>
              <a:t>var</a:t>
            </a:r>
            <a:r>
              <a:rPr lang="es-ES" b="1" dirty="0">
                <a:effectLst/>
              </a:rPr>
              <a:t>()</a:t>
            </a:r>
          </a:p>
          <a:p>
            <a:pPr marL="0" lvl="0" indent="0">
              <a:buFont typeface="Arial" panose="020B0604020202020204" pitchFamily="34" charset="0"/>
              <a:buNone/>
            </a:pPr>
            <a:endParaRPr lang="es-ES" b="1" baseline="0" dirty="0">
              <a:effectLst/>
            </a:endParaRPr>
          </a:p>
          <a:p>
            <a:pPr marL="0" lvl="0" indent="0">
              <a:buFont typeface="Arial" panose="020B0604020202020204" pitchFamily="34" charset="0"/>
              <a:buNone/>
            </a:pPr>
            <a:r>
              <a:rPr lang="es-ES" b="0" baseline="0" dirty="0">
                <a:effectLst/>
              </a:rPr>
              <a:t>Se suelen utilizar para colores y fuentes.</a:t>
            </a:r>
          </a:p>
          <a:p>
            <a:pPr marL="0" lvl="0" indent="0">
              <a:buFont typeface="Arial" panose="020B0604020202020204" pitchFamily="34" charset="0"/>
              <a:buNone/>
            </a:pPr>
            <a:endParaRPr lang="es-ES" b="0" baseline="0" dirty="0">
              <a:effectLst/>
            </a:endParaRPr>
          </a:p>
          <a:p>
            <a:pPr marL="0" lvl="0" indent="0">
              <a:buFont typeface="Arial" panose="020B0604020202020204" pitchFamily="34" charset="0"/>
              <a:buNone/>
            </a:pPr>
            <a:r>
              <a:rPr lang="es-ES" sz="1200" b="0" i="0" kern="1200" dirty="0">
                <a:solidFill>
                  <a:schemeClr val="tx1"/>
                </a:solidFill>
                <a:effectLst/>
                <a:latin typeface="+mn-lt"/>
                <a:ea typeface="+mn-ea"/>
                <a:cs typeface="+mn-cs"/>
              </a:rPr>
              <a:t>Las variables CSS están sujetas a la cascada, y heredan su valor de sus padres.</a:t>
            </a:r>
          </a:p>
          <a:p>
            <a:pPr marL="0" lvl="0" indent="0">
              <a:buFont typeface="Arial" panose="020B0604020202020204" pitchFamily="34" charset="0"/>
              <a:buNone/>
            </a:pPr>
            <a:endParaRPr lang="es-ES" sz="1200" b="0" i="0" kern="1200" baseline="0" dirty="0">
              <a:solidFill>
                <a:schemeClr val="tx1"/>
              </a:solidFill>
              <a:effectLst/>
              <a:latin typeface="+mn-lt"/>
              <a:ea typeface="+mn-ea"/>
              <a:cs typeface="+mn-cs"/>
            </a:endParaRPr>
          </a:p>
          <a:p>
            <a:pPr marL="0" lvl="0" indent="0">
              <a:buFont typeface="Arial" panose="020B0604020202020204" pitchFamily="34" charset="0"/>
              <a:buNone/>
            </a:pPr>
            <a:r>
              <a:rPr lang="es-ES" sz="1200" b="0" i="0" kern="1200" dirty="0">
                <a:solidFill>
                  <a:schemeClr val="tx1"/>
                </a:solidFill>
                <a:effectLst/>
                <a:latin typeface="+mn-lt"/>
                <a:ea typeface="+mn-ea"/>
                <a:cs typeface="+mn-cs"/>
              </a:rPr>
              <a:t>Utilizando </a:t>
            </a:r>
            <a:r>
              <a:rPr lang="es-ES" sz="1200" b="0" i="0" u="none" strike="noStrike" kern="1200" dirty="0" err="1">
                <a:solidFill>
                  <a:schemeClr val="tx1"/>
                </a:solidFill>
                <a:effectLst/>
                <a:latin typeface="+mn-lt"/>
                <a:ea typeface="+mn-ea"/>
                <a:cs typeface="+mn-cs"/>
                <a:hlinkClick r:id="rId3"/>
              </a:rPr>
              <a:t>var</a:t>
            </a:r>
            <a:r>
              <a:rPr lang="es-ES" sz="1200" b="0" i="0" u="none" strike="noStrike" kern="1200" dirty="0">
                <a:solidFill>
                  <a:schemeClr val="tx1"/>
                </a:solidFill>
                <a:effectLst/>
                <a:latin typeface="+mn-lt"/>
                <a:ea typeface="+mn-ea"/>
                <a:cs typeface="+mn-cs"/>
                <a:hlinkClick r:id="rId3"/>
              </a:rPr>
              <a:t>()</a:t>
            </a:r>
            <a:r>
              <a:rPr lang="es-ES" sz="1200" b="0" i="0" kern="1200" dirty="0">
                <a:solidFill>
                  <a:schemeClr val="tx1"/>
                </a:solidFill>
                <a:effectLst/>
                <a:latin typeface="+mn-lt"/>
                <a:ea typeface="+mn-ea"/>
                <a:cs typeface="+mn-cs"/>
              </a:rPr>
              <a:t> puede definir múltiples </a:t>
            </a:r>
            <a:r>
              <a:rPr lang="es-ES" sz="1200" b="1" i="0" kern="1200" dirty="0">
                <a:solidFill>
                  <a:schemeClr val="tx1"/>
                </a:solidFill>
                <a:effectLst/>
                <a:latin typeface="+mn-lt"/>
                <a:ea typeface="+mn-ea"/>
                <a:cs typeface="+mn-cs"/>
              </a:rPr>
              <a:t>valores de sustitución (</a:t>
            </a:r>
            <a:r>
              <a:rPr lang="es-ES" sz="1200" b="1" i="0" kern="1200" dirty="0" err="1">
                <a:solidFill>
                  <a:schemeClr val="tx1"/>
                </a:solidFill>
                <a:effectLst/>
                <a:latin typeface="+mn-lt"/>
                <a:ea typeface="+mn-ea"/>
                <a:cs typeface="+mn-cs"/>
              </a:rPr>
              <a:t>fallback</a:t>
            </a:r>
            <a:r>
              <a:rPr lang="es-ES" sz="1200" b="1" i="0" kern="1200" dirty="0">
                <a:solidFill>
                  <a:schemeClr val="tx1"/>
                </a:solidFill>
                <a:effectLst/>
                <a:latin typeface="+mn-lt"/>
                <a:ea typeface="+mn-ea"/>
                <a:cs typeface="+mn-cs"/>
              </a:rPr>
              <a:t>)</a:t>
            </a:r>
            <a:r>
              <a:rPr lang="es-ES" sz="1200" b="0" i="0" kern="1200" dirty="0">
                <a:solidFill>
                  <a:schemeClr val="tx1"/>
                </a:solidFill>
                <a:effectLst/>
                <a:latin typeface="+mn-lt"/>
                <a:ea typeface="+mn-ea"/>
                <a:cs typeface="+mn-cs"/>
              </a:rPr>
              <a:t> </a:t>
            </a:r>
          </a:p>
          <a:p>
            <a:pPr marL="0" lvl="0" indent="0">
              <a:buFont typeface="Arial" panose="020B0604020202020204" pitchFamily="34" charset="0"/>
              <a:buNone/>
            </a:pPr>
            <a:endParaRPr lang="es-ES" sz="1200" b="0" i="0" kern="1200" baseline="0" dirty="0">
              <a:solidFill>
                <a:schemeClr val="tx1"/>
              </a:solidFill>
              <a:effectLst/>
              <a:latin typeface="+mn-lt"/>
              <a:ea typeface="+mn-ea"/>
              <a:cs typeface="+mn-cs"/>
            </a:endParaRPr>
          </a:p>
          <a:p>
            <a:pPr marL="0" lvl="0" indent="0">
              <a:buFont typeface="Arial" panose="020B0604020202020204" pitchFamily="34" charset="0"/>
              <a:buNone/>
            </a:pPr>
            <a:r>
              <a:rPr lang="es-ES" sz="1200" b="0" i="0" kern="1200" dirty="0">
                <a:solidFill>
                  <a:schemeClr val="tx1"/>
                </a:solidFill>
                <a:effectLst/>
                <a:latin typeface="+mn-lt"/>
                <a:ea typeface="+mn-ea"/>
                <a:cs typeface="+mn-cs"/>
              </a:rPr>
              <a:t>También se ha visto que este método causa problemas de rendimiento. Hace que los navegadores </a:t>
            </a:r>
            <a:r>
              <a:rPr lang="es-ES" sz="1200" b="0" i="0" kern="1200" dirty="0" err="1">
                <a:solidFill>
                  <a:schemeClr val="tx1"/>
                </a:solidFill>
                <a:effectLst/>
                <a:latin typeface="+mn-lt"/>
                <a:ea typeface="+mn-ea"/>
                <a:cs typeface="+mn-cs"/>
              </a:rPr>
              <a:t>rendericen</a:t>
            </a:r>
            <a:r>
              <a:rPr lang="es-ES" sz="1200" b="0" i="0" kern="1200" dirty="0">
                <a:solidFill>
                  <a:schemeClr val="tx1"/>
                </a:solidFill>
                <a:effectLst/>
                <a:latin typeface="+mn-lt"/>
                <a:ea typeface="+mn-ea"/>
                <a:cs typeface="+mn-cs"/>
              </a:rPr>
              <a:t> las páginas más lentamente de lo normal, ya que toma más tiempo para analizar las variables.</a:t>
            </a:r>
            <a:endParaRPr lang="es-ES" b="0" baseline="0" dirty="0"/>
          </a:p>
          <a:p>
            <a:pPr marL="0" lvl="0" indent="0">
              <a:buFont typeface="Arial" panose="020B0604020202020204" pitchFamily="34" charset="0"/>
              <a:buNone/>
            </a:pPr>
            <a:endParaRPr lang="es-ES" baseline="0" dirty="0"/>
          </a:p>
          <a:p>
            <a:pPr marL="0" lvl="0" indent="0">
              <a:buFont typeface="Arial" panose="020B0604020202020204" pitchFamily="34" charset="0"/>
              <a:buNone/>
            </a:pPr>
            <a:r>
              <a:rPr lang="es-ES" baseline="0" dirty="0"/>
              <a:t>Solemos usar </a:t>
            </a:r>
            <a:r>
              <a:rPr lang="es-ES" baseline="0" dirty="0" err="1"/>
              <a:t>sass</a:t>
            </a:r>
            <a:r>
              <a:rPr lang="es-ES" baseline="0" dirty="0"/>
              <a:t> ya que trata las variables de distinta manera al ser un preprocesador.</a:t>
            </a:r>
          </a:p>
          <a:p>
            <a:pPr marL="171450" lvl="0" indent="-171450">
              <a:buFont typeface="Arial" panose="020B0604020202020204" pitchFamily="34" charset="0"/>
              <a:buChar char="•"/>
            </a:pPr>
            <a:endParaRPr lang="es-ES" baseline="0" dirty="0"/>
          </a:p>
          <a:p>
            <a:pPr marL="171450" lvl="0" indent="-171450">
              <a:buFont typeface="Arial" panose="020B0604020202020204" pitchFamily="34" charset="0"/>
              <a:buChar char="•"/>
            </a:pPr>
            <a:endParaRPr lang="es-ES" baseline="0" dirty="0"/>
          </a:p>
          <a:p>
            <a:pPr marL="171450" indent="-171450">
              <a:buFont typeface="Arial" panose="020B0604020202020204" pitchFamily="34" charset="0"/>
              <a:buChar char="•"/>
            </a:pPr>
            <a:endParaRPr lang="es-ES" dirty="0"/>
          </a:p>
        </p:txBody>
      </p:sp>
      <p:sp>
        <p:nvSpPr>
          <p:cNvPr id="4" name="Marcador de número de diapositiva 3"/>
          <p:cNvSpPr>
            <a:spLocks noGrp="1"/>
          </p:cNvSpPr>
          <p:nvPr>
            <p:ph type="sldNum" sz="quarter" idx="10"/>
          </p:nvPr>
        </p:nvSpPr>
        <p:spPr/>
        <p:txBody>
          <a:bodyPr/>
          <a:lstStyle/>
          <a:p>
            <a:fld id="{4D856468-3B56-437D-8766-F3DCB404D175}" type="slidenum">
              <a:rPr lang="es-ES" smtClean="0"/>
              <a:t>7</a:t>
            </a:fld>
            <a:endParaRPr lang="es-ES"/>
          </a:p>
        </p:txBody>
      </p:sp>
    </p:spTree>
    <p:extLst>
      <p:ext uri="{BB962C8B-B14F-4D97-AF65-F5344CB8AC3E}">
        <p14:creationId xmlns:p14="http://schemas.microsoft.com/office/powerpoint/2010/main" val="37866739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 typeface="Arial" panose="020B0604020202020204" pitchFamily="34" charset="0"/>
              <a:buChar char="•"/>
            </a:pPr>
            <a:r>
              <a:rPr lang="es-ES" sz="1200" b="0" i="0" kern="1200" baseline="0" dirty="0">
                <a:solidFill>
                  <a:schemeClr val="tx1"/>
                </a:solidFill>
                <a:effectLst/>
                <a:latin typeface="+mn-lt"/>
                <a:ea typeface="+mn-ea"/>
                <a:cs typeface="+mn-cs"/>
              </a:rPr>
              <a:t>Identificas el elemento HTML al que vas añadir el estilo</a:t>
            </a:r>
          </a:p>
          <a:p>
            <a:pPr marL="171450" indent="-171450">
              <a:buFont typeface="Arial" panose="020B0604020202020204" pitchFamily="34" charset="0"/>
              <a:buChar char="•"/>
            </a:pPr>
            <a:r>
              <a:rPr lang="es-ES" sz="1200" b="0" i="0" kern="1200" baseline="0" dirty="0">
                <a:solidFill>
                  <a:schemeClr val="tx1"/>
                </a:solidFill>
                <a:effectLst/>
                <a:latin typeface="+mn-lt"/>
                <a:ea typeface="+mn-ea"/>
                <a:cs typeface="+mn-cs"/>
              </a:rPr>
              <a:t>Los selectores son un módulo de CSS</a:t>
            </a:r>
          </a:p>
          <a:p>
            <a:pPr marL="171450" indent="-171450">
              <a:buFont typeface="Arial" panose="020B0604020202020204" pitchFamily="34" charset="0"/>
              <a:buChar char="•"/>
            </a:pPr>
            <a:r>
              <a:rPr lang="es-ES" sz="1200" b="0" i="0" kern="1200" baseline="0" dirty="0">
                <a:solidFill>
                  <a:schemeClr val="tx1"/>
                </a:solidFill>
                <a:effectLst/>
                <a:latin typeface="+mn-lt"/>
                <a:ea typeface="+mn-ea"/>
                <a:cs typeface="+mn-cs"/>
              </a:rPr>
              <a:t>Los atributos si tienen que ser </a:t>
            </a:r>
            <a:r>
              <a:rPr lang="es-ES" sz="1200" b="0" i="0" kern="1200" baseline="0" dirty="0" err="1">
                <a:solidFill>
                  <a:schemeClr val="tx1"/>
                </a:solidFill>
                <a:effectLst/>
                <a:latin typeface="+mn-lt"/>
                <a:ea typeface="+mn-ea"/>
                <a:cs typeface="+mn-cs"/>
              </a:rPr>
              <a:t>sensitive</a:t>
            </a:r>
            <a:r>
              <a:rPr lang="es-ES" sz="1200" b="0" i="0" kern="1200" baseline="0" dirty="0">
                <a:solidFill>
                  <a:schemeClr val="tx1"/>
                </a:solidFill>
                <a:effectLst/>
                <a:latin typeface="+mn-lt"/>
                <a:ea typeface="+mn-ea"/>
                <a:cs typeface="+mn-cs"/>
              </a:rPr>
              <a:t>, es decir siempre en </a:t>
            </a:r>
            <a:r>
              <a:rPr lang="es-ES" sz="1200" b="0" i="0" kern="1200" baseline="0" dirty="0" err="1">
                <a:solidFill>
                  <a:schemeClr val="tx1"/>
                </a:solidFill>
                <a:effectLst/>
                <a:latin typeface="+mn-lt"/>
                <a:ea typeface="+mn-ea"/>
                <a:cs typeface="+mn-cs"/>
              </a:rPr>
              <a:t>minusucla</a:t>
            </a:r>
            <a:endParaRPr lang="es-ES" sz="1200" b="0" i="0" kern="1200" baseline="0" dirty="0">
              <a:solidFill>
                <a:schemeClr val="tx1"/>
              </a:solidFill>
              <a:effectLst/>
              <a:latin typeface="+mn-lt"/>
              <a:ea typeface="+mn-ea"/>
              <a:cs typeface="+mn-cs"/>
            </a:endParaRPr>
          </a:p>
          <a:p>
            <a:pPr marL="171450" indent="-171450">
              <a:buFont typeface="Arial" panose="020B0604020202020204" pitchFamily="34" charset="0"/>
              <a:buChar char="•"/>
            </a:pPr>
            <a:r>
              <a:rPr lang="es-ES" sz="1200" b="0" i="0" kern="1200" baseline="0" dirty="0">
                <a:solidFill>
                  <a:schemeClr val="tx1"/>
                </a:solidFill>
                <a:effectLst/>
                <a:latin typeface="+mn-lt"/>
                <a:ea typeface="+mn-ea"/>
                <a:cs typeface="+mn-cs"/>
              </a:rPr>
              <a:t>Se dividen en:</a:t>
            </a:r>
          </a:p>
          <a:p>
            <a:pPr marL="628650" lvl="1" indent="-171450">
              <a:buFont typeface="Arial" panose="020B0604020202020204" pitchFamily="34" charset="0"/>
              <a:buChar char="•"/>
            </a:pPr>
            <a:r>
              <a:rPr lang="es-ES" sz="1200" b="0" i="0" kern="1200" baseline="0" dirty="0">
                <a:solidFill>
                  <a:schemeClr val="tx1"/>
                </a:solidFill>
                <a:effectLst/>
                <a:latin typeface="+mn-lt"/>
                <a:ea typeface="+mn-ea"/>
                <a:cs typeface="+mn-cs"/>
              </a:rPr>
              <a:t>Elementales (básicos):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200" b="0" i="0" kern="1200" baseline="0" dirty="0">
                <a:solidFill>
                  <a:schemeClr val="tx1"/>
                </a:solidFill>
                <a:effectLst/>
                <a:latin typeface="+mn-lt"/>
                <a:ea typeface="+mn-ea"/>
                <a:cs typeface="+mn-cs"/>
              </a:rPr>
              <a:t>Universal: selecciona todo</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200" b="0" i="0" kern="1200" baseline="0" dirty="0">
                <a:solidFill>
                  <a:schemeClr val="tx1"/>
                </a:solidFill>
                <a:effectLst/>
                <a:latin typeface="+mn-lt"/>
                <a:ea typeface="+mn-ea"/>
                <a:cs typeface="+mn-cs"/>
              </a:rPr>
              <a:t>Clases, se puede reutilizar en distintas etiquetas. Optimizas más. Es la más recomendable y buena práctica. Nomenclatura: BEM (que veremos más adelante). No se puede empezar por número</a:t>
            </a:r>
          </a:p>
          <a:p>
            <a:pPr marL="914400" lvl="2" indent="0">
              <a:buFont typeface="Arial" panose="020B0604020202020204" pitchFamily="34" charset="0"/>
              <a:buNone/>
            </a:pPr>
            <a:r>
              <a:rPr lang="es-ES" sz="1200" b="0" i="0" kern="1200" dirty="0">
                <a:solidFill>
                  <a:schemeClr val="tx1"/>
                </a:solidFill>
                <a:effectLst/>
                <a:latin typeface="+mn-lt"/>
                <a:ea typeface="+mn-ea"/>
                <a:cs typeface="+mn-cs"/>
              </a:rPr>
              <a:t>.</a:t>
            </a:r>
            <a:r>
              <a:rPr lang="es-ES" sz="1200" b="0" i="1" kern="1200" dirty="0">
                <a:solidFill>
                  <a:schemeClr val="tx1"/>
                </a:solidFill>
                <a:effectLst/>
                <a:latin typeface="+mn-lt"/>
                <a:ea typeface="+mn-ea"/>
                <a:cs typeface="+mn-cs"/>
              </a:rPr>
              <a:t>&lt;h2&gt; </a:t>
            </a:r>
            <a:r>
              <a:rPr lang="es-ES" sz="1200" b="0" i="1" kern="1200" dirty="0" err="1">
                <a:solidFill>
                  <a:schemeClr val="tx1"/>
                </a:solidFill>
                <a:effectLst/>
                <a:latin typeface="+mn-lt"/>
                <a:ea typeface="+mn-ea"/>
                <a:cs typeface="+mn-cs"/>
              </a:rPr>
              <a:t>class</a:t>
            </a:r>
            <a:r>
              <a:rPr lang="es-ES" sz="1200" b="0" i="1" kern="1200" dirty="0">
                <a:solidFill>
                  <a:schemeClr val="tx1"/>
                </a:solidFill>
                <a:effectLst/>
                <a:latin typeface="+mn-lt"/>
                <a:ea typeface="+mn-ea"/>
                <a:cs typeface="+mn-cs"/>
              </a:rPr>
              <a:t>=“clase”&gt;h2&gt;</a:t>
            </a:r>
            <a:r>
              <a:rPr lang="es-ES" sz="1200" b="0" i="0" kern="1200" baseline="0" dirty="0">
                <a:solidFill>
                  <a:schemeClr val="tx1"/>
                </a:solidFill>
                <a:effectLst/>
                <a:latin typeface="+mn-lt"/>
                <a:ea typeface="+mn-ea"/>
                <a:cs typeface="+mn-cs"/>
              </a:rPr>
              <a:t> </a:t>
            </a:r>
            <a:r>
              <a:rPr lang="es-ES" sz="1200" b="0" i="1" kern="1200" dirty="0">
                <a:solidFill>
                  <a:schemeClr val="tx1"/>
                </a:solidFill>
                <a:effectLst/>
                <a:latin typeface="+mn-lt"/>
                <a:ea typeface="+mn-ea"/>
                <a:cs typeface="+mn-cs"/>
              </a:rPr>
              <a:t>&lt;h2&gt; </a:t>
            </a:r>
            <a:r>
              <a:rPr lang="es-ES" sz="1200" b="0" i="1" kern="1200" dirty="0" err="1">
                <a:solidFill>
                  <a:schemeClr val="tx1"/>
                </a:solidFill>
                <a:effectLst/>
                <a:latin typeface="+mn-lt"/>
                <a:ea typeface="+mn-ea"/>
                <a:cs typeface="+mn-cs"/>
              </a:rPr>
              <a:t>class</a:t>
            </a:r>
            <a:r>
              <a:rPr lang="es-ES" sz="1200" b="0" i="1" kern="1200" dirty="0">
                <a:solidFill>
                  <a:schemeClr val="tx1"/>
                </a:solidFill>
                <a:effectLst/>
                <a:latin typeface="+mn-lt"/>
                <a:ea typeface="+mn-ea"/>
                <a:cs typeface="+mn-cs"/>
              </a:rPr>
              <a:t>=“Articulo sin destacar”&gt;h2&gt;</a:t>
            </a:r>
            <a:endParaRPr lang="es-ES" sz="1200" b="0" i="0" kern="1200" dirty="0">
              <a:solidFill>
                <a:schemeClr val="tx1"/>
              </a:solidFill>
              <a:effectLst/>
              <a:latin typeface="+mn-lt"/>
              <a:ea typeface="+mn-ea"/>
              <a:cs typeface="+mn-cs"/>
            </a:endParaRPr>
          </a:p>
          <a:p>
            <a:pPr marL="0" indent="0">
              <a:buFont typeface="Arial" panose="020B0604020202020204" pitchFamily="34" charset="0"/>
              <a:buNone/>
            </a:pPr>
            <a:r>
              <a:rPr lang="es-ES" sz="1200" b="0" i="1" kern="1200" dirty="0">
                <a:solidFill>
                  <a:schemeClr val="tx1"/>
                </a:solidFill>
                <a:effectLst/>
                <a:latin typeface="+mn-lt"/>
                <a:ea typeface="+mn-ea"/>
                <a:cs typeface="+mn-cs"/>
              </a:rPr>
              <a:t>	.clase</a:t>
            </a:r>
            <a:endParaRPr lang="es-ES" sz="1200" b="0" i="0" kern="1200" baseline="0" dirty="0">
              <a:solidFill>
                <a:schemeClr val="tx1"/>
              </a:solidFill>
              <a:effectLst/>
              <a:latin typeface="+mn-lt"/>
              <a:ea typeface="+mn-ea"/>
              <a:cs typeface="+mn-cs"/>
            </a:endParaRP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200" b="0" i="0" kern="1200" baseline="0" dirty="0">
                <a:solidFill>
                  <a:schemeClr val="tx1"/>
                </a:solidFill>
                <a:effectLst/>
                <a:latin typeface="+mn-lt"/>
                <a:ea typeface="+mn-ea"/>
                <a:cs typeface="+mn-cs"/>
              </a:rPr>
              <a:t>Id: identificador único, el problema es que no se va a repetir nunca y que suelen ser usados `para lógica de </a:t>
            </a:r>
            <a:r>
              <a:rPr lang="es-ES" sz="1200" b="0" i="0" kern="1200" baseline="0" dirty="0" err="1">
                <a:solidFill>
                  <a:schemeClr val="tx1"/>
                </a:solidFill>
                <a:effectLst/>
                <a:latin typeface="+mn-lt"/>
                <a:ea typeface="+mn-ea"/>
                <a:cs typeface="+mn-cs"/>
              </a:rPr>
              <a:t>js</a:t>
            </a:r>
            <a:r>
              <a:rPr lang="es-ES" sz="1200" b="0" i="0" kern="1200" baseline="0" dirty="0">
                <a:solidFill>
                  <a:schemeClr val="tx1"/>
                </a:solidFill>
                <a:effectLst/>
                <a:latin typeface="+mn-lt"/>
                <a:ea typeface="+mn-ea"/>
                <a:cs typeface="+mn-cs"/>
              </a:rPr>
              <a:t> es mala práctica usarlos para estilizar. Se identifican con #</a:t>
            </a:r>
          </a:p>
          <a:p>
            <a:pPr marL="1085850" lvl="2" indent="-171450">
              <a:buFont typeface="Arial" panose="020B0604020202020204" pitchFamily="34" charset="0"/>
              <a:buChar char="•"/>
            </a:pPr>
            <a:r>
              <a:rPr lang="es-ES" sz="1200" b="0" i="0" kern="1200" baseline="0" dirty="0">
                <a:solidFill>
                  <a:schemeClr val="tx1"/>
                </a:solidFill>
                <a:effectLst/>
                <a:latin typeface="+mn-lt"/>
                <a:ea typeface="+mn-ea"/>
                <a:cs typeface="+mn-cs"/>
              </a:rPr>
              <a:t>Etiqueta, basado en las mismas etiquetas HTML solo son recomendables para el </a:t>
            </a:r>
            <a:r>
              <a:rPr lang="es-ES" sz="1200" b="0" i="0" kern="1200" baseline="0" dirty="0" err="1">
                <a:solidFill>
                  <a:schemeClr val="tx1"/>
                </a:solidFill>
                <a:effectLst/>
                <a:latin typeface="+mn-lt"/>
                <a:ea typeface="+mn-ea"/>
                <a:cs typeface="+mn-cs"/>
              </a:rPr>
              <a:t>reset</a:t>
            </a:r>
            <a:r>
              <a:rPr lang="es-ES" sz="1200" b="0" i="0" kern="1200" baseline="0" dirty="0">
                <a:solidFill>
                  <a:schemeClr val="tx1"/>
                </a:solidFill>
                <a:effectLst/>
                <a:latin typeface="+mn-lt"/>
                <a:ea typeface="+mn-ea"/>
                <a:cs typeface="+mn-cs"/>
              </a:rPr>
              <a:t> o el </a:t>
            </a:r>
            <a:r>
              <a:rPr lang="es-ES" sz="1200" b="0" i="0" kern="1200" baseline="0" dirty="0" err="1">
                <a:solidFill>
                  <a:schemeClr val="tx1"/>
                </a:solidFill>
                <a:effectLst/>
                <a:latin typeface="+mn-lt"/>
                <a:ea typeface="+mn-ea"/>
                <a:cs typeface="+mn-cs"/>
              </a:rPr>
              <a:t>normalize</a:t>
            </a:r>
            <a:endParaRPr lang="es-ES" sz="1200" b="0" i="0" kern="1200" baseline="0" dirty="0">
              <a:solidFill>
                <a:schemeClr val="tx1"/>
              </a:solidFill>
              <a:effectLst/>
              <a:latin typeface="+mn-lt"/>
              <a:ea typeface="+mn-ea"/>
              <a:cs typeface="+mn-cs"/>
            </a:endParaRPr>
          </a:p>
          <a:p>
            <a:pPr marL="1085850" lvl="2" indent="-171450">
              <a:buFont typeface="Arial" panose="020B0604020202020204" pitchFamily="34" charset="0"/>
              <a:buChar char="•"/>
            </a:pPr>
            <a:endParaRPr lang="es-ES" sz="1200" b="0" i="0" kern="1200" baseline="0" dirty="0">
              <a:solidFill>
                <a:schemeClr val="tx1"/>
              </a:solidFill>
              <a:effectLst/>
              <a:latin typeface="+mn-lt"/>
              <a:ea typeface="+mn-ea"/>
              <a:cs typeface="+mn-cs"/>
            </a:endParaRPr>
          </a:p>
          <a:p>
            <a:pPr marL="628650" lvl="1" indent="-171450">
              <a:buFont typeface="Arial" panose="020B0604020202020204" pitchFamily="34" charset="0"/>
              <a:buChar char="•"/>
            </a:pPr>
            <a:r>
              <a:rPr lang="es-ES" sz="1200" b="0" i="0" kern="1200" baseline="0" dirty="0">
                <a:solidFill>
                  <a:schemeClr val="tx1"/>
                </a:solidFill>
                <a:effectLst/>
                <a:latin typeface="+mn-lt"/>
                <a:ea typeface="+mn-ea"/>
                <a:cs typeface="+mn-cs"/>
              </a:rPr>
              <a:t>Compuestos cuando hay mas de un elemental:</a:t>
            </a:r>
          </a:p>
          <a:p>
            <a:pPr marL="1085850" lvl="2" indent="-171450">
              <a:buFont typeface="Arial" panose="020B0604020202020204" pitchFamily="34" charset="0"/>
              <a:buChar char="•"/>
            </a:pPr>
            <a:r>
              <a:rPr lang="es-ES" sz="1200" b="0" i="0" kern="1200" baseline="0" dirty="0">
                <a:solidFill>
                  <a:schemeClr val="tx1"/>
                </a:solidFill>
                <a:effectLst/>
                <a:latin typeface="+mn-lt"/>
                <a:ea typeface="+mn-ea"/>
                <a:cs typeface="+mn-cs"/>
              </a:rPr>
              <a:t>Agrupados: separados por coma y se les aplica el mismo estilo</a:t>
            </a:r>
          </a:p>
          <a:p>
            <a:pPr marL="1085850" lvl="2" indent="-171450">
              <a:buFont typeface="Arial" panose="020B0604020202020204" pitchFamily="34" charset="0"/>
              <a:buChar char="•"/>
            </a:pPr>
            <a:r>
              <a:rPr lang="es-ES" sz="1200" b="0" i="0" kern="1200" baseline="0" dirty="0">
                <a:solidFill>
                  <a:schemeClr val="tx1"/>
                </a:solidFill>
                <a:effectLst/>
                <a:latin typeface="+mn-lt"/>
                <a:ea typeface="+mn-ea"/>
                <a:cs typeface="+mn-cs"/>
              </a:rPr>
              <a:t>Descendiente: cualquier elemento que esté dentro de otro. No son recomendables. Si no hay espacio indica que tiene ambas clases, espacio indica descendencia.</a:t>
            </a:r>
          </a:p>
          <a:p>
            <a:pPr marL="1085850" lvl="2" indent="-171450">
              <a:buFont typeface="Arial" panose="020B0604020202020204" pitchFamily="34" charset="0"/>
              <a:buChar char="•"/>
            </a:pPr>
            <a:r>
              <a:rPr lang="es-ES" sz="1200" b="0" i="0" kern="1200" baseline="0" dirty="0">
                <a:solidFill>
                  <a:schemeClr val="tx1"/>
                </a:solidFill>
                <a:effectLst/>
                <a:latin typeface="+mn-lt"/>
                <a:ea typeface="+mn-ea"/>
                <a:cs typeface="+mn-cs"/>
              </a:rPr>
              <a:t>Hijo directo: todos los elementos hijos al mismo &gt;</a:t>
            </a:r>
          </a:p>
          <a:p>
            <a:pPr marL="1085850" lvl="2" indent="-171450">
              <a:buFont typeface="Arial" panose="020B0604020202020204" pitchFamily="34" charset="0"/>
              <a:buChar char="•"/>
            </a:pPr>
            <a:r>
              <a:rPr lang="es-ES" sz="1200" b="0" i="0" kern="1200" baseline="0" dirty="0">
                <a:solidFill>
                  <a:schemeClr val="tx1"/>
                </a:solidFill>
                <a:effectLst/>
                <a:latin typeface="+mn-lt"/>
                <a:ea typeface="+mn-ea"/>
                <a:cs typeface="+mn-cs"/>
              </a:rPr>
              <a:t>Hermano siguiente: etiqueta hermana +</a:t>
            </a:r>
          </a:p>
          <a:p>
            <a:pPr marL="1085850" lvl="2" indent="-171450">
              <a:buFont typeface="Arial" panose="020B0604020202020204" pitchFamily="34" charset="0"/>
              <a:buChar char="•"/>
            </a:pPr>
            <a:r>
              <a:rPr lang="es-ES" sz="1200" b="0" i="0" kern="1200" baseline="0" dirty="0">
                <a:solidFill>
                  <a:schemeClr val="tx1"/>
                </a:solidFill>
                <a:effectLst/>
                <a:latin typeface="+mn-lt"/>
                <a:ea typeface="+mn-ea"/>
                <a:cs typeface="+mn-cs"/>
              </a:rPr>
              <a:t>Hermanos siguientes: ~ (no se incluye a si mismo)</a:t>
            </a:r>
          </a:p>
          <a:p>
            <a:pPr marL="628650" lvl="1" indent="-171450">
              <a:buFont typeface="Arial" panose="020B0604020202020204" pitchFamily="34" charset="0"/>
              <a:buChar char="•"/>
            </a:pPr>
            <a:endParaRPr lang="es-ES" sz="1200" b="0" i="0" kern="1200" baseline="0" dirty="0">
              <a:solidFill>
                <a:schemeClr val="tx1"/>
              </a:solidFill>
              <a:effectLst/>
              <a:latin typeface="+mn-lt"/>
              <a:ea typeface="+mn-ea"/>
              <a:cs typeface="+mn-cs"/>
            </a:endParaRPr>
          </a:p>
          <a:p>
            <a:pPr marL="628650" lvl="1" indent="-171450">
              <a:buFont typeface="Arial" panose="020B0604020202020204" pitchFamily="34" charset="0"/>
              <a:buChar char="•"/>
            </a:pPr>
            <a:r>
              <a:rPr lang="es-ES" sz="1200" b="0" i="0" kern="1200" baseline="0" dirty="0">
                <a:solidFill>
                  <a:schemeClr val="tx1"/>
                </a:solidFill>
                <a:effectLst/>
                <a:latin typeface="+mn-lt"/>
                <a:ea typeface="+mn-ea"/>
                <a:cs typeface="+mn-cs"/>
              </a:rPr>
              <a:t>Atributos</a:t>
            </a:r>
          </a:p>
          <a:p>
            <a:pPr marL="628650" lvl="1" indent="-171450">
              <a:buFont typeface="Arial" panose="020B0604020202020204" pitchFamily="34" charset="0"/>
              <a:buChar char="•"/>
            </a:pPr>
            <a:endParaRPr lang="es-ES" sz="1200" b="0" i="0" kern="1200" baseline="0" dirty="0">
              <a:solidFill>
                <a:schemeClr val="tx1"/>
              </a:solidFill>
              <a:effectLst/>
              <a:latin typeface="+mn-lt"/>
              <a:ea typeface="+mn-ea"/>
              <a:cs typeface="+mn-cs"/>
            </a:endParaRPr>
          </a:p>
          <a:p>
            <a:pPr marL="0" indent="0">
              <a:buFont typeface="+mj-lt"/>
              <a:buNone/>
            </a:pPr>
            <a:endParaRPr lang="es-ES" baseline="0" dirty="0"/>
          </a:p>
          <a:p>
            <a:pPr marL="171450" lvl="0" indent="-171450">
              <a:buFont typeface="Arial" panose="020B0604020202020204" pitchFamily="34" charset="0"/>
              <a:buChar char="•"/>
            </a:pPr>
            <a:endParaRPr lang="es-ES" baseline="0" dirty="0"/>
          </a:p>
          <a:p>
            <a:pPr marL="0" lvl="0" indent="0">
              <a:buFont typeface="Arial" panose="020B0604020202020204" pitchFamily="34" charset="0"/>
              <a:buNone/>
            </a:pPr>
            <a:endParaRPr lang="es-ES" baseline="0" dirty="0"/>
          </a:p>
          <a:p>
            <a:pPr marL="171450" lvl="0" indent="-171450">
              <a:buFont typeface="Arial" panose="020B0604020202020204" pitchFamily="34" charset="0"/>
              <a:buChar char="•"/>
            </a:pPr>
            <a:endParaRPr lang="es-ES" baseline="0" dirty="0"/>
          </a:p>
          <a:p>
            <a:pPr marL="171450" lvl="0" indent="-171450">
              <a:buFont typeface="Arial" panose="020B0604020202020204" pitchFamily="34" charset="0"/>
              <a:buChar char="•"/>
            </a:pPr>
            <a:endParaRPr lang="es-ES" baseline="0" dirty="0"/>
          </a:p>
          <a:p>
            <a:pPr marL="171450" indent="-171450">
              <a:buFont typeface="Arial" panose="020B0604020202020204" pitchFamily="34" charset="0"/>
              <a:buChar char="•"/>
            </a:pPr>
            <a:endParaRPr lang="es-ES" dirty="0"/>
          </a:p>
        </p:txBody>
      </p:sp>
      <p:sp>
        <p:nvSpPr>
          <p:cNvPr id="4" name="Marcador de número de diapositiva 3"/>
          <p:cNvSpPr>
            <a:spLocks noGrp="1"/>
          </p:cNvSpPr>
          <p:nvPr>
            <p:ph type="sldNum" sz="quarter" idx="10"/>
          </p:nvPr>
        </p:nvSpPr>
        <p:spPr/>
        <p:txBody>
          <a:bodyPr/>
          <a:lstStyle/>
          <a:p>
            <a:fld id="{4D856468-3B56-437D-8766-F3DCB404D175}" type="slidenum">
              <a:rPr lang="es-ES" smtClean="0"/>
              <a:t>8</a:t>
            </a:fld>
            <a:endParaRPr lang="es-ES"/>
          </a:p>
        </p:txBody>
      </p:sp>
    </p:spTree>
    <p:extLst>
      <p:ext uri="{BB962C8B-B14F-4D97-AF65-F5344CB8AC3E}">
        <p14:creationId xmlns:p14="http://schemas.microsoft.com/office/powerpoint/2010/main" val="10909176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 typeface="Arial" panose="020B0604020202020204" pitchFamily="34" charset="0"/>
              <a:buChar char="•"/>
            </a:pPr>
            <a:r>
              <a:rPr lang="es-ES" sz="1200" b="1" i="0" kern="1200" dirty="0">
                <a:solidFill>
                  <a:schemeClr val="tx1"/>
                </a:solidFill>
                <a:effectLst/>
                <a:latin typeface="+mn-lt"/>
                <a:ea typeface="+mn-ea"/>
                <a:cs typeface="+mn-cs"/>
              </a:rPr>
              <a:t>Especificidad</a:t>
            </a:r>
            <a:r>
              <a:rPr lang="es-ES" sz="1200" b="0" i="0" kern="1200" dirty="0">
                <a:solidFill>
                  <a:schemeClr val="tx1"/>
                </a:solidFill>
                <a:effectLst/>
                <a:latin typeface="+mn-lt"/>
                <a:ea typeface="+mn-ea"/>
                <a:cs typeface="+mn-cs"/>
              </a:rPr>
              <a:t> es la manera mediante la cual los navegadores deciden qué valores de una propiedad CSS son más relevantes para un elemento y, por lo tanto, serán aplicados.</a:t>
            </a:r>
          </a:p>
          <a:p>
            <a:pPr marL="171450" indent="-171450">
              <a:buFont typeface="Arial" panose="020B0604020202020204" pitchFamily="34" charset="0"/>
              <a:buChar char="•"/>
            </a:pPr>
            <a:r>
              <a:rPr lang="es-ES" sz="1200" b="0" i="0" kern="1200" dirty="0">
                <a:solidFill>
                  <a:schemeClr val="tx1"/>
                </a:solidFill>
                <a:effectLst/>
                <a:latin typeface="+mn-lt"/>
                <a:ea typeface="+mn-ea"/>
                <a:cs typeface="+mn-cs"/>
              </a:rPr>
              <a:t>Lo solemos ver cuando añadimos librerías externas por eso es importante comprender estos conceptos y tener una buena arquitectura.</a:t>
            </a:r>
          </a:p>
          <a:p>
            <a:pPr marL="171450" indent="-171450">
              <a:buFont typeface="Arial" panose="020B0604020202020204" pitchFamily="34" charset="0"/>
              <a:buChar char="•"/>
            </a:pPr>
            <a:r>
              <a:rPr lang="es-ES" sz="1200" b="0" i="0" kern="1200" dirty="0">
                <a:solidFill>
                  <a:schemeClr val="tx1"/>
                </a:solidFill>
                <a:effectLst/>
                <a:latin typeface="+mn-lt"/>
                <a:ea typeface="+mn-ea"/>
                <a:cs typeface="+mn-cs"/>
              </a:rPr>
              <a:t>La especificidad de una declaración se puede representar como cuatro valores separados por comas, que son:</a:t>
            </a:r>
          </a:p>
          <a:p>
            <a:pPr marL="628650" lvl="1" indent="-171450">
              <a:buFont typeface="Arial" panose="020B0604020202020204" pitchFamily="34" charset="0"/>
              <a:buChar char="•"/>
            </a:pPr>
            <a:r>
              <a:rPr lang="es-ES" sz="1200" b="0" i="0" kern="1200" dirty="0">
                <a:solidFill>
                  <a:schemeClr val="tx1"/>
                </a:solidFill>
                <a:effectLst/>
                <a:latin typeface="+mn-lt"/>
                <a:ea typeface="+mn-ea"/>
                <a:cs typeface="+mn-cs"/>
              </a:rPr>
              <a:t>Las etiquetas</a:t>
            </a:r>
            <a:r>
              <a:rPr lang="es-ES" sz="1200" b="0" i="0" kern="1200" baseline="0" dirty="0">
                <a:solidFill>
                  <a:schemeClr val="tx1"/>
                </a:solidFill>
                <a:effectLst/>
                <a:latin typeface="+mn-lt"/>
                <a:ea typeface="+mn-ea"/>
                <a:cs typeface="+mn-cs"/>
              </a:rPr>
              <a:t> valen 1</a:t>
            </a:r>
          </a:p>
          <a:p>
            <a:pPr marL="628650" lvl="1" indent="-171450">
              <a:buFont typeface="Arial" panose="020B0604020202020204" pitchFamily="34" charset="0"/>
              <a:buChar char="•"/>
            </a:pPr>
            <a:r>
              <a:rPr lang="es-ES" sz="1200" b="0" i="0" kern="1200" baseline="0" dirty="0">
                <a:solidFill>
                  <a:schemeClr val="tx1"/>
                </a:solidFill>
                <a:effectLst/>
                <a:latin typeface="+mn-lt"/>
                <a:ea typeface="+mn-ea"/>
                <a:cs typeface="+mn-cs"/>
              </a:rPr>
              <a:t>Las clases valen 10</a:t>
            </a:r>
          </a:p>
          <a:p>
            <a:pPr marL="628650" lvl="1" indent="-171450">
              <a:buFont typeface="Arial" panose="020B0604020202020204" pitchFamily="34" charset="0"/>
              <a:buChar char="•"/>
            </a:pPr>
            <a:r>
              <a:rPr lang="es-ES" sz="1200" b="0" i="0" kern="1200" baseline="0" dirty="0">
                <a:solidFill>
                  <a:schemeClr val="tx1"/>
                </a:solidFill>
                <a:effectLst/>
                <a:latin typeface="+mn-lt"/>
                <a:ea typeface="+mn-ea"/>
                <a:cs typeface="+mn-cs"/>
              </a:rPr>
              <a:t>Los ID 100</a:t>
            </a:r>
          </a:p>
          <a:p>
            <a:pPr marL="628650" lvl="1" indent="-171450">
              <a:buFont typeface="Arial" panose="020B0604020202020204" pitchFamily="34" charset="0"/>
              <a:buChar char="•"/>
            </a:pPr>
            <a:r>
              <a:rPr lang="es-ES" sz="1200" b="0" i="0" kern="1200" baseline="0" dirty="0">
                <a:solidFill>
                  <a:schemeClr val="tx1"/>
                </a:solidFill>
                <a:effectLst/>
                <a:latin typeface="+mn-lt"/>
                <a:ea typeface="+mn-ea"/>
                <a:cs typeface="+mn-cs"/>
              </a:rPr>
              <a:t>Y los </a:t>
            </a:r>
            <a:r>
              <a:rPr lang="es-ES" sz="1200" b="0" i="0" kern="1200" baseline="0" dirty="0" err="1">
                <a:solidFill>
                  <a:schemeClr val="tx1"/>
                </a:solidFill>
                <a:effectLst/>
                <a:latin typeface="+mn-lt"/>
                <a:ea typeface="+mn-ea"/>
                <a:cs typeface="+mn-cs"/>
              </a:rPr>
              <a:t>style</a:t>
            </a:r>
            <a:r>
              <a:rPr lang="es-ES" sz="1200" b="0" i="0" kern="1200" baseline="0" dirty="0">
                <a:solidFill>
                  <a:schemeClr val="tx1"/>
                </a:solidFill>
                <a:effectLst/>
                <a:latin typeface="+mn-lt"/>
                <a:ea typeface="+mn-ea"/>
                <a:cs typeface="+mn-cs"/>
              </a:rPr>
              <a:t> 1000</a:t>
            </a:r>
          </a:p>
          <a:p>
            <a:pPr marL="171450" lvl="0" indent="-171450">
              <a:buFont typeface="Arial" panose="020B0604020202020204" pitchFamily="34" charset="0"/>
              <a:buChar char="•"/>
            </a:pPr>
            <a:r>
              <a:rPr lang="es-ES" sz="1200" b="0" i="0" kern="1200" baseline="0" dirty="0">
                <a:solidFill>
                  <a:schemeClr val="tx1"/>
                </a:solidFill>
                <a:effectLst/>
                <a:latin typeface="+mn-lt"/>
                <a:ea typeface="+mn-ea"/>
                <a:cs typeface="+mn-cs"/>
              </a:rPr>
              <a:t>La especificidad se calcula en el selector</a:t>
            </a:r>
          </a:p>
          <a:p>
            <a:pPr marL="171450" lvl="0" indent="-171450">
              <a:buFont typeface="Arial" panose="020B0604020202020204" pitchFamily="34" charset="0"/>
              <a:buChar char="•"/>
            </a:pPr>
            <a:r>
              <a:rPr lang="es-ES" sz="1200" b="0" i="0" kern="1200" baseline="0" dirty="0">
                <a:solidFill>
                  <a:schemeClr val="tx1"/>
                </a:solidFill>
                <a:effectLst/>
                <a:latin typeface="+mn-lt"/>
                <a:ea typeface="+mn-ea"/>
                <a:cs typeface="+mn-cs"/>
              </a:rPr>
              <a:t>Hacer un ejemplo de especificidad:</a:t>
            </a:r>
          </a:p>
          <a:p>
            <a:pPr marL="628650" lvl="1" indent="-171450">
              <a:buFont typeface="Arial" panose="020B0604020202020204" pitchFamily="34" charset="0"/>
              <a:buChar char="•"/>
            </a:pPr>
            <a:r>
              <a:rPr lang="es-ES" sz="1200" b="0" i="0" kern="1200" baseline="0" dirty="0" err="1">
                <a:solidFill>
                  <a:schemeClr val="tx1"/>
                </a:solidFill>
                <a:effectLst/>
                <a:latin typeface="+mn-lt"/>
                <a:ea typeface="+mn-ea"/>
                <a:cs typeface="+mn-cs"/>
              </a:rPr>
              <a:t>Body#main</a:t>
            </a:r>
            <a:r>
              <a:rPr lang="es-ES" sz="1200" b="0" i="0" kern="1200" baseline="0" dirty="0">
                <a:solidFill>
                  <a:schemeClr val="tx1"/>
                </a:solidFill>
                <a:effectLst/>
                <a:latin typeface="+mn-lt"/>
                <a:ea typeface="+mn-ea"/>
                <a:cs typeface="+mn-cs"/>
              </a:rPr>
              <a:t> .</a:t>
            </a:r>
            <a:r>
              <a:rPr lang="es-ES" sz="1200" b="0" i="0" kern="1200" baseline="0" dirty="0" err="1">
                <a:solidFill>
                  <a:schemeClr val="tx1"/>
                </a:solidFill>
                <a:effectLst/>
                <a:latin typeface="+mn-lt"/>
                <a:ea typeface="+mn-ea"/>
                <a:cs typeface="+mn-cs"/>
              </a:rPr>
              <a:t>header</a:t>
            </a:r>
            <a:r>
              <a:rPr lang="es-ES" sz="1200" b="0" i="0" kern="1200" baseline="0" dirty="0">
                <a:solidFill>
                  <a:schemeClr val="tx1"/>
                </a:solidFill>
                <a:effectLst/>
                <a:latin typeface="+mn-lt"/>
                <a:ea typeface="+mn-ea"/>
                <a:cs typeface="+mn-cs"/>
              </a:rPr>
              <a:t> p</a:t>
            </a:r>
          </a:p>
          <a:p>
            <a:pPr marL="628650" lvl="1" indent="-171450">
              <a:buFont typeface="Arial" panose="020B0604020202020204" pitchFamily="34" charset="0"/>
              <a:buChar char="•"/>
            </a:pPr>
            <a:r>
              <a:rPr lang="es-ES" sz="1200" b="0" i="0" kern="1200" baseline="0" dirty="0">
                <a:solidFill>
                  <a:schemeClr val="tx1"/>
                </a:solidFill>
                <a:effectLst/>
                <a:latin typeface="+mn-lt"/>
                <a:ea typeface="+mn-ea"/>
                <a:cs typeface="+mn-cs"/>
              </a:rPr>
              <a:t>.</a:t>
            </a:r>
            <a:r>
              <a:rPr lang="es-ES" sz="1200" b="0" i="0" kern="1200" baseline="0" dirty="0" err="1">
                <a:solidFill>
                  <a:schemeClr val="tx1"/>
                </a:solidFill>
                <a:effectLst/>
                <a:latin typeface="+mn-lt"/>
                <a:ea typeface="+mn-ea"/>
                <a:cs typeface="+mn-cs"/>
              </a:rPr>
              <a:t>header</a:t>
            </a:r>
            <a:r>
              <a:rPr lang="es-ES" sz="1200" b="0" i="0" kern="1200" baseline="0" dirty="0">
                <a:solidFill>
                  <a:schemeClr val="tx1"/>
                </a:solidFill>
                <a:effectLst/>
                <a:latin typeface="+mn-lt"/>
                <a:ea typeface="+mn-ea"/>
                <a:cs typeface="+mn-cs"/>
              </a:rPr>
              <a:t> p</a:t>
            </a:r>
            <a:endParaRPr lang="es-ES" sz="1200" b="0" i="0" kern="1200" dirty="0">
              <a:solidFill>
                <a:schemeClr val="tx1"/>
              </a:solidFill>
              <a:effectLst/>
              <a:latin typeface="+mn-lt"/>
              <a:ea typeface="+mn-ea"/>
              <a:cs typeface="+mn-cs"/>
            </a:endParaRPr>
          </a:p>
          <a:p>
            <a:pPr marL="0" lvl="0" indent="0">
              <a:buFont typeface="+mj-lt"/>
              <a:buNone/>
            </a:pPr>
            <a:r>
              <a:rPr lang="es-ES" sz="1200" b="1" i="0" kern="1200" dirty="0">
                <a:solidFill>
                  <a:schemeClr val="tx1"/>
                </a:solidFill>
                <a:effectLst/>
                <a:latin typeface="+mn-lt"/>
                <a:ea typeface="+mn-ea"/>
                <a:cs typeface="+mn-cs"/>
              </a:rPr>
              <a:t>*Al</a:t>
            </a:r>
            <a:r>
              <a:rPr lang="es-ES" sz="1200" b="1" i="0" kern="1200" baseline="0" dirty="0">
                <a:solidFill>
                  <a:schemeClr val="tx1"/>
                </a:solidFill>
                <a:effectLst/>
                <a:latin typeface="+mn-lt"/>
                <a:ea typeface="+mn-ea"/>
                <a:cs typeface="+mn-cs"/>
              </a:rPr>
              <a:t> agregar un !</a:t>
            </a:r>
            <a:r>
              <a:rPr lang="es-ES" sz="1200" b="1" i="0" kern="1200" baseline="0" dirty="0" err="1">
                <a:solidFill>
                  <a:schemeClr val="tx1"/>
                </a:solidFill>
                <a:effectLst/>
                <a:latin typeface="+mn-lt"/>
                <a:ea typeface="+mn-ea"/>
                <a:cs typeface="+mn-cs"/>
              </a:rPr>
              <a:t>important</a:t>
            </a:r>
            <a:r>
              <a:rPr lang="es-ES" sz="1200" b="1" i="0" kern="1200" baseline="0" dirty="0">
                <a:solidFill>
                  <a:schemeClr val="tx1"/>
                </a:solidFill>
                <a:effectLst/>
                <a:latin typeface="+mn-lt"/>
                <a:ea typeface="+mn-ea"/>
                <a:cs typeface="+mn-cs"/>
              </a:rPr>
              <a:t> se genera un quinto grupo que prevalece por encima de cualquiera. MALA PRÁCTICA, a no ser que sea indispensable. </a:t>
            </a:r>
          </a:p>
          <a:p>
            <a:pPr marL="0" lvl="0" indent="0">
              <a:buFont typeface="+mj-lt"/>
              <a:buNone/>
            </a:pPr>
            <a:r>
              <a:rPr lang="es-ES" sz="1200" b="1" i="0" kern="1200" baseline="0" dirty="0">
                <a:solidFill>
                  <a:schemeClr val="tx1"/>
                </a:solidFill>
                <a:effectLst/>
                <a:latin typeface="+mn-lt"/>
                <a:ea typeface="+mn-ea"/>
                <a:cs typeface="+mn-cs"/>
              </a:rPr>
              <a:t>Ejemplo: sobrescribir estilos predeterminados de componentes de angular material*</a:t>
            </a:r>
          </a:p>
          <a:p>
            <a:pPr marL="0" lvl="0" indent="0">
              <a:buFont typeface="+mj-lt"/>
              <a:buNone/>
            </a:pPr>
            <a:endParaRPr lang="es-ES" sz="1200" b="1" i="0" kern="1200" baseline="0" dirty="0">
              <a:solidFill>
                <a:schemeClr val="tx1"/>
              </a:solidFill>
              <a:effectLst/>
              <a:latin typeface="+mn-lt"/>
              <a:ea typeface="+mn-ea"/>
              <a:cs typeface="+mn-cs"/>
            </a:endParaRPr>
          </a:p>
          <a:p>
            <a:pPr marL="0" lvl="0" indent="0">
              <a:buFont typeface="+mj-lt"/>
              <a:buNone/>
            </a:pPr>
            <a:r>
              <a:rPr lang="es-ES" sz="1200" b="1" i="0" kern="1200" baseline="0" dirty="0">
                <a:solidFill>
                  <a:schemeClr val="tx1"/>
                </a:solidFill>
                <a:effectLst/>
                <a:latin typeface="+mn-lt"/>
                <a:ea typeface="+mn-ea"/>
                <a:cs typeface="+mn-cs"/>
              </a:rPr>
              <a:t>También importante no añadir muchas clases intentar reducir el mayor número posible y reutilizar.</a:t>
            </a:r>
          </a:p>
          <a:p>
            <a:pPr marL="0" lvl="0" indent="0">
              <a:buFont typeface="+mj-lt"/>
              <a:buNone/>
            </a:pPr>
            <a:endParaRPr lang="es-ES" sz="1200" b="1" i="0" kern="1200" baseline="0" dirty="0">
              <a:solidFill>
                <a:schemeClr val="tx1"/>
              </a:solidFill>
              <a:effectLst/>
              <a:latin typeface="+mn-lt"/>
              <a:ea typeface="+mn-ea"/>
              <a:cs typeface="+mn-cs"/>
            </a:endParaRPr>
          </a:p>
          <a:p>
            <a:pPr marL="0" lvl="0" indent="0">
              <a:buFont typeface="+mj-lt"/>
              <a:buNone/>
            </a:pPr>
            <a:r>
              <a:rPr lang="es-ES" sz="1200" b="1" i="0" kern="1200" baseline="0" dirty="0">
                <a:solidFill>
                  <a:schemeClr val="tx1"/>
                </a:solidFill>
                <a:effectLst/>
                <a:latin typeface="+mn-lt"/>
                <a:ea typeface="+mn-ea"/>
                <a:cs typeface="+mn-cs"/>
              </a:rPr>
              <a:t>Cómo máximo bajar 2 niveles es lo recomendable.</a:t>
            </a:r>
          </a:p>
          <a:p>
            <a:pPr marL="0" lvl="0" indent="0">
              <a:buFont typeface="+mj-lt"/>
              <a:buNone/>
            </a:pPr>
            <a:endParaRPr lang="es-ES" sz="1200" b="1" i="0" kern="1200" baseline="0" dirty="0">
              <a:solidFill>
                <a:schemeClr val="tx1"/>
              </a:solidFill>
              <a:effectLst/>
              <a:latin typeface="+mn-lt"/>
              <a:ea typeface="+mn-ea"/>
              <a:cs typeface="+mn-cs"/>
            </a:endParaRPr>
          </a:p>
          <a:p>
            <a:pPr marL="0" lvl="0" indent="0">
              <a:buFont typeface="+mj-lt"/>
              <a:buNone/>
            </a:pPr>
            <a:r>
              <a:rPr lang="es-ES" sz="1200" b="1" i="0" kern="1200" baseline="0" dirty="0">
                <a:solidFill>
                  <a:schemeClr val="tx1"/>
                </a:solidFill>
                <a:effectLst/>
                <a:latin typeface="+mn-lt"/>
                <a:ea typeface="+mn-ea"/>
                <a:cs typeface="+mn-cs"/>
              </a:rPr>
              <a:t>Esto es importancia de ITCSS, que es una metodología para tratar la especificidad</a:t>
            </a:r>
            <a:endParaRPr lang="es-ES" sz="1200" b="1" i="0" kern="1200" dirty="0">
              <a:solidFill>
                <a:schemeClr val="tx1"/>
              </a:solidFill>
              <a:effectLst/>
              <a:latin typeface="+mn-lt"/>
              <a:ea typeface="+mn-ea"/>
              <a:cs typeface="+mn-cs"/>
            </a:endParaRPr>
          </a:p>
          <a:p>
            <a:pPr marL="0" lvl="0" indent="0" algn="l">
              <a:buFont typeface="+mj-lt"/>
              <a:buNone/>
            </a:pPr>
            <a:endParaRPr lang="es-ES" sz="1200" b="1" i="0" kern="1200" dirty="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4D856468-3B56-437D-8766-F3DCB404D175}" type="slidenum">
              <a:rPr lang="es-ES" smtClean="0"/>
              <a:t>9</a:t>
            </a:fld>
            <a:endParaRPr lang="es-ES"/>
          </a:p>
        </p:txBody>
      </p:sp>
    </p:spTree>
    <p:extLst>
      <p:ext uri="{BB962C8B-B14F-4D97-AF65-F5344CB8AC3E}">
        <p14:creationId xmlns:p14="http://schemas.microsoft.com/office/powerpoint/2010/main" val="2416347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3340A2CC-1B8E-4CE2-8A0E-EFD6EE5FFCB2}" type="datetime1">
              <a:rPr lang="es-ES" smtClean="0"/>
              <a:t>21/09/2020</a:t>
            </a:fld>
            <a:endParaRPr lang="es-ES"/>
          </a:p>
        </p:txBody>
      </p:sp>
      <p:sp>
        <p:nvSpPr>
          <p:cNvPr id="5" name="Marcador de pie de página 4"/>
          <p:cNvSpPr>
            <a:spLocks noGrp="1"/>
          </p:cNvSpPr>
          <p:nvPr>
            <p:ph type="ftr" sz="quarter" idx="11"/>
          </p:nvPr>
        </p:nvSpPr>
        <p:spPr/>
        <p:txBody>
          <a:bodyPr/>
          <a:lstStyle/>
          <a:p>
            <a:r>
              <a:rPr lang="es-ES"/>
              <a:t>CSS Básico</a:t>
            </a:r>
          </a:p>
        </p:txBody>
      </p:sp>
      <p:sp>
        <p:nvSpPr>
          <p:cNvPr id="6" name="Marcador de número de diapositiva 5"/>
          <p:cNvSpPr>
            <a:spLocks noGrp="1"/>
          </p:cNvSpPr>
          <p:nvPr>
            <p:ph type="sldNum" sz="quarter" idx="12"/>
          </p:nvPr>
        </p:nvSpPr>
        <p:spPr/>
        <p:txBody>
          <a:bodyPr/>
          <a:lstStyle/>
          <a:p>
            <a:fld id="{F96FDB00-D5D8-496F-8A86-E175B071149C}" type="slidenum">
              <a:rPr lang="es-ES" smtClean="0"/>
              <a:t>‹Nº›</a:t>
            </a:fld>
            <a:endParaRPr lang="es-ES"/>
          </a:p>
        </p:txBody>
      </p:sp>
    </p:spTree>
    <p:extLst>
      <p:ext uri="{BB962C8B-B14F-4D97-AF65-F5344CB8AC3E}">
        <p14:creationId xmlns:p14="http://schemas.microsoft.com/office/powerpoint/2010/main" val="2849887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D51F1428-88D0-49EC-80AA-A7DEE87EE2F2}" type="datetime1">
              <a:rPr lang="es-ES" smtClean="0"/>
              <a:t>21/09/2020</a:t>
            </a:fld>
            <a:endParaRPr lang="es-ES"/>
          </a:p>
        </p:txBody>
      </p:sp>
      <p:sp>
        <p:nvSpPr>
          <p:cNvPr id="5" name="Marcador de pie de página 4"/>
          <p:cNvSpPr>
            <a:spLocks noGrp="1"/>
          </p:cNvSpPr>
          <p:nvPr>
            <p:ph type="ftr" sz="quarter" idx="11"/>
          </p:nvPr>
        </p:nvSpPr>
        <p:spPr/>
        <p:txBody>
          <a:bodyPr/>
          <a:lstStyle/>
          <a:p>
            <a:r>
              <a:rPr lang="es-ES"/>
              <a:t>CSS Básico</a:t>
            </a:r>
          </a:p>
        </p:txBody>
      </p:sp>
      <p:sp>
        <p:nvSpPr>
          <p:cNvPr id="6" name="Marcador de número de diapositiva 5"/>
          <p:cNvSpPr>
            <a:spLocks noGrp="1"/>
          </p:cNvSpPr>
          <p:nvPr>
            <p:ph type="sldNum" sz="quarter" idx="12"/>
          </p:nvPr>
        </p:nvSpPr>
        <p:spPr/>
        <p:txBody>
          <a:bodyPr/>
          <a:lstStyle/>
          <a:p>
            <a:fld id="{F96FDB00-D5D8-496F-8A86-E175B071149C}" type="slidenum">
              <a:rPr lang="es-ES" smtClean="0"/>
              <a:t>‹Nº›</a:t>
            </a:fld>
            <a:endParaRPr lang="es-ES"/>
          </a:p>
        </p:txBody>
      </p:sp>
    </p:spTree>
    <p:extLst>
      <p:ext uri="{BB962C8B-B14F-4D97-AF65-F5344CB8AC3E}">
        <p14:creationId xmlns:p14="http://schemas.microsoft.com/office/powerpoint/2010/main" val="1893907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B887CE87-75B3-410A-B755-975FB9E27086}" type="datetime1">
              <a:rPr lang="es-ES" smtClean="0"/>
              <a:t>21/09/2020</a:t>
            </a:fld>
            <a:endParaRPr lang="es-ES"/>
          </a:p>
        </p:txBody>
      </p:sp>
      <p:sp>
        <p:nvSpPr>
          <p:cNvPr id="5" name="Marcador de pie de página 4"/>
          <p:cNvSpPr>
            <a:spLocks noGrp="1"/>
          </p:cNvSpPr>
          <p:nvPr>
            <p:ph type="ftr" sz="quarter" idx="11"/>
          </p:nvPr>
        </p:nvSpPr>
        <p:spPr/>
        <p:txBody>
          <a:bodyPr/>
          <a:lstStyle/>
          <a:p>
            <a:r>
              <a:rPr lang="es-ES"/>
              <a:t>CSS Básico</a:t>
            </a:r>
          </a:p>
        </p:txBody>
      </p:sp>
      <p:sp>
        <p:nvSpPr>
          <p:cNvPr id="6" name="Marcador de número de diapositiva 5"/>
          <p:cNvSpPr>
            <a:spLocks noGrp="1"/>
          </p:cNvSpPr>
          <p:nvPr>
            <p:ph type="sldNum" sz="quarter" idx="12"/>
          </p:nvPr>
        </p:nvSpPr>
        <p:spPr/>
        <p:txBody>
          <a:bodyPr/>
          <a:lstStyle/>
          <a:p>
            <a:fld id="{F96FDB00-D5D8-496F-8A86-E175B071149C}" type="slidenum">
              <a:rPr lang="es-ES" smtClean="0"/>
              <a:t>‹Nº›</a:t>
            </a:fld>
            <a:endParaRPr lang="es-ES"/>
          </a:p>
        </p:txBody>
      </p:sp>
    </p:spTree>
    <p:extLst>
      <p:ext uri="{BB962C8B-B14F-4D97-AF65-F5344CB8AC3E}">
        <p14:creationId xmlns:p14="http://schemas.microsoft.com/office/powerpoint/2010/main" val="700617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3A53DFF7-3244-484B-BCCB-F4EDEA26B2CE}" type="datetime1">
              <a:rPr lang="es-ES" smtClean="0"/>
              <a:t>21/09/2020</a:t>
            </a:fld>
            <a:endParaRPr lang="es-ES"/>
          </a:p>
        </p:txBody>
      </p:sp>
      <p:sp>
        <p:nvSpPr>
          <p:cNvPr id="5" name="Marcador de pie de página 4"/>
          <p:cNvSpPr>
            <a:spLocks noGrp="1"/>
          </p:cNvSpPr>
          <p:nvPr>
            <p:ph type="ftr" sz="quarter" idx="11"/>
          </p:nvPr>
        </p:nvSpPr>
        <p:spPr/>
        <p:txBody>
          <a:bodyPr/>
          <a:lstStyle/>
          <a:p>
            <a:r>
              <a:rPr lang="es-ES"/>
              <a:t>CSS Básico</a:t>
            </a:r>
          </a:p>
        </p:txBody>
      </p:sp>
      <p:sp>
        <p:nvSpPr>
          <p:cNvPr id="6" name="Marcador de número de diapositiva 5"/>
          <p:cNvSpPr>
            <a:spLocks noGrp="1"/>
          </p:cNvSpPr>
          <p:nvPr>
            <p:ph type="sldNum" sz="quarter" idx="12"/>
          </p:nvPr>
        </p:nvSpPr>
        <p:spPr/>
        <p:txBody>
          <a:bodyPr/>
          <a:lstStyle/>
          <a:p>
            <a:fld id="{F96FDB00-D5D8-496F-8A86-E175B071149C}" type="slidenum">
              <a:rPr lang="es-ES" smtClean="0"/>
              <a:t>‹Nº›</a:t>
            </a:fld>
            <a:endParaRPr lang="es-ES"/>
          </a:p>
        </p:txBody>
      </p:sp>
    </p:spTree>
    <p:extLst>
      <p:ext uri="{BB962C8B-B14F-4D97-AF65-F5344CB8AC3E}">
        <p14:creationId xmlns:p14="http://schemas.microsoft.com/office/powerpoint/2010/main" val="1689257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3F2BC912-BF64-4BFF-AF98-F510A8B19428}" type="datetime1">
              <a:rPr lang="es-ES" smtClean="0"/>
              <a:t>21/09/2020</a:t>
            </a:fld>
            <a:endParaRPr lang="es-ES"/>
          </a:p>
        </p:txBody>
      </p:sp>
      <p:sp>
        <p:nvSpPr>
          <p:cNvPr id="5" name="Marcador de pie de página 4"/>
          <p:cNvSpPr>
            <a:spLocks noGrp="1"/>
          </p:cNvSpPr>
          <p:nvPr>
            <p:ph type="ftr" sz="quarter" idx="11"/>
          </p:nvPr>
        </p:nvSpPr>
        <p:spPr/>
        <p:txBody>
          <a:bodyPr/>
          <a:lstStyle/>
          <a:p>
            <a:r>
              <a:rPr lang="es-ES"/>
              <a:t>CSS Básico</a:t>
            </a:r>
          </a:p>
        </p:txBody>
      </p:sp>
      <p:sp>
        <p:nvSpPr>
          <p:cNvPr id="6" name="Marcador de número de diapositiva 5"/>
          <p:cNvSpPr>
            <a:spLocks noGrp="1"/>
          </p:cNvSpPr>
          <p:nvPr>
            <p:ph type="sldNum" sz="quarter" idx="12"/>
          </p:nvPr>
        </p:nvSpPr>
        <p:spPr/>
        <p:txBody>
          <a:bodyPr/>
          <a:lstStyle/>
          <a:p>
            <a:fld id="{F96FDB00-D5D8-496F-8A86-E175B071149C}" type="slidenum">
              <a:rPr lang="es-ES" smtClean="0"/>
              <a:t>‹Nº›</a:t>
            </a:fld>
            <a:endParaRPr lang="es-ES"/>
          </a:p>
        </p:txBody>
      </p:sp>
    </p:spTree>
    <p:extLst>
      <p:ext uri="{BB962C8B-B14F-4D97-AF65-F5344CB8AC3E}">
        <p14:creationId xmlns:p14="http://schemas.microsoft.com/office/powerpoint/2010/main" val="1888399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46DF9BE2-56FF-46E3-A238-5CCC9177A3AC}" type="datetime1">
              <a:rPr lang="es-ES" smtClean="0"/>
              <a:t>21/09/2020</a:t>
            </a:fld>
            <a:endParaRPr lang="es-ES"/>
          </a:p>
        </p:txBody>
      </p:sp>
      <p:sp>
        <p:nvSpPr>
          <p:cNvPr id="6" name="Marcador de pie de página 5"/>
          <p:cNvSpPr>
            <a:spLocks noGrp="1"/>
          </p:cNvSpPr>
          <p:nvPr>
            <p:ph type="ftr" sz="quarter" idx="11"/>
          </p:nvPr>
        </p:nvSpPr>
        <p:spPr/>
        <p:txBody>
          <a:bodyPr/>
          <a:lstStyle/>
          <a:p>
            <a:r>
              <a:rPr lang="es-ES"/>
              <a:t>CSS Básico</a:t>
            </a:r>
          </a:p>
        </p:txBody>
      </p:sp>
      <p:sp>
        <p:nvSpPr>
          <p:cNvPr id="7" name="Marcador de número de diapositiva 6"/>
          <p:cNvSpPr>
            <a:spLocks noGrp="1"/>
          </p:cNvSpPr>
          <p:nvPr>
            <p:ph type="sldNum" sz="quarter" idx="12"/>
          </p:nvPr>
        </p:nvSpPr>
        <p:spPr/>
        <p:txBody>
          <a:bodyPr/>
          <a:lstStyle/>
          <a:p>
            <a:fld id="{F96FDB00-D5D8-496F-8A86-E175B071149C}" type="slidenum">
              <a:rPr lang="es-ES" smtClean="0"/>
              <a:t>‹Nº›</a:t>
            </a:fld>
            <a:endParaRPr lang="es-ES"/>
          </a:p>
        </p:txBody>
      </p:sp>
    </p:spTree>
    <p:extLst>
      <p:ext uri="{BB962C8B-B14F-4D97-AF65-F5344CB8AC3E}">
        <p14:creationId xmlns:p14="http://schemas.microsoft.com/office/powerpoint/2010/main" val="2034237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2D3927A3-8519-4BDD-B584-125757BB0D8D}" type="datetime1">
              <a:rPr lang="es-ES" smtClean="0"/>
              <a:t>21/09/2020</a:t>
            </a:fld>
            <a:endParaRPr lang="es-ES"/>
          </a:p>
        </p:txBody>
      </p:sp>
      <p:sp>
        <p:nvSpPr>
          <p:cNvPr id="8" name="Marcador de pie de página 7"/>
          <p:cNvSpPr>
            <a:spLocks noGrp="1"/>
          </p:cNvSpPr>
          <p:nvPr>
            <p:ph type="ftr" sz="quarter" idx="11"/>
          </p:nvPr>
        </p:nvSpPr>
        <p:spPr/>
        <p:txBody>
          <a:bodyPr/>
          <a:lstStyle/>
          <a:p>
            <a:r>
              <a:rPr lang="es-ES"/>
              <a:t>CSS Básico</a:t>
            </a:r>
          </a:p>
        </p:txBody>
      </p:sp>
      <p:sp>
        <p:nvSpPr>
          <p:cNvPr id="9" name="Marcador de número de diapositiva 8"/>
          <p:cNvSpPr>
            <a:spLocks noGrp="1"/>
          </p:cNvSpPr>
          <p:nvPr>
            <p:ph type="sldNum" sz="quarter" idx="12"/>
          </p:nvPr>
        </p:nvSpPr>
        <p:spPr/>
        <p:txBody>
          <a:bodyPr/>
          <a:lstStyle/>
          <a:p>
            <a:fld id="{F96FDB00-D5D8-496F-8A86-E175B071149C}" type="slidenum">
              <a:rPr lang="es-ES" smtClean="0"/>
              <a:t>‹Nº›</a:t>
            </a:fld>
            <a:endParaRPr lang="es-ES"/>
          </a:p>
        </p:txBody>
      </p:sp>
    </p:spTree>
    <p:extLst>
      <p:ext uri="{BB962C8B-B14F-4D97-AF65-F5344CB8AC3E}">
        <p14:creationId xmlns:p14="http://schemas.microsoft.com/office/powerpoint/2010/main" val="2132744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2A4E6871-9456-4E3B-868F-0F5C1461A8AD}" type="datetime1">
              <a:rPr lang="es-ES" smtClean="0"/>
              <a:t>21/09/2020</a:t>
            </a:fld>
            <a:endParaRPr lang="es-ES"/>
          </a:p>
        </p:txBody>
      </p:sp>
      <p:sp>
        <p:nvSpPr>
          <p:cNvPr id="4" name="Marcador de pie de página 3"/>
          <p:cNvSpPr>
            <a:spLocks noGrp="1"/>
          </p:cNvSpPr>
          <p:nvPr>
            <p:ph type="ftr" sz="quarter" idx="11"/>
          </p:nvPr>
        </p:nvSpPr>
        <p:spPr/>
        <p:txBody>
          <a:bodyPr/>
          <a:lstStyle/>
          <a:p>
            <a:r>
              <a:rPr lang="es-ES"/>
              <a:t>CSS Básico</a:t>
            </a:r>
          </a:p>
        </p:txBody>
      </p:sp>
      <p:sp>
        <p:nvSpPr>
          <p:cNvPr id="5" name="Marcador de número de diapositiva 4"/>
          <p:cNvSpPr>
            <a:spLocks noGrp="1"/>
          </p:cNvSpPr>
          <p:nvPr>
            <p:ph type="sldNum" sz="quarter" idx="12"/>
          </p:nvPr>
        </p:nvSpPr>
        <p:spPr/>
        <p:txBody>
          <a:bodyPr/>
          <a:lstStyle/>
          <a:p>
            <a:fld id="{F96FDB00-D5D8-496F-8A86-E175B071149C}" type="slidenum">
              <a:rPr lang="es-ES" smtClean="0"/>
              <a:t>‹Nº›</a:t>
            </a:fld>
            <a:endParaRPr lang="es-ES"/>
          </a:p>
        </p:txBody>
      </p:sp>
    </p:spTree>
    <p:extLst>
      <p:ext uri="{BB962C8B-B14F-4D97-AF65-F5344CB8AC3E}">
        <p14:creationId xmlns:p14="http://schemas.microsoft.com/office/powerpoint/2010/main" val="1753960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FE801CDA-CAB2-4141-A74F-098876521FB3}" type="datetime1">
              <a:rPr lang="es-ES" smtClean="0"/>
              <a:t>21/09/2020</a:t>
            </a:fld>
            <a:endParaRPr lang="es-ES"/>
          </a:p>
        </p:txBody>
      </p:sp>
      <p:sp>
        <p:nvSpPr>
          <p:cNvPr id="3" name="Marcador de pie de página 2"/>
          <p:cNvSpPr>
            <a:spLocks noGrp="1"/>
          </p:cNvSpPr>
          <p:nvPr>
            <p:ph type="ftr" sz="quarter" idx="11"/>
          </p:nvPr>
        </p:nvSpPr>
        <p:spPr/>
        <p:txBody>
          <a:bodyPr/>
          <a:lstStyle/>
          <a:p>
            <a:r>
              <a:rPr lang="es-ES"/>
              <a:t>CSS Básico</a:t>
            </a:r>
          </a:p>
        </p:txBody>
      </p:sp>
      <p:sp>
        <p:nvSpPr>
          <p:cNvPr id="4" name="Marcador de número de diapositiva 3"/>
          <p:cNvSpPr>
            <a:spLocks noGrp="1"/>
          </p:cNvSpPr>
          <p:nvPr>
            <p:ph type="sldNum" sz="quarter" idx="12"/>
          </p:nvPr>
        </p:nvSpPr>
        <p:spPr/>
        <p:txBody>
          <a:bodyPr/>
          <a:lstStyle/>
          <a:p>
            <a:fld id="{F96FDB00-D5D8-496F-8A86-E175B071149C}" type="slidenum">
              <a:rPr lang="es-ES" smtClean="0"/>
              <a:t>‹Nº›</a:t>
            </a:fld>
            <a:endParaRPr lang="es-ES"/>
          </a:p>
        </p:txBody>
      </p:sp>
    </p:spTree>
    <p:extLst>
      <p:ext uri="{BB962C8B-B14F-4D97-AF65-F5344CB8AC3E}">
        <p14:creationId xmlns:p14="http://schemas.microsoft.com/office/powerpoint/2010/main" val="1283448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81AAB512-6136-4EFE-B7AD-0D356BB2F7FE}" type="datetime1">
              <a:rPr lang="es-ES" smtClean="0"/>
              <a:t>21/09/2020</a:t>
            </a:fld>
            <a:endParaRPr lang="es-ES"/>
          </a:p>
        </p:txBody>
      </p:sp>
      <p:sp>
        <p:nvSpPr>
          <p:cNvPr id="6" name="Marcador de pie de página 5"/>
          <p:cNvSpPr>
            <a:spLocks noGrp="1"/>
          </p:cNvSpPr>
          <p:nvPr>
            <p:ph type="ftr" sz="quarter" idx="11"/>
          </p:nvPr>
        </p:nvSpPr>
        <p:spPr/>
        <p:txBody>
          <a:bodyPr/>
          <a:lstStyle/>
          <a:p>
            <a:r>
              <a:rPr lang="es-ES"/>
              <a:t>CSS Básico</a:t>
            </a:r>
          </a:p>
        </p:txBody>
      </p:sp>
      <p:sp>
        <p:nvSpPr>
          <p:cNvPr id="7" name="Marcador de número de diapositiva 6"/>
          <p:cNvSpPr>
            <a:spLocks noGrp="1"/>
          </p:cNvSpPr>
          <p:nvPr>
            <p:ph type="sldNum" sz="quarter" idx="12"/>
          </p:nvPr>
        </p:nvSpPr>
        <p:spPr/>
        <p:txBody>
          <a:bodyPr/>
          <a:lstStyle/>
          <a:p>
            <a:fld id="{F96FDB00-D5D8-496F-8A86-E175B071149C}" type="slidenum">
              <a:rPr lang="es-ES" smtClean="0"/>
              <a:t>‹Nº›</a:t>
            </a:fld>
            <a:endParaRPr lang="es-ES"/>
          </a:p>
        </p:txBody>
      </p:sp>
    </p:spTree>
    <p:extLst>
      <p:ext uri="{BB962C8B-B14F-4D97-AF65-F5344CB8AC3E}">
        <p14:creationId xmlns:p14="http://schemas.microsoft.com/office/powerpoint/2010/main" val="3017368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AA6E443E-2A17-46C9-AA73-E39300AABA05}" type="datetime1">
              <a:rPr lang="es-ES" smtClean="0"/>
              <a:t>21/09/2020</a:t>
            </a:fld>
            <a:endParaRPr lang="es-ES"/>
          </a:p>
        </p:txBody>
      </p:sp>
      <p:sp>
        <p:nvSpPr>
          <p:cNvPr id="6" name="Marcador de pie de página 5"/>
          <p:cNvSpPr>
            <a:spLocks noGrp="1"/>
          </p:cNvSpPr>
          <p:nvPr>
            <p:ph type="ftr" sz="quarter" idx="11"/>
          </p:nvPr>
        </p:nvSpPr>
        <p:spPr/>
        <p:txBody>
          <a:bodyPr/>
          <a:lstStyle/>
          <a:p>
            <a:r>
              <a:rPr lang="es-ES"/>
              <a:t>CSS Básico</a:t>
            </a:r>
          </a:p>
        </p:txBody>
      </p:sp>
      <p:sp>
        <p:nvSpPr>
          <p:cNvPr id="7" name="Marcador de número de diapositiva 6"/>
          <p:cNvSpPr>
            <a:spLocks noGrp="1"/>
          </p:cNvSpPr>
          <p:nvPr>
            <p:ph type="sldNum" sz="quarter" idx="12"/>
          </p:nvPr>
        </p:nvSpPr>
        <p:spPr/>
        <p:txBody>
          <a:bodyPr/>
          <a:lstStyle/>
          <a:p>
            <a:fld id="{F96FDB00-D5D8-496F-8A86-E175B071149C}" type="slidenum">
              <a:rPr lang="es-ES" smtClean="0"/>
              <a:t>‹Nº›</a:t>
            </a:fld>
            <a:endParaRPr lang="es-ES"/>
          </a:p>
        </p:txBody>
      </p:sp>
    </p:spTree>
    <p:extLst>
      <p:ext uri="{BB962C8B-B14F-4D97-AF65-F5344CB8AC3E}">
        <p14:creationId xmlns:p14="http://schemas.microsoft.com/office/powerpoint/2010/main" val="708846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8BEC8B-24C5-4512-8DCD-EB65F27F21FD}" type="datetime1">
              <a:rPr lang="es-ES" smtClean="0"/>
              <a:t>21/09/2020</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ES"/>
              <a:t>CSS Básico</a:t>
            </a:r>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6FDB00-D5D8-496F-8A86-E175B071149C}" type="slidenum">
              <a:rPr lang="es-ES" smtClean="0"/>
              <a:t>‹Nº›</a:t>
            </a:fld>
            <a:endParaRPr lang="es-ES"/>
          </a:p>
        </p:txBody>
      </p:sp>
    </p:spTree>
    <p:extLst>
      <p:ext uri="{BB962C8B-B14F-4D97-AF65-F5344CB8AC3E}">
        <p14:creationId xmlns:p14="http://schemas.microsoft.com/office/powerpoint/2010/main" val="9346042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16.jpeg"/><Relationship Id="rId5" Type="http://schemas.openxmlformats.org/officeDocument/2006/relationships/hyperlink" Target="https://www.w3schools.com/css/exercise.asp?filename=exercise_howto1" TargetMode="Externa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hyperlink" Target="https://www.w3schools.com/css/exercise.asp?filename=exercise_boxmodel1" TargetMode="Externa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hyperlink" Target="https://www.w3schools.com/css/exercise.asp?filename=exercise_dimension1" TargetMode="Externa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png"/><Relationship Id="rId7" Type="http://schemas.openxmlformats.org/officeDocument/2006/relationships/hyperlink" Target="https://www.w3schools.com/css/exercise.asp?filename=exercise_display_visibility3"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hyperlink" Target="https://www.w3schools.com/css/tryit.asp?filename=trycss_inline-block_span1" TargetMode="Externa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png"/><Relationship Id="rId7"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hyperlink" Target="https://www.w3schools.com/css/exercise.asp?filename=exercise_margin1" TargetMode="External"/><Relationship Id="rId4" Type="http://schemas.openxmlformats.org/officeDocument/2006/relationships/image" Target="../media/image22.png"/><Relationship Id="rId9" Type="http://schemas.openxmlformats.org/officeDocument/2006/relationships/hyperlink" Target="https://www.w3schools.com/css/tryit.asp?filename=trycss_margin_collapse"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www.w3schools.com/css/tryit.asp?filename=trycss_padding_width" TargetMode="External"/><Relationship Id="rId3" Type="http://schemas.openxmlformats.org/officeDocument/2006/relationships/image" Target="../media/image1.png"/><Relationship Id="rId7"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hyperlink" Target="https://www.w3schools.com/css/exercise.asp?filename=exercise_padding1" TargetMode="External"/></Relationships>
</file>

<file path=ppt/slides/_rels/slide16.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1.png"/><Relationship Id="rId7"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33.png"/><Relationship Id="rId11" Type="http://schemas.openxmlformats.org/officeDocument/2006/relationships/hyperlink" Target="https://www.w3schools.com/css/exercise.asp?filename=exercise_border1" TargetMode="External"/><Relationship Id="rId5" Type="http://schemas.openxmlformats.org/officeDocument/2006/relationships/image" Target="../media/image32.png"/><Relationship Id="rId10" Type="http://schemas.openxmlformats.org/officeDocument/2006/relationships/hyperlink" Target="https://www.w3schools.com/css/tryit.asp?filename=trycss_border-side" TargetMode="External"/><Relationship Id="rId4" Type="http://schemas.openxmlformats.org/officeDocument/2006/relationships/image" Target="../media/image31.png"/><Relationship Id="rId9"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www.w3schools.com/css/exercise.asp?filename=exercise_outline1"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hyperlink" Target="https://codepen.io/na7acha/pen/VwwwEgY?&amp;editable=true" TargetMode="External"/><Relationship Id="rId5" Type="http://schemas.openxmlformats.org/officeDocument/2006/relationships/image" Target="../media/image38.png"/><Relationship Id="rId4" Type="http://schemas.openxmlformats.org/officeDocument/2006/relationships/image" Target="../media/image37.png"/></Relationships>
</file>

<file path=ppt/slides/_rels/slide18.xml.rels><?xml version="1.0" encoding="UTF-8" standalone="yes"?>
<Relationships xmlns="http://schemas.openxmlformats.org/package/2006/relationships"><Relationship Id="rId8" Type="http://schemas.openxmlformats.org/officeDocument/2006/relationships/hyperlink" Target="https://www.w3schools.com/css/exercise.asp?filename=exercise_css3_shadows1" TargetMode="External"/><Relationship Id="rId3" Type="http://schemas.openxmlformats.org/officeDocument/2006/relationships/image" Target="../media/image1.png"/><Relationship Id="rId7" Type="http://schemas.openxmlformats.org/officeDocument/2006/relationships/image" Target="../media/image41.png"/><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hyperlink" Target="https://www.cssmatic.com/box-shadow" TargetMode="External"/></Relationships>
</file>

<file path=ppt/slides/_rels/slide19.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hyperlink" Target="https://www.w3schools.com/css/tryit.asp?filename=trycss_background-image_attachment2" TargetMode="External"/><Relationship Id="rId3" Type="http://schemas.openxmlformats.org/officeDocument/2006/relationships/image" Target="../media/image1.png"/><Relationship Id="rId7" Type="http://schemas.openxmlformats.org/officeDocument/2006/relationships/image" Target="../media/image43.png"/><Relationship Id="rId12" Type="http://schemas.openxmlformats.org/officeDocument/2006/relationships/image" Target="../media/image48.png"/><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hyperlink" Target="https://www.w3schools.com/css/exercise.asp?filename=exercise_css3_backgrounds1" TargetMode="External"/><Relationship Id="rId10" Type="http://schemas.openxmlformats.org/officeDocument/2006/relationships/image" Target="../media/image46.png"/><Relationship Id="rId4" Type="http://schemas.openxmlformats.org/officeDocument/2006/relationships/hyperlink" Target="https://www.w3schools.com/css/exercise.asp?filename=exercise_background1" TargetMode="External"/><Relationship Id="rId9" Type="http://schemas.openxmlformats.org/officeDocument/2006/relationships/image" Target="../media/image45.png"/><Relationship Id="rId14" Type="http://schemas.openxmlformats.org/officeDocument/2006/relationships/hyperlink" Target="https://www.w3schools.com/css/css3_backgrounds.asp"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49.jpe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hyperlink" Target="https://www.w3schools.com/css/exercise.asp?filename=exercise_text1" TargetMode="External"/><Relationship Id="rId5" Type="http://schemas.openxmlformats.org/officeDocument/2006/relationships/hyperlink" Target="https://codepen.io/na7acha/pen/dyyygxo" TargetMode="External"/><Relationship Id="rId4" Type="http://schemas.openxmlformats.org/officeDocument/2006/relationships/image" Target="../media/image50.png"/></Relationships>
</file>

<file path=ppt/slides/_rels/slide22.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1.png"/><Relationship Id="rId7" Type="http://schemas.openxmlformats.org/officeDocument/2006/relationships/image" Target="../media/image53.png"/><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image" Target="../media/image52.png"/><Relationship Id="rId5" Type="http://schemas.openxmlformats.org/officeDocument/2006/relationships/image" Target="../media/image51.png"/><Relationship Id="rId10" Type="http://schemas.openxmlformats.org/officeDocument/2006/relationships/image" Target="../media/image56.png"/><Relationship Id="rId4" Type="http://schemas.openxmlformats.org/officeDocument/2006/relationships/hyperlink" Target="https://www.w3schools.com/css/exercise.asp?filename=exercise_font1" TargetMode="External"/><Relationship Id="rId9" Type="http://schemas.openxmlformats.org/officeDocument/2006/relationships/image" Target="../media/image55.png"/></Relationships>
</file>

<file path=ppt/slides/_rels/slide23.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1.png"/><Relationship Id="rId7" Type="http://schemas.openxmlformats.org/officeDocument/2006/relationships/image" Target="../media/image57.png"/><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hyperlink" Target="https://www.w3schools.com/css/exercise.asp?filename=exercise_link1" TargetMode="External"/><Relationship Id="rId5" Type="http://schemas.openxmlformats.org/officeDocument/2006/relationships/hyperlink" Target="https://www.w3schools.com/css/tryit.asp?filename=trycss_link_advanced" TargetMode="External"/><Relationship Id="rId4" Type="http://schemas.openxmlformats.org/officeDocument/2006/relationships/hyperlink" Target="https://www.w3schools.com/css/tryit.asp?filename=trycss_link"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hyperlink" Target="https://www.w3schools.com/css/exercise.asp?filename=exercise_pseudo_classes1" TargetMode="External"/><Relationship Id="rId4" Type="http://schemas.openxmlformats.org/officeDocument/2006/relationships/image" Target="../media/image59.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4.xml"/><Relationship Id="rId6" Type="http://schemas.openxmlformats.org/officeDocument/2006/relationships/hyperlink" Target="https://www.w3schools.com/css/exercise.asp?filename=exercise_pseudo_elements1" TargetMode="External"/><Relationship Id="rId5" Type="http://schemas.openxmlformats.org/officeDocument/2006/relationships/image" Target="../media/image61.png"/><Relationship Id="rId4" Type="http://schemas.openxmlformats.org/officeDocument/2006/relationships/image" Target="../media/image60.png"/></Relationships>
</file>

<file path=ppt/slides/_rels/slide26.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1.png"/><Relationship Id="rId7" Type="http://schemas.openxmlformats.org/officeDocument/2006/relationships/image" Target="../media/image64.png"/><Relationship Id="rId2" Type="http://schemas.openxmlformats.org/officeDocument/2006/relationships/notesSlide" Target="../notesSlides/notesSlide26.xml"/><Relationship Id="rId1" Type="http://schemas.openxmlformats.org/officeDocument/2006/relationships/slideLayout" Target="../slideLayouts/slideLayout4.xml"/><Relationship Id="rId6" Type="http://schemas.openxmlformats.org/officeDocument/2006/relationships/hyperlink" Target="https://www.w3schools.com/css/exercise.asp?filename=exercise_list1" TargetMode="External"/><Relationship Id="rId11" Type="http://schemas.openxmlformats.org/officeDocument/2006/relationships/hyperlink" Target="https://www.w3schools.com/css/exercise.asp?filename=exercise_table1" TargetMode="External"/><Relationship Id="rId5" Type="http://schemas.openxmlformats.org/officeDocument/2006/relationships/image" Target="../media/image63.png"/><Relationship Id="rId10" Type="http://schemas.openxmlformats.org/officeDocument/2006/relationships/image" Target="../media/image67.png"/><Relationship Id="rId4" Type="http://schemas.openxmlformats.org/officeDocument/2006/relationships/image" Target="../media/image62.png"/><Relationship Id="rId9" Type="http://schemas.openxmlformats.org/officeDocument/2006/relationships/image" Target="../media/image66.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www.w3schools.com/css/css_counters.asp" TargetMode="External"/><Relationship Id="rId2" Type="http://schemas.openxmlformats.org/officeDocument/2006/relationships/notesSlide" Target="../notesSlides/notesSlide27.xml"/><Relationship Id="rId1" Type="http://schemas.openxmlformats.org/officeDocument/2006/relationships/slideLayout" Target="../slideLayouts/slideLayout4.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s>
</file>

<file path=ppt/slides/_rels/slide28.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1.png"/><Relationship Id="rId7" Type="http://schemas.openxmlformats.org/officeDocument/2006/relationships/image" Target="../media/image73.png"/><Relationship Id="rId2" Type="http://schemas.openxmlformats.org/officeDocument/2006/relationships/notesSlide" Target="../notesSlides/notesSlide28.xml"/><Relationship Id="rId1" Type="http://schemas.openxmlformats.org/officeDocument/2006/relationships/slideLayout" Target="../slideLayouts/slideLayout4.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hyperlink" Target="https://www.w3schools.com/colors/colors_names.asp" TargetMode="External"/><Relationship Id="rId9" Type="http://schemas.openxmlformats.org/officeDocument/2006/relationships/image" Target="../media/image75.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www.w3schools.com/css/css3_gradients.asp" TargetMode="External"/><Relationship Id="rId2" Type="http://schemas.openxmlformats.org/officeDocument/2006/relationships/notesSlide" Target="../notesSlides/notesSlide29.xml"/><Relationship Id="rId1" Type="http://schemas.openxmlformats.org/officeDocument/2006/relationships/slideLayout" Target="../slideLayouts/slideLayout4.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hyperlink" Target="/-moz/-linear/-gradient/(left/,/%20rgba/(248/,80/,50/,1/)/%200/%25/,/%20rgba/(241/,111/,92/,1/)/%2050/%25/,/%20rgba/(246/,41/,12/,1/)/%2051/%25/,/%20rgba/(240/,47/,23/,1/)/%2071/%25/,/%20rgba/(231/,56/,39/,1/)/%20100/%25/)/;"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jp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4.xml"/><Relationship Id="rId6" Type="http://schemas.openxmlformats.org/officeDocument/2006/relationships/hyperlink" Target="https://www.w3schools.com/css/exercise.asp?filename=exercise_positioning1" TargetMode="External"/><Relationship Id="rId5" Type="http://schemas.openxmlformats.org/officeDocument/2006/relationships/image" Target="../media/image79.png"/><Relationship Id="rId4" Type="http://schemas.openxmlformats.org/officeDocument/2006/relationships/image" Target="../media/image78.png"/></Relationships>
</file>

<file path=ppt/slides/_rels/slide31.xml.rels><?xml version="1.0" encoding="UTF-8" standalone="yes"?>
<Relationships xmlns="http://schemas.openxmlformats.org/package/2006/relationships"><Relationship Id="rId8" Type="http://schemas.openxmlformats.org/officeDocument/2006/relationships/image" Target="../media/image83.png"/><Relationship Id="rId3" Type="http://schemas.openxmlformats.org/officeDocument/2006/relationships/image" Target="../media/image1.png"/><Relationship Id="rId7" Type="http://schemas.openxmlformats.org/officeDocument/2006/relationships/image" Target="../media/image82.png"/><Relationship Id="rId2" Type="http://schemas.openxmlformats.org/officeDocument/2006/relationships/notesSlide" Target="../notesSlides/notesSlide31.xml"/><Relationship Id="rId1" Type="http://schemas.openxmlformats.org/officeDocument/2006/relationships/slideLayout" Target="../slideLayouts/slideLayout4.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hyperlink" Target="https://www.w3schools.com/css/exercise.asp?filename=exercise_overflow1"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4.xml"/><Relationship Id="rId6" Type="http://schemas.openxmlformats.org/officeDocument/2006/relationships/image" Target="../media/image84.png"/><Relationship Id="rId5" Type="http://schemas.openxmlformats.org/officeDocument/2006/relationships/hyperlink" Target="https://tburleson-layouts-demos.firebaseapp.com/#/docs" TargetMode="External"/><Relationship Id="rId4" Type="http://schemas.openxmlformats.org/officeDocument/2006/relationships/hyperlink" Target="https://css-tricks.com/snippets/css/a-guide-to-flexbox/"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4.xml"/><Relationship Id="rId5" Type="http://schemas.openxmlformats.org/officeDocument/2006/relationships/hyperlink" Target="https://flexboxfroggy.com/#es" TargetMode="External"/><Relationship Id="rId4" Type="http://schemas.openxmlformats.org/officeDocument/2006/relationships/hyperlink" Target="https://codepen.io/enxaneta/full/adLPwv"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4.xml"/><Relationship Id="rId6" Type="http://schemas.openxmlformats.org/officeDocument/2006/relationships/image" Target="../media/image85.PNG"/><Relationship Id="rId5" Type="http://schemas.openxmlformats.org/officeDocument/2006/relationships/hyperlink" Target="https://codepen.io/IbanVeiss/pen/KJgbJE" TargetMode="External"/><Relationship Id="rId4" Type="http://schemas.openxmlformats.org/officeDocument/2006/relationships/hyperlink" Target="https://css-tricks.com/snippets/css/complete-guide-grid/"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4.xml"/><Relationship Id="rId4" Type="http://schemas.openxmlformats.org/officeDocument/2006/relationships/image" Target="../media/image86.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www.w3schools.com/cssref/css3_pr_mediaquery.asp" TargetMode="External"/><Relationship Id="rId2" Type="http://schemas.openxmlformats.org/officeDocument/2006/relationships/notesSlide" Target="../notesSlides/notesSlide37.xml"/><Relationship Id="rId1" Type="http://schemas.openxmlformats.org/officeDocument/2006/relationships/slideLayout" Target="../slideLayouts/slideLayout4.xml"/><Relationship Id="rId6" Type="http://schemas.openxmlformats.org/officeDocument/2006/relationships/hyperlink" Target="https://codepen.io/TrentWalton/full/kqxDy" TargetMode="External"/><Relationship Id="rId5" Type="http://schemas.openxmlformats.org/officeDocument/2006/relationships/image" Target="../media/image88.jpeg"/><Relationship Id="rId4" Type="http://schemas.openxmlformats.org/officeDocument/2006/relationships/image" Target="../media/image87.jpeg"/></Relationships>
</file>

<file path=ppt/slides/_rels/slide38.xml.rels><?xml version="1.0" encoding="UTF-8" standalone="yes"?>
<Relationships xmlns="http://schemas.openxmlformats.org/package/2006/relationships"><Relationship Id="rId8" Type="http://schemas.openxmlformats.org/officeDocument/2006/relationships/hyperlink" Target="https://www.w3.org/TR/selectors/#specificity" TargetMode="External"/><Relationship Id="rId3" Type="http://schemas.openxmlformats.org/officeDocument/2006/relationships/hyperlink" Target="https://www.w3schools.com/css/default.asp" TargetMode="External"/><Relationship Id="rId7" Type="http://schemas.openxmlformats.org/officeDocument/2006/relationships/hyperlink" Target="https://caniuse.com/" TargetMode="External"/><Relationship Id="rId2" Type="http://schemas.openxmlformats.org/officeDocument/2006/relationships/notesSlide" Target="../notesSlides/notesSlide38.xml"/><Relationship Id="rId1" Type="http://schemas.openxmlformats.org/officeDocument/2006/relationships/slideLayout" Target="../slideLayouts/slideLayout4.xml"/><Relationship Id="rId6" Type="http://schemas.openxmlformats.org/officeDocument/2006/relationships/hyperlink" Target="https://css-tricks.com/" TargetMode="External"/><Relationship Id="rId5" Type="http://schemas.openxmlformats.org/officeDocument/2006/relationships/hyperlink" Target="https://jigsaw.w3.org/css-validator/" TargetMode="External"/><Relationship Id="rId4" Type="http://schemas.openxmlformats.org/officeDocument/2006/relationships/hyperlink" Target="https://developer.mozilla.org/en-US/docs/Learn/CSS" TargetMode="External"/><Relationship Id="rId9"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hyperlink" Target="https://www.w3.org/TR/CSS/" TargetMode="External"/><Relationship Id="rId5" Type="http://schemas.openxmlformats.org/officeDocument/2006/relationships/hyperlink" Target="https://www.w3.org/Style/CSS/specs.en.html" TargetMode="Externa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hyperlink" Target="https://www.w3schools.com/css/exercise.asp?filename=exercise_combinators1" TargetMode="External"/><Relationship Id="rId3" Type="http://schemas.openxmlformats.org/officeDocument/2006/relationships/image" Target="../media/image1.png"/><Relationship Id="rId7" Type="http://schemas.openxmlformats.org/officeDocument/2006/relationships/hyperlink" Target="https://www.w3schools.com/css/exercise.asp?filename=exercise_selectors1"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hyperlink" Target="https://codepen.io/na7acha/pen/WNNZoBe" TargetMode="External"/><Relationship Id="rId5" Type="http://schemas.openxmlformats.org/officeDocument/2006/relationships/hyperlink" Target="https://codepen.io/na7acha/pen/vYYeyRR" TargetMode="External"/><Relationship Id="rId4" Type="http://schemas.openxmlformats.org/officeDocument/2006/relationships/hyperlink" Target="https://codepen.io/na7acha/pen/XWWeNXJ" TargetMode="External"/><Relationship Id="rId9"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hyperlink" Target="https://specificity.keegan.s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843776" y="3745337"/>
            <a:ext cx="9144000" cy="857445"/>
          </a:xfrm>
        </p:spPr>
        <p:txBody>
          <a:bodyPr>
            <a:normAutofit fontScale="90000"/>
          </a:bodyPr>
          <a:lstStyle/>
          <a:p>
            <a:pPr algn="l"/>
            <a:r>
              <a:rPr lang="es-ES" dirty="0">
                <a:solidFill>
                  <a:srgbClr val="960F68"/>
                </a:solidFill>
              </a:rPr>
              <a:t>CSS Básico</a:t>
            </a:r>
          </a:p>
        </p:txBody>
      </p:sp>
      <p:sp>
        <p:nvSpPr>
          <p:cNvPr id="3" name="Subtítulo 2"/>
          <p:cNvSpPr>
            <a:spLocks noGrp="1"/>
          </p:cNvSpPr>
          <p:nvPr>
            <p:ph type="subTitle" idx="1"/>
          </p:nvPr>
        </p:nvSpPr>
        <p:spPr>
          <a:xfrm>
            <a:off x="-1" y="4814596"/>
            <a:ext cx="12192001" cy="2043404"/>
          </a:xfrm>
          <a:solidFill>
            <a:srgbClr val="960F68"/>
          </a:solidFill>
        </p:spPr>
        <p:txBody>
          <a:bodyPr/>
          <a:lstStyle/>
          <a:p>
            <a:pPr algn="l"/>
            <a:endParaRPr lang="es-ES" dirty="0"/>
          </a:p>
          <a:p>
            <a:pPr algn="l"/>
            <a:endParaRPr lang="es-ES" dirty="0"/>
          </a:p>
          <a:p>
            <a:pPr algn="l"/>
            <a:endParaRPr lang="es-ES" dirty="0"/>
          </a:p>
          <a:p>
            <a:pPr algn="l"/>
            <a:r>
              <a:rPr lang="es-ES" dirty="0"/>
              <a:t>	</a:t>
            </a:r>
            <a:r>
              <a:rPr lang="es-ES" sz="1800" dirty="0">
                <a:solidFill>
                  <a:schemeClr val="bg1"/>
                </a:solidFill>
                <a:latin typeface="Arial" panose="020B0604020202020204" pitchFamily="34" charset="0"/>
                <a:cs typeface="Arial" panose="020B0604020202020204" pitchFamily="34" charset="0"/>
              </a:rPr>
              <a:t>2019</a:t>
            </a:r>
            <a:endParaRPr lang="es-ES" dirty="0">
              <a:solidFill>
                <a:schemeClr val="bg1"/>
              </a:solidFill>
              <a:latin typeface="Arial" panose="020B0604020202020204" pitchFamily="34" charset="0"/>
              <a:cs typeface="Arial" panose="020B0604020202020204" pitchFamily="34" charset="0"/>
            </a:endParaRPr>
          </a:p>
        </p:txBody>
      </p:sp>
      <p:pic>
        <p:nvPicPr>
          <p:cNvPr id="4" name="Imagen 3"/>
          <p:cNvPicPr>
            <a:picLocks noChangeAspect="1"/>
          </p:cNvPicPr>
          <p:nvPr/>
        </p:nvPicPr>
        <p:blipFill>
          <a:blip r:embed="rId3"/>
          <a:stretch>
            <a:fillRect/>
          </a:stretch>
        </p:blipFill>
        <p:spPr>
          <a:xfrm>
            <a:off x="8331265" y="314617"/>
            <a:ext cx="3143250" cy="2085975"/>
          </a:xfrm>
          <a:prstGeom prst="rect">
            <a:avLst/>
          </a:prstGeom>
        </p:spPr>
      </p:pic>
      <p:sp>
        <p:nvSpPr>
          <p:cNvPr id="5" name="Marcador de pie de página 4"/>
          <p:cNvSpPr>
            <a:spLocks noGrp="1"/>
          </p:cNvSpPr>
          <p:nvPr>
            <p:ph type="ftr" sz="quarter" idx="11"/>
          </p:nvPr>
        </p:nvSpPr>
        <p:spPr/>
        <p:txBody>
          <a:bodyPr/>
          <a:lstStyle/>
          <a:p>
            <a:r>
              <a:rPr lang="es-ES"/>
              <a:t>CSS Básico</a:t>
            </a:r>
          </a:p>
        </p:txBody>
      </p:sp>
      <p:sp>
        <p:nvSpPr>
          <p:cNvPr id="6" name="Marcador de número de diapositiva 5"/>
          <p:cNvSpPr>
            <a:spLocks noGrp="1"/>
          </p:cNvSpPr>
          <p:nvPr>
            <p:ph type="sldNum" sz="quarter" idx="12"/>
          </p:nvPr>
        </p:nvSpPr>
        <p:spPr/>
        <p:txBody>
          <a:bodyPr/>
          <a:lstStyle/>
          <a:p>
            <a:fld id="{F96FDB00-D5D8-496F-8A86-E175B071149C}" type="slidenum">
              <a:rPr lang="es-ES" smtClean="0"/>
              <a:t>1</a:t>
            </a:fld>
            <a:endParaRPr lang="es-ES"/>
          </a:p>
        </p:txBody>
      </p:sp>
    </p:spTree>
    <p:extLst>
      <p:ext uri="{BB962C8B-B14F-4D97-AF65-F5344CB8AC3E}">
        <p14:creationId xmlns:p14="http://schemas.microsoft.com/office/powerpoint/2010/main" val="526482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solidFill>
                  <a:srgbClr val="960F68"/>
                </a:solidFill>
              </a:rPr>
              <a:t>Cascada y herencia</a:t>
            </a:r>
          </a:p>
        </p:txBody>
      </p:sp>
      <p:pic>
        <p:nvPicPr>
          <p:cNvPr id="4" name="Imagen 3"/>
          <p:cNvPicPr>
            <a:picLocks noChangeAspect="1"/>
          </p:cNvPicPr>
          <p:nvPr/>
        </p:nvPicPr>
        <p:blipFill>
          <a:blip r:embed="rId3"/>
          <a:stretch>
            <a:fillRect/>
          </a:stretch>
        </p:blipFill>
        <p:spPr>
          <a:xfrm>
            <a:off x="10059710" y="197768"/>
            <a:ext cx="1836000" cy="1218437"/>
          </a:xfrm>
          <a:prstGeom prst="rect">
            <a:avLst/>
          </a:prstGeom>
        </p:spPr>
      </p:pic>
      <p:sp>
        <p:nvSpPr>
          <p:cNvPr id="2" name="Marcador de pie de página 1"/>
          <p:cNvSpPr>
            <a:spLocks noGrp="1"/>
          </p:cNvSpPr>
          <p:nvPr>
            <p:ph type="ftr" sz="quarter" idx="11"/>
          </p:nvPr>
        </p:nvSpPr>
        <p:spPr/>
        <p:txBody>
          <a:bodyPr/>
          <a:lstStyle/>
          <a:p>
            <a:r>
              <a:rPr lang="es-ES"/>
              <a:t>CSS Básico</a:t>
            </a:r>
          </a:p>
        </p:txBody>
      </p:sp>
      <p:sp>
        <p:nvSpPr>
          <p:cNvPr id="3" name="Marcador de número de diapositiva 2"/>
          <p:cNvSpPr>
            <a:spLocks noGrp="1"/>
          </p:cNvSpPr>
          <p:nvPr>
            <p:ph type="sldNum" sz="quarter" idx="12"/>
          </p:nvPr>
        </p:nvSpPr>
        <p:spPr/>
        <p:txBody>
          <a:bodyPr/>
          <a:lstStyle/>
          <a:p>
            <a:fld id="{F96FDB00-D5D8-496F-8A86-E175B071149C}" type="slidenum">
              <a:rPr lang="es-ES" smtClean="0"/>
              <a:t>10</a:t>
            </a:fld>
            <a:endParaRPr lang="es-ES"/>
          </a:p>
        </p:txBody>
      </p:sp>
      <p:pic>
        <p:nvPicPr>
          <p:cNvPr id="6" name="Imagen 5"/>
          <p:cNvPicPr>
            <a:picLocks noChangeAspect="1"/>
          </p:cNvPicPr>
          <p:nvPr/>
        </p:nvPicPr>
        <p:blipFill>
          <a:blip r:embed="rId4"/>
          <a:stretch>
            <a:fillRect/>
          </a:stretch>
        </p:blipFill>
        <p:spPr>
          <a:xfrm>
            <a:off x="838200" y="1690688"/>
            <a:ext cx="5000625" cy="1895475"/>
          </a:xfrm>
          <a:prstGeom prst="rect">
            <a:avLst/>
          </a:prstGeom>
        </p:spPr>
      </p:pic>
      <p:sp>
        <p:nvSpPr>
          <p:cNvPr id="7" name="CuadroTexto 6"/>
          <p:cNvSpPr txBox="1"/>
          <p:nvPr/>
        </p:nvSpPr>
        <p:spPr>
          <a:xfrm>
            <a:off x="2026920" y="5712535"/>
            <a:ext cx="8595360" cy="369332"/>
          </a:xfrm>
          <a:prstGeom prst="rect">
            <a:avLst/>
          </a:prstGeom>
          <a:noFill/>
        </p:spPr>
        <p:txBody>
          <a:bodyPr wrap="square" rtlCol="0">
            <a:spAutoFit/>
          </a:bodyPr>
          <a:lstStyle/>
          <a:p>
            <a:r>
              <a:rPr lang="es-ES" dirty="0">
                <a:hlinkClick r:id="rId5"/>
              </a:rPr>
              <a:t>https://www.w3schools.com/css/exercise.asp?filename=exercise_howto1</a:t>
            </a:r>
            <a:endParaRPr lang="es-ES" dirty="0"/>
          </a:p>
        </p:txBody>
      </p:sp>
      <p:pic>
        <p:nvPicPr>
          <p:cNvPr id="10" name="Picture 2" descr="Resultado de imagen de cascada y herencia cs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77001" y="1759984"/>
            <a:ext cx="4739640" cy="3239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6289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10059710" y="197768"/>
            <a:ext cx="1836000" cy="1218437"/>
          </a:xfrm>
          <a:prstGeom prst="rect">
            <a:avLst/>
          </a:prstGeom>
        </p:spPr>
      </p:pic>
      <p:sp>
        <p:nvSpPr>
          <p:cNvPr id="2" name="Marcador de pie de página 1"/>
          <p:cNvSpPr>
            <a:spLocks noGrp="1"/>
          </p:cNvSpPr>
          <p:nvPr>
            <p:ph type="ftr" sz="quarter" idx="11"/>
          </p:nvPr>
        </p:nvSpPr>
        <p:spPr/>
        <p:txBody>
          <a:bodyPr/>
          <a:lstStyle/>
          <a:p>
            <a:r>
              <a:rPr lang="es-ES"/>
              <a:t>CSS Básico</a:t>
            </a:r>
          </a:p>
        </p:txBody>
      </p:sp>
      <p:sp>
        <p:nvSpPr>
          <p:cNvPr id="3" name="Marcador de número de diapositiva 2"/>
          <p:cNvSpPr>
            <a:spLocks noGrp="1"/>
          </p:cNvSpPr>
          <p:nvPr>
            <p:ph type="sldNum" sz="quarter" idx="12"/>
          </p:nvPr>
        </p:nvSpPr>
        <p:spPr/>
        <p:txBody>
          <a:bodyPr/>
          <a:lstStyle/>
          <a:p>
            <a:fld id="{F96FDB00-D5D8-496F-8A86-E175B071149C}" type="slidenum">
              <a:rPr lang="es-ES" smtClean="0"/>
              <a:t>11</a:t>
            </a:fld>
            <a:endParaRPr lang="es-ES"/>
          </a:p>
        </p:txBody>
      </p:sp>
      <p:sp>
        <p:nvSpPr>
          <p:cNvPr id="7" name="Título 4"/>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dirty="0">
                <a:solidFill>
                  <a:srgbClr val="960F68"/>
                </a:solidFill>
              </a:rPr>
              <a:t>Box </a:t>
            </a:r>
            <a:r>
              <a:rPr lang="es-ES" dirty="0" err="1">
                <a:solidFill>
                  <a:srgbClr val="960F68"/>
                </a:solidFill>
              </a:rPr>
              <a:t>Model</a:t>
            </a:r>
            <a:endParaRPr lang="es-ES" dirty="0">
              <a:solidFill>
                <a:srgbClr val="960F68"/>
              </a:solidFill>
            </a:endParaRPr>
          </a:p>
        </p:txBody>
      </p:sp>
      <p:sp>
        <p:nvSpPr>
          <p:cNvPr id="10" name="Rectángulo 9"/>
          <p:cNvSpPr/>
          <p:nvPr/>
        </p:nvSpPr>
        <p:spPr>
          <a:xfrm>
            <a:off x="990600" y="1843088"/>
            <a:ext cx="8300029" cy="369332"/>
          </a:xfrm>
          <a:prstGeom prst="rect">
            <a:avLst/>
          </a:prstGeom>
          <a:noFill/>
        </p:spPr>
        <p:txBody>
          <a:bodyPr wrap="none" lIns="91440" tIns="45720" rIns="91440" bIns="45720">
            <a:spAutoFit/>
          </a:bodyPr>
          <a:lstStyle/>
          <a:p>
            <a:pPr algn="ctr"/>
            <a:r>
              <a:rPr lang="es-ES" b="0" cap="none" spc="0">
                <a:ln w="0"/>
                <a:solidFill>
                  <a:schemeClr val="tx1"/>
                </a:solidFill>
              </a:rPr>
              <a:t>Cada elemento que definimos en un HTML se mostrara en el navegador como una caja</a:t>
            </a:r>
          </a:p>
        </p:txBody>
      </p:sp>
      <p:pic>
        <p:nvPicPr>
          <p:cNvPr id="3074" name="Picture 2" descr="https://mdn.mozillademos.org/files/8685/boxmodel-(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6117" y="2329418"/>
            <a:ext cx="5219700" cy="3657600"/>
          </a:xfrm>
          <a:prstGeom prst="rect">
            <a:avLst/>
          </a:prstGeom>
          <a:noFill/>
          <a:extLst>
            <a:ext uri="{909E8E84-426E-40DD-AFC4-6F175D3DCCD1}">
              <a14:hiddenFill xmlns:a14="http://schemas.microsoft.com/office/drawing/2010/main">
                <a:solidFill>
                  <a:srgbClr val="FFFFFF"/>
                </a:solidFill>
              </a14:hiddenFill>
            </a:ext>
          </a:extLst>
        </p:spPr>
      </p:pic>
      <p:sp>
        <p:nvSpPr>
          <p:cNvPr id="14" name="Rectángulo 13"/>
          <p:cNvSpPr/>
          <p:nvPr/>
        </p:nvSpPr>
        <p:spPr>
          <a:xfrm rot="10800000" flipV="1">
            <a:off x="6650181" y="2899390"/>
            <a:ext cx="5035551" cy="2031325"/>
          </a:xfrm>
          <a:prstGeom prst="rect">
            <a:avLst/>
          </a:prstGeom>
          <a:noFill/>
        </p:spPr>
        <p:txBody>
          <a:bodyPr wrap="square" lIns="91440" tIns="45720" rIns="91440" bIns="45720">
            <a:spAutoFit/>
          </a:bodyPr>
          <a:lstStyle/>
          <a:p>
            <a:r>
              <a:rPr lang="es-ES" b="0" cap="none" spc="0" dirty="0">
                <a:ln w="0"/>
                <a:solidFill>
                  <a:schemeClr val="tx1"/>
                </a:solidFill>
              </a:rPr>
              <a:t>Todo bloque de HTML, ocupa un espacio que podemos definir mediante las instrucciones:</a:t>
            </a:r>
          </a:p>
          <a:p>
            <a:pPr marL="285750" indent="-285750">
              <a:buFont typeface="Arial" panose="020B0604020202020204" pitchFamily="34" charset="0"/>
              <a:buChar char="•"/>
            </a:pPr>
            <a:r>
              <a:rPr lang="es-ES" dirty="0" err="1">
                <a:ln w="0"/>
              </a:rPr>
              <a:t>Width</a:t>
            </a:r>
            <a:endParaRPr lang="es-ES" dirty="0">
              <a:ln w="0"/>
            </a:endParaRPr>
          </a:p>
          <a:p>
            <a:pPr marL="285750" indent="-285750">
              <a:buFont typeface="Arial" panose="020B0604020202020204" pitchFamily="34" charset="0"/>
              <a:buChar char="•"/>
            </a:pPr>
            <a:r>
              <a:rPr lang="es-ES" dirty="0">
                <a:ln w="0"/>
              </a:rPr>
              <a:t>Max-</a:t>
            </a:r>
            <a:r>
              <a:rPr lang="es-ES" dirty="0" err="1">
                <a:ln w="0"/>
              </a:rPr>
              <a:t>width</a:t>
            </a:r>
            <a:endParaRPr lang="es-ES" dirty="0">
              <a:ln w="0"/>
            </a:endParaRPr>
          </a:p>
          <a:p>
            <a:pPr marL="285750" indent="-285750">
              <a:buFont typeface="Arial" panose="020B0604020202020204" pitchFamily="34" charset="0"/>
              <a:buChar char="•"/>
            </a:pPr>
            <a:r>
              <a:rPr lang="es-ES" b="0" cap="none" spc="0" dirty="0" err="1">
                <a:ln w="0"/>
                <a:solidFill>
                  <a:schemeClr val="tx1"/>
                </a:solidFill>
              </a:rPr>
              <a:t>Height</a:t>
            </a:r>
            <a:endParaRPr lang="es-ES" b="0" cap="none" spc="0" dirty="0">
              <a:ln w="0"/>
              <a:solidFill>
                <a:schemeClr val="tx1"/>
              </a:solidFill>
            </a:endParaRPr>
          </a:p>
          <a:p>
            <a:pPr marL="285750" indent="-285750">
              <a:buFont typeface="Arial" panose="020B0604020202020204" pitchFamily="34" charset="0"/>
              <a:buChar char="•"/>
            </a:pPr>
            <a:r>
              <a:rPr lang="es-ES" dirty="0">
                <a:ln w="0"/>
              </a:rPr>
              <a:t>Max-</a:t>
            </a:r>
            <a:r>
              <a:rPr lang="es-ES" dirty="0" err="1">
                <a:ln w="0"/>
              </a:rPr>
              <a:t>height</a:t>
            </a:r>
            <a:endParaRPr lang="es-ES" b="0" cap="none" spc="0" dirty="0">
              <a:ln w="0"/>
              <a:solidFill>
                <a:schemeClr val="tx1"/>
              </a:solidFill>
            </a:endParaRPr>
          </a:p>
          <a:p>
            <a:pPr marL="285750" indent="-285750">
              <a:buFont typeface="Arial" panose="020B0604020202020204" pitchFamily="34" charset="0"/>
              <a:buChar char="•"/>
            </a:pPr>
            <a:endParaRPr lang="es-ES" b="0" cap="none" spc="0" dirty="0">
              <a:ln w="0"/>
              <a:solidFill>
                <a:schemeClr val="tx1"/>
              </a:solidFill>
            </a:endParaRPr>
          </a:p>
        </p:txBody>
      </p:sp>
      <p:sp>
        <p:nvSpPr>
          <p:cNvPr id="5" name="CuadroTexto 4"/>
          <p:cNvSpPr txBox="1"/>
          <p:nvPr/>
        </p:nvSpPr>
        <p:spPr>
          <a:xfrm>
            <a:off x="6650181" y="5105400"/>
            <a:ext cx="4703619" cy="923330"/>
          </a:xfrm>
          <a:prstGeom prst="rect">
            <a:avLst/>
          </a:prstGeom>
          <a:noFill/>
        </p:spPr>
        <p:txBody>
          <a:bodyPr wrap="square" rtlCol="0">
            <a:spAutoFit/>
          </a:bodyPr>
          <a:lstStyle/>
          <a:p>
            <a:r>
              <a:rPr lang="es-ES" dirty="0"/>
              <a:t>Ejercicios: </a:t>
            </a:r>
            <a:r>
              <a:rPr lang="es-ES" dirty="0">
                <a:hlinkClick r:id="rId5"/>
              </a:rPr>
              <a:t>https://www.w3schools.com/css/exercise.asp?filename=exercise_boxmodel1</a:t>
            </a:r>
            <a:endParaRPr lang="es-ES" dirty="0"/>
          </a:p>
        </p:txBody>
      </p:sp>
    </p:spTree>
    <p:extLst>
      <p:ext uri="{BB962C8B-B14F-4D97-AF65-F5344CB8AC3E}">
        <p14:creationId xmlns:p14="http://schemas.microsoft.com/office/powerpoint/2010/main" val="2236613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solidFill>
                  <a:srgbClr val="960F68"/>
                </a:solidFill>
              </a:rPr>
              <a:t>Box </a:t>
            </a:r>
            <a:r>
              <a:rPr lang="es-ES" dirty="0" err="1">
                <a:solidFill>
                  <a:srgbClr val="960F68"/>
                </a:solidFill>
              </a:rPr>
              <a:t>Model</a:t>
            </a:r>
            <a:r>
              <a:rPr lang="es-ES" dirty="0">
                <a:solidFill>
                  <a:srgbClr val="960F68"/>
                </a:solidFill>
              </a:rPr>
              <a:t> – </a:t>
            </a:r>
            <a:r>
              <a:rPr lang="es-ES" dirty="0" err="1">
                <a:solidFill>
                  <a:srgbClr val="960F68"/>
                </a:solidFill>
              </a:rPr>
              <a:t>Height</a:t>
            </a:r>
            <a:r>
              <a:rPr lang="es-ES" dirty="0">
                <a:solidFill>
                  <a:srgbClr val="960F68"/>
                </a:solidFill>
              </a:rPr>
              <a:t>/</a:t>
            </a:r>
            <a:r>
              <a:rPr lang="es-ES" dirty="0" err="1">
                <a:solidFill>
                  <a:srgbClr val="960F68"/>
                </a:solidFill>
              </a:rPr>
              <a:t>width</a:t>
            </a:r>
            <a:endParaRPr lang="es-ES" dirty="0">
              <a:solidFill>
                <a:srgbClr val="960F68"/>
              </a:solidFill>
            </a:endParaRPr>
          </a:p>
        </p:txBody>
      </p:sp>
      <p:pic>
        <p:nvPicPr>
          <p:cNvPr id="4" name="Imagen 3"/>
          <p:cNvPicPr>
            <a:picLocks noChangeAspect="1"/>
          </p:cNvPicPr>
          <p:nvPr/>
        </p:nvPicPr>
        <p:blipFill>
          <a:blip r:embed="rId3"/>
          <a:stretch>
            <a:fillRect/>
          </a:stretch>
        </p:blipFill>
        <p:spPr>
          <a:xfrm>
            <a:off x="10059710" y="197768"/>
            <a:ext cx="1836000" cy="1218437"/>
          </a:xfrm>
          <a:prstGeom prst="rect">
            <a:avLst/>
          </a:prstGeom>
        </p:spPr>
      </p:pic>
      <p:sp>
        <p:nvSpPr>
          <p:cNvPr id="2" name="Marcador de pie de página 1"/>
          <p:cNvSpPr>
            <a:spLocks noGrp="1"/>
          </p:cNvSpPr>
          <p:nvPr>
            <p:ph type="ftr" sz="quarter" idx="11"/>
          </p:nvPr>
        </p:nvSpPr>
        <p:spPr/>
        <p:txBody>
          <a:bodyPr/>
          <a:lstStyle/>
          <a:p>
            <a:r>
              <a:rPr lang="es-ES"/>
              <a:t>CSS Básico</a:t>
            </a:r>
          </a:p>
        </p:txBody>
      </p:sp>
      <p:sp>
        <p:nvSpPr>
          <p:cNvPr id="3" name="Marcador de número de diapositiva 2"/>
          <p:cNvSpPr>
            <a:spLocks noGrp="1"/>
          </p:cNvSpPr>
          <p:nvPr>
            <p:ph type="sldNum" sz="quarter" idx="12"/>
          </p:nvPr>
        </p:nvSpPr>
        <p:spPr/>
        <p:txBody>
          <a:bodyPr/>
          <a:lstStyle/>
          <a:p>
            <a:fld id="{F96FDB00-D5D8-496F-8A86-E175B071149C}" type="slidenum">
              <a:rPr lang="es-ES" smtClean="0"/>
              <a:t>12</a:t>
            </a:fld>
            <a:endParaRPr lang="es-ES"/>
          </a:p>
        </p:txBody>
      </p:sp>
      <p:pic>
        <p:nvPicPr>
          <p:cNvPr id="7" name="Imagen 6"/>
          <p:cNvPicPr>
            <a:picLocks noChangeAspect="1"/>
          </p:cNvPicPr>
          <p:nvPr/>
        </p:nvPicPr>
        <p:blipFill>
          <a:blip r:embed="rId4"/>
          <a:stretch>
            <a:fillRect/>
          </a:stretch>
        </p:blipFill>
        <p:spPr>
          <a:xfrm>
            <a:off x="3648075" y="2043112"/>
            <a:ext cx="4895850" cy="2771775"/>
          </a:xfrm>
          <a:prstGeom prst="rect">
            <a:avLst/>
          </a:prstGeom>
        </p:spPr>
      </p:pic>
      <p:sp>
        <p:nvSpPr>
          <p:cNvPr id="8" name="CuadroTexto 7"/>
          <p:cNvSpPr txBox="1"/>
          <p:nvPr/>
        </p:nvSpPr>
        <p:spPr>
          <a:xfrm>
            <a:off x="1447800" y="4983480"/>
            <a:ext cx="8839200" cy="369332"/>
          </a:xfrm>
          <a:prstGeom prst="rect">
            <a:avLst/>
          </a:prstGeom>
          <a:noFill/>
        </p:spPr>
        <p:txBody>
          <a:bodyPr wrap="square" rtlCol="0">
            <a:spAutoFit/>
          </a:bodyPr>
          <a:lstStyle/>
          <a:p>
            <a:r>
              <a:rPr lang="es-ES" dirty="0"/>
              <a:t>Ejercicios: </a:t>
            </a:r>
            <a:r>
              <a:rPr lang="es-ES" dirty="0">
                <a:hlinkClick r:id="rId5"/>
              </a:rPr>
              <a:t>https://www.w3schools.com/css/exercise.asp?filename=exercise_dimension1</a:t>
            </a:r>
            <a:endParaRPr lang="es-ES" dirty="0"/>
          </a:p>
        </p:txBody>
      </p:sp>
    </p:spTree>
    <p:extLst>
      <p:ext uri="{BB962C8B-B14F-4D97-AF65-F5344CB8AC3E}">
        <p14:creationId xmlns:p14="http://schemas.microsoft.com/office/powerpoint/2010/main" val="2714954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solidFill>
                  <a:srgbClr val="960F68"/>
                </a:solidFill>
              </a:rPr>
              <a:t>Box </a:t>
            </a:r>
            <a:r>
              <a:rPr lang="es-ES" dirty="0" err="1">
                <a:solidFill>
                  <a:srgbClr val="960F68"/>
                </a:solidFill>
              </a:rPr>
              <a:t>Model</a:t>
            </a:r>
            <a:r>
              <a:rPr lang="es-ES" dirty="0">
                <a:solidFill>
                  <a:srgbClr val="960F68"/>
                </a:solidFill>
              </a:rPr>
              <a:t> – </a:t>
            </a:r>
            <a:r>
              <a:rPr lang="es-ES" dirty="0" err="1">
                <a:solidFill>
                  <a:srgbClr val="960F68"/>
                </a:solidFill>
              </a:rPr>
              <a:t>Display</a:t>
            </a:r>
            <a:r>
              <a:rPr lang="es-ES" dirty="0">
                <a:solidFill>
                  <a:srgbClr val="960F68"/>
                </a:solidFill>
              </a:rPr>
              <a:t> y </a:t>
            </a:r>
            <a:r>
              <a:rPr lang="es-ES" dirty="0" err="1">
                <a:solidFill>
                  <a:srgbClr val="960F68"/>
                </a:solidFill>
              </a:rPr>
              <a:t>visibility</a:t>
            </a:r>
            <a:endParaRPr lang="es-ES" dirty="0">
              <a:solidFill>
                <a:srgbClr val="960F68"/>
              </a:solidFill>
            </a:endParaRPr>
          </a:p>
        </p:txBody>
      </p:sp>
      <p:pic>
        <p:nvPicPr>
          <p:cNvPr id="4" name="Imagen 3"/>
          <p:cNvPicPr>
            <a:picLocks noChangeAspect="1"/>
          </p:cNvPicPr>
          <p:nvPr/>
        </p:nvPicPr>
        <p:blipFill>
          <a:blip r:embed="rId3"/>
          <a:stretch>
            <a:fillRect/>
          </a:stretch>
        </p:blipFill>
        <p:spPr>
          <a:xfrm>
            <a:off x="10059710" y="197768"/>
            <a:ext cx="1836000" cy="1218437"/>
          </a:xfrm>
          <a:prstGeom prst="rect">
            <a:avLst/>
          </a:prstGeom>
        </p:spPr>
      </p:pic>
      <p:sp>
        <p:nvSpPr>
          <p:cNvPr id="2" name="Marcador de pie de página 1"/>
          <p:cNvSpPr>
            <a:spLocks noGrp="1"/>
          </p:cNvSpPr>
          <p:nvPr>
            <p:ph type="ftr" sz="quarter" idx="11"/>
          </p:nvPr>
        </p:nvSpPr>
        <p:spPr/>
        <p:txBody>
          <a:bodyPr/>
          <a:lstStyle/>
          <a:p>
            <a:r>
              <a:rPr lang="es-ES"/>
              <a:t>CSS Básico</a:t>
            </a:r>
          </a:p>
        </p:txBody>
      </p:sp>
      <p:sp>
        <p:nvSpPr>
          <p:cNvPr id="3" name="Marcador de número de diapositiva 2"/>
          <p:cNvSpPr>
            <a:spLocks noGrp="1"/>
          </p:cNvSpPr>
          <p:nvPr>
            <p:ph type="sldNum" sz="quarter" idx="12"/>
          </p:nvPr>
        </p:nvSpPr>
        <p:spPr/>
        <p:txBody>
          <a:bodyPr/>
          <a:lstStyle/>
          <a:p>
            <a:fld id="{F96FDB00-D5D8-496F-8A86-E175B071149C}" type="slidenum">
              <a:rPr lang="es-ES" smtClean="0"/>
              <a:t>13</a:t>
            </a:fld>
            <a:endParaRPr lang="es-ES"/>
          </a:p>
        </p:txBody>
      </p:sp>
      <p:pic>
        <p:nvPicPr>
          <p:cNvPr id="8" name="Imagen 7"/>
          <p:cNvPicPr>
            <a:picLocks noChangeAspect="1"/>
          </p:cNvPicPr>
          <p:nvPr/>
        </p:nvPicPr>
        <p:blipFill>
          <a:blip r:embed="rId4"/>
          <a:stretch>
            <a:fillRect/>
          </a:stretch>
        </p:blipFill>
        <p:spPr>
          <a:xfrm>
            <a:off x="1485900" y="2023953"/>
            <a:ext cx="1752600" cy="1781175"/>
          </a:xfrm>
          <a:prstGeom prst="rect">
            <a:avLst/>
          </a:prstGeom>
        </p:spPr>
      </p:pic>
      <p:pic>
        <p:nvPicPr>
          <p:cNvPr id="9" name="Imagen 8"/>
          <p:cNvPicPr>
            <a:picLocks noChangeAspect="1"/>
          </p:cNvPicPr>
          <p:nvPr/>
        </p:nvPicPr>
        <p:blipFill>
          <a:blip r:embed="rId5"/>
          <a:stretch>
            <a:fillRect/>
          </a:stretch>
        </p:blipFill>
        <p:spPr>
          <a:xfrm>
            <a:off x="4038600" y="2469725"/>
            <a:ext cx="1962150" cy="628650"/>
          </a:xfrm>
          <a:prstGeom prst="rect">
            <a:avLst/>
          </a:prstGeom>
        </p:spPr>
      </p:pic>
      <p:sp>
        <p:nvSpPr>
          <p:cNvPr id="10" name="CuadroTexto 9"/>
          <p:cNvSpPr txBox="1"/>
          <p:nvPr/>
        </p:nvSpPr>
        <p:spPr>
          <a:xfrm>
            <a:off x="1028700" y="4958603"/>
            <a:ext cx="9265920" cy="646331"/>
          </a:xfrm>
          <a:prstGeom prst="rect">
            <a:avLst/>
          </a:prstGeom>
          <a:noFill/>
        </p:spPr>
        <p:txBody>
          <a:bodyPr wrap="square" rtlCol="0">
            <a:spAutoFit/>
          </a:bodyPr>
          <a:lstStyle/>
          <a:p>
            <a:r>
              <a:rPr lang="es-ES" dirty="0"/>
              <a:t>Ejemplo: </a:t>
            </a:r>
            <a:r>
              <a:rPr lang="es-ES" dirty="0">
                <a:hlinkClick r:id="rId6"/>
              </a:rPr>
              <a:t>https://www.w3schools.com/css/tryit.asp?filename=trycss_inline-block_span1</a:t>
            </a:r>
            <a:endParaRPr lang="es-ES" dirty="0"/>
          </a:p>
          <a:p>
            <a:r>
              <a:rPr lang="es-ES" dirty="0"/>
              <a:t>Ejercicios: </a:t>
            </a:r>
            <a:r>
              <a:rPr lang="es-ES" dirty="0">
                <a:hlinkClick r:id="rId7"/>
              </a:rPr>
              <a:t>https://www.w3schools.com/css/exercise.asp?filename=exercise_display_visibility3</a:t>
            </a:r>
            <a:endParaRPr lang="es-ES" dirty="0"/>
          </a:p>
        </p:txBody>
      </p:sp>
      <p:pic>
        <p:nvPicPr>
          <p:cNvPr id="11" name="Imagen 10"/>
          <p:cNvPicPr>
            <a:picLocks noChangeAspect="1"/>
          </p:cNvPicPr>
          <p:nvPr/>
        </p:nvPicPr>
        <p:blipFill>
          <a:blip r:embed="rId8"/>
          <a:stretch>
            <a:fillRect/>
          </a:stretch>
        </p:blipFill>
        <p:spPr>
          <a:xfrm>
            <a:off x="7038975" y="2634613"/>
            <a:ext cx="1771650" cy="209550"/>
          </a:xfrm>
          <a:prstGeom prst="rect">
            <a:avLst/>
          </a:prstGeom>
          <a:ln>
            <a:solidFill>
              <a:srgbClr val="960F68"/>
            </a:solidFill>
          </a:ln>
        </p:spPr>
      </p:pic>
    </p:spTree>
    <p:extLst>
      <p:ext uri="{BB962C8B-B14F-4D97-AF65-F5344CB8AC3E}">
        <p14:creationId xmlns:p14="http://schemas.microsoft.com/office/powerpoint/2010/main" val="674463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solidFill>
                  <a:srgbClr val="960F68"/>
                </a:solidFill>
              </a:rPr>
              <a:t>Box </a:t>
            </a:r>
            <a:r>
              <a:rPr lang="es-ES" dirty="0" err="1">
                <a:solidFill>
                  <a:srgbClr val="960F68"/>
                </a:solidFill>
              </a:rPr>
              <a:t>Model</a:t>
            </a:r>
            <a:r>
              <a:rPr lang="es-ES" dirty="0">
                <a:solidFill>
                  <a:srgbClr val="960F68"/>
                </a:solidFill>
              </a:rPr>
              <a:t> - </a:t>
            </a:r>
            <a:r>
              <a:rPr lang="es-ES" dirty="0" err="1">
                <a:solidFill>
                  <a:srgbClr val="960F68"/>
                </a:solidFill>
              </a:rPr>
              <a:t>Margin</a:t>
            </a:r>
            <a:endParaRPr lang="es-ES" dirty="0">
              <a:solidFill>
                <a:srgbClr val="960F68"/>
              </a:solidFill>
            </a:endParaRPr>
          </a:p>
        </p:txBody>
      </p:sp>
      <p:pic>
        <p:nvPicPr>
          <p:cNvPr id="4" name="Imagen 3"/>
          <p:cNvPicPr>
            <a:picLocks noChangeAspect="1"/>
          </p:cNvPicPr>
          <p:nvPr/>
        </p:nvPicPr>
        <p:blipFill>
          <a:blip r:embed="rId3"/>
          <a:stretch>
            <a:fillRect/>
          </a:stretch>
        </p:blipFill>
        <p:spPr>
          <a:xfrm>
            <a:off x="10059710" y="197768"/>
            <a:ext cx="1836000" cy="1218437"/>
          </a:xfrm>
          <a:prstGeom prst="rect">
            <a:avLst/>
          </a:prstGeom>
        </p:spPr>
      </p:pic>
      <p:sp>
        <p:nvSpPr>
          <p:cNvPr id="2" name="Marcador de pie de página 1"/>
          <p:cNvSpPr>
            <a:spLocks noGrp="1"/>
          </p:cNvSpPr>
          <p:nvPr>
            <p:ph type="ftr" sz="quarter" idx="11"/>
          </p:nvPr>
        </p:nvSpPr>
        <p:spPr/>
        <p:txBody>
          <a:bodyPr/>
          <a:lstStyle/>
          <a:p>
            <a:r>
              <a:rPr lang="es-ES"/>
              <a:t>CSS Básico</a:t>
            </a:r>
          </a:p>
        </p:txBody>
      </p:sp>
      <p:sp>
        <p:nvSpPr>
          <p:cNvPr id="3" name="Marcador de número de diapositiva 2"/>
          <p:cNvSpPr>
            <a:spLocks noGrp="1"/>
          </p:cNvSpPr>
          <p:nvPr>
            <p:ph type="sldNum" sz="quarter" idx="12"/>
          </p:nvPr>
        </p:nvSpPr>
        <p:spPr/>
        <p:txBody>
          <a:bodyPr/>
          <a:lstStyle/>
          <a:p>
            <a:fld id="{F96FDB00-D5D8-496F-8A86-E175B071149C}" type="slidenum">
              <a:rPr lang="es-ES" smtClean="0"/>
              <a:t>14</a:t>
            </a:fld>
            <a:endParaRPr lang="es-ES"/>
          </a:p>
        </p:txBody>
      </p:sp>
      <p:pic>
        <p:nvPicPr>
          <p:cNvPr id="7" name="Imagen 6"/>
          <p:cNvPicPr>
            <a:picLocks noChangeAspect="1"/>
          </p:cNvPicPr>
          <p:nvPr/>
        </p:nvPicPr>
        <p:blipFill>
          <a:blip r:embed="rId4"/>
          <a:stretch>
            <a:fillRect/>
          </a:stretch>
        </p:blipFill>
        <p:spPr>
          <a:xfrm>
            <a:off x="938212" y="2084069"/>
            <a:ext cx="2057400" cy="1409700"/>
          </a:xfrm>
          <a:prstGeom prst="rect">
            <a:avLst/>
          </a:prstGeom>
          <a:ln>
            <a:solidFill>
              <a:srgbClr val="960F68"/>
            </a:solidFill>
          </a:ln>
        </p:spPr>
      </p:pic>
      <p:pic>
        <p:nvPicPr>
          <p:cNvPr id="8" name="Imagen 7"/>
          <p:cNvPicPr>
            <a:picLocks noChangeAspect="1"/>
          </p:cNvPicPr>
          <p:nvPr/>
        </p:nvPicPr>
        <p:blipFill>
          <a:blip r:embed="rId5"/>
          <a:stretch>
            <a:fillRect/>
          </a:stretch>
        </p:blipFill>
        <p:spPr>
          <a:xfrm>
            <a:off x="3362325" y="2412682"/>
            <a:ext cx="2733675" cy="752475"/>
          </a:xfrm>
          <a:prstGeom prst="rect">
            <a:avLst/>
          </a:prstGeom>
          <a:ln>
            <a:solidFill>
              <a:srgbClr val="960F68"/>
            </a:solidFill>
          </a:ln>
        </p:spPr>
      </p:pic>
      <p:pic>
        <p:nvPicPr>
          <p:cNvPr id="9" name="Imagen 8"/>
          <p:cNvPicPr>
            <a:picLocks noChangeAspect="1"/>
          </p:cNvPicPr>
          <p:nvPr/>
        </p:nvPicPr>
        <p:blipFill>
          <a:blip r:embed="rId6"/>
          <a:stretch>
            <a:fillRect/>
          </a:stretch>
        </p:blipFill>
        <p:spPr>
          <a:xfrm>
            <a:off x="6617017" y="2441257"/>
            <a:ext cx="2219325" cy="723900"/>
          </a:xfrm>
          <a:prstGeom prst="rect">
            <a:avLst/>
          </a:prstGeom>
          <a:ln>
            <a:solidFill>
              <a:srgbClr val="960F68"/>
            </a:solidFill>
          </a:ln>
        </p:spPr>
      </p:pic>
      <p:pic>
        <p:nvPicPr>
          <p:cNvPr id="10" name="Imagen 9"/>
          <p:cNvPicPr>
            <a:picLocks noChangeAspect="1"/>
          </p:cNvPicPr>
          <p:nvPr/>
        </p:nvPicPr>
        <p:blipFill>
          <a:blip r:embed="rId7"/>
          <a:stretch>
            <a:fillRect/>
          </a:stretch>
        </p:blipFill>
        <p:spPr>
          <a:xfrm>
            <a:off x="9357359" y="2417444"/>
            <a:ext cx="1847850" cy="771525"/>
          </a:xfrm>
          <a:prstGeom prst="rect">
            <a:avLst/>
          </a:prstGeom>
          <a:ln>
            <a:solidFill>
              <a:srgbClr val="960F68"/>
            </a:solidFill>
          </a:ln>
        </p:spPr>
      </p:pic>
      <p:pic>
        <p:nvPicPr>
          <p:cNvPr id="11" name="Imagen 10"/>
          <p:cNvPicPr>
            <a:picLocks noChangeAspect="1"/>
          </p:cNvPicPr>
          <p:nvPr/>
        </p:nvPicPr>
        <p:blipFill>
          <a:blip r:embed="rId8"/>
          <a:stretch>
            <a:fillRect/>
          </a:stretch>
        </p:blipFill>
        <p:spPr>
          <a:xfrm>
            <a:off x="4931694" y="3707368"/>
            <a:ext cx="2328611" cy="359565"/>
          </a:xfrm>
          <a:prstGeom prst="rect">
            <a:avLst/>
          </a:prstGeom>
          <a:ln>
            <a:solidFill>
              <a:srgbClr val="92D050"/>
            </a:solidFill>
          </a:ln>
        </p:spPr>
      </p:pic>
      <p:sp>
        <p:nvSpPr>
          <p:cNvPr id="12" name="CuadroTexto 11"/>
          <p:cNvSpPr txBox="1"/>
          <p:nvPr/>
        </p:nvSpPr>
        <p:spPr>
          <a:xfrm>
            <a:off x="1859280" y="4572000"/>
            <a:ext cx="8200430" cy="646331"/>
          </a:xfrm>
          <a:prstGeom prst="rect">
            <a:avLst/>
          </a:prstGeom>
          <a:noFill/>
        </p:spPr>
        <p:txBody>
          <a:bodyPr wrap="square" rtlCol="0">
            <a:spAutoFit/>
          </a:bodyPr>
          <a:lstStyle/>
          <a:p>
            <a:r>
              <a:rPr lang="es-ES" dirty="0"/>
              <a:t>Ejemplo: </a:t>
            </a:r>
            <a:r>
              <a:rPr lang="es-ES" dirty="0">
                <a:hlinkClick r:id="rId9"/>
              </a:rPr>
              <a:t>https://www.w3schools.com/css/tryit.asp?filename=trycss_margin_collapse</a:t>
            </a:r>
            <a:endParaRPr lang="es-ES" dirty="0"/>
          </a:p>
          <a:p>
            <a:r>
              <a:rPr lang="es-ES" dirty="0"/>
              <a:t>Ejercicio: </a:t>
            </a:r>
            <a:r>
              <a:rPr lang="es-ES" dirty="0">
                <a:hlinkClick r:id="rId10"/>
              </a:rPr>
              <a:t>https://www.w3schools.com/css/exercise.asp?filename=exercise_margin1</a:t>
            </a:r>
            <a:endParaRPr lang="es-ES" dirty="0"/>
          </a:p>
        </p:txBody>
      </p:sp>
    </p:spTree>
    <p:extLst>
      <p:ext uri="{BB962C8B-B14F-4D97-AF65-F5344CB8AC3E}">
        <p14:creationId xmlns:p14="http://schemas.microsoft.com/office/powerpoint/2010/main" val="1171838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solidFill>
                  <a:srgbClr val="960F68"/>
                </a:solidFill>
              </a:rPr>
              <a:t>Box </a:t>
            </a:r>
            <a:r>
              <a:rPr lang="es-ES" dirty="0" err="1">
                <a:solidFill>
                  <a:srgbClr val="960F68"/>
                </a:solidFill>
              </a:rPr>
              <a:t>model</a:t>
            </a:r>
            <a:r>
              <a:rPr lang="es-ES" dirty="0">
                <a:solidFill>
                  <a:srgbClr val="960F68"/>
                </a:solidFill>
              </a:rPr>
              <a:t> - </a:t>
            </a:r>
            <a:r>
              <a:rPr lang="es-ES" dirty="0" err="1">
                <a:solidFill>
                  <a:srgbClr val="960F68"/>
                </a:solidFill>
              </a:rPr>
              <a:t>Padding</a:t>
            </a:r>
            <a:endParaRPr lang="es-ES" dirty="0">
              <a:solidFill>
                <a:srgbClr val="960F68"/>
              </a:solidFill>
            </a:endParaRPr>
          </a:p>
        </p:txBody>
      </p:sp>
      <p:pic>
        <p:nvPicPr>
          <p:cNvPr id="4" name="Imagen 3"/>
          <p:cNvPicPr>
            <a:picLocks noChangeAspect="1"/>
          </p:cNvPicPr>
          <p:nvPr/>
        </p:nvPicPr>
        <p:blipFill>
          <a:blip r:embed="rId3"/>
          <a:stretch>
            <a:fillRect/>
          </a:stretch>
        </p:blipFill>
        <p:spPr>
          <a:xfrm>
            <a:off x="10059710" y="197768"/>
            <a:ext cx="1836000" cy="1218437"/>
          </a:xfrm>
          <a:prstGeom prst="rect">
            <a:avLst/>
          </a:prstGeom>
        </p:spPr>
      </p:pic>
      <p:sp>
        <p:nvSpPr>
          <p:cNvPr id="2" name="Marcador de pie de página 1"/>
          <p:cNvSpPr>
            <a:spLocks noGrp="1"/>
          </p:cNvSpPr>
          <p:nvPr>
            <p:ph type="ftr" sz="quarter" idx="11"/>
          </p:nvPr>
        </p:nvSpPr>
        <p:spPr/>
        <p:txBody>
          <a:bodyPr/>
          <a:lstStyle/>
          <a:p>
            <a:r>
              <a:rPr lang="es-ES"/>
              <a:t>CSS Básico</a:t>
            </a:r>
          </a:p>
        </p:txBody>
      </p:sp>
      <p:sp>
        <p:nvSpPr>
          <p:cNvPr id="3" name="Marcador de número de diapositiva 2"/>
          <p:cNvSpPr>
            <a:spLocks noGrp="1"/>
          </p:cNvSpPr>
          <p:nvPr>
            <p:ph type="sldNum" sz="quarter" idx="12"/>
          </p:nvPr>
        </p:nvSpPr>
        <p:spPr/>
        <p:txBody>
          <a:bodyPr/>
          <a:lstStyle/>
          <a:p>
            <a:fld id="{F96FDB00-D5D8-496F-8A86-E175B071149C}" type="slidenum">
              <a:rPr lang="es-ES" smtClean="0"/>
              <a:t>15</a:t>
            </a:fld>
            <a:endParaRPr lang="es-ES"/>
          </a:p>
        </p:txBody>
      </p:sp>
      <p:pic>
        <p:nvPicPr>
          <p:cNvPr id="7" name="Imagen 6"/>
          <p:cNvPicPr>
            <a:picLocks noChangeAspect="1"/>
          </p:cNvPicPr>
          <p:nvPr/>
        </p:nvPicPr>
        <p:blipFill>
          <a:blip r:embed="rId4"/>
          <a:stretch>
            <a:fillRect/>
          </a:stretch>
        </p:blipFill>
        <p:spPr>
          <a:xfrm>
            <a:off x="1262062" y="1690688"/>
            <a:ext cx="2047875" cy="1428750"/>
          </a:xfrm>
          <a:prstGeom prst="rect">
            <a:avLst/>
          </a:prstGeom>
          <a:ln>
            <a:solidFill>
              <a:srgbClr val="960F68"/>
            </a:solidFill>
          </a:ln>
        </p:spPr>
      </p:pic>
      <p:pic>
        <p:nvPicPr>
          <p:cNvPr id="8" name="Imagen 7"/>
          <p:cNvPicPr>
            <a:picLocks noChangeAspect="1"/>
          </p:cNvPicPr>
          <p:nvPr/>
        </p:nvPicPr>
        <p:blipFill>
          <a:blip r:embed="rId5"/>
          <a:stretch>
            <a:fillRect/>
          </a:stretch>
        </p:blipFill>
        <p:spPr>
          <a:xfrm>
            <a:off x="3913822" y="1620362"/>
            <a:ext cx="6315075" cy="1543050"/>
          </a:xfrm>
          <a:prstGeom prst="rect">
            <a:avLst/>
          </a:prstGeom>
        </p:spPr>
      </p:pic>
      <p:pic>
        <p:nvPicPr>
          <p:cNvPr id="9" name="Imagen 8"/>
          <p:cNvPicPr>
            <a:picLocks noChangeAspect="1"/>
          </p:cNvPicPr>
          <p:nvPr/>
        </p:nvPicPr>
        <p:blipFill>
          <a:blip r:embed="rId6"/>
          <a:stretch>
            <a:fillRect/>
          </a:stretch>
        </p:blipFill>
        <p:spPr>
          <a:xfrm>
            <a:off x="3552825" y="3718719"/>
            <a:ext cx="5057775" cy="304800"/>
          </a:xfrm>
          <a:prstGeom prst="rect">
            <a:avLst/>
          </a:prstGeom>
          <a:ln>
            <a:solidFill>
              <a:srgbClr val="960F68"/>
            </a:solidFill>
          </a:ln>
        </p:spPr>
      </p:pic>
      <p:pic>
        <p:nvPicPr>
          <p:cNvPr id="10" name="Imagen 9"/>
          <p:cNvPicPr>
            <a:picLocks noChangeAspect="1"/>
          </p:cNvPicPr>
          <p:nvPr/>
        </p:nvPicPr>
        <p:blipFill>
          <a:blip r:embed="rId7"/>
          <a:stretch>
            <a:fillRect/>
          </a:stretch>
        </p:blipFill>
        <p:spPr>
          <a:xfrm>
            <a:off x="1262062" y="4475112"/>
            <a:ext cx="1419225" cy="962025"/>
          </a:xfrm>
          <a:prstGeom prst="rect">
            <a:avLst/>
          </a:prstGeom>
          <a:ln>
            <a:solidFill>
              <a:srgbClr val="960F68"/>
            </a:solidFill>
          </a:ln>
        </p:spPr>
      </p:pic>
      <p:sp>
        <p:nvSpPr>
          <p:cNvPr id="11" name="CuadroTexto 10"/>
          <p:cNvSpPr txBox="1"/>
          <p:nvPr/>
        </p:nvSpPr>
        <p:spPr>
          <a:xfrm>
            <a:off x="3108960" y="4410235"/>
            <a:ext cx="7604760" cy="1200329"/>
          </a:xfrm>
          <a:prstGeom prst="rect">
            <a:avLst/>
          </a:prstGeom>
          <a:noFill/>
        </p:spPr>
        <p:txBody>
          <a:bodyPr wrap="square" rtlCol="0">
            <a:spAutoFit/>
          </a:bodyPr>
          <a:lstStyle/>
          <a:p>
            <a:r>
              <a:rPr lang="es-ES" dirty="0"/>
              <a:t>Ejemplo: </a:t>
            </a:r>
            <a:r>
              <a:rPr lang="es-ES" dirty="0">
                <a:hlinkClick r:id="rId8"/>
              </a:rPr>
              <a:t>https://www.w3schools.com/css/tryit.asp?filename=trycss_padding_width</a:t>
            </a:r>
            <a:endParaRPr lang="es-ES" dirty="0"/>
          </a:p>
          <a:p>
            <a:r>
              <a:rPr lang="es-ES" dirty="0"/>
              <a:t>Ejercicios:</a:t>
            </a:r>
          </a:p>
          <a:p>
            <a:r>
              <a:rPr lang="es-ES" dirty="0">
                <a:hlinkClick r:id="rId9"/>
              </a:rPr>
              <a:t>https://www.w3schools.com/css/exercise.asp?filename=exercise_padding1</a:t>
            </a:r>
            <a:endParaRPr lang="es-ES" dirty="0"/>
          </a:p>
        </p:txBody>
      </p:sp>
    </p:spTree>
    <p:extLst>
      <p:ext uri="{BB962C8B-B14F-4D97-AF65-F5344CB8AC3E}">
        <p14:creationId xmlns:p14="http://schemas.microsoft.com/office/powerpoint/2010/main" val="1431715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solidFill>
                  <a:srgbClr val="960F68"/>
                </a:solidFill>
              </a:rPr>
              <a:t>Bordes y sombras - </a:t>
            </a:r>
            <a:r>
              <a:rPr lang="es-ES" dirty="0" err="1">
                <a:solidFill>
                  <a:srgbClr val="960F68"/>
                </a:solidFill>
              </a:rPr>
              <a:t>Border</a:t>
            </a:r>
            <a:endParaRPr lang="es-ES" dirty="0">
              <a:solidFill>
                <a:srgbClr val="960F68"/>
              </a:solidFill>
            </a:endParaRPr>
          </a:p>
        </p:txBody>
      </p:sp>
      <p:pic>
        <p:nvPicPr>
          <p:cNvPr id="4" name="Imagen 3"/>
          <p:cNvPicPr>
            <a:picLocks noChangeAspect="1"/>
          </p:cNvPicPr>
          <p:nvPr/>
        </p:nvPicPr>
        <p:blipFill>
          <a:blip r:embed="rId3"/>
          <a:stretch>
            <a:fillRect/>
          </a:stretch>
        </p:blipFill>
        <p:spPr>
          <a:xfrm>
            <a:off x="10059710" y="197768"/>
            <a:ext cx="1836000" cy="1218437"/>
          </a:xfrm>
          <a:prstGeom prst="rect">
            <a:avLst/>
          </a:prstGeom>
        </p:spPr>
      </p:pic>
      <p:sp>
        <p:nvSpPr>
          <p:cNvPr id="2" name="Marcador de pie de página 1"/>
          <p:cNvSpPr>
            <a:spLocks noGrp="1"/>
          </p:cNvSpPr>
          <p:nvPr>
            <p:ph type="ftr" sz="quarter" idx="11"/>
          </p:nvPr>
        </p:nvSpPr>
        <p:spPr/>
        <p:txBody>
          <a:bodyPr/>
          <a:lstStyle/>
          <a:p>
            <a:r>
              <a:rPr lang="es-ES"/>
              <a:t>CSS Básico</a:t>
            </a:r>
          </a:p>
        </p:txBody>
      </p:sp>
      <p:sp>
        <p:nvSpPr>
          <p:cNvPr id="3" name="Marcador de número de diapositiva 2"/>
          <p:cNvSpPr>
            <a:spLocks noGrp="1"/>
          </p:cNvSpPr>
          <p:nvPr>
            <p:ph type="sldNum" sz="quarter" idx="12"/>
          </p:nvPr>
        </p:nvSpPr>
        <p:spPr/>
        <p:txBody>
          <a:bodyPr/>
          <a:lstStyle/>
          <a:p>
            <a:fld id="{F96FDB00-D5D8-496F-8A86-E175B071149C}" type="slidenum">
              <a:rPr lang="es-ES" smtClean="0"/>
              <a:t>16</a:t>
            </a:fld>
            <a:endParaRPr lang="es-ES"/>
          </a:p>
        </p:txBody>
      </p:sp>
      <p:pic>
        <p:nvPicPr>
          <p:cNvPr id="7" name="Imagen 6"/>
          <p:cNvPicPr>
            <a:picLocks noChangeAspect="1"/>
          </p:cNvPicPr>
          <p:nvPr/>
        </p:nvPicPr>
        <p:blipFill>
          <a:blip r:embed="rId4"/>
          <a:stretch>
            <a:fillRect/>
          </a:stretch>
        </p:blipFill>
        <p:spPr>
          <a:xfrm>
            <a:off x="5220189" y="1924688"/>
            <a:ext cx="5610225" cy="323850"/>
          </a:xfrm>
          <a:prstGeom prst="rect">
            <a:avLst/>
          </a:prstGeom>
        </p:spPr>
      </p:pic>
      <p:pic>
        <p:nvPicPr>
          <p:cNvPr id="8" name="Imagen 7"/>
          <p:cNvPicPr>
            <a:picLocks noChangeAspect="1"/>
          </p:cNvPicPr>
          <p:nvPr/>
        </p:nvPicPr>
        <p:blipFill>
          <a:blip r:embed="rId5"/>
          <a:stretch>
            <a:fillRect/>
          </a:stretch>
        </p:blipFill>
        <p:spPr>
          <a:xfrm>
            <a:off x="3024677" y="4003303"/>
            <a:ext cx="5890723" cy="1688521"/>
          </a:xfrm>
          <a:prstGeom prst="rect">
            <a:avLst/>
          </a:prstGeom>
        </p:spPr>
      </p:pic>
      <p:pic>
        <p:nvPicPr>
          <p:cNvPr id="9" name="Imagen 8"/>
          <p:cNvPicPr>
            <a:picLocks noChangeAspect="1"/>
          </p:cNvPicPr>
          <p:nvPr/>
        </p:nvPicPr>
        <p:blipFill>
          <a:blip r:embed="rId6"/>
          <a:stretch>
            <a:fillRect/>
          </a:stretch>
        </p:blipFill>
        <p:spPr>
          <a:xfrm>
            <a:off x="1219200" y="1927067"/>
            <a:ext cx="2819400" cy="257175"/>
          </a:xfrm>
          <a:prstGeom prst="rect">
            <a:avLst/>
          </a:prstGeom>
          <a:ln>
            <a:solidFill>
              <a:srgbClr val="960F68"/>
            </a:solidFill>
          </a:ln>
        </p:spPr>
      </p:pic>
      <p:pic>
        <p:nvPicPr>
          <p:cNvPr id="10" name="Imagen 9"/>
          <p:cNvPicPr>
            <a:picLocks noChangeAspect="1"/>
          </p:cNvPicPr>
          <p:nvPr/>
        </p:nvPicPr>
        <p:blipFill>
          <a:blip r:embed="rId7"/>
          <a:stretch>
            <a:fillRect/>
          </a:stretch>
        </p:blipFill>
        <p:spPr>
          <a:xfrm>
            <a:off x="1154566" y="2637315"/>
            <a:ext cx="8827634" cy="428625"/>
          </a:xfrm>
          <a:prstGeom prst="rect">
            <a:avLst/>
          </a:prstGeom>
        </p:spPr>
      </p:pic>
      <p:pic>
        <p:nvPicPr>
          <p:cNvPr id="11" name="Imagen 10"/>
          <p:cNvPicPr>
            <a:picLocks noChangeAspect="1"/>
          </p:cNvPicPr>
          <p:nvPr/>
        </p:nvPicPr>
        <p:blipFill>
          <a:blip r:embed="rId8"/>
          <a:stretch>
            <a:fillRect/>
          </a:stretch>
        </p:blipFill>
        <p:spPr>
          <a:xfrm>
            <a:off x="1219200" y="3390425"/>
            <a:ext cx="1666875" cy="257175"/>
          </a:xfrm>
          <a:prstGeom prst="rect">
            <a:avLst/>
          </a:prstGeom>
          <a:ln>
            <a:solidFill>
              <a:srgbClr val="960F68"/>
            </a:solidFill>
          </a:ln>
        </p:spPr>
      </p:pic>
      <p:pic>
        <p:nvPicPr>
          <p:cNvPr id="12" name="Imagen 11"/>
          <p:cNvPicPr>
            <a:picLocks noChangeAspect="1"/>
          </p:cNvPicPr>
          <p:nvPr/>
        </p:nvPicPr>
        <p:blipFill>
          <a:blip r:embed="rId9"/>
          <a:stretch>
            <a:fillRect/>
          </a:stretch>
        </p:blipFill>
        <p:spPr>
          <a:xfrm>
            <a:off x="3310890" y="3307475"/>
            <a:ext cx="6457950" cy="454293"/>
          </a:xfrm>
          <a:prstGeom prst="rect">
            <a:avLst/>
          </a:prstGeom>
        </p:spPr>
      </p:pic>
      <p:sp>
        <p:nvSpPr>
          <p:cNvPr id="13" name="CuadroTexto 12"/>
          <p:cNvSpPr txBox="1"/>
          <p:nvPr/>
        </p:nvSpPr>
        <p:spPr>
          <a:xfrm>
            <a:off x="1154566" y="5691824"/>
            <a:ext cx="9056234" cy="646331"/>
          </a:xfrm>
          <a:prstGeom prst="rect">
            <a:avLst/>
          </a:prstGeom>
          <a:noFill/>
        </p:spPr>
        <p:txBody>
          <a:bodyPr wrap="square" rtlCol="0">
            <a:spAutoFit/>
          </a:bodyPr>
          <a:lstStyle/>
          <a:p>
            <a:r>
              <a:rPr lang="es-ES" dirty="0"/>
              <a:t>Ejemplo: </a:t>
            </a:r>
            <a:r>
              <a:rPr lang="es-ES" dirty="0">
                <a:hlinkClick r:id="rId10"/>
              </a:rPr>
              <a:t>https://www.w3schools.com/css/tryit.asp?filename=trycss_border-side</a:t>
            </a:r>
            <a:endParaRPr lang="es-ES" dirty="0"/>
          </a:p>
          <a:p>
            <a:r>
              <a:rPr lang="es-ES" dirty="0"/>
              <a:t>Ejercicios: </a:t>
            </a:r>
            <a:r>
              <a:rPr lang="es-ES" dirty="0">
                <a:hlinkClick r:id="rId11"/>
              </a:rPr>
              <a:t>https://www.w3schools.com/css/exercise.asp?filename=exercise_border1</a:t>
            </a:r>
            <a:endParaRPr lang="es-ES" dirty="0"/>
          </a:p>
        </p:txBody>
      </p:sp>
    </p:spTree>
    <p:extLst>
      <p:ext uri="{BB962C8B-B14F-4D97-AF65-F5344CB8AC3E}">
        <p14:creationId xmlns:p14="http://schemas.microsoft.com/office/powerpoint/2010/main" val="3893041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solidFill>
                  <a:srgbClr val="960F68"/>
                </a:solidFill>
              </a:rPr>
              <a:t>Bordes y sombras - </a:t>
            </a:r>
            <a:r>
              <a:rPr lang="es-ES" dirty="0" err="1">
                <a:solidFill>
                  <a:srgbClr val="960F68"/>
                </a:solidFill>
              </a:rPr>
              <a:t>Outline</a:t>
            </a:r>
            <a:endParaRPr lang="es-ES" dirty="0">
              <a:solidFill>
                <a:srgbClr val="960F68"/>
              </a:solidFill>
            </a:endParaRPr>
          </a:p>
        </p:txBody>
      </p:sp>
      <p:pic>
        <p:nvPicPr>
          <p:cNvPr id="4" name="Imagen 3"/>
          <p:cNvPicPr>
            <a:picLocks noChangeAspect="1"/>
          </p:cNvPicPr>
          <p:nvPr/>
        </p:nvPicPr>
        <p:blipFill>
          <a:blip r:embed="rId3"/>
          <a:stretch>
            <a:fillRect/>
          </a:stretch>
        </p:blipFill>
        <p:spPr>
          <a:xfrm>
            <a:off x="10059710" y="197768"/>
            <a:ext cx="1836000" cy="1218437"/>
          </a:xfrm>
          <a:prstGeom prst="rect">
            <a:avLst/>
          </a:prstGeom>
        </p:spPr>
      </p:pic>
      <p:sp>
        <p:nvSpPr>
          <p:cNvPr id="2" name="Marcador de pie de página 1"/>
          <p:cNvSpPr>
            <a:spLocks noGrp="1"/>
          </p:cNvSpPr>
          <p:nvPr>
            <p:ph type="ftr" sz="quarter" idx="11"/>
          </p:nvPr>
        </p:nvSpPr>
        <p:spPr/>
        <p:txBody>
          <a:bodyPr/>
          <a:lstStyle/>
          <a:p>
            <a:r>
              <a:rPr lang="es-ES"/>
              <a:t>CSS Básico</a:t>
            </a:r>
          </a:p>
        </p:txBody>
      </p:sp>
      <p:sp>
        <p:nvSpPr>
          <p:cNvPr id="3" name="Marcador de número de diapositiva 2"/>
          <p:cNvSpPr>
            <a:spLocks noGrp="1"/>
          </p:cNvSpPr>
          <p:nvPr>
            <p:ph type="sldNum" sz="quarter" idx="12"/>
          </p:nvPr>
        </p:nvSpPr>
        <p:spPr/>
        <p:txBody>
          <a:bodyPr/>
          <a:lstStyle/>
          <a:p>
            <a:fld id="{F96FDB00-D5D8-496F-8A86-E175B071149C}" type="slidenum">
              <a:rPr lang="es-ES" smtClean="0"/>
              <a:t>17</a:t>
            </a:fld>
            <a:endParaRPr lang="es-ES"/>
          </a:p>
        </p:txBody>
      </p:sp>
      <p:pic>
        <p:nvPicPr>
          <p:cNvPr id="7" name="Imagen 6"/>
          <p:cNvPicPr>
            <a:picLocks noChangeAspect="1"/>
          </p:cNvPicPr>
          <p:nvPr/>
        </p:nvPicPr>
        <p:blipFill>
          <a:blip r:embed="rId4"/>
          <a:stretch>
            <a:fillRect/>
          </a:stretch>
        </p:blipFill>
        <p:spPr>
          <a:xfrm>
            <a:off x="3310890" y="1416205"/>
            <a:ext cx="6457950" cy="2215552"/>
          </a:xfrm>
          <a:prstGeom prst="rect">
            <a:avLst/>
          </a:prstGeom>
        </p:spPr>
      </p:pic>
      <p:pic>
        <p:nvPicPr>
          <p:cNvPr id="8" name="Imagen 7"/>
          <p:cNvPicPr>
            <a:picLocks noChangeAspect="1"/>
          </p:cNvPicPr>
          <p:nvPr/>
        </p:nvPicPr>
        <p:blipFill>
          <a:blip r:embed="rId5"/>
          <a:stretch>
            <a:fillRect/>
          </a:stretch>
        </p:blipFill>
        <p:spPr>
          <a:xfrm>
            <a:off x="3810952" y="3977131"/>
            <a:ext cx="5457825" cy="438150"/>
          </a:xfrm>
          <a:prstGeom prst="rect">
            <a:avLst/>
          </a:prstGeom>
        </p:spPr>
      </p:pic>
      <p:sp>
        <p:nvSpPr>
          <p:cNvPr id="9" name="CuadroTexto 8"/>
          <p:cNvSpPr txBox="1"/>
          <p:nvPr/>
        </p:nvSpPr>
        <p:spPr>
          <a:xfrm>
            <a:off x="1066800" y="4861560"/>
            <a:ext cx="10058400" cy="646331"/>
          </a:xfrm>
          <a:prstGeom prst="rect">
            <a:avLst/>
          </a:prstGeom>
          <a:noFill/>
        </p:spPr>
        <p:txBody>
          <a:bodyPr wrap="square" rtlCol="0">
            <a:spAutoFit/>
          </a:bodyPr>
          <a:lstStyle/>
          <a:p>
            <a:r>
              <a:rPr lang="es-ES" dirty="0"/>
              <a:t>Ejemplo: </a:t>
            </a:r>
            <a:r>
              <a:rPr lang="es-ES" dirty="0">
                <a:hlinkClick r:id="rId6"/>
              </a:rPr>
              <a:t>https://codepen.io/na7acha/pen/VwwwEgY?&amp;editable=true</a:t>
            </a:r>
            <a:endParaRPr lang="es-ES" dirty="0"/>
          </a:p>
          <a:p>
            <a:r>
              <a:rPr lang="es-ES" dirty="0"/>
              <a:t>Ejercicios: </a:t>
            </a:r>
            <a:r>
              <a:rPr lang="es-ES" dirty="0">
                <a:hlinkClick r:id="rId7"/>
              </a:rPr>
              <a:t>https://www.w3schools.com/css/exercise.asp?filename=exercise_outline1</a:t>
            </a:r>
            <a:endParaRPr lang="es-ES" dirty="0"/>
          </a:p>
        </p:txBody>
      </p:sp>
    </p:spTree>
    <p:extLst>
      <p:ext uri="{BB962C8B-B14F-4D97-AF65-F5344CB8AC3E}">
        <p14:creationId xmlns:p14="http://schemas.microsoft.com/office/powerpoint/2010/main" val="4167201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solidFill>
                  <a:srgbClr val="960F68"/>
                </a:solidFill>
              </a:rPr>
              <a:t>Bordes y sombras - Sombras</a:t>
            </a:r>
          </a:p>
        </p:txBody>
      </p:sp>
      <p:pic>
        <p:nvPicPr>
          <p:cNvPr id="4" name="Imagen 3"/>
          <p:cNvPicPr>
            <a:picLocks noChangeAspect="1"/>
          </p:cNvPicPr>
          <p:nvPr/>
        </p:nvPicPr>
        <p:blipFill>
          <a:blip r:embed="rId3"/>
          <a:stretch>
            <a:fillRect/>
          </a:stretch>
        </p:blipFill>
        <p:spPr>
          <a:xfrm>
            <a:off x="10059710" y="197768"/>
            <a:ext cx="1836000" cy="1218437"/>
          </a:xfrm>
          <a:prstGeom prst="rect">
            <a:avLst/>
          </a:prstGeom>
        </p:spPr>
      </p:pic>
      <p:sp>
        <p:nvSpPr>
          <p:cNvPr id="2" name="Marcador de pie de página 1"/>
          <p:cNvSpPr>
            <a:spLocks noGrp="1"/>
          </p:cNvSpPr>
          <p:nvPr>
            <p:ph type="ftr" sz="quarter" idx="11"/>
          </p:nvPr>
        </p:nvSpPr>
        <p:spPr/>
        <p:txBody>
          <a:bodyPr/>
          <a:lstStyle/>
          <a:p>
            <a:r>
              <a:rPr lang="es-ES"/>
              <a:t>CSS Básico</a:t>
            </a:r>
          </a:p>
        </p:txBody>
      </p:sp>
      <p:sp>
        <p:nvSpPr>
          <p:cNvPr id="3" name="Marcador de número de diapositiva 2"/>
          <p:cNvSpPr>
            <a:spLocks noGrp="1"/>
          </p:cNvSpPr>
          <p:nvPr>
            <p:ph type="sldNum" sz="quarter" idx="12"/>
          </p:nvPr>
        </p:nvSpPr>
        <p:spPr/>
        <p:txBody>
          <a:bodyPr/>
          <a:lstStyle/>
          <a:p>
            <a:fld id="{F96FDB00-D5D8-496F-8A86-E175B071149C}" type="slidenum">
              <a:rPr lang="es-ES" smtClean="0"/>
              <a:t>18</a:t>
            </a:fld>
            <a:endParaRPr lang="es-ES"/>
          </a:p>
        </p:txBody>
      </p:sp>
      <p:sp>
        <p:nvSpPr>
          <p:cNvPr id="8" name="CuadroTexto 7"/>
          <p:cNvSpPr txBox="1"/>
          <p:nvPr/>
        </p:nvSpPr>
        <p:spPr>
          <a:xfrm>
            <a:off x="462110" y="6081867"/>
            <a:ext cx="10515600" cy="400110"/>
          </a:xfrm>
          <a:prstGeom prst="rect">
            <a:avLst/>
          </a:prstGeom>
          <a:noFill/>
        </p:spPr>
        <p:txBody>
          <a:bodyPr wrap="square" rtlCol="0">
            <a:spAutoFit/>
          </a:bodyPr>
          <a:lstStyle/>
          <a:p>
            <a:r>
              <a:rPr lang="es-ES" sz="2000" dirty="0"/>
              <a:t>- Generador de sombras: </a:t>
            </a:r>
            <a:r>
              <a:rPr lang="es-ES" sz="2000" dirty="0">
                <a:hlinkClick r:id="rId4"/>
              </a:rPr>
              <a:t>https://www.cssmatic.com/box-shadow</a:t>
            </a:r>
            <a:r>
              <a:rPr lang="es-ES" sz="2000" dirty="0"/>
              <a:t> </a:t>
            </a:r>
          </a:p>
        </p:txBody>
      </p:sp>
      <p:pic>
        <p:nvPicPr>
          <p:cNvPr id="6" name="Imagen 5"/>
          <p:cNvPicPr>
            <a:picLocks noChangeAspect="1"/>
          </p:cNvPicPr>
          <p:nvPr/>
        </p:nvPicPr>
        <p:blipFill>
          <a:blip r:embed="rId5"/>
          <a:stretch>
            <a:fillRect/>
          </a:stretch>
        </p:blipFill>
        <p:spPr>
          <a:xfrm>
            <a:off x="777667" y="1416205"/>
            <a:ext cx="3260933" cy="1503267"/>
          </a:xfrm>
          <a:prstGeom prst="rect">
            <a:avLst/>
          </a:prstGeom>
        </p:spPr>
      </p:pic>
      <p:pic>
        <p:nvPicPr>
          <p:cNvPr id="9" name="Imagen 8"/>
          <p:cNvPicPr>
            <a:picLocks noChangeAspect="1"/>
          </p:cNvPicPr>
          <p:nvPr/>
        </p:nvPicPr>
        <p:blipFill>
          <a:blip r:embed="rId6"/>
          <a:stretch>
            <a:fillRect/>
          </a:stretch>
        </p:blipFill>
        <p:spPr>
          <a:xfrm>
            <a:off x="838200" y="2919472"/>
            <a:ext cx="4932321" cy="3044744"/>
          </a:xfrm>
          <a:prstGeom prst="rect">
            <a:avLst/>
          </a:prstGeom>
        </p:spPr>
      </p:pic>
      <p:pic>
        <p:nvPicPr>
          <p:cNvPr id="10" name="Imagen 9"/>
          <p:cNvPicPr>
            <a:picLocks noChangeAspect="1"/>
          </p:cNvPicPr>
          <p:nvPr/>
        </p:nvPicPr>
        <p:blipFill>
          <a:blip r:embed="rId7"/>
          <a:stretch>
            <a:fillRect/>
          </a:stretch>
        </p:blipFill>
        <p:spPr>
          <a:xfrm>
            <a:off x="6394640" y="1416205"/>
            <a:ext cx="4959160" cy="3557658"/>
          </a:xfrm>
          <a:prstGeom prst="rect">
            <a:avLst/>
          </a:prstGeom>
        </p:spPr>
      </p:pic>
      <p:sp>
        <p:nvSpPr>
          <p:cNvPr id="11" name="CuadroTexto 10"/>
          <p:cNvSpPr txBox="1"/>
          <p:nvPr/>
        </p:nvSpPr>
        <p:spPr>
          <a:xfrm>
            <a:off x="6096000" y="5101613"/>
            <a:ext cx="6096000" cy="923330"/>
          </a:xfrm>
          <a:prstGeom prst="rect">
            <a:avLst/>
          </a:prstGeom>
          <a:noFill/>
        </p:spPr>
        <p:txBody>
          <a:bodyPr wrap="square" rtlCol="0">
            <a:spAutoFit/>
          </a:bodyPr>
          <a:lstStyle/>
          <a:p>
            <a:r>
              <a:rPr lang="es-ES" dirty="0"/>
              <a:t>Ejercicios: </a:t>
            </a:r>
            <a:r>
              <a:rPr lang="es-ES" dirty="0">
                <a:hlinkClick r:id="rId8"/>
              </a:rPr>
              <a:t>https://www.w3schools.com/css/exercise.asp?filename=exercise_css3_shadows1</a:t>
            </a:r>
            <a:endParaRPr lang="es-ES" dirty="0"/>
          </a:p>
        </p:txBody>
      </p:sp>
    </p:spTree>
    <p:extLst>
      <p:ext uri="{BB962C8B-B14F-4D97-AF65-F5344CB8AC3E}">
        <p14:creationId xmlns:p14="http://schemas.microsoft.com/office/powerpoint/2010/main" val="3171954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solidFill>
                  <a:srgbClr val="960F68"/>
                </a:solidFill>
              </a:rPr>
              <a:t>Fondos - </a:t>
            </a:r>
            <a:r>
              <a:rPr lang="es-ES" dirty="0" err="1">
                <a:solidFill>
                  <a:srgbClr val="960F68"/>
                </a:solidFill>
              </a:rPr>
              <a:t>Background</a:t>
            </a:r>
            <a:endParaRPr lang="es-ES" dirty="0">
              <a:solidFill>
                <a:srgbClr val="960F68"/>
              </a:solidFill>
            </a:endParaRPr>
          </a:p>
        </p:txBody>
      </p:sp>
      <p:pic>
        <p:nvPicPr>
          <p:cNvPr id="4" name="Imagen 3"/>
          <p:cNvPicPr>
            <a:picLocks noChangeAspect="1"/>
          </p:cNvPicPr>
          <p:nvPr/>
        </p:nvPicPr>
        <p:blipFill>
          <a:blip r:embed="rId3"/>
          <a:stretch>
            <a:fillRect/>
          </a:stretch>
        </p:blipFill>
        <p:spPr>
          <a:xfrm>
            <a:off x="10059710" y="197768"/>
            <a:ext cx="1836000" cy="1218437"/>
          </a:xfrm>
          <a:prstGeom prst="rect">
            <a:avLst/>
          </a:prstGeom>
        </p:spPr>
      </p:pic>
      <p:sp>
        <p:nvSpPr>
          <p:cNvPr id="2" name="Marcador de pie de página 1"/>
          <p:cNvSpPr>
            <a:spLocks noGrp="1"/>
          </p:cNvSpPr>
          <p:nvPr>
            <p:ph type="ftr" sz="quarter" idx="11"/>
          </p:nvPr>
        </p:nvSpPr>
        <p:spPr/>
        <p:txBody>
          <a:bodyPr/>
          <a:lstStyle/>
          <a:p>
            <a:r>
              <a:rPr lang="es-ES"/>
              <a:t>CSS Básico</a:t>
            </a:r>
          </a:p>
        </p:txBody>
      </p:sp>
      <p:sp>
        <p:nvSpPr>
          <p:cNvPr id="3" name="Marcador de número de diapositiva 2"/>
          <p:cNvSpPr>
            <a:spLocks noGrp="1"/>
          </p:cNvSpPr>
          <p:nvPr>
            <p:ph type="sldNum" sz="quarter" idx="12"/>
          </p:nvPr>
        </p:nvSpPr>
        <p:spPr/>
        <p:txBody>
          <a:bodyPr/>
          <a:lstStyle/>
          <a:p>
            <a:fld id="{F96FDB00-D5D8-496F-8A86-E175B071149C}" type="slidenum">
              <a:rPr lang="es-ES" smtClean="0"/>
              <a:t>19</a:t>
            </a:fld>
            <a:endParaRPr lang="es-ES"/>
          </a:p>
        </p:txBody>
      </p:sp>
      <p:sp>
        <p:nvSpPr>
          <p:cNvPr id="7" name="CuadroTexto 6"/>
          <p:cNvSpPr txBox="1"/>
          <p:nvPr/>
        </p:nvSpPr>
        <p:spPr>
          <a:xfrm>
            <a:off x="838200" y="5779333"/>
            <a:ext cx="9006840" cy="646331"/>
          </a:xfrm>
          <a:prstGeom prst="rect">
            <a:avLst/>
          </a:prstGeom>
          <a:noFill/>
        </p:spPr>
        <p:txBody>
          <a:bodyPr wrap="square" rtlCol="0">
            <a:spAutoFit/>
          </a:bodyPr>
          <a:lstStyle/>
          <a:p>
            <a:r>
              <a:rPr lang="es-ES" dirty="0"/>
              <a:t>Ejercicio: </a:t>
            </a:r>
            <a:r>
              <a:rPr lang="es-ES" dirty="0">
                <a:hlinkClick r:id="rId4"/>
              </a:rPr>
              <a:t>https://www.w3schools.com/css/exercise.asp?filename=exercise_background1</a:t>
            </a:r>
            <a:endParaRPr lang="es-ES" dirty="0"/>
          </a:p>
          <a:p>
            <a:r>
              <a:rPr lang="es-ES" dirty="0">
                <a:hlinkClick r:id="rId5"/>
              </a:rPr>
              <a:t>https://www.w3schools.com/css/exercise.asp?filename=exercise_css3_backgrounds1</a:t>
            </a:r>
            <a:endParaRPr lang="es-ES" dirty="0"/>
          </a:p>
        </p:txBody>
      </p:sp>
      <p:pic>
        <p:nvPicPr>
          <p:cNvPr id="8" name="Imagen 7"/>
          <p:cNvPicPr>
            <a:picLocks noChangeAspect="1"/>
          </p:cNvPicPr>
          <p:nvPr/>
        </p:nvPicPr>
        <p:blipFill>
          <a:blip r:embed="rId6"/>
          <a:stretch>
            <a:fillRect/>
          </a:stretch>
        </p:blipFill>
        <p:spPr>
          <a:xfrm>
            <a:off x="1054417" y="1858045"/>
            <a:ext cx="2524125" cy="276225"/>
          </a:xfrm>
          <a:prstGeom prst="rect">
            <a:avLst/>
          </a:prstGeom>
          <a:ln>
            <a:solidFill>
              <a:srgbClr val="960F68"/>
            </a:solidFill>
          </a:ln>
        </p:spPr>
      </p:pic>
      <p:pic>
        <p:nvPicPr>
          <p:cNvPr id="9" name="Imagen 8"/>
          <p:cNvPicPr>
            <a:picLocks noChangeAspect="1"/>
          </p:cNvPicPr>
          <p:nvPr/>
        </p:nvPicPr>
        <p:blipFill>
          <a:blip r:embed="rId7"/>
          <a:stretch>
            <a:fillRect/>
          </a:stretch>
        </p:blipFill>
        <p:spPr>
          <a:xfrm>
            <a:off x="1054417" y="2578417"/>
            <a:ext cx="3086100" cy="238125"/>
          </a:xfrm>
          <a:prstGeom prst="rect">
            <a:avLst/>
          </a:prstGeom>
          <a:ln>
            <a:solidFill>
              <a:srgbClr val="960F68"/>
            </a:solidFill>
          </a:ln>
        </p:spPr>
      </p:pic>
      <p:pic>
        <p:nvPicPr>
          <p:cNvPr id="10" name="Imagen 9"/>
          <p:cNvPicPr>
            <a:picLocks noChangeAspect="1"/>
          </p:cNvPicPr>
          <p:nvPr/>
        </p:nvPicPr>
        <p:blipFill>
          <a:blip r:embed="rId8"/>
          <a:stretch>
            <a:fillRect/>
          </a:stretch>
        </p:blipFill>
        <p:spPr>
          <a:xfrm>
            <a:off x="1054417" y="3215615"/>
            <a:ext cx="2447925" cy="266700"/>
          </a:xfrm>
          <a:prstGeom prst="rect">
            <a:avLst/>
          </a:prstGeom>
          <a:ln>
            <a:solidFill>
              <a:srgbClr val="960F68"/>
            </a:solidFill>
          </a:ln>
        </p:spPr>
      </p:pic>
      <p:pic>
        <p:nvPicPr>
          <p:cNvPr id="11" name="Imagen 10"/>
          <p:cNvPicPr>
            <a:picLocks noChangeAspect="1"/>
          </p:cNvPicPr>
          <p:nvPr/>
        </p:nvPicPr>
        <p:blipFill>
          <a:blip r:embed="rId9"/>
          <a:stretch>
            <a:fillRect/>
          </a:stretch>
        </p:blipFill>
        <p:spPr>
          <a:xfrm>
            <a:off x="1059179" y="3854189"/>
            <a:ext cx="2514600" cy="285750"/>
          </a:xfrm>
          <a:prstGeom prst="rect">
            <a:avLst/>
          </a:prstGeom>
          <a:ln>
            <a:solidFill>
              <a:srgbClr val="960F68"/>
            </a:solidFill>
          </a:ln>
        </p:spPr>
      </p:pic>
      <p:pic>
        <p:nvPicPr>
          <p:cNvPr id="12" name="Imagen 11"/>
          <p:cNvPicPr>
            <a:picLocks noChangeAspect="1"/>
          </p:cNvPicPr>
          <p:nvPr/>
        </p:nvPicPr>
        <p:blipFill>
          <a:blip r:embed="rId10"/>
          <a:stretch>
            <a:fillRect/>
          </a:stretch>
        </p:blipFill>
        <p:spPr>
          <a:xfrm>
            <a:off x="1054417" y="4406381"/>
            <a:ext cx="2705100" cy="276225"/>
          </a:xfrm>
          <a:prstGeom prst="rect">
            <a:avLst/>
          </a:prstGeom>
          <a:ln>
            <a:solidFill>
              <a:srgbClr val="960F68"/>
            </a:solidFill>
          </a:ln>
        </p:spPr>
      </p:pic>
      <p:pic>
        <p:nvPicPr>
          <p:cNvPr id="13" name="Imagen 12"/>
          <p:cNvPicPr>
            <a:picLocks noChangeAspect="1"/>
          </p:cNvPicPr>
          <p:nvPr/>
        </p:nvPicPr>
        <p:blipFill>
          <a:blip r:embed="rId11"/>
          <a:stretch>
            <a:fillRect/>
          </a:stretch>
        </p:blipFill>
        <p:spPr>
          <a:xfrm>
            <a:off x="1078229" y="5022599"/>
            <a:ext cx="2657475" cy="295275"/>
          </a:xfrm>
          <a:prstGeom prst="rect">
            <a:avLst/>
          </a:prstGeom>
          <a:ln>
            <a:solidFill>
              <a:srgbClr val="960F68"/>
            </a:solidFill>
          </a:ln>
        </p:spPr>
      </p:pic>
      <p:pic>
        <p:nvPicPr>
          <p:cNvPr id="14" name="Imagen 13"/>
          <p:cNvPicPr>
            <a:picLocks noChangeAspect="1"/>
          </p:cNvPicPr>
          <p:nvPr/>
        </p:nvPicPr>
        <p:blipFill>
          <a:blip r:embed="rId12"/>
          <a:stretch>
            <a:fillRect/>
          </a:stretch>
        </p:blipFill>
        <p:spPr>
          <a:xfrm>
            <a:off x="5076825" y="2848052"/>
            <a:ext cx="6153150" cy="1038225"/>
          </a:xfrm>
          <a:prstGeom prst="rect">
            <a:avLst/>
          </a:prstGeom>
        </p:spPr>
      </p:pic>
      <p:sp>
        <p:nvSpPr>
          <p:cNvPr id="15" name="CuadroTexto 14"/>
          <p:cNvSpPr txBox="1"/>
          <p:nvPr/>
        </p:nvSpPr>
        <p:spPr>
          <a:xfrm>
            <a:off x="4434840" y="4251960"/>
            <a:ext cx="7056119" cy="1200329"/>
          </a:xfrm>
          <a:prstGeom prst="rect">
            <a:avLst/>
          </a:prstGeom>
          <a:noFill/>
        </p:spPr>
        <p:txBody>
          <a:bodyPr wrap="square" rtlCol="0">
            <a:spAutoFit/>
          </a:bodyPr>
          <a:lstStyle/>
          <a:p>
            <a:r>
              <a:rPr lang="es-ES" dirty="0"/>
              <a:t>Ejemplo: </a:t>
            </a:r>
            <a:r>
              <a:rPr lang="es-ES" dirty="0">
                <a:hlinkClick r:id="rId13"/>
              </a:rPr>
              <a:t>https://www.w3schools.com/css/tryit.asp?filename=trycss_background-image_attachment2</a:t>
            </a:r>
            <a:endParaRPr lang="es-ES" dirty="0"/>
          </a:p>
          <a:p>
            <a:r>
              <a:rPr lang="es-ES" dirty="0">
                <a:hlinkClick r:id="rId14"/>
              </a:rPr>
              <a:t>https://www.w3schools.com/css/css3_backgrounds.asp</a:t>
            </a:r>
            <a:endParaRPr lang="es-ES" dirty="0"/>
          </a:p>
        </p:txBody>
      </p:sp>
    </p:spTree>
    <p:extLst>
      <p:ext uri="{BB962C8B-B14F-4D97-AF65-F5344CB8AC3E}">
        <p14:creationId xmlns:p14="http://schemas.microsoft.com/office/powerpoint/2010/main" val="3723349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solidFill>
                  <a:srgbClr val="960F68"/>
                </a:solidFill>
              </a:rPr>
              <a:t>Bloque CSS</a:t>
            </a:r>
          </a:p>
        </p:txBody>
      </p:sp>
      <p:sp>
        <p:nvSpPr>
          <p:cNvPr id="6" name="Marcador de contenido 5"/>
          <p:cNvSpPr>
            <a:spLocks noGrp="1"/>
          </p:cNvSpPr>
          <p:nvPr>
            <p:ph sz="half" idx="1"/>
          </p:nvPr>
        </p:nvSpPr>
        <p:spPr>
          <a:xfrm>
            <a:off x="914400" y="1416205"/>
            <a:ext cx="5991726" cy="5249290"/>
          </a:xfrm>
        </p:spPr>
        <p:txBody>
          <a:bodyPr>
            <a:normAutofit fontScale="47500" lnSpcReduction="20000"/>
          </a:bodyPr>
          <a:lstStyle/>
          <a:p>
            <a:pPr marL="514350" indent="-514350">
              <a:buFont typeface="+mj-lt"/>
              <a:buAutoNum type="arabicPeriod"/>
            </a:pPr>
            <a:r>
              <a:rPr lang="es-ES" sz="3100" dirty="0">
                <a:solidFill>
                  <a:schemeClr val="bg2">
                    <a:lumMod val="75000"/>
                  </a:schemeClr>
                </a:solidFill>
              </a:rPr>
              <a:t>Introducción </a:t>
            </a:r>
          </a:p>
          <a:p>
            <a:pPr marL="514350" indent="-514350">
              <a:buFont typeface="+mj-lt"/>
              <a:buAutoNum type="arabicPeriod"/>
            </a:pPr>
            <a:r>
              <a:rPr lang="es-ES" sz="3100" dirty="0">
                <a:solidFill>
                  <a:schemeClr val="bg2">
                    <a:lumMod val="75000"/>
                  </a:schemeClr>
                </a:solidFill>
              </a:rPr>
              <a:t>¿Cómo se usa?</a:t>
            </a:r>
          </a:p>
          <a:p>
            <a:pPr marL="514350" indent="-514350">
              <a:buFont typeface="+mj-lt"/>
              <a:buAutoNum type="arabicPeriod"/>
            </a:pPr>
            <a:r>
              <a:rPr lang="es-ES" sz="3100" dirty="0">
                <a:solidFill>
                  <a:schemeClr val="bg2">
                    <a:lumMod val="75000"/>
                  </a:schemeClr>
                </a:solidFill>
              </a:rPr>
              <a:t>Sintaxis</a:t>
            </a:r>
          </a:p>
          <a:p>
            <a:pPr marL="514350" indent="-514350">
              <a:buFont typeface="+mj-lt"/>
              <a:buAutoNum type="arabicPeriod"/>
            </a:pPr>
            <a:r>
              <a:rPr lang="es-ES" sz="3100" dirty="0">
                <a:solidFill>
                  <a:schemeClr val="bg2">
                    <a:lumMod val="75000"/>
                  </a:schemeClr>
                </a:solidFill>
              </a:rPr>
              <a:t>Variables</a:t>
            </a:r>
          </a:p>
          <a:p>
            <a:pPr marL="514350" indent="-514350">
              <a:buFont typeface="+mj-lt"/>
              <a:buAutoNum type="arabicPeriod"/>
            </a:pPr>
            <a:r>
              <a:rPr lang="es-ES" sz="3100" dirty="0">
                <a:solidFill>
                  <a:schemeClr val="bg2">
                    <a:lumMod val="75000"/>
                  </a:schemeClr>
                </a:solidFill>
              </a:rPr>
              <a:t>Selectores</a:t>
            </a:r>
          </a:p>
          <a:p>
            <a:pPr marL="514350" indent="-514350">
              <a:buFont typeface="+mj-lt"/>
              <a:buAutoNum type="arabicPeriod"/>
            </a:pPr>
            <a:r>
              <a:rPr lang="es-ES" sz="3100" dirty="0">
                <a:solidFill>
                  <a:schemeClr val="bg2">
                    <a:lumMod val="75000"/>
                  </a:schemeClr>
                </a:solidFill>
              </a:rPr>
              <a:t>Especificidad</a:t>
            </a:r>
          </a:p>
          <a:p>
            <a:pPr marL="514350" indent="-514350">
              <a:buFont typeface="+mj-lt"/>
              <a:buAutoNum type="arabicPeriod"/>
            </a:pPr>
            <a:r>
              <a:rPr lang="es-ES" sz="3100" dirty="0">
                <a:solidFill>
                  <a:schemeClr val="bg2">
                    <a:lumMod val="75000"/>
                  </a:schemeClr>
                </a:solidFill>
              </a:rPr>
              <a:t>Cascada y herencia</a:t>
            </a:r>
          </a:p>
          <a:p>
            <a:pPr marL="514350" indent="-514350">
              <a:buFont typeface="+mj-lt"/>
              <a:buAutoNum type="arabicPeriod"/>
            </a:pPr>
            <a:r>
              <a:rPr lang="es-ES" sz="3100" dirty="0">
                <a:solidFill>
                  <a:schemeClr val="bg2">
                    <a:lumMod val="75000"/>
                  </a:schemeClr>
                </a:solidFill>
              </a:rPr>
              <a:t>Box </a:t>
            </a:r>
            <a:r>
              <a:rPr lang="es-ES" sz="3100" dirty="0" err="1">
                <a:solidFill>
                  <a:schemeClr val="bg2">
                    <a:lumMod val="75000"/>
                  </a:schemeClr>
                </a:solidFill>
              </a:rPr>
              <a:t>model</a:t>
            </a:r>
            <a:endParaRPr lang="es-ES" sz="3100" dirty="0">
              <a:solidFill>
                <a:schemeClr val="bg2">
                  <a:lumMod val="75000"/>
                </a:schemeClr>
              </a:solidFill>
            </a:endParaRPr>
          </a:p>
          <a:p>
            <a:pPr marL="514350" indent="-514350">
              <a:buFont typeface="+mj-lt"/>
              <a:buAutoNum type="arabicPeriod"/>
            </a:pPr>
            <a:r>
              <a:rPr lang="es-ES" sz="3100" dirty="0">
                <a:solidFill>
                  <a:schemeClr val="bg2">
                    <a:lumMod val="75000"/>
                  </a:schemeClr>
                </a:solidFill>
              </a:rPr>
              <a:t>Bordes y Sombras</a:t>
            </a:r>
          </a:p>
          <a:p>
            <a:pPr marL="514350" indent="-514350">
              <a:buFont typeface="+mj-lt"/>
              <a:buAutoNum type="arabicPeriod"/>
            </a:pPr>
            <a:r>
              <a:rPr lang="es-ES" sz="3100" dirty="0">
                <a:solidFill>
                  <a:schemeClr val="bg2">
                    <a:lumMod val="75000"/>
                  </a:schemeClr>
                </a:solidFill>
              </a:rPr>
              <a:t>Fondos</a:t>
            </a:r>
          </a:p>
          <a:p>
            <a:pPr marL="514350" indent="-514350">
              <a:buFont typeface="+mj-lt"/>
              <a:buAutoNum type="arabicPeriod"/>
            </a:pPr>
            <a:r>
              <a:rPr lang="es-ES" sz="3100" dirty="0">
                <a:solidFill>
                  <a:schemeClr val="bg2">
                    <a:lumMod val="75000"/>
                  </a:schemeClr>
                </a:solidFill>
              </a:rPr>
              <a:t>Textos</a:t>
            </a:r>
          </a:p>
          <a:p>
            <a:pPr marL="514350" indent="-514350">
              <a:buFont typeface="+mj-lt"/>
              <a:buAutoNum type="arabicPeriod"/>
            </a:pPr>
            <a:r>
              <a:rPr lang="es-ES" sz="3100" dirty="0" err="1">
                <a:solidFill>
                  <a:schemeClr val="bg2">
                    <a:lumMod val="75000"/>
                  </a:schemeClr>
                </a:solidFill>
              </a:rPr>
              <a:t>Pseudo</a:t>
            </a:r>
            <a:r>
              <a:rPr lang="es-ES" sz="3100" dirty="0">
                <a:solidFill>
                  <a:schemeClr val="bg2">
                    <a:lumMod val="75000"/>
                  </a:schemeClr>
                </a:solidFill>
              </a:rPr>
              <a:t>-clases</a:t>
            </a:r>
          </a:p>
          <a:p>
            <a:pPr marL="514350" indent="-514350">
              <a:buFont typeface="+mj-lt"/>
              <a:buAutoNum type="arabicPeriod"/>
            </a:pPr>
            <a:r>
              <a:rPr lang="es-ES" sz="3100" dirty="0" err="1">
                <a:solidFill>
                  <a:schemeClr val="bg2">
                    <a:lumMod val="75000"/>
                  </a:schemeClr>
                </a:solidFill>
              </a:rPr>
              <a:t>Pseudo</a:t>
            </a:r>
            <a:r>
              <a:rPr lang="es-ES" sz="3100" dirty="0">
                <a:solidFill>
                  <a:schemeClr val="bg2">
                    <a:lumMod val="75000"/>
                  </a:schemeClr>
                </a:solidFill>
              </a:rPr>
              <a:t>-elemento</a:t>
            </a:r>
          </a:p>
          <a:p>
            <a:pPr marL="514350" indent="-514350">
              <a:buFont typeface="+mj-lt"/>
              <a:buAutoNum type="arabicPeriod"/>
            </a:pPr>
            <a:r>
              <a:rPr lang="es-ES" sz="3100" dirty="0">
                <a:solidFill>
                  <a:schemeClr val="bg2">
                    <a:lumMod val="75000"/>
                  </a:schemeClr>
                </a:solidFill>
              </a:rPr>
              <a:t>Listas y contadores</a:t>
            </a:r>
          </a:p>
          <a:p>
            <a:pPr marL="514350" indent="-514350">
              <a:buFont typeface="+mj-lt"/>
              <a:buAutoNum type="arabicPeriod"/>
            </a:pPr>
            <a:r>
              <a:rPr lang="es-ES" sz="3100" dirty="0">
                <a:solidFill>
                  <a:schemeClr val="bg2">
                    <a:lumMod val="75000"/>
                  </a:schemeClr>
                </a:solidFill>
              </a:rPr>
              <a:t>Color</a:t>
            </a:r>
          </a:p>
          <a:p>
            <a:pPr marL="514350" indent="-514350">
              <a:buFont typeface="+mj-lt"/>
              <a:buAutoNum type="arabicPeriod"/>
            </a:pPr>
            <a:r>
              <a:rPr lang="es-ES" sz="3100" dirty="0">
                <a:solidFill>
                  <a:schemeClr val="bg2">
                    <a:lumMod val="75000"/>
                  </a:schemeClr>
                </a:solidFill>
              </a:rPr>
              <a:t>Position</a:t>
            </a:r>
          </a:p>
          <a:p>
            <a:pPr marL="514350" indent="-514350">
              <a:buFont typeface="+mj-lt"/>
              <a:buAutoNum type="arabicPeriod"/>
            </a:pPr>
            <a:r>
              <a:rPr lang="es-ES" sz="3100" dirty="0" err="1">
                <a:solidFill>
                  <a:schemeClr val="bg2">
                    <a:lumMod val="75000"/>
                  </a:schemeClr>
                </a:solidFill>
              </a:rPr>
              <a:t>Grid</a:t>
            </a:r>
            <a:r>
              <a:rPr lang="es-ES" sz="3100" dirty="0">
                <a:solidFill>
                  <a:schemeClr val="bg2">
                    <a:lumMod val="75000"/>
                  </a:schemeClr>
                </a:solidFill>
              </a:rPr>
              <a:t>, Flex</a:t>
            </a:r>
          </a:p>
          <a:p>
            <a:pPr marL="514350" indent="-514350">
              <a:buFont typeface="+mj-lt"/>
              <a:buAutoNum type="arabicPeriod"/>
            </a:pPr>
            <a:r>
              <a:rPr lang="es-ES" sz="3100" dirty="0">
                <a:solidFill>
                  <a:schemeClr val="bg2">
                    <a:lumMod val="75000"/>
                  </a:schemeClr>
                </a:solidFill>
              </a:rPr>
              <a:t>Media </a:t>
            </a:r>
            <a:r>
              <a:rPr lang="es-ES" sz="3100" dirty="0" err="1">
                <a:solidFill>
                  <a:schemeClr val="bg2">
                    <a:lumMod val="75000"/>
                  </a:schemeClr>
                </a:solidFill>
              </a:rPr>
              <a:t>queries</a:t>
            </a:r>
            <a:endParaRPr lang="es-ES" sz="3100" dirty="0">
              <a:solidFill>
                <a:schemeClr val="bg2">
                  <a:lumMod val="75000"/>
                </a:schemeClr>
              </a:solidFill>
            </a:endParaRPr>
          </a:p>
          <a:p>
            <a:pPr marL="514350" indent="-514350">
              <a:buFont typeface="+mj-lt"/>
              <a:buAutoNum type="arabicPeriod"/>
            </a:pPr>
            <a:endParaRPr lang="es-ES" sz="3100" dirty="0">
              <a:solidFill>
                <a:schemeClr val="bg2">
                  <a:lumMod val="75000"/>
                </a:schemeClr>
              </a:solidFill>
            </a:endParaRPr>
          </a:p>
          <a:p>
            <a:pPr marL="0" indent="0">
              <a:buNone/>
            </a:pPr>
            <a:endParaRPr lang="es-ES" sz="2400" dirty="0">
              <a:solidFill>
                <a:schemeClr val="bg2">
                  <a:lumMod val="75000"/>
                </a:schemeClr>
              </a:solidFill>
            </a:endParaRPr>
          </a:p>
        </p:txBody>
      </p:sp>
      <p:pic>
        <p:nvPicPr>
          <p:cNvPr id="4" name="Imagen 3"/>
          <p:cNvPicPr>
            <a:picLocks noChangeAspect="1"/>
          </p:cNvPicPr>
          <p:nvPr/>
        </p:nvPicPr>
        <p:blipFill>
          <a:blip r:embed="rId3"/>
          <a:stretch>
            <a:fillRect/>
          </a:stretch>
        </p:blipFill>
        <p:spPr>
          <a:xfrm>
            <a:off x="10059710" y="197768"/>
            <a:ext cx="1836000" cy="1218437"/>
          </a:xfrm>
          <a:prstGeom prst="rect">
            <a:avLst/>
          </a:prstGeom>
        </p:spPr>
      </p:pic>
      <p:sp>
        <p:nvSpPr>
          <p:cNvPr id="2" name="Marcador de pie de página 1"/>
          <p:cNvSpPr>
            <a:spLocks noGrp="1"/>
          </p:cNvSpPr>
          <p:nvPr>
            <p:ph type="ftr" sz="quarter" idx="11"/>
          </p:nvPr>
        </p:nvSpPr>
        <p:spPr/>
        <p:txBody>
          <a:bodyPr/>
          <a:lstStyle/>
          <a:p>
            <a:r>
              <a:rPr lang="es-ES"/>
              <a:t>CSS Básico</a:t>
            </a:r>
          </a:p>
        </p:txBody>
      </p:sp>
      <p:sp>
        <p:nvSpPr>
          <p:cNvPr id="3" name="Marcador de número de diapositiva 2"/>
          <p:cNvSpPr>
            <a:spLocks noGrp="1"/>
          </p:cNvSpPr>
          <p:nvPr>
            <p:ph type="sldNum" sz="quarter" idx="12"/>
          </p:nvPr>
        </p:nvSpPr>
        <p:spPr/>
        <p:txBody>
          <a:bodyPr/>
          <a:lstStyle/>
          <a:p>
            <a:fld id="{F96FDB00-D5D8-496F-8A86-E175B071149C}" type="slidenum">
              <a:rPr lang="es-ES" smtClean="0"/>
              <a:t>2</a:t>
            </a:fld>
            <a:endParaRPr lang="es-ES"/>
          </a:p>
        </p:txBody>
      </p:sp>
    </p:spTree>
    <p:extLst>
      <p:ext uri="{BB962C8B-B14F-4D97-AF65-F5344CB8AC3E}">
        <p14:creationId xmlns:p14="http://schemas.microsoft.com/office/powerpoint/2010/main" val="4691773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solidFill>
                  <a:srgbClr val="960F68"/>
                </a:solidFill>
              </a:rPr>
              <a:t>Texto - Unidades</a:t>
            </a:r>
          </a:p>
        </p:txBody>
      </p:sp>
      <p:pic>
        <p:nvPicPr>
          <p:cNvPr id="4" name="Imagen 3"/>
          <p:cNvPicPr>
            <a:picLocks noChangeAspect="1"/>
          </p:cNvPicPr>
          <p:nvPr/>
        </p:nvPicPr>
        <p:blipFill>
          <a:blip r:embed="rId3"/>
          <a:stretch>
            <a:fillRect/>
          </a:stretch>
        </p:blipFill>
        <p:spPr>
          <a:xfrm>
            <a:off x="10059710" y="197768"/>
            <a:ext cx="1836000" cy="1218437"/>
          </a:xfrm>
          <a:prstGeom prst="rect">
            <a:avLst/>
          </a:prstGeom>
        </p:spPr>
      </p:pic>
      <p:sp>
        <p:nvSpPr>
          <p:cNvPr id="2" name="Marcador de pie de página 1"/>
          <p:cNvSpPr>
            <a:spLocks noGrp="1"/>
          </p:cNvSpPr>
          <p:nvPr>
            <p:ph type="ftr" sz="quarter" idx="11"/>
          </p:nvPr>
        </p:nvSpPr>
        <p:spPr/>
        <p:txBody>
          <a:bodyPr/>
          <a:lstStyle/>
          <a:p>
            <a:r>
              <a:rPr lang="es-ES"/>
              <a:t>CSS Básico</a:t>
            </a:r>
          </a:p>
        </p:txBody>
      </p:sp>
      <p:sp>
        <p:nvSpPr>
          <p:cNvPr id="3" name="Marcador de número de diapositiva 2"/>
          <p:cNvSpPr>
            <a:spLocks noGrp="1"/>
          </p:cNvSpPr>
          <p:nvPr>
            <p:ph type="sldNum" sz="quarter" idx="12"/>
          </p:nvPr>
        </p:nvSpPr>
        <p:spPr/>
        <p:txBody>
          <a:bodyPr/>
          <a:lstStyle/>
          <a:p>
            <a:fld id="{F96FDB00-D5D8-496F-8A86-E175B071149C}" type="slidenum">
              <a:rPr lang="es-ES" smtClean="0"/>
              <a:t>20</a:t>
            </a:fld>
            <a:endParaRPr lang="es-ES"/>
          </a:p>
        </p:txBody>
      </p:sp>
      <p:pic>
        <p:nvPicPr>
          <p:cNvPr id="9" name="Picture 2" descr="Resultado de imagen de css unidad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8906" y="1858045"/>
            <a:ext cx="6587751" cy="4187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1102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solidFill>
                  <a:srgbClr val="960F68"/>
                </a:solidFill>
              </a:rPr>
              <a:t>Textos - Text</a:t>
            </a:r>
          </a:p>
        </p:txBody>
      </p:sp>
      <p:pic>
        <p:nvPicPr>
          <p:cNvPr id="4" name="Imagen 3"/>
          <p:cNvPicPr>
            <a:picLocks noChangeAspect="1"/>
          </p:cNvPicPr>
          <p:nvPr/>
        </p:nvPicPr>
        <p:blipFill>
          <a:blip r:embed="rId3"/>
          <a:stretch>
            <a:fillRect/>
          </a:stretch>
        </p:blipFill>
        <p:spPr>
          <a:xfrm>
            <a:off x="10059710" y="197768"/>
            <a:ext cx="1836000" cy="1218437"/>
          </a:xfrm>
          <a:prstGeom prst="rect">
            <a:avLst/>
          </a:prstGeom>
        </p:spPr>
      </p:pic>
      <p:sp>
        <p:nvSpPr>
          <p:cNvPr id="2" name="Marcador de pie de página 1"/>
          <p:cNvSpPr>
            <a:spLocks noGrp="1"/>
          </p:cNvSpPr>
          <p:nvPr>
            <p:ph type="ftr" sz="quarter" idx="11"/>
          </p:nvPr>
        </p:nvSpPr>
        <p:spPr/>
        <p:txBody>
          <a:bodyPr/>
          <a:lstStyle/>
          <a:p>
            <a:r>
              <a:rPr lang="es-ES"/>
              <a:t>CSS Básico</a:t>
            </a:r>
          </a:p>
        </p:txBody>
      </p:sp>
      <p:sp>
        <p:nvSpPr>
          <p:cNvPr id="3" name="Marcador de número de diapositiva 2"/>
          <p:cNvSpPr>
            <a:spLocks noGrp="1"/>
          </p:cNvSpPr>
          <p:nvPr>
            <p:ph type="sldNum" sz="quarter" idx="12"/>
          </p:nvPr>
        </p:nvSpPr>
        <p:spPr/>
        <p:txBody>
          <a:bodyPr/>
          <a:lstStyle/>
          <a:p>
            <a:fld id="{F96FDB00-D5D8-496F-8A86-E175B071149C}" type="slidenum">
              <a:rPr lang="es-ES" smtClean="0"/>
              <a:t>21</a:t>
            </a:fld>
            <a:endParaRPr lang="es-ES"/>
          </a:p>
        </p:txBody>
      </p:sp>
      <p:pic>
        <p:nvPicPr>
          <p:cNvPr id="10" name="Imagen 9"/>
          <p:cNvPicPr>
            <a:picLocks noChangeAspect="1"/>
          </p:cNvPicPr>
          <p:nvPr/>
        </p:nvPicPr>
        <p:blipFill>
          <a:blip r:embed="rId4"/>
          <a:stretch>
            <a:fillRect/>
          </a:stretch>
        </p:blipFill>
        <p:spPr>
          <a:xfrm>
            <a:off x="2792253" y="1416205"/>
            <a:ext cx="6607493" cy="3878160"/>
          </a:xfrm>
          <a:prstGeom prst="rect">
            <a:avLst/>
          </a:prstGeom>
        </p:spPr>
      </p:pic>
      <p:sp>
        <p:nvSpPr>
          <p:cNvPr id="11" name="CuadroTexto 10"/>
          <p:cNvSpPr txBox="1"/>
          <p:nvPr/>
        </p:nvSpPr>
        <p:spPr>
          <a:xfrm>
            <a:off x="1661160" y="5623560"/>
            <a:ext cx="8656320" cy="646331"/>
          </a:xfrm>
          <a:prstGeom prst="rect">
            <a:avLst/>
          </a:prstGeom>
          <a:noFill/>
        </p:spPr>
        <p:txBody>
          <a:bodyPr wrap="square" rtlCol="0">
            <a:spAutoFit/>
          </a:bodyPr>
          <a:lstStyle/>
          <a:p>
            <a:r>
              <a:rPr lang="es-ES" dirty="0"/>
              <a:t>Ejemplo: </a:t>
            </a:r>
            <a:r>
              <a:rPr lang="es-ES" dirty="0">
                <a:hlinkClick r:id="rId5"/>
              </a:rPr>
              <a:t>https://codepen.io/na7acha/pen/dyyygxo</a:t>
            </a:r>
            <a:endParaRPr lang="es-ES" dirty="0"/>
          </a:p>
          <a:p>
            <a:r>
              <a:rPr lang="es-ES" dirty="0"/>
              <a:t>Ejercicios: </a:t>
            </a:r>
            <a:r>
              <a:rPr lang="es-ES" dirty="0">
                <a:hlinkClick r:id="rId6"/>
              </a:rPr>
              <a:t>https://www.w3schools.com/css/exercise.asp?filename=exercise_text1</a:t>
            </a:r>
            <a:endParaRPr lang="es-ES" dirty="0"/>
          </a:p>
        </p:txBody>
      </p:sp>
    </p:spTree>
    <p:extLst>
      <p:ext uri="{BB962C8B-B14F-4D97-AF65-F5344CB8AC3E}">
        <p14:creationId xmlns:p14="http://schemas.microsoft.com/office/powerpoint/2010/main" val="2705087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solidFill>
                  <a:srgbClr val="960F68"/>
                </a:solidFill>
              </a:rPr>
              <a:t>Textos - Fuentes</a:t>
            </a:r>
          </a:p>
        </p:txBody>
      </p:sp>
      <p:pic>
        <p:nvPicPr>
          <p:cNvPr id="4" name="Imagen 3"/>
          <p:cNvPicPr>
            <a:picLocks noChangeAspect="1"/>
          </p:cNvPicPr>
          <p:nvPr/>
        </p:nvPicPr>
        <p:blipFill>
          <a:blip r:embed="rId3"/>
          <a:stretch>
            <a:fillRect/>
          </a:stretch>
        </p:blipFill>
        <p:spPr>
          <a:xfrm>
            <a:off x="10059710" y="197768"/>
            <a:ext cx="1836000" cy="1218437"/>
          </a:xfrm>
          <a:prstGeom prst="rect">
            <a:avLst/>
          </a:prstGeom>
        </p:spPr>
      </p:pic>
      <p:sp>
        <p:nvSpPr>
          <p:cNvPr id="2" name="Marcador de pie de página 1"/>
          <p:cNvSpPr>
            <a:spLocks noGrp="1"/>
          </p:cNvSpPr>
          <p:nvPr>
            <p:ph type="ftr" sz="quarter" idx="11"/>
          </p:nvPr>
        </p:nvSpPr>
        <p:spPr/>
        <p:txBody>
          <a:bodyPr/>
          <a:lstStyle/>
          <a:p>
            <a:r>
              <a:rPr lang="es-ES"/>
              <a:t>CSS Básico</a:t>
            </a:r>
          </a:p>
        </p:txBody>
      </p:sp>
      <p:sp>
        <p:nvSpPr>
          <p:cNvPr id="3" name="Marcador de número de diapositiva 2"/>
          <p:cNvSpPr>
            <a:spLocks noGrp="1"/>
          </p:cNvSpPr>
          <p:nvPr>
            <p:ph type="sldNum" sz="quarter" idx="12"/>
          </p:nvPr>
        </p:nvSpPr>
        <p:spPr/>
        <p:txBody>
          <a:bodyPr/>
          <a:lstStyle/>
          <a:p>
            <a:fld id="{F96FDB00-D5D8-496F-8A86-E175B071149C}" type="slidenum">
              <a:rPr lang="es-ES" smtClean="0"/>
              <a:t>22</a:t>
            </a:fld>
            <a:endParaRPr lang="es-ES"/>
          </a:p>
        </p:txBody>
      </p:sp>
      <p:sp>
        <p:nvSpPr>
          <p:cNvPr id="11" name="CuadroTexto 10"/>
          <p:cNvSpPr txBox="1"/>
          <p:nvPr/>
        </p:nvSpPr>
        <p:spPr>
          <a:xfrm>
            <a:off x="1661160" y="5623560"/>
            <a:ext cx="8656320" cy="369332"/>
          </a:xfrm>
          <a:prstGeom prst="rect">
            <a:avLst/>
          </a:prstGeom>
          <a:noFill/>
        </p:spPr>
        <p:txBody>
          <a:bodyPr wrap="square" rtlCol="0">
            <a:spAutoFit/>
          </a:bodyPr>
          <a:lstStyle/>
          <a:p>
            <a:r>
              <a:rPr lang="es-ES" dirty="0"/>
              <a:t>Ejercicios: </a:t>
            </a:r>
            <a:r>
              <a:rPr lang="es-ES" dirty="0">
                <a:hlinkClick r:id="rId4"/>
              </a:rPr>
              <a:t>https://www.w3schools.com/css/exercise.asp?filename=exercise_font1</a:t>
            </a:r>
            <a:endParaRPr lang="es-ES" dirty="0"/>
          </a:p>
        </p:txBody>
      </p:sp>
      <p:pic>
        <p:nvPicPr>
          <p:cNvPr id="6" name="Imagen 5"/>
          <p:cNvPicPr>
            <a:picLocks noChangeAspect="1"/>
          </p:cNvPicPr>
          <p:nvPr/>
        </p:nvPicPr>
        <p:blipFill>
          <a:blip r:embed="rId5"/>
          <a:stretch>
            <a:fillRect/>
          </a:stretch>
        </p:blipFill>
        <p:spPr>
          <a:xfrm>
            <a:off x="838200" y="1734304"/>
            <a:ext cx="3514725" cy="276225"/>
          </a:xfrm>
          <a:prstGeom prst="rect">
            <a:avLst/>
          </a:prstGeom>
          <a:ln>
            <a:solidFill>
              <a:srgbClr val="960F68"/>
            </a:solidFill>
          </a:ln>
        </p:spPr>
      </p:pic>
      <p:pic>
        <p:nvPicPr>
          <p:cNvPr id="7" name="Imagen 6"/>
          <p:cNvPicPr>
            <a:picLocks noChangeAspect="1"/>
          </p:cNvPicPr>
          <p:nvPr/>
        </p:nvPicPr>
        <p:blipFill>
          <a:blip r:embed="rId6"/>
          <a:stretch>
            <a:fillRect/>
          </a:stretch>
        </p:blipFill>
        <p:spPr>
          <a:xfrm>
            <a:off x="842010" y="2385060"/>
            <a:ext cx="1638300" cy="228600"/>
          </a:xfrm>
          <a:prstGeom prst="rect">
            <a:avLst/>
          </a:prstGeom>
          <a:ln>
            <a:solidFill>
              <a:srgbClr val="960F68"/>
            </a:solidFill>
          </a:ln>
        </p:spPr>
      </p:pic>
      <p:pic>
        <p:nvPicPr>
          <p:cNvPr id="8" name="Imagen 7"/>
          <p:cNvPicPr>
            <a:picLocks noChangeAspect="1"/>
          </p:cNvPicPr>
          <p:nvPr/>
        </p:nvPicPr>
        <p:blipFill>
          <a:blip r:embed="rId7"/>
          <a:stretch>
            <a:fillRect/>
          </a:stretch>
        </p:blipFill>
        <p:spPr>
          <a:xfrm>
            <a:off x="838200" y="2988191"/>
            <a:ext cx="1543050" cy="219075"/>
          </a:xfrm>
          <a:prstGeom prst="rect">
            <a:avLst/>
          </a:prstGeom>
          <a:ln>
            <a:solidFill>
              <a:srgbClr val="960F68"/>
            </a:solidFill>
          </a:ln>
        </p:spPr>
      </p:pic>
      <p:pic>
        <p:nvPicPr>
          <p:cNvPr id="9" name="Imagen 8"/>
          <p:cNvPicPr>
            <a:picLocks noChangeAspect="1"/>
          </p:cNvPicPr>
          <p:nvPr/>
        </p:nvPicPr>
        <p:blipFill>
          <a:blip r:embed="rId8"/>
          <a:stretch>
            <a:fillRect/>
          </a:stretch>
        </p:blipFill>
        <p:spPr>
          <a:xfrm>
            <a:off x="838200" y="3581797"/>
            <a:ext cx="1619250" cy="247650"/>
          </a:xfrm>
          <a:prstGeom prst="rect">
            <a:avLst/>
          </a:prstGeom>
          <a:ln>
            <a:solidFill>
              <a:srgbClr val="960F68"/>
            </a:solidFill>
          </a:ln>
        </p:spPr>
      </p:pic>
      <p:pic>
        <p:nvPicPr>
          <p:cNvPr id="12" name="Imagen 11"/>
          <p:cNvPicPr>
            <a:picLocks noChangeAspect="1"/>
          </p:cNvPicPr>
          <p:nvPr/>
        </p:nvPicPr>
        <p:blipFill>
          <a:blip r:embed="rId9"/>
          <a:stretch>
            <a:fillRect/>
          </a:stretch>
        </p:blipFill>
        <p:spPr>
          <a:xfrm>
            <a:off x="838200" y="4175403"/>
            <a:ext cx="1857375" cy="200025"/>
          </a:xfrm>
          <a:prstGeom prst="rect">
            <a:avLst/>
          </a:prstGeom>
          <a:ln>
            <a:solidFill>
              <a:srgbClr val="960F68"/>
            </a:solidFill>
          </a:ln>
        </p:spPr>
      </p:pic>
      <p:pic>
        <p:nvPicPr>
          <p:cNvPr id="13" name="Imagen 12"/>
          <p:cNvPicPr>
            <a:picLocks noChangeAspect="1"/>
          </p:cNvPicPr>
          <p:nvPr/>
        </p:nvPicPr>
        <p:blipFill>
          <a:blip r:embed="rId10"/>
          <a:stretch>
            <a:fillRect/>
          </a:stretch>
        </p:blipFill>
        <p:spPr>
          <a:xfrm>
            <a:off x="4933949" y="2442607"/>
            <a:ext cx="4763295" cy="1453733"/>
          </a:xfrm>
          <a:prstGeom prst="rect">
            <a:avLst/>
          </a:prstGeom>
        </p:spPr>
      </p:pic>
    </p:spTree>
    <p:extLst>
      <p:ext uri="{BB962C8B-B14F-4D97-AF65-F5344CB8AC3E}">
        <p14:creationId xmlns:p14="http://schemas.microsoft.com/office/powerpoint/2010/main" val="18130512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solidFill>
                  <a:srgbClr val="960F68"/>
                </a:solidFill>
              </a:rPr>
              <a:t>Textos - Enlaces</a:t>
            </a:r>
          </a:p>
        </p:txBody>
      </p:sp>
      <p:pic>
        <p:nvPicPr>
          <p:cNvPr id="4" name="Imagen 3"/>
          <p:cNvPicPr>
            <a:picLocks noChangeAspect="1"/>
          </p:cNvPicPr>
          <p:nvPr/>
        </p:nvPicPr>
        <p:blipFill>
          <a:blip r:embed="rId3"/>
          <a:stretch>
            <a:fillRect/>
          </a:stretch>
        </p:blipFill>
        <p:spPr>
          <a:xfrm>
            <a:off x="10059710" y="197768"/>
            <a:ext cx="1836000" cy="1218437"/>
          </a:xfrm>
          <a:prstGeom prst="rect">
            <a:avLst/>
          </a:prstGeom>
        </p:spPr>
      </p:pic>
      <p:sp>
        <p:nvSpPr>
          <p:cNvPr id="2" name="Marcador de pie de página 1"/>
          <p:cNvSpPr>
            <a:spLocks noGrp="1"/>
          </p:cNvSpPr>
          <p:nvPr>
            <p:ph type="ftr" sz="quarter" idx="11"/>
          </p:nvPr>
        </p:nvSpPr>
        <p:spPr/>
        <p:txBody>
          <a:bodyPr/>
          <a:lstStyle/>
          <a:p>
            <a:r>
              <a:rPr lang="es-ES"/>
              <a:t>CSS Básico</a:t>
            </a:r>
          </a:p>
        </p:txBody>
      </p:sp>
      <p:sp>
        <p:nvSpPr>
          <p:cNvPr id="3" name="Marcador de número de diapositiva 2"/>
          <p:cNvSpPr>
            <a:spLocks noGrp="1"/>
          </p:cNvSpPr>
          <p:nvPr>
            <p:ph type="sldNum" sz="quarter" idx="12"/>
          </p:nvPr>
        </p:nvSpPr>
        <p:spPr/>
        <p:txBody>
          <a:bodyPr/>
          <a:lstStyle/>
          <a:p>
            <a:fld id="{F96FDB00-D5D8-496F-8A86-E175B071149C}" type="slidenum">
              <a:rPr lang="es-ES" smtClean="0"/>
              <a:t>23</a:t>
            </a:fld>
            <a:endParaRPr lang="es-ES"/>
          </a:p>
        </p:txBody>
      </p:sp>
      <p:sp>
        <p:nvSpPr>
          <p:cNvPr id="11" name="CuadroTexto 10"/>
          <p:cNvSpPr txBox="1"/>
          <p:nvPr/>
        </p:nvSpPr>
        <p:spPr>
          <a:xfrm>
            <a:off x="1767840" y="5433020"/>
            <a:ext cx="8656320" cy="923330"/>
          </a:xfrm>
          <a:prstGeom prst="rect">
            <a:avLst/>
          </a:prstGeom>
          <a:noFill/>
        </p:spPr>
        <p:txBody>
          <a:bodyPr wrap="square" rtlCol="0">
            <a:spAutoFit/>
          </a:bodyPr>
          <a:lstStyle/>
          <a:p>
            <a:r>
              <a:rPr lang="es-ES" dirty="0"/>
              <a:t>Ejemplo: </a:t>
            </a:r>
            <a:r>
              <a:rPr lang="es-ES" dirty="0">
                <a:hlinkClick r:id="rId4"/>
              </a:rPr>
              <a:t>https://www.w3schools.com/css/tryit.asp?filename=trycss_link</a:t>
            </a:r>
            <a:r>
              <a:rPr lang="es-ES" dirty="0"/>
              <a:t>, </a:t>
            </a:r>
            <a:r>
              <a:rPr lang="es-ES" dirty="0">
                <a:hlinkClick r:id="rId5"/>
              </a:rPr>
              <a:t>https://www.w3schools.com/css/tryit.asp?filename=trycss_link_advanced</a:t>
            </a:r>
            <a:endParaRPr lang="es-ES" dirty="0"/>
          </a:p>
          <a:p>
            <a:r>
              <a:rPr lang="es-ES" dirty="0"/>
              <a:t>Ejercicios: </a:t>
            </a:r>
            <a:r>
              <a:rPr lang="es-ES" dirty="0">
                <a:hlinkClick r:id="rId6"/>
              </a:rPr>
              <a:t>https://www.w3schools.com/css/exercise.asp?filename=exercise_link1</a:t>
            </a:r>
            <a:endParaRPr lang="es-ES" dirty="0"/>
          </a:p>
        </p:txBody>
      </p:sp>
      <p:pic>
        <p:nvPicPr>
          <p:cNvPr id="10" name="Imagen 9"/>
          <p:cNvPicPr>
            <a:picLocks noChangeAspect="1"/>
          </p:cNvPicPr>
          <p:nvPr/>
        </p:nvPicPr>
        <p:blipFill>
          <a:blip r:embed="rId7"/>
          <a:stretch>
            <a:fillRect/>
          </a:stretch>
        </p:blipFill>
        <p:spPr>
          <a:xfrm>
            <a:off x="1267777" y="1416205"/>
            <a:ext cx="1762125" cy="3914775"/>
          </a:xfrm>
          <a:prstGeom prst="rect">
            <a:avLst/>
          </a:prstGeom>
          <a:ln>
            <a:solidFill>
              <a:srgbClr val="960F68"/>
            </a:solidFill>
          </a:ln>
        </p:spPr>
      </p:pic>
      <p:pic>
        <p:nvPicPr>
          <p:cNvPr id="14" name="Imagen 13"/>
          <p:cNvPicPr>
            <a:picLocks noChangeAspect="1"/>
          </p:cNvPicPr>
          <p:nvPr/>
        </p:nvPicPr>
        <p:blipFill>
          <a:blip r:embed="rId8"/>
          <a:stretch>
            <a:fillRect/>
          </a:stretch>
        </p:blipFill>
        <p:spPr>
          <a:xfrm>
            <a:off x="5963126" y="2445862"/>
            <a:ext cx="2152650" cy="1295400"/>
          </a:xfrm>
          <a:prstGeom prst="rect">
            <a:avLst/>
          </a:prstGeom>
          <a:ln>
            <a:solidFill>
              <a:srgbClr val="960F68"/>
            </a:solidFill>
          </a:ln>
        </p:spPr>
      </p:pic>
    </p:spTree>
    <p:extLst>
      <p:ext uri="{BB962C8B-B14F-4D97-AF65-F5344CB8AC3E}">
        <p14:creationId xmlns:p14="http://schemas.microsoft.com/office/powerpoint/2010/main" val="2111750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err="1">
                <a:solidFill>
                  <a:srgbClr val="960F68"/>
                </a:solidFill>
              </a:rPr>
              <a:t>Pseudo</a:t>
            </a:r>
            <a:r>
              <a:rPr lang="es-ES" dirty="0">
                <a:solidFill>
                  <a:srgbClr val="960F68"/>
                </a:solidFill>
              </a:rPr>
              <a:t>-clases</a:t>
            </a:r>
          </a:p>
        </p:txBody>
      </p:sp>
      <p:pic>
        <p:nvPicPr>
          <p:cNvPr id="4" name="Imagen 3"/>
          <p:cNvPicPr>
            <a:picLocks noChangeAspect="1"/>
          </p:cNvPicPr>
          <p:nvPr/>
        </p:nvPicPr>
        <p:blipFill>
          <a:blip r:embed="rId3"/>
          <a:stretch>
            <a:fillRect/>
          </a:stretch>
        </p:blipFill>
        <p:spPr>
          <a:xfrm>
            <a:off x="10059710" y="197768"/>
            <a:ext cx="1836000" cy="1218437"/>
          </a:xfrm>
          <a:prstGeom prst="rect">
            <a:avLst/>
          </a:prstGeom>
        </p:spPr>
      </p:pic>
      <p:sp>
        <p:nvSpPr>
          <p:cNvPr id="2" name="Marcador de pie de página 1"/>
          <p:cNvSpPr>
            <a:spLocks noGrp="1"/>
          </p:cNvSpPr>
          <p:nvPr>
            <p:ph type="ftr" sz="quarter" idx="11"/>
          </p:nvPr>
        </p:nvSpPr>
        <p:spPr/>
        <p:txBody>
          <a:bodyPr/>
          <a:lstStyle/>
          <a:p>
            <a:r>
              <a:rPr lang="es-ES"/>
              <a:t>CSS Básico</a:t>
            </a:r>
          </a:p>
        </p:txBody>
      </p:sp>
      <p:sp>
        <p:nvSpPr>
          <p:cNvPr id="3" name="Marcador de número de diapositiva 2"/>
          <p:cNvSpPr>
            <a:spLocks noGrp="1"/>
          </p:cNvSpPr>
          <p:nvPr>
            <p:ph type="sldNum" sz="quarter" idx="12"/>
          </p:nvPr>
        </p:nvSpPr>
        <p:spPr/>
        <p:txBody>
          <a:bodyPr/>
          <a:lstStyle/>
          <a:p>
            <a:fld id="{F96FDB00-D5D8-496F-8A86-E175B071149C}" type="slidenum">
              <a:rPr lang="es-ES" smtClean="0"/>
              <a:t>24</a:t>
            </a:fld>
            <a:endParaRPr lang="es-ES"/>
          </a:p>
        </p:txBody>
      </p:sp>
      <p:pic>
        <p:nvPicPr>
          <p:cNvPr id="6" name="Imagen 5"/>
          <p:cNvPicPr>
            <a:picLocks noChangeAspect="1"/>
          </p:cNvPicPr>
          <p:nvPr/>
        </p:nvPicPr>
        <p:blipFill>
          <a:blip r:embed="rId4"/>
          <a:stretch>
            <a:fillRect/>
          </a:stretch>
        </p:blipFill>
        <p:spPr>
          <a:xfrm>
            <a:off x="2664407" y="1416205"/>
            <a:ext cx="6558386" cy="3440207"/>
          </a:xfrm>
          <a:prstGeom prst="rect">
            <a:avLst/>
          </a:prstGeom>
        </p:spPr>
      </p:pic>
      <p:sp>
        <p:nvSpPr>
          <p:cNvPr id="7" name="CuadroTexto 6"/>
          <p:cNvSpPr txBox="1"/>
          <p:nvPr/>
        </p:nvSpPr>
        <p:spPr>
          <a:xfrm>
            <a:off x="1264920" y="5318760"/>
            <a:ext cx="8915400" cy="369332"/>
          </a:xfrm>
          <a:prstGeom prst="rect">
            <a:avLst/>
          </a:prstGeom>
          <a:noFill/>
        </p:spPr>
        <p:txBody>
          <a:bodyPr wrap="square" rtlCol="0">
            <a:spAutoFit/>
          </a:bodyPr>
          <a:lstStyle/>
          <a:p>
            <a:r>
              <a:rPr lang="es-ES" dirty="0"/>
              <a:t>Ejercicios: </a:t>
            </a:r>
            <a:r>
              <a:rPr lang="es-ES" dirty="0">
                <a:hlinkClick r:id="rId5"/>
              </a:rPr>
              <a:t>https://www.w3schools.com/css/exercise.asp?filename=exercise_pseudo_classes1</a:t>
            </a:r>
            <a:endParaRPr lang="es-ES" dirty="0"/>
          </a:p>
        </p:txBody>
      </p:sp>
    </p:spTree>
    <p:extLst>
      <p:ext uri="{BB962C8B-B14F-4D97-AF65-F5344CB8AC3E}">
        <p14:creationId xmlns:p14="http://schemas.microsoft.com/office/powerpoint/2010/main" val="7101410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err="1">
                <a:solidFill>
                  <a:srgbClr val="960F68"/>
                </a:solidFill>
              </a:rPr>
              <a:t>Pseudo</a:t>
            </a:r>
            <a:r>
              <a:rPr lang="es-ES" dirty="0">
                <a:solidFill>
                  <a:srgbClr val="960F68"/>
                </a:solidFill>
              </a:rPr>
              <a:t>-elementos</a:t>
            </a:r>
          </a:p>
        </p:txBody>
      </p:sp>
      <p:pic>
        <p:nvPicPr>
          <p:cNvPr id="4" name="Imagen 3"/>
          <p:cNvPicPr>
            <a:picLocks noChangeAspect="1"/>
          </p:cNvPicPr>
          <p:nvPr/>
        </p:nvPicPr>
        <p:blipFill>
          <a:blip r:embed="rId3"/>
          <a:stretch>
            <a:fillRect/>
          </a:stretch>
        </p:blipFill>
        <p:spPr>
          <a:xfrm>
            <a:off x="10059710" y="197768"/>
            <a:ext cx="1836000" cy="1218437"/>
          </a:xfrm>
          <a:prstGeom prst="rect">
            <a:avLst/>
          </a:prstGeom>
        </p:spPr>
      </p:pic>
      <p:sp>
        <p:nvSpPr>
          <p:cNvPr id="2" name="Marcador de pie de página 1"/>
          <p:cNvSpPr>
            <a:spLocks noGrp="1"/>
          </p:cNvSpPr>
          <p:nvPr>
            <p:ph type="ftr" sz="quarter" idx="11"/>
          </p:nvPr>
        </p:nvSpPr>
        <p:spPr/>
        <p:txBody>
          <a:bodyPr/>
          <a:lstStyle/>
          <a:p>
            <a:r>
              <a:rPr lang="es-ES"/>
              <a:t>CSS Básico</a:t>
            </a:r>
          </a:p>
        </p:txBody>
      </p:sp>
      <p:sp>
        <p:nvSpPr>
          <p:cNvPr id="3" name="Marcador de número de diapositiva 2"/>
          <p:cNvSpPr>
            <a:spLocks noGrp="1"/>
          </p:cNvSpPr>
          <p:nvPr>
            <p:ph type="sldNum" sz="quarter" idx="12"/>
          </p:nvPr>
        </p:nvSpPr>
        <p:spPr/>
        <p:txBody>
          <a:bodyPr/>
          <a:lstStyle/>
          <a:p>
            <a:fld id="{F96FDB00-D5D8-496F-8A86-E175B071149C}" type="slidenum">
              <a:rPr lang="es-ES" smtClean="0"/>
              <a:t>25</a:t>
            </a:fld>
            <a:endParaRPr lang="es-ES"/>
          </a:p>
        </p:txBody>
      </p:sp>
      <p:pic>
        <p:nvPicPr>
          <p:cNvPr id="7" name="Imagen 6"/>
          <p:cNvPicPr>
            <a:picLocks noChangeAspect="1"/>
          </p:cNvPicPr>
          <p:nvPr/>
        </p:nvPicPr>
        <p:blipFill>
          <a:blip r:embed="rId4"/>
          <a:stretch>
            <a:fillRect/>
          </a:stretch>
        </p:blipFill>
        <p:spPr>
          <a:xfrm>
            <a:off x="1146619" y="1879631"/>
            <a:ext cx="1855661" cy="2427762"/>
          </a:xfrm>
          <a:prstGeom prst="rect">
            <a:avLst/>
          </a:prstGeom>
        </p:spPr>
      </p:pic>
      <p:pic>
        <p:nvPicPr>
          <p:cNvPr id="9" name="Imagen 8"/>
          <p:cNvPicPr>
            <a:picLocks noChangeAspect="1"/>
          </p:cNvPicPr>
          <p:nvPr/>
        </p:nvPicPr>
        <p:blipFill>
          <a:blip r:embed="rId5"/>
          <a:stretch>
            <a:fillRect/>
          </a:stretch>
        </p:blipFill>
        <p:spPr>
          <a:xfrm>
            <a:off x="3852800" y="2005045"/>
            <a:ext cx="7501000" cy="1863406"/>
          </a:xfrm>
          <a:prstGeom prst="rect">
            <a:avLst/>
          </a:prstGeom>
        </p:spPr>
      </p:pic>
      <p:sp>
        <p:nvSpPr>
          <p:cNvPr id="10" name="CuadroTexto 9"/>
          <p:cNvSpPr txBox="1"/>
          <p:nvPr/>
        </p:nvSpPr>
        <p:spPr>
          <a:xfrm>
            <a:off x="2059208" y="4876800"/>
            <a:ext cx="9005031" cy="646331"/>
          </a:xfrm>
          <a:prstGeom prst="rect">
            <a:avLst/>
          </a:prstGeom>
          <a:noFill/>
        </p:spPr>
        <p:txBody>
          <a:bodyPr wrap="square" rtlCol="0">
            <a:spAutoFit/>
          </a:bodyPr>
          <a:lstStyle/>
          <a:p>
            <a:r>
              <a:rPr lang="es-ES" dirty="0"/>
              <a:t>Ejercicios: </a:t>
            </a:r>
            <a:r>
              <a:rPr lang="es-ES" dirty="0">
                <a:hlinkClick r:id="rId6"/>
              </a:rPr>
              <a:t>https://www.w3schools.com/css/exercise.asp?filename=exercise_pseudo_elements1</a:t>
            </a:r>
            <a:endParaRPr lang="es-ES" dirty="0"/>
          </a:p>
        </p:txBody>
      </p:sp>
    </p:spTree>
    <p:extLst>
      <p:ext uri="{BB962C8B-B14F-4D97-AF65-F5344CB8AC3E}">
        <p14:creationId xmlns:p14="http://schemas.microsoft.com/office/powerpoint/2010/main" val="42767700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solidFill>
                  <a:srgbClr val="960F68"/>
                </a:solidFill>
              </a:rPr>
              <a:t>Listas y contadores – Listas y tablas</a:t>
            </a:r>
          </a:p>
        </p:txBody>
      </p:sp>
      <p:pic>
        <p:nvPicPr>
          <p:cNvPr id="4" name="Imagen 3"/>
          <p:cNvPicPr>
            <a:picLocks noChangeAspect="1"/>
          </p:cNvPicPr>
          <p:nvPr/>
        </p:nvPicPr>
        <p:blipFill>
          <a:blip r:embed="rId3"/>
          <a:stretch>
            <a:fillRect/>
          </a:stretch>
        </p:blipFill>
        <p:spPr>
          <a:xfrm>
            <a:off x="10059710" y="197768"/>
            <a:ext cx="1836000" cy="1218437"/>
          </a:xfrm>
          <a:prstGeom prst="rect">
            <a:avLst/>
          </a:prstGeom>
        </p:spPr>
      </p:pic>
      <p:sp>
        <p:nvSpPr>
          <p:cNvPr id="2" name="Marcador de pie de página 1"/>
          <p:cNvSpPr>
            <a:spLocks noGrp="1"/>
          </p:cNvSpPr>
          <p:nvPr>
            <p:ph type="ftr" sz="quarter" idx="11"/>
          </p:nvPr>
        </p:nvSpPr>
        <p:spPr/>
        <p:txBody>
          <a:bodyPr/>
          <a:lstStyle/>
          <a:p>
            <a:r>
              <a:rPr lang="es-ES"/>
              <a:t>CSS Básico</a:t>
            </a:r>
          </a:p>
        </p:txBody>
      </p:sp>
      <p:sp>
        <p:nvSpPr>
          <p:cNvPr id="3" name="Marcador de número de diapositiva 2"/>
          <p:cNvSpPr>
            <a:spLocks noGrp="1"/>
          </p:cNvSpPr>
          <p:nvPr>
            <p:ph type="sldNum" sz="quarter" idx="12"/>
          </p:nvPr>
        </p:nvSpPr>
        <p:spPr/>
        <p:txBody>
          <a:bodyPr/>
          <a:lstStyle/>
          <a:p>
            <a:fld id="{F96FDB00-D5D8-496F-8A86-E175B071149C}" type="slidenum">
              <a:rPr lang="es-ES" smtClean="0"/>
              <a:t>26</a:t>
            </a:fld>
            <a:endParaRPr lang="es-ES"/>
          </a:p>
        </p:txBody>
      </p:sp>
      <p:pic>
        <p:nvPicPr>
          <p:cNvPr id="7" name="Imagen 6"/>
          <p:cNvPicPr>
            <a:picLocks noChangeAspect="1"/>
          </p:cNvPicPr>
          <p:nvPr/>
        </p:nvPicPr>
        <p:blipFill>
          <a:blip r:embed="rId4"/>
          <a:stretch>
            <a:fillRect/>
          </a:stretch>
        </p:blipFill>
        <p:spPr>
          <a:xfrm>
            <a:off x="1102042" y="1858045"/>
            <a:ext cx="3800475" cy="695325"/>
          </a:xfrm>
          <a:prstGeom prst="rect">
            <a:avLst/>
          </a:prstGeom>
        </p:spPr>
      </p:pic>
      <p:pic>
        <p:nvPicPr>
          <p:cNvPr id="8" name="Imagen 7"/>
          <p:cNvPicPr>
            <a:picLocks noChangeAspect="1"/>
          </p:cNvPicPr>
          <p:nvPr/>
        </p:nvPicPr>
        <p:blipFill>
          <a:blip r:embed="rId5"/>
          <a:stretch>
            <a:fillRect/>
          </a:stretch>
        </p:blipFill>
        <p:spPr>
          <a:xfrm>
            <a:off x="6294120" y="1770515"/>
            <a:ext cx="1463040" cy="782855"/>
          </a:xfrm>
          <a:prstGeom prst="rect">
            <a:avLst/>
          </a:prstGeom>
        </p:spPr>
      </p:pic>
      <p:sp>
        <p:nvSpPr>
          <p:cNvPr id="9" name="CuadroTexto 8"/>
          <p:cNvSpPr txBox="1"/>
          <p:nvPr/>
        </p:nvSpPr>
        <p:spPr>
          <a:xfrm>
            <a:off x="2651760" y="2849880"/>
            <a:ext cx="8503920" cy="369332"/>
          </a:xfrm>
          <a:prstGeom prst="rect">
            <a:avLst/>
          </a:prstGeom>
          <a:noFill/>
        </p:spPr>
        <p:txBody>
          <a:bodyPr wrap="square" rtlCol="0">
            <a:spAutoFit/>
          </a:bodyPr>
          <a:lstStyle/>
          <a:p>
            <a:r>
              <a:rPr lang="es-ES" dirty="0"/>
              <a:t>Ejercicios: </a:t>
            </a:r>
            <a:r>
              <a:rPr lang="es-ES" dirty="0">
                <a:hlinkClick r:id="rId6"/>
              </a:rPr>
              <a:t>https://www.w3schools.com/css/exercise.asp?filename=exercise_list1</a:t>
            </a:r>
            <a:endParaRPr lang="es-ES" dirty="0"/>
          </a:p>
        </p:txBody>
      </p:sp>
      <p:pic>
        <p:nvPicPr>
          <p:cNvPr id="10" name="Imagen 9"/>
          <p:cNvPicPr>
            <a:picLocks noChangeAspect="1"/>
          </p:cNvPicPr>
          <p:nvPr/>
        </p:nvPicPr>
        <p:blipFill>
          <a:blip r:embed="rId7"/>
          <a:stretch>
            <a:fillRect/>
          </a:stretch>
        </p:blipFill>
        <p:spPr>
          <a:xfrm>
            <a:off x="1102042" y="3515722"/>
            <a:ext cx="2181225" cy="695325"/>
          </a:xfrm>
          <a:prstGeom prst="rect">
            <a:avLst/>
          </a:prstGeom>
        </p:spPr>
      </p:pic>
      <p:pic>
        <p:nvPicPr>
          <p:cNvPr id="11" name="Imagen 10"/>
          <p:cNvPicPr>
            <a:picLocks noChangeAspect="1"/>
          </p:cNvPicPr>
          <p:nvPr/>
        </p:nvPicPr>
        <p:blipFill>
          <a:blip r:embed="rId8"/>
          <a:stretch>
            <a:fillRect/>
          </a:stretch>
        </p:blipFill>
        <p:spPr>
          <a:xfrm>
            <a:off x="6172200" y="3487618"/>
            <a:ext cx="1981200" cy="866775"/>
          </a:xfrm>
          <a:prstGeom prst="rect">
            <a:avLst/>
          </a:prstGeom>
        </p:spPr>
      </p:pic>
      <p:pic>
        <p:nvPicPr>
          <p:cNvPr id="12" name="Imagen 11"/>
          <p:cNvPicPr>
            <a:picLocks noChangeAspect="1"/>
          </p:cNvPicPr>
          <p:nvPr/>
        </p:nvPicPr>
        <p:blipFill>
          <a:blip r:embed="rId9"/>
          <a:stretch>
            <a:fillRect/>
          </a:stretch>
        </p:blipFill>
        <p:spPr>
          <a:xfrm>
            <a:off x="1102042" y="4820777"/>
            <a:ext cx="3686175" cy="295275"/>
          </a:xfrm>
          <a:prstGeom prst="rect">
            <a:avLst/>
          </a:prstGeom>
        </p:spPr>
      </p:pic>
      <p:pic>
        <p:nvPicPr>
          <p:cNvPr id="13" name="Imagen 12"/>
          <p:cNvPicPr>
            <a:picLocks noChangeAspect="1"/>
          </p:cNvPicPr>
          <p:nvPr/>
        </p:nvPicPr>
        <p:blipFill>
          <a:blip r:embed="rId10"/>
          <a:stretch>
            <a:fillRect/>
          </a:stretch>
        </p:blipFill>
        <p:spPr>
          <a:xfrm>
            <a:off x="5244548" y="4499109"/>
            <a:ext cx="6732103" cy="1227281"/>
          </a:xfrm>
          <a:prstGeom prst="rect">
            <a:avLst/>
          </a:prstGeom>
        </p:spPr>
      </p:pic>
      <p:sp>
        <p:nvSpPr>
          <p:cNvPr id="14" name="CuadroTexto 13"/>
          <p:cNvSpPr txBox="1"/>
          <p:nvPr/>
        </p:nvSpPr>
        <p:spPr>
          <a:xfrm>
            <a:off x="1102042" y="5898704"/>
            <a:ext cx="9474518" cy="369332"/>
          </a:xfrm>
          <a:prstGeom prst="rect">
            <a:avLst/>
          </a:prstGeom>
          <a:noFill/>
        </p:spPr>
        <p:txBody>
          <a:bodyPr wrap="square" rtlCol="0">
            <a:spAutoFit/>
          </a:bodyPr>
          <a:lstStyle/>
          <a:p>
            <a:r>
              <a:rPr lang="es-ES" dirty="0"/>
              <a:t>Ejercicios: </a:t>
            </a:r>
            <a:r>
              <a:rPr lang="es-ES" dirty="0">
                <a:hlinkClick r:id="rId11"/>
              </a:rPr>
              <a:t>https://www.w3schools.com/css/exercise.asp?filename=exercise_table1</a:t>
            </a:r>
            <a:endParaRPr lang="es-ES" dirty="0"/>
          </a:p>
        </p:txBody>
      </p:sp>
    </p:spTree>
    <p:extLst>
      <p:ext uri="{BB962C8B-B14F-4D97-AF65-F5344CB8AC3E}">
        <p14:creationId xmlns:p14="http://schemas.microsoft.com/office/powerpoint/2010/main" val="20536441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solidFill>
                  <a:srgbClr val="960F68"/>
                </a:solidFill>
              </a:rPr>
              <a:t>Listas y contadores – Contadores</a:t>
            </a:r>
          </a:p>
        </p:txBody>
      </p:sp>
      <p:pic>
        <p:nvPicPr>
          <p:cNvPr id="4" name="Imagen 3"/>
          <p:cNvPicPr>
            <a:picLocks noChangeAspect="1"/>
          </p:cNvPicPr>
          <p:nvPr/>
        </p:nvPicPr>
        <p:blipFill>
          <a:blip r:embed="rId3"/>
          <a:stretch>
            <a:fillRect/>
          </a:stretch>
        </p:blipFill>
        <p:spPr>
          <a:xfrm>
            <a:off x="10059710" y="197768"/>
            <a:ext cx="1836000" cy="1218437"/>
          </a:xfrm>
          <a:prstGeom prst="rect">
            <a:avLst/>
          </a:prstGeom>
        </p:spPr>
      </p:pic>
      <p:sp>
        <p:nvSpPr>
          <p:cNvPr id="2" name="Marcador de pie de página 1"/>
          <p:cNvSpPr>
            <a:spLocks noGrp="1"/>
          </p:cNvSpPr>
          <p:nvPr>
            <p:ph type="ftr" sz="quarter" idx="11"/>
          </p:nvPr>
        </p:nvSpPr>
        <p:spPr/>
        <p:txBody>
          <a:bodyPr/>
          <a:lstStyle/>
          <a:p>
            <a:r>
              <a:rPr lang="es-ES"/>
              <a:t>CSS Básico</a:t>
            </a:r>
          </a:p>
        </p:txBody>
      </p:sp>
      <p:sp>
        <p:nvSpPr>
          <p:cNvPr id="3" name="Marcador de número de diapositiva 2"/>
          <p:cNvSpPr>
            <a:spLocks noGrp="1"/>
          </p:cNvSpPr>
          <p:nvPr>
            <p:ph type="sldNum" sz="quarter" idx="12"/>
          </p:nvPr>
        </p:nvSpPr>
        <p:spPr/>
        <p:txBody>
          <a:bodyPr/>
          <a:lstStyle/>
          <a:p>
            <a:fld id="{F96FDB00-D5D8-496F-8A86-E175B071149C}" type="slidenum">
              <a:rPr lang="es-ES" smtClean="0"/>
              <a:t>27</a:t>
            </a:fld>
            <a:endParaRPr lang="es-ES"/>
          </a:p>
        </p:txBody>
      </p:sp>
      <p:pic>
        <p:nvPicPr>
          <p:cNvPr id="6" name="Imagen 5"/>
          <p:cNvPicPr>
            <a:picLocks noChangeAspect="1"/>
          </p:cNvPicPr>
          <p:nvPr/>
        </p:nvPicPr>
        <p:blipFill>
          <a:blip r:embed="rId4"/>
          <a:stretch>
            <a:fillRect/>
          </a:stretch>
        </p:blipFill>
        <p:spPr>
          <a:xfrm>
            <a:off x="838199" y="1994693"/>
            <a:ext cx="2265947" cy="2462483"/>
          </a:xfrm>
          <a:prstGeom prst="rect">
            <a:avLst/>
          </a:prstGeom>
        </p:spPr>
      </p:pic>
      <p:pic>
        <p:nvPicPr>
          <p:cNvPr id="15" name="Imagen 14"/>
          <p:cNvPicPr>
            <a:picLocks noChangeAspect="1"/>
          </p:cNvPicPr>
          <p:nvPr/>
        </p:nvPicPr>
        <p:blipFill>
          <a:blip r:embed="rId5"/>
          <a:stretch>
            <a:fillRect/>
          </a:stretch>
        </p:blipFill>
        <p:spPr>
          <a:xfrm>
            <a:off x="3405438" y="2068248"/>
            <a:ext cx="4126330" cy="2388928"/>
          </a:xfrm>
          <a:prstGeom prst="rect">
            <a:avLst/>
          </a:prstGeom>
        </p:spPr>
      </p:pic>
      <p:pic>
        <p:nvPicPr>
          <p:cNvPr id="16" name="Imagen 15"/>
          <p:cNvPicPr>
            <a:picLocks noChangeAspect="1"/>
          </p:cNvPicPr>
          <p:nvPr/>
        </p:nvPicPr>
        <p:blipFill>
          <a:blip r:embed="rId6"/>
          <a:stretch>
            <a:fillRect/>
          </a:stretch>
        </p:blipFill>
        <p:spPr>
          <a:xfrm>
            <a:off x="8017042" y="2367362"/>
            <a:ext cx="1771650" cy="1790700"/>
          </a:xfrm>
          <a:prstGeom prst="rect">
            <a:avLst/>
          </a:prstGeom>
        </p:spPr>
      </p:pic>
      <p:sp>
        <p:nvSpPr>
          <p:cNvPr id="17" name="CuadroTexto 16"/>
          <p:cNvSpPr txBox="1"/>
          <p:nvPr/>
        </p:nvSpPr>
        <p:spPr>
          <a:xfrm>
            <a:off x="1130968" y="4884821"/>
            <a:ext cx="9504948" cy="369332"/>
          </a:xfrm>
          <a:prstGeom prst="rect">
            <a:avLst/>
          </a:prstGeom>
          <a:noFill/>
        </p:spPr>
        <p:txBody>
          <a:bodyPr wrap="square" rtlCol="0">
            <a:spAutoFit/>
          </a:bodyPr>
          <a:lstStyle/>
          <a:p>
            <a:r>
              <a:rPr lang="es-ES" dirty="0"/>
              <a:t>Documentación: </a:t>
            </a:r>
            <a:r>
              <a:rPr lang="es-ES" dirty="0">
                <a:hlinkClick r:id="rId7"/>
              </a:rPr>
              <a:t>https://www.w3schools.com/css/css_counters.asp</a:t>
            </a:r>
            <a:endParaRPr lang="es-ES" dirty="0"/>
          </a:p>
        </p:txBody>
      </p:sp>
    </p:spTree>
    <p:extLst>
      <p:ext uri="{BB962C8B-B14F-4D97-AF65-F5344CB8AC3E}">
        <p14:creationId xmlns:p14="http://schemas.microsoft.com/office/powerpoint/2010/main" val="6099324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solidFill>
                  <a:srgbClr val="960F68"/>
                </a:solidFill>
              </a:rPr>
              <a:t>Color - Color</a:t>
            </a:r>
          </a:p>
        </p:txBody>
      </p:sp>
      <p:pic>
        <p:nvPicPr>
          <p:cNvPr id="4" name="Imagen 3"/>
          <p:cNvPicPr>
            <a:picLocks noChangeAspect="1"/>
          </p:cNvPicPr>
          <p:nvPr/>
        </p:nvPicPr>
        <p:blipFill>
          <a:blip r:embed="rId3"/>
          <a:stretch>
            <a:fillRect/>
          </a:stretch>
        </p:blipFill>
        <p:spPr>
          <a:xfrm>
            <a:off x="10059710" y="197768"/>
            <a:ext cx="1836000" cy="1218437"/>
          </a:xfrm>
          <a:prstGeom prst="rect">
            <a:avLst/>
          </a:prstGeom>
        </p:spPr>
      </p:pic>
      <p:sp>
        <p:nvSpPr>
          <p:cNvPr id="2" name="Marcador de pie de página 1"/>
          <p:cNvSpPr>
            <a:spLocks noGrp="1"/>
          </p:cNvSpPr>
          <p:nvPr>
            <p:ph type="ftr" sz="quarter" idx="11"/>
          </p:nvPr>
        </p:nvSpPr>
        <p:spPr/>
        <p:txBody>
          <a:bodyPr/>
          <a:lstStyle/>
          <a:p>
            <a:r>
              <a:rPr lang="es-ES"/>
              <a:t>CSS Básico</a:t>
            </a:r>
          </a:p>
        </p:txBody>
      </p:sp>
      <p:sp>
        <p:nvSpPr>
          <p:cNvPr id="3" name="Marcador de número de diapositiva 2"/>
          <p:cNvSpPr>
            <a:spLocks noGrp="1"/>
          </p:cNvSpPr>
          <p:nvPr>
            <p:ph type="sldNum" sz="quarter" idx="12"/>
          </p:nvPr>
        </p:nvSpPr>
        <p:spPr/>
        <p:txBody>
          <a:bodyPr/>
          <a:lstStyle/>
          <a:p>
            <a:fld id="{F96FDB00-D5D8-496F-8A86-E175B071149C}" type="slidenum">
              <a:rPr lang="es-ES" smtClean="0"/>
              <a:t>28</a:t>
            </a:fld>
            <a:endParaRPr lang="es-ES"/>
          </a:p>
        </p:txBody>
      </p:sp>
      <p:sp>
        <p:nvSpPr>
          <p:cNvPr id="7" name="CuadroTexto 6"/>
          <p:cNvSpPr txBox="1"/>
          <p:nvPr/>
        </p:nvSpPr>
        <p:spPr>
          <a:xfrm>
            <a:off x="838200" y="1506022"/>
            <a:ext cx="5638800" cy="369332"/>
          </a:xfrm>
          <a:prstGeom prst="rect">
            <a:avLst/>
          </a:prstGeom>
          <a:noFill/>
        </p:spPr>
        <p:txBody>
          <a:bodyPr wrap="square" rtlCol="0">
            <a:spAutoFit/>
          </a:bodyPr>
          <a:lstStyle/>
          <a:p>
            <a:r>
              <a:rPr lang="es-ES" dirty="0"/>
              <a:t>CSS / HTML admite </a:t>
            </a:r>
            <a:r>
              <a:rPr lang="es-ES" dirty="0">
                <a:hlinkClick r:id="rId4"/>
              </a:rPr>
              <a:t>140 nombres de colores estándar</a:t>
            </a:r>
            <a:r>
              <a:rPr lang="es-ES" dirty="0"/>
              <a:t> .</a:t>
            </a:r>
          </a:p>
        </p:txBody>
      </p:sp>
      <p:pic>
        <p:nvPicPr>
          <p:cNvPr id="8" name="Imagen 7"/>
          <p:cNvPicPr>
            <a:picLocks noChangeAspect="1"/>
          </p:cNvPicPr>
          <p:nvPr/>
        </p:nvPicPr>
        <p:blipFill>
          <a:blip r:embed="rId5"/>
          <a:stretch>
            <a:fillRect/>
          </a:stretch>
        </p:blipFill>
        <p:spPr>
          <a:xfrm>
            <a:off x="838200" y="2279135"/>
            <a:ext cx="4848225" cy="552450"/>
          </a:xfrm>
          <a:prstGeom prst="rect">
            <a:avLst/>
          </a:prstGeom>
          <a:ln>
            <a:solidFill>
              <a:srgbClr val="960F68"/>
            </a:solidFill>
          </a:ln>
        </p:spPr>
      </p:pic>
      <p:pic>
        <p:nvPicPr>
          <p:cNvPr id="9" name="Imagen 8"/>
          <p:cNvPicPr>
            <a:picLocks noChangeAspect="1"/>
          </p:cNvPicPr>
          <p:nvPr/>
        </p:nvPicPr>
        <p:blipFill>
          <a:blip r:embed="rId6"/>
          <a:stretch>
            <a:fillRect/>
          </a:stretch>
        </p:blipFill>
        <p:spPr>
          <a:xfrm>
            <a:off x="838200" y="3194962"/>
            <a:ext cx="4514850" cy="742950"/>
          </a:xfrm>
          <a:prstGeom prst="rect">
            <a:avLst/>
          </a:prstGeom>
          <a:ln>
            <a:solidFill>
              <a:srgbClr val="960F68"/>
            </a:solidFill>
          </a:ln>
        </p:spPr>
      </p:pic>
      <p:pic>
        <p:nvPicPr>
          <p:cNvPr id="10" name="Imagen 9"/>
          <p:cNvPicPr>
            <a:picLocks noChangeAspect="1"/>
          </p:cNvPicPr>
          <p:nvPr/>
        </p:nvPicPr>
        <p:blipFill>
          <a:blip r:embed="rId7"/>
          <a:stretch>
            <a:fillRect/>
          </a:stretch>
        </p:blipFill>
        <p:spPr>
          <a:xfrm>
            <a:off x="838200" y="4441567"/>
            <a:ext cx="4791075" cy="304800"/>
          </a:xfrm>
          <a:prstGeom prst="rect">
            <a:avLst/>
          </a:prstGeom>
          <a:ln>
            <a:solidFill>
              <a:srgbClr val="960F68"/>
            </a:solidFill>
          </a:ln>
        </p:spPr>
      </p:pic>
      <p:pic>
        <p:nvPicPr>
          <p:cNvPr id="11" name="Imagen 10"/>
          <p:cNvPicPr>
            <a:picLocks noChangeAspect="1"/>
          </p:cNvPicPr>
          <p:nvPr/>
        </p:nvPicPr>
        <p:blipFill>
          <a:blip r:embed="rId8"/>
          <a:stretch>
            <a:fillRect/>
          </a:stretch>
        </p:blipFill>
        <p:spPr>
          <a:xfrm>
            <a:off x="7035164" y="2005960"/>
            <a:ext cx="3638550" cy="1743075"/>
          </a:xfrm>
          <a:prstGeom prst="rect">
            <a:avLst/>
          </a:prstGeom>
        </p:spPr>
      </p:pic>
      <p:pic>
        <p:nvPicPr>
          <p:cNvPr id="12" name="Imagen 11"/>
          <p:cNvPicPr>
            <a:picLocks noChangeAspect="1"/>
          </p:cNvPicPr>
          <p:nvPr/>
        </p:nvPicPr>
        <p:blipFill>
          <a:blip r:embed="rId9"/>
          <a:stretch>
            <a:fillRect/>
          </a:stretch>
        </p:blipFill>
        <p:spPr>
          <a:xfrm>
            <a:off x="7487601" y="4072453"/>
            <a:ext cx="2733675" cy="1143000"/>
          </a:xfrm>
          <a:prstGeom prst="rect">
            <a:avLst/>
          </a:prstGeom>
        </p:spPr>
      </p:pic>
    </p:spTree>
    <p:extLst>
      <p:ext uri="{BB962C8B-B14F-4D97-AF65-F5344CB8AC3E}">
        <p14:creationId xmlns:p14="http://schemas.microsoft.com/office/powerpoint/2010/main" val="12370600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solidFill>
                  <a:srgbClr val="960F68"/>
                </a:solidFill>
              </a:rPr>
              <a:t>Color - Degradado</a:t>
            </a:r>
          </a:p>
        </p:txBody>
      </p:sp>
      <p:pic>
        <p:nvPicPr>
          <p:cNvPr id="4" name="Imagen 3"/>
          <p:cNvPicPr>
            <a:picLocks noChangeAspect="1"/>
          </p:cNvPicPr>
          <p:nvPr/>
        </p:nvPicPr>
        <p:blipFill>
          <a:blip r:embed="rId3"/>
          <a:stretch>
            <a:fillRect/>
          </a:stretch>
        </p:blipFill>
        <p:spPr>
          <a:xfrm>
            <a:off x="10059710" y="197768"/>
            <a:ext cx="1836000" cy="1218437"/>
          </a:xfrm>
          <a:prstGeom prst="rect">
            <a:avLst/>
          </a:prstGeom>
        </p:spPr>
      </p:pic>
      <p:sp>
        <p:nvSpPr>
          <p:cNvPr id="2" name="Marcador de pie de página 1"/>
          <p:cNvSpPr>
            <a:spLocks noGrp="1"/>
          </p:cNvSpPr>
          <p:nvPr>
            <p:ph type="ftr" sz="quarter" idx="11"/>
          </p:nvPr>
        </p:nvSpPr>
        <p:spPr/>
        <p:txBody>
          <a:bodyPr/>
          <a:lstStyle/>
          <a:p>
            <a:r>
              <a:rPr lang="es-ES"/>
              <a:t>CSS Básico</a:t>
            </a:r>
          </a:p>
        </p:txBody>
      </p:sp>
      <p:sp>
        <p:nvSpPr>
          <p:cNvPr id="3" name="Marcador de número de diapositiva 2"/>
          <p:cNvSpPr>
            <a:spLocks noGrp="1"/>
          </p:cNvSpPr>
          <p:nvPr>
            <p:ph type="sldNum" sz="quarter" idx="12"/>
          </p:nvPr>
        </p:nvSpPr>
        <p:spPr/>
        <p:txBody>
          <a:bodyPr/>
          <a:lstStyle/>
          <a:p>
            <a:fld id="{F96FDB00-D5D8-496F-8A86-E175B071149C}" type="slidenum">
              <a:rPr lang="es-ES" smtClean="0"/>
              <a:t>29</a:t>
            </a:fld>
            <a:endParaRPr lang="es-ES"/>
          </a:p>
        </p:txBody>
      </p:sp>
      <p:sp>
        <p:nvSpPr>
          <p:cNvPr id="6" name="CuadroTexto 5"/>
          <p:cNvSpPr txBox="1"/>
          <p:nvPr/>
        </p:nvSpPr>
        <p:spPr>
          <a:xfrm>
            <a:off x="838200" y="4788568"/>
            <a:ext cx="9533021" cy="1477328"/>
          </a:xfrm>
          <a:prstGeom prst="rect">
            <a:avLst/>
          </a:prstGeom>
          <a:noFill/>
        </p:spPr>
        <p:txBody>
          <a:bodyPr wrap="square" rtlCol="0">
            <a:spAutoFit/>
          </a:bodyPr>
          <a:lstStyle/>
          <a:p>
            <a:r>
              <a:rPr lang="es-ES" dirty="0"/>
              <a:t>- Calculadora de degradado: </a:t>
            </a:r>
            <a:r>
              <a:rPr lang="es-ES" dirty="0">
                <a:hlinkClick r:id="rId4" action="ppaction://hlinkfile"/>
              </a:rPr>
              <a:t>https://www.cssmatic.com/gradient-generator#'\-moz\-linear\-gradient\%28left\%2C\%20rgba\%28248\%2C80\%2C50\%2C1\%29\%200\%25\%2C\%20rgba\%28241\%2C111\%2C92\%2C1\%29\%2050\%25\%2C\%20rgba\%28246\%2C41\%2C12\%2C1\%29\%2051\%25\%2C\%20rgba\%28240\%2C47\%2C23\%2C1\%29\%2071\%25\%2C\%20rgba\%28231\%2C56\%2C39\%2C1\%29\%20100\%25\%29\%3B'</a:t>
            </a:r>
            <a:endParaRPr lang="es-ES" dirty="0"/>
          </a:p>
        </p:txBody>
      </p:sp>
      <p:pic>
        <p:nvPicPr>
          <p:cNvPr id="13" name="Imagen 12"/>
          <p:cNvPicPr>
            <a:picLocks noChangeAspect="1"/>
          </p:cNvPicPr>
          <p:nvPr/>
        </p:nvPicPr>
        <p:blipFill>
          <a:blip r:embed="rId5"/>
          <a:stretch>
            <a:fillRect/>
          </a:stretch>
        </p:blipFill>
        <p:spPr>
          <a:xfrm>
            <a:off x="1052917" y="1597565"/>
            <a:ext cx="4142874" cy="2425954"/>
          </a:xfrm>
          <a:prstGeom prst="rect">
            <a:avLst/>
          </a:prstGeom>
        </p:spPr>
      </p:pic>
      <p:pic>
        <p:nvPicPr>
          <p:cNvPr id="14" name="Imagen 13"/>
          <p:cNvPicPr>
            <a:picLocks noChangeAspect="1"/>
          </p:cNvPicPr>
          <p:nvPr/>
        </p:nvPicPr>
        <p:blipFill>
          <a:blip r:embed="rId6"/>
          <a:stretch>
            <a:fillRect/>
          </a:stretch>
        </p:blipFill>
        <p:spPr>
          <a:xfrm>
            <a:off x="5737701" y="1190038"/>
            <a:ext cx="5240009" cy="3103233"/>
          </a:xfrm>
          <a:prstGeom prst="rect">
            <a:avLst/>
          </a:prstGeom>
        </p:spPr>
      </p:pic>
      <p:sp>
        <p:nvSpPr>
          <p:cNvPr id="15" name="CuadroTexto 14"/>
          <p:cNvSpPr txBox="1"/>
          <p:nvPr/>
        </p:nvSpPr>
        <p:spPr>
          <a:xfrm>
            <a:off x="838200" y="4453328"/>
            <a:ext cx="6910137" cy="369332"/>
          </a:xfrm>
          <a:prstGeom prst="rect">
            <a:avLst/>
          </a:prstGeom>
          <a:noFill/>
        </p:spPr>
        <p:txBody>
          <a:bodyPr wrap="square" rtlCol="0">
            <a:spAutoFit/>
          </a:bodyPr>
          <a:lstStyle/>
          <a:p>
            <a:r>
              <a:rPr lang="es-ES" dirty="0"/>
              <a:t>- Documentación: </a:t>
            </a:r>
            <a:r>
              <a:rPr lang="es-ES" dirty="0">
                <a:hlinkClick r:id="rId7"/>
              </a:rPr>
              <a:t>https://www.w3schools.com/css/css3_gradients.asp</a:t>
            </a:r>
            <a:endParaRPr lang="es-ES" dirty="0"/>
          </a:p>
        </p:txBody>
      </p:sp>
    </p:spTree>
    <p:extLst>
      <p:ext uri="{BB962C8B-B14F-4D97-AF65-F5344CB8AC3E}">
        <p14:creationId xmlns:p14="http://schemas.microsoft.com/office/powerpoint/2010/main" val="1939018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solidFill>
                  <a:srgbClr val="960F68"/>
                </a:solidFill>
              </a:rPr>
              <a:t>Introducción (I)</a:t>
            </a:r>
          </a:p>
        </p:txBody>
      </p:sp>
      <p:sp>
        <p:nvSpPr>
          <p:cNvPr id="6" name="Marcador de contenido 5"/>
          <p:cNvSpPr>
            <a:spLocks noGrp="1"/>
          </p:cNvSpPr>
          <p:nvPr>
            <p:ph sz="half" idx="1"/>
          </p:nvPr>
        </p:nvSpPr>
        <p:spPr>
          <a:xfrm>
            <a:off x="838199" y="1416205"/>
            <a:ext cx="10725615" cy="4760758"/>
          </a:xfrm>
        </p:spPr>
        <p:txBody>
          <a:bodyPr>
            <a:normAutofit/>
          </a:bodyPr>
          <a:lstStyle/>
          <a:p>
            <a:r>
              <a:rPr lang="es-ES" sz="1800" b="1" i="1">
                <a:solidFill>
                  <a:schemeClr val="tx2">
                    <a:lumMod val="75000"/>
                  </a:schemeClr>
                </a:solidFill>
              </a:rPr>
              <a:t>Cascading Style Sheets</a:t>
            </a:r>
            <a:endParaRPr lang="es-ES" sz="1800" b="1" i="1" dirty="0">
              <a:solidFill>
                <a:schemeClr val="tx2">
                  <a:lumMod val="75000"/>
                </a:schemeClr>
              </a:solidFill>
            </a:endParaRPr>
          </a:p>
          <a:p>
            <a:r>
              <a:rPr lang="es-ES" sz="1800">
                <a:solidFill>
                  <a:schemeClr val="tx2">
                    <a:lumMod val="75000"/>
                  </a:schemeClr>
                </a:solidFill>
              </a:rPr>
              <a:t>Lanzamiento inicial 17 de diciembre de 1996</a:t>
            </a:r>
            <a:endParaRPr lang="es-ES" sz="1800" dirty="0">
              <a:solidFill>
                <a:schemeClr val="tx2">
                  <a:lumMod val="75000"/>
                </a:schemeClr>
              </a:solidFill>
              <a:sym typeface="Wingdings" panose="05000000000000000000" pitchFamily="2" charset="2"/>
            </a:endParaRPr>
          </a:p>
          <a:p>
            <a:r>
              <a:rPr lang="es-ES" sz="1800" dirty="0">
                <a:solidFill>
                  <a:schemeClr val="tx2">
                    <a:lumMod val="75000"/>
                  </a:schemeClr>
                </a:solidFill>
                <a:sym typeface="Wingdings" panose="05000000000000000000" pitchFamily="2" charset="2"/>
              </a:rPr>
              <a:t>Estándar a cargo de la</a:t>
            </a:r>
            <a:r>
              <a:rPr lang="es-ES" sz="1800" b="1" i="1" dirty="0">
                <a:solidFill>
                  <a:schemeClr val="tx2">
                    <a:lumMod val="75000"/>
                  </a:schemeClr>
                </a:solidFill>
                <a:sym typeface="Wingdings" panose="05000000000000000000" pitchFamily="2" charset="2"/>
              </a:rPr>
              <a:t> </a:t>
            </a:r>
            <a:r>
              <a:rPr lang="es-ES" sz="1800" b="1" i="1" dirty="0" err="1">
                <a:solidFill>
                  <a:schemeClr val="tx2">
                    <a:lumMod val="75000"/>
                  </a:schemeClr>
                </a:solidFill>
                <a:sym typeface="Wingdings" panose="05000000000000000000" pitchFamily="2" charset="2"/>
              </a:rPr>
              <a:t>World</a:t>
            </a:r>
            <a:r>
              <a:rPr lang="es-ES" sz="1800" b="1" i="1" dirty="0">
                <a:solidFill>
                  <a:schemeClr val="tx2">
                    <a:lumMod val="75000"/>
                  </a:schemeClr>
                </a:solidFill>
                <a:sym typeface="Wingdings" panose="05000000000000000000" pitchFamily="2" charset="2"/>
              </a:rPr>
              <a:t> Wide Web </a:t>
            </a:r>
            <a:r>
              <a:rPr lang="es-ES" sz="1800" b="1" i="1" dirty="0" err="1">
                <a:solidFill>
                  <a:schemeClr val="tx2">
                    <a:lumMod val="75000"/>
                  </a:schemeClr>
                </a:solidFill>
                <a:sym typeface="Wingdings" panose="05000000000000000000" pitchFamily="2" charset="2"/>
              </a:rPr>
              <a:t>Consortium</a:t>
            </a:r>
            <a:r>
              <a:rPr lang="es-ES" sz="1800" b="1" i="1" dirty="0">
                <a:solidFill>
                  <a:schemeClr val="tx2">
                    <a:lumMod val="75000"/>
                  </a:schemeClr>
                </a:solidFill>
                <a:sym typeface="Wingdings" panose="05000000000000000000" pitchFamily="2" charset="2"/>
              </a:rPr>
              <a:t> </a:t>
            </a:r>
            <a:r>
              <a:rPr lang="es-ES" sz="1800" dirty="0">
                <a:solidFill>
                  <a:schemeClr val="tx2">
                    <a:lumMod val="75000"/>
                  </a:schemeClr>
                </a:solidFill>
                <a:sym typeface="Wingdings" panose="05000000000000000000" pitchFamily="2" charset="2"/>
              </a:rPr>
              <a:t>(W3C)</a:t>
            </a:r>
          </a:p>
          <a:p>
            <a:r>
              <a:rPr lang="es-ES" sz="1800">
                <a:solidFill>
                  <a:schemeClr val="tx2">
                    <a:lumMod val="75000"/>
                  </a:schemeClr>
                </a:solidFill>
                <a:sym typeface="Wingdings" panose="05000000000000000000" pitchFamily="2" charset="2"/>
              </a:rPr>
              <a:t>2011 CSS3</a:t>
            </a:r>
            <a:endParaRPr lang="es-ES" sz="1800" dirty="0">
              <a:solidFill>
                <a:schemeClr val="tx2">
                  <a:lumMod val="75000"/>
                </a:schemeClr>
              </a:solidFill>
              <a:sym typeface="Wingdings" panose="05000000000000000000" pitchFamily="2" charset="2"/>
            </a:endParaRPr>
          </a:p>
          <a:p>
            <a:pPr lvl="1"/>
            <a:r>
              <a:rPr lang="es-ES" sz="1400">
                <a:solidFill>
                  <a:schemeClr val="tx2">
                    <a:lumMod val="75000"/>
                  </a:schemeClr>
                </a:solidFill>
                <a:sym typeface="Wingdings" panose="05000000000000000000" pitchFamily="2" charset="2"/>
              </a:rPr>
              <a:t>Dividida en documentos separados llamados módulos, cada módulo añade nuevas funcionalidades.</a:t>
            </a:r>
            <a:endParaRPr lang="es-ES" sz="1400" dirty="0">
              <a:solidFill>
                <a:schemeClr val="tx2">
                  <a:lumMod val="75000"/>
                </a:schemeClr>
              </a:solidFill>
              <a:sym typeface="Wingdings" panose="05000000000000000000" pitchFamily="2" charset="2"/>
            </a:endParaRPr>
          </a:p>
          <a:p>
            <a:pPr lvl="1"/>
            <a:r>
              <a:rPr lang="es-ES" sz="1400">
                <a:solidFill>
                  <a:schemeClr val="tx2">
                    <a:lumMod val="75000"/>
                  </a:schemeClr>
                </a:solidFill>
                <a:sym typeface="Wingdings" panose="05000000000000000000" pitchFamily="2" charset="2"/>
              </a:rPr>
              <a:t>Modifica la apariencia de una web, permitiendo controlar el estilo y formato del documento</a:t>
            </a:r>
            <a:endParaRPr lang="es-ES" sz="1400" dirty="0">
              <a:solidFill>
                <a:schemeClr val="tx2">
                  <a:lumMod val="75000"/>
                </a:schemeClr>
              </a:solidFill>
            </a:endParaRPr>
          </a:p>
        </p:txBody>
      </p:sp>
      <p:pic>
        <p:nvPicPr>
          <p:cNvPr id="4" name="Imagen 3"/>
          <p:cNvPicPr>
            <a:picLocks noChangeAspect="1"/>
          </p:cNvPicPr>
          <p:nvPr/>
        </p:nvPicPr>
        <p:blipFill>
          <a:blip r:embed="rId3"/>
          <a:stretch>
            <a:fillRect/>
          </a:stretch>
        </p:blipFill>
        <p:spPr>
          <a:xfrm>
            <a:off x="10059710" y="197768"/>
            <a:ext cx="1836000" cy="1218437"/>
          </a:xfrm>
          <a:prstGeom prst="rect">
            <a:avLst/>
          </a:prstGeom>
        </p:spPr>
      </p:pic>
      <p:sp>
        <p:nvSpPr>
          <p:cNvPr id="2" name="Marcador de pie de página 1"/>
          <p:cNvSpPr>
            <a:spLocks noGrp="1"/>
          </p:cNvSpPr>
          <p:nvPr>
            <p:ph type="ftr" sz="quarter" idx="11"/>
          </p:nvPr>
        </p:nvSpPr>
        <p:spPr/>
        <p:txBody>
          <a:bodyPr/>
          <a:lstStyle/>
          <a:p>
            <a:r>
              <a:rPr lang="es-ES"/>
              <a:t>CSS Básico</a:t>
            </a:r>
          </a:p>
        </p:txBody>
      </p:sp>
      <p:sp>
        <p:nvSpPr>
          <p:cNvPr id="3" name="Marcador de número de diapositiva 2"/>
          <p:cNvSpPr>
            <a:spLocks noGrp="1"/>
          </p:cNvSpPr>
          <p:nvPr>
            <p:ph type="sldNum" sz="quarter" idx="12"/>
          </p:nvPr>
        </p:nvSpPr>
        <p:spPr/>
        <p:txBody>
          <a:bodyPr/>
          <a:lstStyle/>
          <a:p>
            <a:fld id="{F96FDB00-D5D8-496F-8A86-E175B071149C}" type="slidenum">
              <a:rPr lang="es-ES" smtClean="0"/>
              <a:t>3</a:t>
            </a:fld>
            <a:endParaRPr lang="es-ES"/>
          </a:p>
        </p:txBody>
      </p:sp>
      <p:pic>
        <p:nvPicPr>
          <p:cNvPr id="8" name="Imagen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0422" y="3796584"/>
            <a:ext cx="4011155" cy="1897275"/>
          </a:xfrm>
          <a:prstGeom prst="rect">
            <a:avLst/>
          </a:prstGeom>
        </p:spPr>
      </p:pic>
    </p:spTree>
    <p:extLst>
      <p:ext uri="{BB962C8B-B14F-4D97-AF65-F5344CB8AC3E}">
        <p14:creationId xmlns:p14="http://schemas.microsoft.com/office/powerpoint/2010/main" val="19211676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solidFill>
                  <a:srgbClr val="960F68"/>
                </a:solidFill>
              </a:rPr>
              <a:t>Position - Position</a:t>
            </a:r>
          </a:p>
        </p:txBody>
      </p:sp>
      <p:pic>
        <p:nvPicPr>
          <p:cNvPr id="4" name="Imagen 3"/>
          <p:cNvPicPr>
            <a:picLocks noChangeAspect="1"/>
          </p:cNvPicPr>
          <p:nvPr/>
        </p:nvPicPr>
        <p:blipFill>
          <a:blip r:embed="rId3"/>
          <a:stretch>
            <a:fillRect/>
          </a:stretch>
        </p:blipFill>
        <p:spPr>
          <a:xfrm>
            <a:off x="10059710" y="197768"/>
            <a:ext cx="1836000" cy="1218437"/>
          </a:xfrm>
          <a:prstGeom prst="rect">
            <a:avLst/>
          </a:prstGeom>
        </p:spPr>
      </p:pic>
      <p:sp>
        <p:nvSpPr>
          <p:cNvPr id="2" name="Marcador de pie de página 1"/>
          <p:cNvSpPr>
            <a:spLocks noGrp="1"/>
          </p:cNvSpPr>
          <p:nvPr>
            <p:ph type="ftr" sz="quarter" idx="11"/>
          </p:nvPr>
        </p:nvSpPr>
        <p:spPr/>
        <p:txBody>
          <a:bodyPr/>
          <a:lstStyle/>
          <a:p>
            <a:r>
              <a:rPr lang="es-ES"/>
              <a:t>CSS Básico</a:t>
            </a:r>
          </a:p>
        </p:txBody>
      </p:sp>
      <p:sp>
        <p:nvSpPr>
          <p:cNvPr id="3" name="Marcador de número de diapositiva 2"/>
          <p:cNvSpPr>
            <a:spLocks noGrp="1"/>
          </p:cNvSpPr>
          <p:nvPr>
            <p:ph type="sldNum" sz="quarter" idx="12"/>
          </p:nvPr>
        </p:nvSpPr>
        <p:spPr/>
        <p:txBody>
          <a:bodyPr/>
          <a:lstStyle/>
          <a:p>
            <a:fld id="{F96FDB00-D5D8-496F-8A86-E175B071149C}" type="slidenum">
              <a:rPr lang="es-ES" smtClean="0"/>
              <a:t>30</a:t>
            </a:fld>
            <a:endParaRPr lang="es-ES"/>
          </a:p>
        </p:txBody>
      </p:sp>
      <p:pic>
        <p:nvPicPr>
          <p:cNvPr id="6" name="Imagen 5"/>
          <p:cNvPicPr>
            <a:picLocks noChangeAspect="1"/>
          </p:cNvPicPr>
          <p:nvPr/>
        </p:nvPicPr>
        <p:blipFill>
          <a:blip r:embed="rId4"/>
          <a:stretch>
            <a:fillRect/>
          </a:stretch>
        </p:blipFill>
        <p:spPr>
          <a:xfrm>
            <a:off x="838200" y="2233931"/>
            <a:ext cx="5266880" cy="1742122"/>
          </a:xfrm>
          <a:prstGeom prst="rect">
            <a:avLst/>
          </a:prstGeom>
        </p:spPr>
      </p:pic>
      <p:pic>
        <p:nvPicPr>
          <p:cNvPr id="7" name="Imagen 6"/>
          <p:cNvPicPr>
            <a:picLocks noChangeAspect="1"/>
          </p:cNvPicPr>
          <p:nvPr/>
        </p:nvPicPr>
        <p:blipFill>
          <a:blip r:embed="rId5"/>
          <a:stretch>
            <a:fillRect/>
          </a:stretch>
        </p:blipFill>
        <p:spPr>
          <a:xfrm>
            <a:off x="6993255" y="2452453"/>
            <a:ext cx="1998345" cy="1523600"/>
          </a:xfrm>
          <a:prstGeom prst="rect">
            <a:avLst/>
          </a:prstGeom>
          <a:ln>
            <a:solidFill>
              <a:srgbClr val="960F68"/>
            </a:solidFill>
          </a:ln>
        </p:spPr>
      </p:pic>
      <p:sp>
        <p:nvSpPr>
          <p:cNvPr id="8" name="CuadroTexto 7"/>
          <p:cNvSpPr txBox="1"/>
          <p:nvPr/>
        </p:nvSpPr>
        <p:spPr>
          <a:xfrm>
            <a:off x="3169920" y="5013960"/>
            <a:ext cx="8366760" cy="646331"/>
          </a:xfrm>
          <a:prstGeom prst="rect">
            <a:avLst/>
          </a:prstGeom>
          <a:noFill/>
        </p:spPr>
        <p:txBody>
          <a:bodyPr wrap="square" rtlCol="0">
            <a:spAutoFit/>
          </a:bodyPr>
          <a:lstStyle/>
          <a:p>
            <a:r>
              <a:rPr lang="es-ES" dirty="0"/>
              <a:t>Ejercicios: </a:t>
            </a:r>
            <a:r>
              <a:rPr lang="es-ES" dirty="0">
                <a:hlinkClick r:id="rId6"/>
              </a:rPr>
              <a:t>https://www.w3schools.com/css/exercise.asp?filename=exercise_positioning1</a:t>
            </a:r>
            <a:endParaRPr lang="es-ES" dirty="0"/>
          </a:p>
        </p:txBody>
      </p:sp>
    </p:spTree>
    <p:extLst>
      <p:ext uri="{BB962C8B-B14F-4D97-AF65-F5344CB8AC3E}">
        <p14:creationId xmlns:p14="http://schemas.microsoft.com/office/powerpoint/2010/main" val="18886249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err="1">
                <a:solidFill>
                  <a:srgbClr val="960F68"/>
                </a:solidFill>
              </a:rPr>
              <a:t>Overflow</a:t>
            </a:r>
            <a:r>
              <a:rPr lang="es-ES" dirty="0">
                <a:solidFill>
                  <a:srgbClr val="960F68"/>
                </a:solidFill>
              </a:rPr>
              <a:t> – </a:t>
            </a:r>
            <a:r>
              <a:rPr lang="es-ES" dirty="0" err="1">
                <a:solidFill>
                  <a:srgbClr val="960F68"/>
                </a:solidFill>
              </a:rPr>
              <a:t>Overflow</a:t>
            </a:r>
            <a:endParaRPr lang="es-ES" dirty="0">
              <a:solidFill>
                <a:srgbClr val="960F68"/>
              </a:solidFill>
            </a:endParaRPr>
          </a:p>
        </p:txBody>
      </p:sp>
      <p:pic>
        <p:nvPicPr>
          <p:cNvPr id="4" name="Imagen 3"/>
          <p:cNvPicPr>
            <a:picLocks noChangeAspect="1"/>
          </p:cNvPicPr>
          <p:nvPr/>
        </p:nvPicPr>
        <p:blipFill>
          <a:blip r:embed="rId3"/>
          <a:stretch>
            <a:fillRect/>
          </a:stretch>
        </p:blipFill>
        <p:spPr>
          <a:xfrm>
            <a:off x="10059710" y="197768"/>
            <a:ext cx="1836000" cy="1218437"/>
          </a:xfrm>
          <a:prstGeom prst="rect">
            <a:avLst/>
          </a:prstGeom>
        </p:spPr>
      </p:pic>
      <p:sp>
        <p:nvSpPr>
          <p:cNvPr id="2" name="Marcador de pie de página 1"/>
          <p:cNvSpPr>
            <a:spLocks noGrp="1"/>
          </p:cNvSpPr>
          <p:nvPr>
            <p:ph type="ftr" sz="quarter" idx="11"/>
          </p:nvPr>
        </p:nvSpPr>
        <p:spPr/>
        <p:txBody>
          <a:bodyPr/>
          <a:lstStyle/>
          <a:p>
            <a:r>
              <a:rPr lang="es-ES"/>
              <a:t>CSS Básico</a:t>
            </a:r>
          </a:p>
        </p:txBody>
      </p:sp>
      <p:sp>
        <p:nvSpPr>
          <p:cNvPr id="3" name="Marcador de número de diapositiva 2"/>
          <p:cNvSpPr>
            <a:spLocks noGrp="1"/>
          </p:cNvSpPr>
          <p:nvPr>
            <p:ph type="sldNum" sz="quarter" idx="12"/>
          </p:nvPr>
        </p:nvSpPr>
        <p:spPr/>
        <p:txBody>
          <a:bodyPr/>
          <a:lstStyle/>
          <a:p>
            <a:fld id="{F96FDB00-D5D8-496F-8A86-E175B071149C}" type="slidenum">
              <a:rPr lang="es-ES" smtClean="0"/>
              <a:t>31</a:t>
            </a:fld>
            <a:endParaRPr lang="es-ES"/>
          </a:p>
        </p:txBody>
      </p:sp>
      <p:sp>
        <p:nvSpPr>
          <p:cNvPr id="8" name="Rectángulo 7"/>
          <p:cNvSpPr/>
          <p:nvPr/>
        </p:nvSpPr>
        <p:spPr>
          <a:xfrm>
            <a:off x="5974813" y="3244334"/>
            <a:ext cx="242374" cy="369332"/>
          </a:xfrm>
          <a:prstGeom prst="rect">
            <a:avLst/>
          </a:prstGeom>
        </p:spPr>
        <p:txBody>
          <a:bodyPr wrap="none">
            <a:spAutoFit/>
          </a:bodyPr>
          <a:lstStyle/>
          <a:p>
            <a:r>
              <a:rPr lang="es-ES" dirty="0">
                <a:solidFill>
                  <a:srgbClr val="000000"/>
                </a:solidFill>
                <a:latin typeface="Times New Roman" panose="02020603050405020304" pitchFamily="18" charset="0"/>
              </a:rPr>
              <a:t> </a:t>
            </a:r>
            <a:endParaRPr lang="es-ES" dirty="0"/>
          </a:p>
        </p:txBody>
      </p:sp>
      <p:sp>
        <p:nvSpPr>
          <p:cNvPr id="9" name="Rectángulo 8"/>
          <p:cNvSpPr/>
          <p:nvPr/>
        </p:nvSpPr>
        <p:spPr>
          <a:xfrm>
            <a:off x="5974813" y="3244334"/>
            <a:ext cx="242374" cy="369332"/>
          </a:xfrm>
          <a:prstGeom prst="rect">
            <a:avLst/>
          </a:prstGeom>
        </p:spPr>
        <p:txBody>
          <a:bodyPr wrap="none">
            <a:spAutoFit/>
          </a:bodyPr>
          <a:lstStyle/>
          <a:p>
            <a:r>
              <a:rPr lang="es-ES" dirty="0">
                <a:solidFill>
                  <a:srgbClr val="000000"/>
                </a:solidFill>
                <a:latin typeface="Times New Roman" panose="02020603050405020304" pitchFamily="18" charset="0"/>
              </a:rPr>
              <a:t> </a:t>
            </a:r>
            <a:endParaRPr lang="es-ES" dirty="0"/>
          </a:p>
        </p:txBody>
      </p:sp>
      <p:sp>
        <p:nvSpPr>
          <p:cNvPr id="10" name="CuadroTexto 9"/>
          <p:cNvSpPr txBox="1"/>
          <p:nvPr/>
        </p:nvSpPr>
        <p:spPr>
          <a:xfrm>
            <a:off x="1295400" y="5013960"/>
            <a:ext cx="8382000" cy="369332"/>
          </a:xfrm>
          <a:prstGeom prst="rect">
            <a:avLst/>
          </a:prstGeom>
          <a:noFill/>
        </p:spPr>
        <p:txBody>
          <a:bodyPr wrap="square" rtlCol="0">
            <a:spAutoFit/>
          </a:bodyPr>
          <a:lstStyle/>
          <a:p>
            <a:r>
              <a:rPr lang="es-ES" dirty="0"/>
              <a:t>Ejemplos: </a:t>
            </a:r>
            <a:r>
              <a:rPr lang="es-ES" dirty="0">
                <a:hlinkClick r:id="rId4"/>
              </a:rPr>
              <a:t>https://www.w3schools.com/css/exercise.asp?filename=exercise_overflow1</a:t>
            </a:r>
            <a:endParaRPr lang="es-ES" dirty="0"/>
          </a:p>
        </p:txBody>
      </p:sp>
      <p:pic>
        <p:nvPicPr>
          <p:cNvPr id="11" name="Imagen 10"/>
          <p:cNvPicPr>
            <a:picLocks noChangeAspect="1"/>
          </p:cNvPicPr>
          <p:nvPr/>
        </p:nvPicPr>
        <p:blipFill>
          <a:blip r:embed="rId5"/>
          <a:stretch>
            <a:fillRect/>
          </a:stretch>
        </p:blipFill>
        <p:spPr>
          <a:xfrm>
            <a:off x="838200" y="1690688"/>
            <a:ext cx="6854681" cy="2693670"/>
          </a:xfrm>
          <a:prstGeom prst="rect">
            <a:avLst/>
          </a:prstGeom>
        </p:spPr>
      </p:pic>
      <p:pic>
        <p:nvPicPr>
          <p:cNvPr id="12" name="Imagen 11"/>
          <p:cNvPicPr>
            <a:picLocks noChangeAspect="1"/>
          </p:cNvPicPr>
          <p:nvPr/>
        </p:nvPicPr>
        <p:blipFill>
          <a:blip r:embed="rId6"/>
          <a:stretch>
            <a:fillRect/>
          </a:stretch>
        </p:blipFill>
        <p:spPr>
          <a:xfrm>
            <a:off x="8153401" y="1638300"/>
            <a:ext cx="2164080" cy="1437622"/>
          </a:xfrm>
          <a:prstGeom prst="rect">
            <a:avLst/>
          </a:prstGeom>
        </p:spPr>
      </p:pic>
      <p:pic>
        <p:nvPicPr>
          <p:cNvPr id="13" name="Imagen 12"/>
          <p:cNvPicPr>
            <a:picLocks noChangeAspect="1"/>
          </p:cNvPicPr>
          <p:nvPr/>
        </p:nvPicPr>
        <p:blipFill>
          <a:blip r:embed="rId7"/>
          <a:stretch>
            <a:fillRect/>
          </a:stretch>
        </p:blipFill>
        <p:spPr>
          <a:xfrm>
            <a:off x="7622202" y="3054967"/>
            <a:ext cx="1976795" cy="1381704"/>
          </a:xfrm>
          <a:prstGeom prst="rect">
            <a:avLst/>
          </a:prstGeom>
        </p:spPr>
      </p:pic>
      <p:pic>
        <p:nvPicPr>
          <p:cNvPr id="14" name="Imagen 13"/>
          <p:cNvPicPr>
            <a:picLocks noChangeAspect="1"/>
          </p:cNvPicPr>
          <p:nvPr/>
        </p:nvPicPr>
        <p:blipFill>
          <a:blip r:embed="rId8"/>
          <a:stretch>
            <a:fillRect/>
          </a:stretch>
        </p:blipFill>
        <p:spPr>
          <a:xfrm>
            <a:off x="9775445" y="3745819"/>
            <a:ext cx="2120265" cy="1472031"/>
          </a:xfrm>
          <a:prstGeom prst="rect">
            <a:avLst/>
          </a:prstGeom>
        </p:spPr>
      </p:pic>
    </p:spTree>
    <p:extLst>
      <p:ext uri="{BB962C8B-B14F-4D97-AF65-F5344CB8AC3E}">
        <p14:creationId xmlns:p14="http://schemas.microsoft.com/office/powerpoint/2010/main" val="41975186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p:txBody>
          <a:bodyPr/>
          <a:lstStyle/>
          <a:p>
            <a:r>
              <a:rPr lang="es-ES"/>
              <a:t>CSS Básico</a:t>
            </a:r>
          </a:p>
        </p:txBody>
      </p:sp>
      <p:sp>
        <p:nvSpPr>
          <p:cNvPr id="6" name="Marcador de número de diapositiva 5"/>
          <p:cNvSpPr>
            <a:spLocks noGrp="1"/>
          </p:cNvSpPr>
          <p:nvPr>
            <p:ph type="sldNum" sz="quarter" idx="12"/>
          </p:nvPr>
        </p:nvSpPr>
        <p:spPr/>
        <p:txBody>
          <a:bodyPr/>
          <a:lstStyle/>
          <a:p>
            <a:fld id="{F96FDB00-D5D8-496F-8A86-E175B071149C}" type="slidenum">
              <a:rPr lang="es-ES" smtClean="0"/>
              <a:t>32</a:t>
            </a:fld>
            <a:endParaRPr lang="es-ES"/>
          </a:p>
        </p:txBody>
      </p:sp>
      <p:sp>
        <p:nvSpPr>
          <p:cNvPr id="8" name="Título 4"/>
          <p:cNvSpPr txBox="1">
            <a:spLocks/>
          </p:cNvSpPr>
          <p:nvPr/>
        </p:nvSpPr>
        <p:spPr>
          <a:xfrm>
            <a:off x="531638" y="14420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dirty="0">
                <a:solidFill>
                  <a:srgbClr val="960F68"/>
                </a:solidFill>
              </a:rPr>
              <a:t>Buenas prácticas - CSS</a:t>
            </a:r>
          </a:p>
        </p:txBody>
      </p:sp>
      <p:pic>
        <p:nvPicPr>
          <p:cNvPr id="9" name="Imagen 8"/>
          <p:cNvPicPr>
            <a:picLocks noChangeAspect="1"/>
          </p:cNvPicPr>
          <p:nvPr/>
        </p:nvPicPr>
        <p:blipFill>
          <a:blip r:embed="rId3"/>
          <a:stretch>
            <a:fillRect/>
          </a:stretch>
        </p:blipFill>
        <p:spPr>
          <a:xfrm>
            <a:off x="10059710" y="197768"/>
            <a:ext cx="1836000" cy="1218437"/>
          </a:xfrm>
          <a:prstGeom prst="rect">
            <a:avLst/>
          </a:prstGeom>
        </p:spPr>
      </p:pic>
      <p:sp>
        <p:nvSpPr>
          <p:cNvPr id="11" name="Marcador de contenido 2"/>
          <p:cNvSpPr>
            <a:spLocks noGrp="1"/>
          </p:cNvSpPr>
          <p:nvPr>
            <p:ph sz="half" idx="1"/>
          </p:nvPr>
        </p:nvSpPr>
        <p:spPr>
          <a:xfrm>
            <a:off x="838200" y="5358997"/>
            <a:ext cx="10350731" cy="817966"/>
          </a:xfrm>
        </p:spPr>
        <p:txBody>
          <a:bodyPr>
            <a:noAutofit/>
          </a:bodyPr>
          <a:lstStyle/>
          <a:p>
            <a:endParaRPr lang="es-ES" sz="1800" dirty="0"/>
          </a:p>
        </p:txBody>
      </p:sp>
      <p:sp>
        <p:nvSpPr>
          <p:cNvPr id="2" name="Marcador de contenido 1"/>
          <p:cNvSpPr>
            <a:spLocks noGrp="1"/>
          </p:cNvSpPr>
          <p:nvPr>
            <p:ph sz="half" idx="1"/>
          </p:nvPr>
        </p:nvSpPr>
        <p:spPr>
          <a:xfrm>
            <a:off x="838199" y="1825625"/>
            <a:ext cx="10350731" cy="4351338"/>
          </a:xfrm>
        </p:spPr>
        <p:txBody>
          <a:bodyPr/>
          <a:lstStyle/>
          <a:p>
            <a:pPr marL="514350" indent="-514350">
              <a:buFont typeface="+mj-lt"/>
              <a:buAutoNum type="arabicPeriod"/>
            </a:pPr>
            <a:r>
              <a:rPr lang="es-ES" dirty="0"/>
              <a:t>Posicionamiento (position, top, </a:t>
            </a:r>
            <a:r>
              <a:rPr lang="es-ES" dirty="0" err="1"/>
              <a:t>display</a:t>
            </a:r>
            <a:r>
              <a:rPr lang="es-ES" dirty="0"/>
              <a:t>, </a:t>
            </a:r>
            <a:r>
              <a:rPr lang="es-ES" dirty="0" err="1"/>
              <a:t>float</a:t>
            </a:r>
            <a:r>
              <a:rPr lang="es-ES" dirty="0"/>
              <a:t>…)</a:t>
            </a:r>
          </a:p>
          <a:p>
            <a:pPr marL="514350" indent="-514350">
              <a:buFont typeface="+mj-lt"/>
              <a:buAutoNum type="arabicPeriod"/>
            </a:pPr>
            <a:r>
              <a:rPr lang="es-ES" dirty="0" err="1"/>
              <a:t>Width</a:t>
            </a:r>
            <a:r>
              <a:rPr lang="es-ES" dirty="0"/>
              <a:t>, </a:t>
            </a:r>
            <a:r>
              <a:rPr lang="es-ES" dirty="0" err="1"/>
              <a:t>height</a:t>
            </a:r>
            <a:r>
              <a:rPr lang="es-ES" dirty="0"/>
              <a:t>, </a:t>
            </a:r>
            <a:r>
              <a:rPr lang="es-ES" dirty="0" err="1"/>
              <a:t>paddings</a:t>
            </a:r>
            <a:r>
              <a:rPr lang="es-ES" dirty="0"/>
              <a:t>, </a:t>
            </a:r>
            <a:r>
              <a:rPr lang="es-ES" dirty="0" err="1"/>
              <a:t>margins</a:t>
            </a:r>
            <a:r>
              <a:rPr lang="es-ES" dirty="0"/>
              <a:t>…</a:t>
            </a:r>
          </a:p>
          <a:p>
            <a:pPr marL="514350" indent="-514350">
              <a:buFont typeface="+mj-lt"/>
              <a:buAutoNum type="arabicPeriod"/>
            </a:pPr>
            <a:r>
              <a:rPr lang="es-ES" dirty="0"/>
              <a:t>Textos (</a:t>
            </a:r>
            <a:r>
              <a:rPr lang="es-ES" dirty="0" err="1"/>
              <a:t>font-family</a:t>
            </a:r>
            <a:r>
              <a:rPr lang="es-ES" dirty="0"/>
              <a:t>, </a:t>
            </a:r>
            <a:r>
              <a:rPr lang="es-ES" dirty="0" err="1"/>
              <a:t>font-weight</a:t>
            </a:r>
            <a:r>
              <a:rPr lang="es-ES" dirty="0"/>
              <a:t>,…)</a:t>
            </a:r>
          </a:p>
          <a:p>
            <a:pPr marL="514350" indent="-514350">
              <a:buFont typeface="+mj-lt"/>
              <a:buAutoNum type="arabicPeriod"/>
            </a:pPr>
            <a:r>
              <a:rPr lang="es-ES" dirty="0" err="1"/>
              <a:t>Background</a:t>
            </a:r>
            <a:r>
              <a:rPr lang="es-ES" dirty="0"/>
              <a:t>, </a:t>
            </a:r>
            <a:r>
              <a:rPr lang="es-ES" dirty="0" err="1"/>
              <a:t>border</a:t>
            </a:r>
            <a:endParaRPr lang="es-ES" dirty="0"/>
          </a:p>
        </p:txBody>
      </p:sp>
    </p:spTree>
    <p:extLst>
      <p:ext uri="{BB962C8B-B14F-4D97-AF65-F5344CB8AC3E}">
        <p14:creationId xmlns:p14="http://schemas.microsoft.com/office/powerpoint/2010/main" val="33058295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p:txBody>
          <a:bodyPr/>
          <a:lstStyle/>
          <a:p>
            <a:r>
              <a:rPr lang="es-ES"/>
              <a:t>CSS Básico</a:t>
            </a:r>
          </a:p>
        </p:txBody>
      </p:sp>
      <p:sp>
        <p:nvSpPr>
          <p:cNvPr id="6" name="Marcador de número de diapositiva 5"/>
          <p:cNvSpPr>
            <a:spLocks noGrp="1"/>
          </p:cNvSpPr>
          <p:nvPr>
            <p:ph type="sldNum" sz="quarter" idx="12"/>
          </p:nvPr>
        </p:nvSpPr>
        <p:spPr/>
        <p:txBody>
          <a:bodyPr/>
          <a:lstStyle/>
          <a:p>
            <a:fld id="{F96FDB00-D5D8-496F-8A86-E175B071149C}" type="slidenum">
              <a:rPr lang="es-ES" smtClean="0"/>
              <a:t>33</a:t>
            </a:fld>
            <a:endParaRPr lang="es-ES"/>
          </a:p>
        </p:txBody>
      </p:sp>
      <p:sp>
        <p:nvSpPr>
          <p:cNvPr id="8" name="Título 4"/>
          <p:cNvSpPr txBox="1">
            <a:spLocks/>
          </p:cNvSpPr>
          <p:nvPr/>
        </p:nvSpPr>
        <p:spPr>
          <a:xfrm>
            <a:off x="531638" y="14420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dirty="0" err="1">
                <a:solidFill>
                  <a:srgbClr val="960F68"/>
                </a:solidFill>
              </a:rPr>
              <a:t>Flexbox</a:t>
            </a:r>
            <a:endParaRPr lang="es-ES" dirty="0">
              <a:solidFill>
                <a:srgbClr val="960F68"/>
              </a:solidFill>
            </a:endParaRPr>
          </a:p>
        </p:txBody>
      </p:sp>
      <p:pic>
        <p:nvPicPr>
          <p:cNvPr id="9" name="Imagen 8"/>
          <p:cNvPicPr>
            <a:picLocks noChangeAspect="1"/>
          </p:cNvPicPr>
          <p:nvPr/>
        </p:nvPicPr>
        <p:blipFill>
          <a:blip r:embed="rId3"/>
          <a:stretch>
            <a:fillRect/>
          </a:stretch>
        </p:blipFill>
        <p:spPr>
          <a:xfrm>
            <a:off x="10059710" y="197768"/>
            <a:ext cx="1836000" cy="1218437"/>
          </a:xfrm>
          <a:prstGeom prst="rect">
            <a:avLst/>
          </a:prstGeom>
        </p:spPr>
      </p:pic>
      <p:sp>
        <p:nvSpPr>
          <p:cNvPr id="11" name="Marcador de contenido 2"/>
          <p:cNvSpPr>
            <a:spLocks noGrp="1"/>
          </p:cNvSpPr>
          <p:nvPr>
            <p:ph sz="half" idx="1"/>
          </p:nvPr>
        </p:nvSpPr>
        <p:spPr>
          <a:xfrm>
            <a:off x="472440" y="5732463"/>
            <a:ext cx="10350731" cy="817966"/>
          </a:xfrm>
        </p:spPr>
        <p:txBody>
          <a:bodyPr>
            <a:noAutofit/>
          </a:bodyPr>
          <a:lstStyle/>
          <a:p>
            <a:r>
              <a:rPr lang="es-ES" sz="1800" dirty="0">
                <a:hlinkClick r:id="rId4"/>
              </a:rPr>
              <a:t>https://css-tricks.com/snippets/css/a-guide-to-flexbox/</a:t>
            </a:r>
            <a:endParaRPr lang="es-ES" sz="1800" dirty="0"/>
          </a:p>
          <a:p>
            <a:r>
              <a:rPr lang="es-ES" sz="1800" dirty="0">
                <a:hlinkClick r:id="rId5"/>
              </a:rPr>
              <a:t>https://tburleson-layouts-demos.firebaseapp.com/#/docs</a:t>
            </a:r>
            <a:r>
              <a:rPr lang="es-ES" sz="1800" dirty="0"/>
              <a:t>  </a:t>
            </a:r>
            <a:r>
              <a:rPr lang="es-ES" sz="1800" dirty="0">
                <a:sym typeface="Wingdings" panose="05000000000000000000" pitchFamily="2" charset="2"/>
              </a:rPr>
              <a:t> Librería para utilizar </a:t>
            </a:r>
            <a:r>
              <a:rPr lang="es-ES" sz="1800" dirty="0" err="1">
                <a:sym typeface="Wingdings" panose="05000000000000000000" pitchFamily="2" charset="2"/>
              </a:rPr>
              <a:t>Flexbox</a:t>
            </a:r>
            <a:r>
              <a:rPr lang="es-ES" sz="1800" dirty="0">
                <a:sym typeface="Wingdings" panose="05000000000000000000" pitchFamily="2" charset="2"/>
              </a:rPr>
              <a:t> en Angular</a:t>
            </a:r>
            <a:endParaRPr lang="es-ES" sz="1800" dirty="0"/>
          </a:p>
        </p:txBody>
      </p:sp>
      <p:pic>
        <p:nvPicPr>
          <p:cNvPr id="4100" name="Picture 4" descr="Resultado de imagen de flex cs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700" y="1211388"/>
            <a:ext cx="11484496" cy="4521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89632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p:txBody>
          <a:bodyPr/>
          <a:lstStyle/>
          <a:p>
            <a:r>
              <a:rPr lang="es-ES"/>
              <a:t>CSS Básico</a:t>
            </a:r>
          </a:p>
        </p:txBody>
      </p:sp>
      <p:sp>
        <p:nvSpPr>
          <p:cNvPr id="6" name="Marcador de número de diapositiva 5"/>
          <p:cNvSpPr>
            <a:spLocks noGrp="1"/>
          </p:cNvSpPr>
          <p:nvPr>
            <p:ph type="sldNum" sz="quarter" idx="12"/>
          </p:nvPr>
        </p:nvSpPr>
        <p:spPr/>
        <p:txBody>
          <a:bodyPr/>
          <a:lstStyle/>
          <a:p>
            <a:fld id="{F96FDB00-D5D8-496F-8A86-E175B071149C}" type="slidenum">
              <a:rPr lang="es-ES" smtClean="0"/>
              <a:t>34</a:t>
            </a:fld>
            <a:endParaRPr lang="es-ES"/>
          </a:p>
        </p:txBody>
      </p:sp>
      <p:sp>
        <p:nvSpPr>
          <p:cNvPr id="8" name="Título 4"/>
          <p:cNvSpPr txBox="1">
            <a:spLocks/>
          </p:cNvSpPr>
          <p:nvPr/>
        </p:nvSpPr>
        <p:spPr>
          <a:xfrm>
            <a:off x="531638" y="14420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dirty="0" err="1">
                <a:solidFill>
                  <a:srgbClr val="960F68"/>
                </a:solidFill>
              </a:rPr>
              <a:t>Flexbox</a:t>
            </a:r>
            <a:endParaRPr lang="es-ES" dirty="0">
              <a:solidFill>
                <a:srgbClr val="960F68"/>
              </a:solidFill>
            </a:endParaRPr>
          </a:p>
        </p:txBody>
      </p:sp>
      <p:pic>
        <p:nvPicPr>
          <p:cNvPr id="9" name="Imagen 8"/>
          <p:cNvPicPr>
            <a:picLocks noChangeAspect="1"/>
          </p:cNvPicPr>
          <p:nvPr/>
        </p:nvPicPr>
        <p:blipFill>
          <a:blip r:embed="rId3"/>
          <a:stretch>
            <a:fillRect/>
          </a:stretch>
        </p:blipFill>
        <p:spPr>
          <a:xfrm>
            <a:off x="10059710" y="197768"/>
            <a:ext cx="1836000" cy="1218437"/>
          </a:xfrm>
          <a:prstGeom prst="rect">
            <a:avLst/>
          </a:prstGeom>
        </p:spPr>
      </p:pic>
      <p:sp>
        <p:nvSpPr>
          <p:cNvPr id="11" name="Marcador de contenido 2"/>
          <p:cNvSpPr>
            <a:spLocks noGrp="1"/>
          </p:cNvSpPr>
          <p:nvPr>
            <p:ph sz="half" idx="1"/>
          </p:nvPr>
        </p:nvSpPr>
        <p:spPr>
          <a:xfrm>
            <a:off x="838200" y="5358997"/>
            <a:ext cx="10350731" cy="817966"/>
          </a:xfrm>
        </p:spPr>
        <p:txBody>
          <a:bodyPr>
            <a:noAutofit/>
          </a:bodyPr>
          <a:lstStyle/>
          <a:p>
            <a:r>
              <a:rPr lang="es-ES" sz="1800" dirty="0"/>
              <a:t>Ejemplo completo </a:t>
            </a:r>
            <a:r>
              <a:rPr lang="es-ES" sz="1800" dirty="0" err="1"/>
              <a:t>flex</a:t>
            </a:r>
            <a:r>
              <a:rPr lang="es-ES" sz="1800" dirty="0"/>
              <a:t> </a:t>
            </a:r>
            <a:r>
              <a:rPr lang="es-ES" sz="1800" dirty="0">
                <a:sym typeface="Wingdings" panose="05000000000000000000" pitchFamily="2" charset="2"/>
              </a:rPr>
              <a:t> </a:t>
            </a:r>
            <a:r>
              <a:rPr lang="es-ES" sz="1800" dirty="0">
                <a:hlinkClick r:id="rId4"/>
              </a:rPr>
              <a:t>https://codepen.io/enxaneta/full/adLPwv</a:t>
            </a:r>
            <a:endParaRPr lang="es-ES" sz="1800" dirty="0"/>
          </a:p>
          <a:p>
            <a:r>
              <a:rPr lang="es-ES" sz="1800" dirty="0"/>
              <a:t>Juego: </a:t>
            </a:r>
            <a:r>
              <a:rPr lang="es-ES" sz="1800" dirty="0">
                <a:hlinkClick r:id="rId5"/>
              </a:rPr>
              <a:t>https://flexboxfroggy.com/#es</a:t>
            </a:r>
            <a:r>
              <a:rPr lang="es-ES" sz="1800" dirty="0"/>
              <a:t> </a:t>
            </a:r>
          </a:p>
        </p:txBody>
      </p:sp>
      <p:sp>
        <p:nvSpPr>
          <p:cNvPr id="2" name="Marcador de contenido 1"/>
          <p:cNvSpPr>
            <a:spLocks noGrp="1"/>
          </p:cNvSpPr>
          <p:nvPr>
            <p:ph sz="half" idx="1"/>
          </p:nvPr>
        </p:nvSpPr>
        <p:spPr/>
        <p:txBody>
          <a:bodyPr/>
          <a:lstStyle/>
          <a:p>
            <a:pPr marL="0" indent="0">
              <a:buNone/>
            </a:pPr>
            <a:r>
              <a:rPr lang="es-ES" dirty="0"/>
              <a:t>Propiedades de contenido:</a:t>
            </a:r>
          </a:p>
          <a:p>
            <a:r>
              <a:rPr lang="es-ES" dirty="0"/>
              <a:t>Flex-</a:t>
            </a:r>
            <a:r>
              <a:rPr lang="es-ES" dirty="0" err="1"/>
              <a:t>basis</a:t>
            </a:r>
            <a:endParaRPr lang="es-ES" dirty="0"/>
          </a:p>
          <a:p>
            <a:r>
              <a:rPr lang="es-ES" dirty="0"/>
              <a:t>Flex-</a:t>
            </a:r>
            <a:r>
              <a:rPr lang="es-ES" dirty="0" err="1"/>
              <a:t>grow</a:t>
            </a:r>
            <a:endParaRPr lang="es-ES" dirty="0"/>
          </a:p>
          <a:p>
            <a:r>
              <a:rPr lang="es-ES" dirty="0"/>
              <a:t>Flex</a:t>
            </a:r>
          </a:p>
          <a:p>
            <a:r>
              <a:rPr lang="es-ES" dirty="0" err="1"/>
              <a:t>Order</a:t>
            </a:r>
            <a:endParaRPr lang="es-ES" dirty="0"/>
          </a:p>
          <a:p>
            <a:r>
              <a:rPr lang="es-ES" dirty="0" err="1"/>
              <a:t>Align-self</a:t>
            </a:r>
            <a:r>
              <a:rPr lang="es-ES" dirty="0"/>
              <a:t> </a:t>
            </a:r>
          </a:p>
          <a:p>
            <a:pPr marL="0" indent="0">
              <a:buNone/>
            </a:pPr>
            <a:endParaRPr lang="es-ES" dirty="0"/>
          </a:p>
          <a:p>
            <a:endParaRPr lang="es-ES" dirty="0"/>
          </a:p>
          <a:p>
            <a:endParaRPr lang="es-ES" dirty="0"/>
          </a:p>
        </p:txBody>
      </p:sp>
    </p:spTree>
    <p:extLst>
      <p:ext uri="{BB962C8B-B14F-4D97-AF65-F5344CB8AC3E}">
        <p14:creationId xmlns:p14="http://schemas.microsoft.com/office/powerpoint/2010/main" val="15991913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p:txBody>
          <a:bodyPr/>
          <a:lstStyle/>
          <a:p>
            <a:r>
              <a:rPr lang="es-ES"/>
              <a:t>CSS Básico</a:t>
            </a:r>
          </a:p>
        </p:txBody>
      </p:sp>
      <p:sp>
        <p:nvSpPr>
          <p:cNvPr id="6" name="Marcador de número de diapositiva 5"/>
          <p:cNvSpPr>
            <a:spLocks noGrp="1"/>
          </p:cNvSpPr>
          <p:nvPr>
            <p:ph type="sldNum" sz="quarter" idx="12"/>
          </p:nvPr>
        </p:nvSpPr>
        <p:spPr/>
        <p:txBody>
          <a:bodyPr/>
          <a:lstStyle/>
          <a:p>
            <a:fld id="{F96FDB00-D5D8-496F-8A86-E175B071149C}" type="slidenum">
              <a:rPr lang="es-ES" smtClean="0"/>
              <a:t>35</a:t>
            </a:fld>
            <a:endParaRPr lang="es-ES"/>
          </a:p>
        </p:txBody>
      </p:sp>
      <p:sp>
        <p:nvSpPr>
          <p:cNvPr id="8" name="Título 4"/>
          <p:cNvSpPr txBox="1">
            <a:spLocks/>
          </p:cNvSpPr>
          <p:nvPr/>
        </p:nvSpPr>
        <p:spPr>
          <a:xfrm>
            <a:off x="531638" y="14420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dirty="0" err="1">
                <a:solidFill>
                  <a:srgbClr val="960F68"/>
                </a:solidFill>
              </a:rPr>
              <a:t>Grid</a:t>
            </a:r>
            <a:endParaRPr lang="es-ES" dirty="0">
              <a:solidFill>
                <a:srgbClr val="960F68"/>
              </a:solidFill>
            </a:endParaRPr>
          </a:p>
        </p:txBody>
      </p:sp>
      <p:pic>
        <p:nvPicPr>
          <p:cNvPr id="9" name="Imagen 8"/>
          <p:cNvPicPr>
            <a:picLocks noChangeAspect="1"/>
          </p:cNvPicPr>
          <p:nvPr/>
        </p:nvPicPr>
        <p:blipFill>
          <a:blip r:embed="rId3"/>
          <a:stretch>
            <a:fillRect/>
          </a:stretch>
        </p:blipFill>
        <p:spPr>
          <a:xfrm>
            <a:off x="10059710" y="197768"/>
            <a:ext cx="1836000" cy="1218437"/>
          </a:xfrm>
          <a:prstGeom prst="rect">
            <a:avLst/>
          </a:prstGeom>
        </p:spPr>
      </p:pic>
      <p:sp>
        <p:nvSpPr>
          <p:cNvPr id="11" name="Marcador de contenido 2"/>
          <p:cNvSpPr>
            <a:spLocks noGrp="1"/>
          </p:cNvSpPr>
          <p:nvPr>
            <p:ph sz="half" idx="1"/>
          </p:nvPr>
        </p:nvSpPr>
        <p:spPr>
          <a:xfrm>
            <a:off x="838200" y="5358997"/>
            <a:ext cx="10350731" cy="817966"/>
          </a:xfrm>
        </p:spPr>
        <p:txBody>
          <a:bodyPr>
            <a:noAutofit/>
          </a:bodyPr>
          <a:lstStyle/>
          <a:p>
            <a:r>
              <a:rPr lang="es-ES" sz="1800">
                <a:hlinkClick r:id="rId4"/>
              </a:rPr>
              <a:t>https://css-tricks.com/snippets/css/complete-guide-grid/</a:t>
            </a:r>
            <a:r>
              <a:rPr lang="es-ES" sz="1800"/>
              <a:t> </a:t>
            </a:r>
            <a:r>
              <a:rPr lang="es-ES" sz="1800">
                <a:sym typeface="Wingdings" panose="05000000000000000000" pitchFamily="2" charset="2"/>
              </a:rPr>
              <a:t> documentación</a:t>
            </a:r>
          </a:p>
          <a:p>
            <a:r>
              <a:rPr lang="es-ES" sz="1800">
                <a:hlinkClick r:id="rId5"/>
              </a:rPr>
              <a:t>https://codepen.io/IbanVeiss/pen/KJgbJE</a:t>
            </a:r>
            <a:r>
              <a:rPr lang="es-ES" sz="1800"/>
              <a:t>  </a:t>
            </a:r>
            <a:r>
              <a:rPr lang="es-ES" sz="1800">
                <a:sym typeface="Wingdings" panose="05000000000000000000" pitchFamily="2" charset="2"/>
              </a:rPr>
              <a:t> Ejemplo básico Grid</a:t>
            </a:r>
            <a:endParaRPr lang="es-ES" sz="1800"/>
          </a:p>
        </p:txBody>
      </p:sp>
      <p:sp>
        <p:nvSpPr>
          <p:cNvPr id="2" name="Marcador de contenido 1"/>
          <p:cNvSpPr>
            <a:spLocks noGrp="1"/>
          </p:cNvSpPr>
          <p:nvPr>
            <p:ph sz="half" idx="1"/>
          </p:nvPr>
        </p:nvSpPr>
        <p:spPr/>
        <p:txBody>
          <a:bodyPr/>
          <a:lstStyle/>
          <a:p>
            <a:pPr marL="0" indent="0">
              <a:buNone/>
            </a:pPr>
            <a:endParaRPr lang="es-ES"/>
          </a:p>
          <a:p>
            <a:endParaRPr lang="es-ES"/>
          </a:p>
          <a:p>
            <a:endParaRPr lang="es-ES"/>
          </a:p>
        </p:txBody>
      </p:sp>
      <p:pic>
        <p:nvPicPr>
          <p:cNvPr id="3" name="Imagen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8201" y="1416205"/>
            <a:ext cx="9268384" cy="3289323"/>
          </a:xfrm>
          <a:prstGeom prst="rect">
            <a:avLst/>
          </a:prstGeom>
        </p:spPr>
      </p:pic>
    </p:spTree>
    <p:extLst>
      <p:ext uri="{BB962C8B-B14F-4D97-AF65-F5344CB8AC3E}">
        <p14:creationId xmlns:p14="http://schemas.microsoft.com/office/powerpoint/2010/main" val="25209080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595133" y="0"/>
            <a:ext cx="10515600" cy="1325563"/>
          </a:xfrm>
        </p:spPr>
        <p:txBody>
          <a:bodyPr/>
          <a:lstStyle/>
          <a:p>
            <a:r>
              <a:rPr lang="es-ES" dirty="0" err="1">
                <a:solidFill>
                  <a:srgbClr val="960F68"/>
                </a:solidFill>
              </a:rPr>
              <a:t>Grid</a:t>
            </a:r>
            <a:endParaRPr lang="es-ES" dirty="0">
              <a:solidFill>
                <a:srgbClr val="960F68"/>
              </a:solidFill>
            </a:endParaRPr>
          </a:p>
        </p:txBody>
      </p:sp>
      <p:pic>
        <p:nvPicPr>
          <p:cNvPr id="4" name="Imagen 3"/>
          <p:cNvPicPr>
            <a:picLocks noChangeAspect="1"/>
          </p:cNvPicPr>
          <p:nvPr/>
        </p:nvPicPr>
        <p:blipFill>
          <a:blip r:embed="rId3"/>
          <a:stretch>
            <a:fillRect/>
          </a:stretch>
        </p:blipFill>
        <p:spPr>
          <a:xfrm>
            <a:off x="9881062" y="107126"/>
            <a:ext cx="1836000" cy="1218437"/>
          </a:xfrm>
          <a:prstGeom prst="rect">
            <a:avLst/>
          </a:prstGeom>
        </p:spPr>
      </p:pic>
      <p:sp>
        <p:nvSpPr>
          <p:cNvPr id="2" name="Marcador de pie de página 1"/>
          <p:cNvSpPr>
            <a:spLocks noGrp="1"/>
          </p:cNvSpPr>
          <p:nvPr>
            <p:ph type="ftr" sz="quarter" idx="11"/>
          </p:nvPr>
        </p:nvSpPr>
        <p:spPr/>
        <p:txBody>
          <a:bodyPr/>
          <a:lstStyle/>
          <a:p>
            <a:r>
              <a:rPr lang="es-ES" dirty="0"/>
              <a:t>CSS Básico</a:t>
            </a:r>
          </a:p>
        </p:txBody>
      </p:sp>
      <p:sp>
        <p:nvSpPr>
          <p:cNvPr id="3" name="Marcador de número de diapositiva 2"/>
          <p:cNvSpPr>
            <a:spLocks noGrp="1"/>
          </p:cNvSpPr>
          <p:nvPr>
            <p:ph type="sldNum" sz="quarter" idx="12"/>
          </p:nvPr>
        </p:nvSpPr>
        <p:spPr/>
        <p:txBody>
          <a:bodyPr/>
          <a:lstStyle/>
          <a:p>
            <a:fld id="{F96FDB00-D5D8-496F-8A86-E175B071149C}" type="slidenum">
              <a:rPr lang="es-ES" smtClean="0"/>
              <a:t>36</a:t>
            </a:fld>
            <a:endParaRPr lang="es-ES"/>
          </a:p>
        </p:txBody>
      </p:sp>
      <p:pic>
        <p:nvPicPr>
          <p:cNvPr id="9" name="Imagen 8"/>
          <p:cNvPicPr>
            <a:picLocks noChangeAspect="1"/>
          </p:cNvPicPr>
          <p:nvPr/>
        </p:nvPicPr>
        <p:blipFill>
          <a:blip r:embed="rId4"/>
          <a:stretch>
            <a:fillRect/>
          </a:stretch>
        </p:blipFill>
        <p:spPr>
          <a:xfrm>
            <a:off x="2871608" y="1325563"/>
            <a:ext cx="5962650" cy="4522888"/>
          </a:xfrm>
          <a:prstGeom prst="rect">
            <a:avLst/>
          </a:prstGeom>
        </p:spPr>
      </p:pic>
    </p:spTree>
    <p:extLst>
      <p:ext uri="{BB962C8B-B14F-4D97-AF65-F5344CB8AC3E}">
        <p14:creationId xmlns:p14="http://schemas.microsoft.com/office/powerpoint/2010/main" val="21535196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595133" y="0"/>
            <a:ext cx="10515600" cy="1325563"/>
          </a:xfrm>
        </p:spPr>
        <p:txBody>
          <a:bodyPr/>
          <a:lstStyle/>
          <a:p>
            <a:r>
              <a:rPr lang="es-ES" dirty="0">
                <a:solidFill>
                  <a:srgbClr val="960F68"/>
                </a:solidFill>
              </a:rPr>
              <a:t>Media </a:t>
            </a:r>
            <a:r>
              <a:rPr lang="es-ES" dirty="0" err="1">
                <a:solidFill>
                  <a:srgbClr val="960F68"/>
                </a:solidFill>
              </a:rPr>
              <a:t>queries</a:t>
            </a:r>
            <a:endParaRPr lang="es-ES" dirty="0">
              <a:solidFill>
                <a:srgbClr val="960F68"/>
              </a:solidFill>
            </a:endParaRPr>
          </a:p>
        </p:txBody>
      </p:sp>
      <p:pic>
        <p:nvPicPr>
          <p:cNvPr id="4" name="Imagen 3"/>
          <p:cNvPicPr>
            <a:picLocks noChangeAspect="1"/>
          </p:cNvPicPr>
          <p:nvPr/>
        </p:nvPicPr>
        <p:blipFill>
          <a:blip r:embed="rId3"/>
          <a:stretch>
            <a:fillRect/>
          </a:stretch>
        </p:blipFill>
        <p:spPr>
          <a:xfrm>
            <a:off x="9881062" y="107126"/>
            <a:ext cx="1836000" cy="1218437"/>
          </a:xfrm>
          <a:prstGeom prst="rect">
            <a:avLst/>
          </a:prstGeom>
        </p:spPr>
      </p:pic>
      <p:sp>
        <p:nvSpPr>
          <p:cNvPr id="2" name="Marcador de pie de página 1"/>
          <p:cNvSpPr>
            <a:spLocks noGrp="1"/>
          </p:cNvSpPr>
          <p:nvPr>
            <p:ph type="ftr" sz="quarter" idx="11"/>
          </p:nvPr>
        </p:nvSpPr>
        <p:spPr/>
        <p:txBody>
          <a:bodyPr/>
          <a:lstStyle/>
          <a:p>
            <a:r>
              <a:rPr lang="es-ES"/>
              <a:t>CSS Básico</a:t>
            </a:r>
          </a:p>
        </p:txBody>
      </p:sp>
      <p:sp>
        <p:nvSpPr>
          <p:cNvPr id="3" name="Marcador de número de diapositiva 2"/>
          <p:cNvSpPr>
            <a:spLocks noGrp="1"/>
          </p:cNvSpPr>
          <p:nvPr>
            <p:ph type="sldNum" sz="quarter" idx="12"/>
          </p:nvPr>
        </p:nvSpPr>
        <p:spPr/>
        <p:txBody>
          <a:bodyPr/>
          <a:lstStyle/>
          <a:p>
            <a:fld id="{F96FDB00-D5D8-496F-8A86-E175B071149C}" type="slidenum">
              <a:rPr lang="es-ES" smtClean="0"/>
              <a:t>37</a:t>
            </a:fld>
            <a:endParaRPr lang="es-ES"/>
          </a:p>
        </p:txBody>
      </p:sp>
      <p:pic>
        <p:nvPicPr>
          <p:cNvPr id="6" name="Picture 2" descr="Resultado de imagen de css media quer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3779" y="4137602"/>
            <a:ext cx="4593552" cy="2583873"/>
          </a:xfrm>
          <a:prstGeom prst="rect">
            <a:avLst/>
          </a:prstGeom>
          <a:noFill/>
          <a:extLst>
            <a:ext uri="{909E8E84-426E-40DD-AFC4-6F175D3DCCD1}">
              <a14:hiddenFill xmlns:a14="http://schemas.microsoft.com/office/drawing/2010/main">
                <a:solidFill>
                  <a:srgbClr val="FFFFFF"/>
                </a:solidFill>
              </a14:hiddenFill>
            </a:ext>
          </a:extLst>
        </p:spPr>
      </p:pic>
      <p:pic>
        <p:nvPicPr>
          <p:cNvPr id="14338" name="Picture 2" descr="CSS media queri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2155" y="1278024"/>
            <a:ext cx="9753600" cy="2990850"/>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6"/>
          <p:cNvSpPr/>
          <p:nvPr/>
        </p:nvSpPr>
        <p:spPr>
          <a:xfrm>
            <a:off x="5307331" y="4783207"/>
            <a:ext cx="6884669" cy="646331"/>
          </a:xfrm>
          <a:prstGeom prst="rect">
            <a:avLst/>
          </a:prstGeom>
        </p:spPr>
        <p:txBody>
          <a:bodyPr wrap="square">
            <a:spAutoFit/>
          </a:bodyPr>
          <a:lstStyle/>
          <a:p>
            <a:r>
              <a:rPr lang="es-ES" dirty="0">
                <a:hlinkClick r:id="rId6"/>
              </a:rPr>
              <a:t>https://codepen.io/TrentWalton/full/kqxDy</a:t>
            </a:r>
            <a:r>
              <a:rPr lang="es-ES" dirty="0"/>
              <a:t>  </a:t>
            </a:r>
            <a:r>
              <a:rPr lang="es-ES" dirty="0">
                <a:sym typeface="Wingdings" panose="05000000000000000000" pitchFamily="2" charset="2"/>
              </a:rPr>
              <a:t> Ejemplo</a:t>
            </a:r>
          </a:p>
          <a:p>
            <a:r>
              <a:rPr lang="es-ES" dirty="0">
                <a:hlinkClick r:id="rId7"/>
              </a:rPr>
              <a:t>https://www.w3schools.com/</a:t>
            </a:r>
            <a:r>
              <a:rPr lang="es-ES" dirty="0" err="1">
                <a:hlinkClick r:id="rId7"/>
              </a:rPr>
              <a:t>cssref</a:t>
            </a:r>
            <a:r>
              <a:rPr lang="es-ES" dirty="0">
                <a:hlinkClick r:id="rId7"/>
              </a:rPr>
              <a:t>/css3_pr_mediaquery.asp</a:t>
            </a:r>
            <a:r>
              <a:rPr lang="es-ES" dirty="0">
                <a:sym typeface="Wingdings" panose="05000000000000000000" pitchFamily="2" charset="2"/>
              </a:rPr>
              <a:t>Más </a:t>
            </a:r>
            <a:r>
              <a:rPr lang="es-ES" dirty="0" err="1">
                <a:sym typeface="Wingdings" panose="05000000000000000000" pitchFamily="2" charset="2"/>
              </a:rPr>
              <a:t>info</a:t>
            </a:r>
            <a:endParaRPr lang="es-ES" dirty="0"/>
          </a:p>
        </p:txBody>
      </p:sp>
    </p:spTree>
    <p:extLst>
      <p:ext uri="{BB962C8B-B14F-4D97-AF65-F5344CB8AC3E}">
        <p14:creationId xmlns:p14="http://schemas.microsoft.com/office/powerpoint/2010/main" val="28145481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solidFill>
                  <a:srgbClr val="960F68"/>
                </a:solidFill>
              </a:rPr>
              <a:t>Referencias</a:t>
            </a:r>
          </a:p>
        </p:txBody>
      </p:sp>
      <p:sp>
        <p:nvSpPr>
          <p:cNvPr id="6" name="Marcador de contenido 5"/>
          <p:cNvSpPr>
            <a:spLocks noGrp="1"/>
          </p:cNvSpPr>
          <p:nvPr>
            <p:ph sz="half" idx="1"/>
          </p:nvPr>
        </p:nvSpPr>
        <p:spPr>
          <a:xfrm>
            <a:off x="838199" y="1416205"/>
            <a:ext cx="10937789" cy="4760758"/>
          </a:xfrm>
        </p:spPr>
        <p:txBody>
          <a:bodyPr>
            <a:normAutofit/>
          </a:bodyPr>
          <a:lstStyle/>
          <a:p>
            <a:pPr marL="514350" indent="-514350">
              <a:buFont typeface="+mj-lt"/>
              <a:buAutoNum type="arabicPeriod"/>
            </a:pPr>
            <a:r>
              <a:rPr lang="es-ES" sz="2400" dirty="0">
                <a:hlinkClick r:id="rId3"/>
              </a:rPr>
              <a:t>https://www.w3schools.com/css/default.asp</a:t>
            </a:r>
            <a:endParaRPr lang="es-ES" sz="2400" dirty="0"/>
          </a:p>
          <a:p>
            <a:pPr marL="514350" indent="-514350">
              <a:buFont typeface="+mj-lt"/>
              <a:buAutoNum type="arabicPeriod"/>
            </a:pPr>
            <a:r>
              <a:rPr lang="es-ES" sz="2400" dirty="0">
                <a:hlinkClick r:id="rId4"/>
              </a:rPr>
              <a:t>https://developer.mozilla.org/en-US/docs/Learn/CSS</a:t>
            </a:r>
            <a:endParaRPr lang="es-ES" sz="2400" dirty="0"/>
          </a:p>
          <a:p>
            <a:pPr marL="514350" indent="-514350">
              <a:buFont typeface="+mj-lt"/>
              <a:buAutoNum type="arabicPeriod"/>
            </a:pPr>
            <a:r>
              <a:rPr lang="es-ES" sz="2400" dirty="0">
                <a:hlinkClick r:id="rId5"/>
              </a:rPr>
              <a:t>https://jigsaw.w3.org/css-validator/</a:t>
            </a:r>
            <a:endParaRPr lang="es-ES" sz="2400" dirty="0">
              <a:hlinkClick r:id="rId6"/>
            </a:endParaRPr>
          </a:p>
          <a:p>
            <a:pPr marL="514350" indent="-514350">
              <a:buFont typeface="+mj-lt"/>
              <a:buAutoNum type="arabicPeriod"/>
            </a:pPr>
            <a:r>
              <a:rPr lang="es-ES" sz="2400" dirty="0">
                <a:hlinkClick r:id="rId6"/>
              </a:rPr>
              <a:t>https://css-tricks.com</a:t>
            </a:r>
            <a:endParaRPr lang="es-ES" sz="2400" dirty="0"/>
          </a:p>
          <a:p>
            <a:pPr marL="514350" indent="-514350">
              <a:buFont typeface="+mj-lt"/>
              <a:buAutoNum type="arabicPeriod"/>
            </a:pPr>
            <a:r>
              <a:rPr lang="es-ES" sz="2400" dirty="0">
                <a:hlinkClick r:id="rId7"/>
              </a:rPr>
              <a:t>https://caniuse.com</a:t>
            </a:r>
            <a:endParaRPr lang="es-ES" sz="2400" dirty="0"/>
          </a:p>
          <a:p>
            <a:pPr marL="514350" indent="-514350">
              <a:buFont typeface="+mj-lt"/>
              <a:buAutoNum type="arabicPeriod"/>
            </a:pPr>
            <a:r>
              <a:rPr lang="es-ES" sz="2400" dirty="0">
                <a:hlinkClick r:id="rId8"/>
              </a:rPr>
              <a:t>https://www.w3.org/TR/selectors/#specificity</a:t>
            </a:r>
            <a:endParaRPr lang="es-ES" sz="2400" dirty="0"/>
          </a:p>
          <a:p>
            <a:pPr marL="514350" indent="-514350">
              <a:buFont typeface="+mj-lt"/>
              <a:buAutoNum type="arabicPeriod"/>
            </a:pPr>
            <a:endParaRPr lang="es-ES" sz="2400" dirty="0"/>
          </a:p>
          <a:p>
            <a:pPr marL="514350" indent="-514350">
              <a:buFont typeface="+mj-lt"/>
              <a:buAutoNum type="arabicPeriod"/>
            </a:pPr>
            <a:endParaRPr lang="es-ES" sz="2400" dirty="0">
              <a:solidFill>
                <a:schemeClr val="bg2">
                  <a:lumMod val="75000"/>
                </a:schemeClr>
              </a:solidFill>
            </a:endParaRPr>
          </a:p>
        </p:txBody>
      </p:sp>
      <p:pic>
        <p:nvPicPr>
          <p:cNvPr id="4" name="Imagen 3"/>
          <p:cNvPicPr>
            <a:picLocks noChangeAspect="1"/>
          </p:cNvPicPr>
          <p:nvPr/>
        </p:nvPicPr>
        <p:blipFill>
          <a:blip r:embed="rId9"/>
          <a:stretch>
            <a:fillRect/>
          </a:stretch>
        </p:blipFill>
        <p:spPr>
          <a:xfrm>
            <a:off x="10059710" y="197768"/>
            <a:ext cx="1836000" cy="1218437"/>
          </a:xfrm>
          <a:prstGeom prst="rect">
            <a:avLst/>
          </a:prstGeom>
        </p:spPr>
      </p:pic>
      <p:sp>
        <p:nvSpPr>
          <p:cNvPr id="2" name="Marcador de pie de página 1"/>
          <p:cNvSpPr>
            <a:spLocks noGrp="1"/>
          </p:cNvSpPr>
          <p:nvPr>
            <p:ph type="ftr" sz="quarter" idx="11"/>
          </p:nvPr>
        </p:nvSpPr>
        <p:spPr/>
        <p:txBody>
          <a:bodyPr/>
          <a:lstStyle/>
          <a:p>
            <a:r>
              <a:rPr lang="es-ES"/>
              <a:t>CSS Básico</a:t>
            </a:r>
            <a:endParaRPr lang="es-ES" dirty="0"/>
          </a:p>
        </p:txBody>
      </p:sp>
      <p:sp>
        <p:nvSpPr>
          <p:cNvPr id="3" name="Marcador de número de diapositiva 2"/>
          <p:cNvSpPr>
            <a:spLocks noGrp="1"/>
          </p:cNvSpPr>
          <p:nvPr>
            <p:ph type="sldNum" sz="quarter" idx="12"/>
          </p:nvPr>
        </p:nvSpPr>
        <p:spPr/>
        <p:txBody>
          <a:bodyPr/>
          <a:lstStyle/>
          <a:p>
            <a:fld id="{F96FDB00-D5D8-496F-8A86-E175B071149C}" type="slidenum">
              <a:rPr lang="es-ES" smtClean="0"/>
              <a:t>38</a:t>
            </a:fld>
            <a:endParaRPr lang="es-ES" dirty="0"/>
          </a:p>
        </p:txBody>
      </p:sp>
    </p:spTree>
    <p:extLst>
      <p:ext uri="{BB962C8B-B14F-4D97-AF65-F5344CB8AC3E}">
        <p14:creationId xmlns:p14="http://schemas.microsoft.com/office/powerpoint/2010/main" val="4160547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solidFill>
                  <a:srgbClr val="960F68"/>
                </a:solidFill>
              </a:rPr>
              <a:t>Introducción (II)</a:t>
            </a:r>
          </a:p>
        </p:txBody>
      </p:sp>
      <p:pic>
        <p:nvPicPr>
          <p:cNvPr id="7" name="Marcador de contenido 6"/>
          <p:cNvPicPr>
            <a:picLocks noGrp="1" noChangeAspect="1"/>
          </p:cNvPicPr>
          <p:nvPr>
            <p:ph sz="half" idx="1"/>
          </p:nvPr>
        </p:nvPicPr>
        <p:blipFill>
          <a:blip r:embed="rId3"/>
          <a:stretch>
            <a:fillRect/>
          </a:stretch>
        </p:blipFill>
        <p:spPr>
          <a:xfrm>
            <a:off x="1040732" y="1759443"/>
            <a:ext cx="5518724" cy="2640680"/>
          </a:xfrm>
          <a:prstGeom prst="rect">
            <a:avLst/>
          </a:prstGeom>
        </p:spPr>
      </p:pic>
      <p:pic>
        <p:nvPicPr>
          <p:cNvPr id="4" name="Imagen 3"/>
          <p:cNvPicPr>
            <a:picLocks noChangeAspect="1"/>
          </p:cNvPicPr>
          <p:nvPr/>
        </p:nvPicPr>
        <p:blipFill>
          <a:blip r:embed="rId4"/>
          <a:stretch>
            <a:fillRect/>
          </a:stretch>
        </p:blipFill>
        <p:spPr>
          <a:xfrm>
            <a:off x="10059710" y="197768"/>
            <a:ext cx="1836000" cy="1218437"/>
          </a:xfrm>
          <a:prstGeom prst="rect">
            <a:avLst/>
          </a:prstGeom>
        </p:spPr>
      </p:pic>
      <p:sp>
        <p:nvSpPr>
          <p:cNvPr id="2" name="Marcador de pie de página 1"/>
          <p:cNvSpPr>
            <a:spLocks noGrp="1"/>
          </p:cNvSpPr>
          <p:nvPr>
            <p:ph type="ftr" sz="quarter" idx="11"/>
          </p:nvPr>
        </p:nvSpPr>
        <p:spPr/>
        <p:txBody>
          <a:bodyPr/>
          <a:lstStyle/>
          <a:p>
            <a:r>
              <a:rPr lang="es-ES"/>
              <a:t>CSS Básico</a:t>
            </a:r>
          </a:p>
        </p:txBody>
      </p:sp>
      <p:sp>
        <p:nvSpPr>
          <p:cNvPr id="3" name="Marcador de número de diapositiva 2"/>
          <p:cNvSpPr>
            <a:spLocks noGrp="1"/>
          </p:cNvSpPr>
          <p:nvPr>
            <p:ph type="sldNum" sz="quarter" idx="12"/>
          </p:nvPr>
        </p:nvSpPr>
        <p:spPr/>
        <p:txBody>
          <a:bodyPr/>
          <a:lstStyle/>
          <a:p>
            <a:fld id="{F96FDB00-D5D8-496F-8A86-E175B071149C}" type="slidenum">
              <a:rPr lang="es-ES" smtClean="0"/>
              <a:t>4</a:t>
            </a:fld>
            <a:endParaRPr lang="es-ES"/>
          </a:p>
        </p:txBody>
      </p:sp>
      <p:sp>
        <p:nvSpPr>
          <p:cNvPr id="9" name="CuadroTexto 8"/>
          <p:cNvSpPr txBox="1"/>
          <p:nvPr/>
        </p:nvSpPr>
        <p:spPr>
          <a:xfrm>
            <a:off x="1040732" y="4836755"/>
            <a:ext cx="5314950" cy="646331"/>
          </a:xfrm>
          <a:prstGeom prst="rect">
            <a:avLst/>
          </a:prstGeom>
          <a:noFill/>
        </p:spPr>
        <p:txBody>
          <a:bodyPr wrap="square" rtlCol="0">
            <a:spAutoFit/>
          </a:bodyPr>
          <a:lstStyle/>
          <a:p>
            <a:r>
              <a:rPr lang="es-ES" dirty="0">
                <a:hlinkClick r:id="rId5"/>
              </a:rPr>
              <a:t>https://www.w3.org/Style/CSS/specs.en.html</a:t>
            </a:r>
            <a:endParaRPr lang="es-ES" dirty="0"/>
          </a:p>
          <a:p>
            <a:r>
              <a:rPr lang="es-ES" dirty="0">
                <a:hlinkClick r:id="rId6"/>
              </a:rPr>
              <a:t>https://www.w3.org/TR/CSS/</a:t>
            </a:r>
            <a:endParaRPr lang="es-ES" dirty="0"/>
          </a:p>
        </p:txBody>
      </p:sp>
      <p:sp>
        <p:nvSpPr>
          <p:cNvPr id="10" name="CuadroTexto 9"/>
          <p:cNvSpPr txBox="1"/>
          <p:nvPr/>
        </p:nvSpPr>
        <p:spPr>
          <a:xfrm>
            <a:off x="7094621" y="1746267"/>
            <a:ext cx="4303295" cy="3139321"/>
          </a:xfrm>
          <a:prstGeom prst="rect">
            <a:avLst/>
          </a:prstGeom>
          <a:noFill/>
        </p:spPr>
        <p:txBody>
          <a:bodyPr wrap="square" rtlCol="0">
            <a:spAutoFit/>
          </a:bodyPr>
          <a:lstStyle/>
          <a:p>
            <a:r>
              <a:rPr lang="es-ES" b="1" dirty="0"/>
              <a:t>Algunas novedades</a:t>
            </a:r>
          </a:p>
          <a:p>
            <a:pPr marL="285750" indent="-285750">
              <a:buFont typeface="Arial" panose="020B0604020202020204" pitchFamily="34" charset="0"/>
              <a:buChar char="•"/>
            </a:pPr>
            <a:r>
              <a:rPr lang="es-ES" dirty="0"/>
              <a:t>Nuevos selectores</a:t>
            </a:r>
          </a:p>
          <a:p>
            <a:pPr marL="285750" indent="-285750">
              <a:buFont typeface="Arial" panose="020B0604020202020204" pitchFamily="34" charset="0"/>
              <a:buChar char="•"/>
            </a:pPr>
            <a:r>
              <a:rPr lang="es-ES" dirty="0"/>
              <a:t>Bordes redondeados</a:t>
            </a:r>
          </a:p>
          <a:p>
            <a:pPr marL="285750" indent="-285750">
              <a:buFont typeface="Arial" panose="020B0604020202020204" pitchFamily="34" charset="0"/>
              <a:buChar char="•"/>
            </a:pPr>
            <a:r>
              <a:rPr lang="es-ES" dirty="0"/>
              <a:t>Bordes con imagen</a:t>
            </a:r>
          </a:p>
          <a:p>
            <a:pPr marL="285750" indent="-285750">
              <a:buFont typeface="Arial" panose="020B0604020202020204" pitchFamily="34" charset="0"/>
              <a:buChar char="•"/>
            </a:pPr>
            <a:r>
              <a:rPr lang="es-ES" dirty="0"/>
              <a:t>Sombras en textos y cajas</a:t>
            </a:r>
          </a:p>
          <a:p>
            <a:pPr marL="285750" indent="-285750">
              <a:buFont typeface="Arial" panose="020B0604020202020204" pitchFamily="34" charset="0"/>
              <a:buChar char="•"/>
            </a:pPr>
            <a:r>
              <a:rPr lang="es-ES" dirty="0"/>
              <a:t>Gradientes</a:t>
            </a:r>
          </a:p>
          <a:p>
            <a:pPr marL="285750" indent="-285750">
              <a:buFont typeface="Arial" panose="020B0604020202020204" pitchFamily="34" charset="0"/>
              <a:buChar char="•"/>
            </a:pPr>
            <a:r>
              <a:rPr lang="es-ES" dirty="0"/>
              <a:t>Colores en RGBA (opacidad)</a:t>
            </a:r>
          </a:p>
          <a:p>
            <a:pPr marL="285750" indent="-285750">
              <a:buFont typeface="Arial" panose="020B0604020202020204" pitchFamily="34" charset="0"/>
              <a:buChar char="•"/>
            </a:pPr>
            <a:r>
              <a:rPr lang="es-ES" dirty="0"/>
              <a:t>Transformadas</a:t>
            </a:r>
          </a:p>
          <a:p>
            <a:pPr marL="285750" indent="-285750">
              <a:buFont typeface="Arial" panose="020B0604020202020204" pitchFamily="34" charset="0"/>
              <a:buChar char="•"/>
            </a:pPr>
            <a:r>
              <a:rPr lang="es-ES" dirty="0" err="1"/>
              <a:t>Layout</a:t>
            </a:r>
            <a:r>
              <a:rPr lang="es-ES" dirty="0"/>
              <a:t> </a:t>
            </a:r>
            <a:r>
              <a:rPr lang="es-ES" dirty="0" err="1"/>
              <a:t>multicolumnas</a:t>
            </a:r>
            <a:endParaRPr lang="es-ES" dirty="0"/>
          </a:p>
          <a:p>
            <a:pPr marL="285750" indent="-285750">
              <a:buFont typeface="Arial" panose="020B0604020202020204" pitchFamily="34" charset="0"/>
              <a:buChar char="•"/>
            </a:pPr>
            <a:r>
              <a:rPr lang="es-ES" dirty="0"/>
              <a:t>Fuentes</a:t>
            </a:r>
          </a:p>
          <a:p>
            <a:endParaRPr lang="es-ES" dirty="0"/>
          </a:p>
        </p:txBody>
      </p:sp>
    </p:spTree>
    <p:extLst>
      <p:ext uri="{BB962C8B-B14F-4D97-AF65-F5344CB8AC3E}">
        <p14:creationId xmlns:p14="http://schemas.microsoft.com/office/powerpoint/2010/main" val="1141752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838200" y="365126"/>
            <a:ext cx="10515600" cy="1200068"/>
          </a:xfrm>
        </p:spPr>
        <p:txBody>
          <a:bodyPr/>
          <a:lstStyle/>
          <a:p>
            <a:r>
              <a:rPr lang="es-ES">
                <a:solidFill>
                  <a:srgbClr val="960F68"/>
                </a:solidFill>
              </a:rPr>
              <a:t>¿Cómo se usa?</a:t>
            </a:r>
            <a:endParaRPr lang="es-ES" dirty="0">
              <a:solidFill>
                <a:srgbClr val="960F68"/>
              </a:solidFill>
            </a:endParaRPr>
          </a:p>
        </p:txBody>
      </p:sp>
      <p:pic>
        <p:nvPicPr>
          <p:cNvPr id="4" name="Imagen 3"/>
          <p:cNvPicPr>
            <a:picLocks noChangeAspect="1"/>
          </p:cNvPicPr>
          <p:nvPr/>
        </p:nvPicPr>
        <p:blipFill>
          <a:blip r:embed="rId3"/>
          <a:stretch>
            <a:fillRect/>
          </a:stretch>
        </p:blipFill>
        <p:spPr>
          <a:xfrm>
            <a:off x="10059710" y="197768"/>
            <a:ext cx="1836000" cy="1218437"/>
          </a:xfrm>
          <a:prstGeom prst="rect">
            <a:avLst/>
          </a:prstGeom>
        </p:spPr>
      </p:pic>
      <p:sp>
        <p:nvSpPr>
          <p:cNvPr id="2" name="Marcador de pie de página 1"/>
          <p:cNvSpPr>
            <a:spLocks noGrp="1"/>
          </p:cNvSpPr>
          <p:nvPr>
            <p:ph type="ftr" sz="quarter" idx="11"/>
          </p:nvPr>
        </p:nvSpPr>
        <p:spPr/>
        <p:txBody>
          <a:bodyPr/>
          <a:lstStyle/>
          <a:p>
            <a:r>
              <a:rPr lang="es-ES"/>
              <a:t>CSS Básico</a:t>
            </a:r>
          </a:p>
        </p:txBody>
      </p:sp>
      <p:sp>
        <p:nvSpPr>
          <p:cNvPr id="3" name="Marcador de número de diapositiva 2"/>
          <p:cNvSpPr>
            <a:spLocks noGrp="1"/>
          </p:cNvSpPr>
          <p:nvPr>
            <p:ph type="sldNum" sz="quarter" idx="12"/>
          </p:nvPr>
        </p:nvSpPr>
        <p:spPr/>
        <p:txBody>
          <a:bodyPr/>
          <a:lstStyle/>
          <a:p>
            <a:fld id="{F96FDB00-D5D8-496F-8A86-E175B071149C}" type="slidenum">
              <a:rPr lang="es-ES" smtClean="0"/>
              <a:t>5</a:t>
            </a:fld>
            <a:endParaRPr lang="es-ES"/>
          </a:p>
        </p:txBody>
      </p:sp>
      <p:pic>
        <p:nvPicPr>
          <p:cNvPr id="18" name="Imagen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4657" y="2179778"/>
            <a:ext cx="6754586" cy="356950"/>
          </a:xfrm>
          <a:prstGeom prst="rect">
            <a:avLst/>
          </a:prstGeom>
        </p:spPr>
      </p:pic>
      <p:sp>
        <p:nvSpPr>
          <p:cNvPr id="20" name="Rectángulo 19"/>
          <p:cNvSpPr/>
          <p:nvPr/>
        </p:nvSpPr>
        <p:spPr>
          <a:xfrm>
            <a:off x="838204" y="1677092"/>
            <a:ext cx="1575111" cy="369332"/>
          </a:xfrm>
          <a:prstGeom prst="rect">
            <a:avLst/>
          </a:prstGeom>
          <a:noFill/>
        </p:spPr>
        <p:txBody>
          <a:bodyPr wrap="none" lIns="91440" tIns="45720" rIns="91440" bIns="45720">
            <a:spAutoFit/>
          </a:bodyPr>
          <a:lstStyle/>
          <a:p>
            <a:pPr algn="ctr"/>
            <a:r>
              <a:rPr lang="es-ES" b="0" cap="none" spc="0">
                <a:ln w="0"/>
                <a:solidFill>
                  <a:schemeClr val="tx1"/>
                </a:solidFill>
                <a:effectLst>
                  <a:outerShdw blurRad="38100" dist="19050" dir="2700000" algn="tl" rotWithShape="0">
                    <a:schemeClr val="dk1">
                      <a:alpha val="40000"/>
                    </a:schemeClr>
                  </a:outerShdw>
                </a:effectLst>
              </a:rPr>
              <a:t>Estilos en linea</a:t>
            </a:r>
          </a:p>
        </p:txBody>
      </p:sp>
      <p:sp>
        <p:nvSpPr>
          <p:cNvPr id="21" name="Rectángulo 20"/>
          <p:cNvSpPr/>
          <p:nvPr/>
        </p:nvSpPr>
        <p:spPr>
          <a:xfrm>
            <a:off x="7468684" y="3151312"/>
            <a:ext cx="2283831" cy="369332"/>
          </a:xfrm>
          <a:prstGeom prst="rect">
            <a:avLst/>
          </a:prstGeom>
        </p:spPr>
        <p:txBody>
          <a:bodyPr wrap="none">
            <a:spAutoFit/>
          </a:bodyPr>
          <a:lstStyle/>
          <a:p>
            <a:pPr algn="ctr"/>
            <a:r>
              <a:rPr lang="es-ES" dirty="0">
                <a:ln w="0"/>
                <a:effectLst>
                  <a:outerShdw blurRad="38100" dist="19050" dir="2700000" algn="tl" rotWithShape="0">
                    <a:schemeClr val="dk1">
                      <a:alpha val="40000"/>
                    </a:schemeClr>
                  </a:outerShdw>
                </a:effectLst>
              </a:rPr>
              <a:t>Hoja de estilos interna</a:t>
            </a:r>
          </a:p>
        </p:txBody>
      </p:sp>
      <p:sp>
        <p:nvSpPr>
          <p:cNvPr id="22" name="Rectángulo 21"/>
          <p:cNvSpPr/>
          <p:nvPr/>
        </p:nvSpPr>
        <p:spPr>
          <a:xfrm>
            <a:off x="527959" y="3185098"/>
            <a:ext cx="2939143" cy="369332"/>
          </a:xfrm>
          <a:prstGeom prst="rect">
            <a:avLst/>
          </a:prstGeom>
        </p:spPr>
        <p:txBody>
          <a:bodyPr wrap="square">
            <a:spAutoFit/>
          </a:bodyPr>
          <a:lstStyle/>
          <a:p>
            <a:pPr algn="ctr"/>
            <a:r>
              <a:rPr lang="es-ES">
                <a:ln w="0"/>
                <a:effectLst>
                  <a:outerShdw blurRad="38100" dist="19050" dir="2700000" algn="tl" rotWithShape="0">
                    <a:schemeClr val="dk1">
                      <a:alpha val="40000"/>
                    </a:schemeClr>
                  </a:outerShdw>
                </a:effectLst>
              </a:rPr>
              <a:t>Hoja de estilos externa</a:t>
            </a:r>
          </a:p>
        </p:txBody>
      </p:sp>
      <p:pic>
        <p:nvPicPr>
          <p:cNvPr id="7" name="Imagen 6"/>
          <p:cNvPicPr>
            <a:picLocks noChangeAspect="1"/>
          </p:cNvPicPr>
          <p:nvPr/>
        </p:nvPicPr>
        <p:blipFill>
          <a:blip r:embed="rId5"/>
          <a:stretch>
            <a:fillRect/>
          </a:stretch>
        </p:blipFill>
        <p:spPr>
          <a:xfrm>
            <a:off x="904875" y="3660326"/>
            <a:ext cx="6267450" cy="1800225"/>
          </a:xfrm>
          <a:prstGeom prst="rect">
            <a:avLst/>
          </a:prstGeom>
        </p:spPr>
      </p:pic>
      <p:pic>
        <p:nvPicPr>
          <p:cNvPr id="8" name="Imagen 7"/>
          <p:cNvPicPr>
            <a:picLocks noChangeAspect="1"/>
          </p:cNvPicPr>
          <p:nvPr/>
        </p:nvPicPr>
        <p:blipFill>
          <a:blip r:embed="rId6"/>
          <a:stretch>
            <a:fillRect/>
          </a:stretch>
        </p:blipFill>
        <p:spPr>
          <a:xfrm>
            <a:off x="7549243" y="3761373"/>
            <a:ext cx="2733675" cy="981075"/>
          </a:xfrm>
          <a:prstGeom prst="rect">
            <a:avLst/>
          </a:prstGeom>
        </p:spPr>
      </p:pic>
    </p:spTree>
    <p:extLst>
      <p:ext uri="{BB962C8B-B14F-4D97-AF65-F5344CB8AC3E}">
        <p14:creationId xmlns:p14="http://schemas.microsoft.com/office/powerpoint/2010/main" val="191335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a:solidFill>
                  <a:srgbClr val="960F68"/>
                </a:solidFill>
              </a:rPr>
              <a:t>Sintaxis</a:t>
            </a:r>
            <a:endParaRPr lang="es-ES" dirty="0">
              <a:solidFill>
                <a:srgbClr val="960F68"/>
              </a:solidFill>
            </a:endParaRPr>
          </a:p>
        </p:txBody>
      </p:sp>
      <p:pic>
        <p:nvPicPr>
          <p:cNvPr id="4" name="Imagen 3"/>
          <p:cNvPicPr>
            <a:picLocks noChangeAspect="1"/>
          </p:cNvPicPr>
          <p:nvPr/>
        </p:nvPicPr>
        <p:blipFill>
          <a:blip r:embed="rId3"/>
          <a:stretch>
            <a:fillRect/>
          </a:stretch>
        </p:blipFill>
        <p:spPr>
          <a:xfrm>
            <a:off x="10059710" y="197768"/>
            <a:ext cx="1836000" cy="1218437"/>
          </a:xfrm>
          <a:prstGeom prst="rect">
            <a:avLst/>
          </a:prstGeom>
        </p:spPr>
      </p:pic>
      <p:sp>
        <p:nvSpPr>
          <p:cNvPr id="2" name="Marcador de pie de página 1"/>
          <p:cNvSpPr>
            <a:spLocks noGrp="1"/>
          </p:cNvSpPr>
          <p:nvPr>
            <p:ph type="ftr" sz="quarter" idx="11"/>
          </p:nvPr>
        </p:nvSpPr>
        <p:spPr/>
        <p:txBody>
          <a:bodyPr/>
          <a:lstStyle/>
          <a:p>
            <a:r>
              <a:rPr lang="es-ES"/>
              <a:t>CSS Básico</a:t>
            </a:r>
          </a:p>
        </p:txBody>
      </p:sp>
      <p:sp>
        <p:nvSpPr>
          <p:cNvPr id="3" name="Marcador de número de diapositiva 2"/>
          <p:cNvSpPr>
            <a:spLocks noGrp="1"/>
          </p:cNvSpPr>
          <p:nvPr>
            <p:ph type="sldNum" sz="quarter" idx="12"/>
          </p:nvPr>
        </p:nvSpPr>
        <p:spPr/>
        <p:txBody>
          <a:bodyPr/>
          <a:lstStyle/>
          <a:p>
            <a:fld id="{F96FDB00-D5D8-496F-8A86-E175B071149C}" type="slidenum">
              <a:rPr lang="es-ES" smtClean="0"/>
              <a:t>6</a:t>
            </a:fld>
            <a:endParaRPr lang="es-ES"/>
          </a:p>
        </p:txBody>
      </p:sp>
      <p:pic>
        <p:nvPicPr>
          <p:cNvPr id="32" name="Picture 2" descr="Resultado de imagen de css sintaxi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8117" y="2762137"/>
            <a:ext cx="8245055" cy="2448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8514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solidFill>
                  <a:srgbClr val="960F68"/>
                </a:solidFill>
              </a:rPr>
              <a:t>Variables</a:t>
            </a:r>
          </a:p>
        </p:txBody>
      </p:sp>
      <p:pic>
        <p:nvPicPr>
          <p:cNvPr id="4" name="Imagen 3"/>
          <p:cNvPicPr>
            <a:picLocks noChangeAspect="1"/>
          </p:cNvPicPr>
          <p:nvPr/>
        </p:nvPicPr>
        <p:blipFill>
          <a:blip r:embed="rId3"/>
          <a:stretch>
            <a:fillRect/>
          </a:stretch>
        </p:blipFill>
        <p:spPr>
          <a:xfrm>
            <a:off x="10059710" y="197768"/>
            <a:ext cx="1836000" cy="1218437"/>
          </a:xfrm>
          <a:prstGeom prst="rect">
            <a:avLst/>
          </a:prstGeom>
        </p:spPr>
      </p:pic>
      <p:sp>
        <p:nvSpPr>
          <p:cNvPr id="2" name="Marcador de pie de página 1"/>
          <p:cNvSpPr>
            <a:spLocks noGrp="1"/>
          </p:cNvSpPr>
          <p:nvPr>
            <p:ph type="ftr" sz="quarter" idx="11"/>
          </p:nvPr>
        </p:nvSpPr>
        <p:spPr/>
        <p:txBody>
          <a:bodyPr/>
          <a:lstStyle/>
          <a:p>
            <a:r>
              <a:rPr lang="es-ES"/>
              <a:t>CSS Básico</a:t>
            </a:r>
          </a:p>
        </p:txBody>
      </p:sp>
      <p:sp>
        <p:nvSpPr>
          <p:cNvPr id="3" name="Marcador de número de diapositiva 2"/>
          <p:cNvSpPr>
            <a:spLocks noGrp="1"/>
          </p:cNvSpPr>
          <p:nvPr>
            <p:ph type="sldNum" sz="quarter" idx="12"/>
          </p:nvPr>
        </p:nvSpPr>
        <p:spPr/>
        <p:txBody>
          <a:bodyPr/>
          <a:lstStyle/>
          <a:p>
            <a:fld id="{F96FDB00-D5D8-496F-8A86-E175B071149C}" type="slidenum">
              <a:rPr lang="es-ES" smtClean="0"/>
              <a:t>7</a:t>
            </a:fld>
            <a:endParaRPr lang="es-ES"/>
          </a:p>
        </p:txBody>
      </p:sp>
      <p:pic>
        <p:nvPicPr>
          <p:cNvPr id="6" name="Imagen 5"/>
          <p:cNvPicPr>
            <a:picLocks noChangeAspect="1"/>
          </p:cNvPicPr>
          <p:nvPr/>
        </p:nvPicPr>
        <p:blipFill>
          <a:blip r:embed="rId4"/>
          <a:stretch>
            <a:fillRect/>
          </a:stretch>
        </p:blipFill>
        <p:spPr>
          <a:xfrm>
            <a:off x="838198" y="1648738"/>
            <a:ext cx="3957309" cy="1077660"/>
          </a:xfrm>
          <a:prstGeom prst="rect">
            <a:avLst/>
          </a:prstGeom>
        </p:spPr>
      </p:pic>
      <p:pic>
        <p:nvPicPr>
          <p:cNvPr id="7" name="Imagen 6"/>
          <p:cNvPicPr>
            <a:picLocks noChangeAspect="1"/>
          </p:cNvPicPr>
          <p:nvPr/>
        </p:nvPicPr>
        <p:blipFill>
          <a:blip r:embed="rId5"/>
          <a:stretch>
            <a:fillRect/>
          </a:stretch>
        </p:blipFill>
        <p:spPr>
          <a:xfrm>
            <a:off x="838197" y="2920346"/>
            <a:ext cx="3957309" cy="1048251"/>
          </a:xfrm>
          <a:prstGeom prst="rect">
            <a:avLst/>
          </a:prstGeom>
        </p:spPr>
      </p:pic>
      <p:pic>
        <p:nvPicPr>
          <p:cNvPr id="8" name="Imagen 7"/>
          <p:cNvPicPr>
            <a:picLocks noChangeAspect="1"/>
          </p:cNvPicPr>
          <p:nvPr/>
        </p:nvPicPr>
        <p:blipFill>
          <a:blip r:embed="rId6"/>
          <a:stretch>
            <a:fillRect/>
          </a:stretch>
        </p:blipFill>
        <p:spPr>
          <a:xfrm>
            <a:off x="5639135" y="1289718"/>
            <a:ext cx="4871035" cy="2459317"/>
          </a:xfrm>
          <a:prstGeom prst="rect">
            <a:avLst/>
          </a:prstGeom>
        </p:spPr>
      </p:pic>
      <p:pic>
        <p:nvPicPr>
          <p:cNvPr id="9" name="Imagen 8"/>
          <p:cNvPicPr>
            <a:picLocks noChangeAspect="1"/>
          </p:cNvPicPr>
          <p:nvPr/>
        </p:nvPicPr>
        <p:blipFill>
          <a:blip r:embed="rId7"/>
          <a:stretch>
            <a:fillRect/>
          </a:stretch>
        </p:blipFill>
        <p:spPr>
          <a:xfrm>
            <a:off x="2751221" y="4137778"/>
            <a:ext cx="6689558" cy="2120953"/>
          </a:xfrm>
          <a:prstGeom prst="rect">
            <a:avLst/>
          </a:prstGeom>
        </p:spPr>
      </p:pic>
    </p:spTree>
    <p:extLst>
      <p:ext uri="{BB962C8B-B14F-4D97-AF65-F5344CB8AC3E}">
        <p14:creationId xmlns:p14="http://schemas.microsoft.com/office/powerpoint/2010/main" val="1844068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solidFill>
                  <a:srgbClr val="960F68"/>
                </a:solidFill>
              </a:rPr>
              <a:t>Selectores</a:t>
            </a:r>
          </a:p>
        </p:txBody>
      </p:sp>
      <p:pic>
        <p:nvPicPr>
          <p:cNvPr id="4" name="Imagen 3"/>
          <p:cNvPicPr>
            <a:picLocks noChangeAspect="1"/>
          </p:cNvPicPr>
          <p:nvPr/>
        </p:nvPicPr>
        <p:blipFill>
          <a:blip r:embed="rId3"/>
          <a:stretch>
            <a:fillRect/>
          </a:stretch>
        </p:blipFill>
        <p:spPr>
          <a:xfrm>
            <a:off x="10059710" y="197768"/>
            <a:ext cx="1836000" cy="1218437"/>
          </a:xfrm>
          <a:prstGeom prst="rect">
            <a:avLst/>
          </a:prstGeom>
        </p:spPr>
      </p:pic>
      <p:sp>
        <p:nvSpPr>
          <p:cNvPr id="2" name="Marcador de pie de página 1"/>
          <p:cNvSpPr>
            <a:spLocks noGrp="1"/>
          </p:cNvSpPr>
          <p:nvPr>
            <p:ph type="ftr" sz="quarter" idx="11"/>
          </p:nvPr>
        </p:nvSpPr>
        <p:spPr/>
        <p:txBody>
          <a:bodyPr/>
          <a:lstStyle/>
          <a:p>
            <a:r>
              <a:rPr lang="es-ES"/>
              <a:t>CSS Básico</a:t>
            </a:r>
          </a:p>
        </p:txBody>
      </p:sp>
      <p:sp>
        <p:nvSpPr>
          <p:cNvPr id="3" name="Marcador de número de diapositiva 2"/>
          <p:cNvSpPr>
            <a:spLocks noGrp="1"/>
          </p:cNvSpPr>
          <p:nvPr>
            <p:ph type="sldNum" sz="quarter" idx="12"/>
          </p:nvPr>
        </p:nvSpPr>
        <p:spPr/>
        <p:txBody>
          <a:bodyPr/>
          <a:lstStyle/>
          <a:p>
            <a:fld id="{F96FDB00-D5D8-496F-8A86-E175B071149C}" type="slidenum">
              <a:rPr lang="es-ES" smtClean="0"/>
              <a:t>8</a:t>
            </a:fld>
            <a:endParaRPr lang="es-ES"/>
          </a:p>
        </p:txBody>
      </p:sp>
      <p:sp>
        <p:nvSpPr>
          <p:cNvPr id="8" name="CuadroTexto 7"/>
          <p:cNvSpPr txBox="1"/>
          <p:nvPr/>
        </p:nvSpPr>
        <p:spPr>
          <a:xfrm>
            <a:off x="838200" y="1690688"/>
            <a:ext cx="10515600" cy="369332"/>
          </a:xfrm>
          <a:prstGeom prst="rect">
            <a:avLst/>
          </a:prstGeom>
          <a:noFill/>
        </p:spPr>
        <p:txBody>
          <a:bodyPr wrap="square" rtlCol="0">
            <a:spAutoFit/>
          </a:bodyPr>
          <a:lstStyle/>
          <a:p>
            <a:pPr marL="285750" indent="-285750">
              <a:buFont typeface="Arial" panose="020B0604020202020204" pitchFamily="34" charset="0"/>
              <a:buChar char="•"/>
            </a:pPr>
            <a:endParaRPr lang="es-ES" dirty="0"/>
          </a:p>
        </p:txBody>
      </p:sp>
      <p:sp>
        <p:nvSpPr>
          <p:cNvPr id="6" name="Rectángulo 5"/>
          <p:cNvSpPr/>
          <p:nvPr/>
        </p:nvSpPr>
        <p:spPr>
          <a:xfrm>
            <a:off x="838200" y="1551172"/>
            <a:ext cx="6096000" cy="5201424"/>
          </a:xfrm>
          <a:prstGeom prst="rect">
            <a:avLst/>
          </a:prstGeom>
        </p:spPr>
        <p:txBody>
          <a:bodyPr>
            <a:spAutoFit/>
          </a:bodyPr>
          <a:lstStyle/>
          <a:p>
            <a:pPr marL="457200" indent="-457200">
              <a:buFont typeface="+mj-lt"/>
              <a:buAutoNum type="arabicPeriod"/>
            </a:pPr>
            <a:r>
              <a:rPr lang="es-ES" sz="2000" b="1" dirty="0"/>
              <a:t>Elementales </a:t>
            </a:r>
            <a:r>
              <a:rPr lang="es-ES" dirty="0">
                <a:hlinkClick r:id="rId4"/>
              </a:rPr>
              <a:t>https://codepen.io/na7acha/pen/XWWeNXJ</a:t>
            </a:r>
            <a:endParaRPr lang="es-ES" sz="2000" b="1" dirty="0"/>
          </a:p>
          <a:p>
            <a:pPr marL="742950" lvl="1" indent="-285750">
              <a:buFont typeface="Arial" panose="020B0604020202020204" pitchFamily="34" charset="0"/>
              <a:buChar char="•"/>
            </a:pPr>
            <a:r>
              <a:rPr lang="es-ES" dirty="0"/>
              <a:t>Universal</a:t>
            </a:r>
          </a:p>
          <a:p>
            <a:pPr marL="742950" lvl="1" indent="-285750">
              <a:buFont typeface="Arial" panose="020B0604020202020204" pitchFamily="34" charset="0"/>
              <a:buChar char="•"/>
            </a:pPr>
            <a:r>
              <a:rPr lang="es-ES" dirty="0"/>
              <a:t>Etiqueta</a:t>
            </a:r>
          </a:p>
          <a:p>
            <a:pPr marL="742950" lvl="1" indent="-285750">
              <a:buFont typeface="Arial" panose="020B0604020202020204" pitchFamily="34" charset="0"/>
              <a:buChar char="•"/>
            </a:pPr>
            <a:r>
              <a:rPr lang="es-ES" dirty="0"/>
              <a:t>Id</a:t>
            </a:r>
          </a:p>
          <a:p>
            <a:pPr marL="742950" lvl="1" indent="-285750">
              <a:buFont typeface="Arial" panose="020B0604020202020204" pitchFamily="34" charset="0"/>
              <a:buChar char="•"/>
            </a:pPr>
            <a:r>
              <a:rPr lang="es-ES" dirty="0"/>
              <a:t>Clase</a:t>
            </a:r>
          </a:p>
          <a:p>
            <a:pPr marL="457200" indent="-457200">
              <a:buFont typeface="+mj-lt"/>
              <a:buAutoNum type="arabicPeriod"/>
            </a:pPr>
            <a:r>
              <a:rPr lang="es-ES" sz="2000" b="1" dirty="0"/>
              <a:t>Compuestos</a:t>
            </a:r>
          </a:p>
          <a:p>
            <a:pPr lvl="1"/>
            <a:r>
              <a:rPr lang="es-ES" dirty="0">
                <a:hlinkClick r:id="rId5"/>
              </a:rPr>
              <a:t>https://codepen.io/na7acha/pen/vYYeyRR</a:t>
            </a:r>
            <a:endParaRPr lang="es-ES" dirty="0"/>
          </a:p>
          <a:p>
            <a:pPr marL="742950" lvl="1" indent="-285750">
              <a:buFont typeface="Arial" panose="020B0604020202020204" pitchFamily="34" charset="0"/>
              <a:buChar char="•"/>
            </a:pPr>
            <a:r>
              <a:rPr lang="es-ES" dirty="0"/>
              <a:t>Agrupados</a:t>
            </a:r>
          </a:p>
          <a:p>
            <a:pPr marL="742950" lvl="1" indent="-285750">
              <a:buFont typeface="Arial" panose="020B0604020202020204" pitchFamily="34" charset="0"/>
              <a:buChar char="•"/>
            </a:pPr>
            <a:r>
              <a:rPr lang="es-ES" dirty="0"/>
              <a:t>Descendientes</a:t>
            </a:r>
          </a:p>
          <a:p>
            <a:pPr marL="742950" lvl="1" indent="-285750">
              <a:buFont typeface="Arial" panose="020B0604020202020204" pitchFamily="34" charset="0"/>
              <a:buChar char="•"/>
            </a:pPr>
            <a:r>
              <a:rPr lang="es-ES" dirty="0"/>
              <a:t>Hijo directo</a:t>
            </a:r>
          </a:p>
          <a:p>
            <a:pPr marL="742950" lvl="1" indent="-285750">
              <a:buFont typeface="Arial" panose="020B0604020202020204" pitchFamily="34" charset="0"/>
              <a:buChar char="•"/>
            </a:pPr>
            <a:r>
              <a:rPr lang="es-ES" dirty="0"/>
              <a:t>Hermano siguiente</a:t>
            </a:r>
          </a:p>
          <a:p>
            <a:pPr marL="742950" lvl="1" indent="-285750">
              <a:buFont typeface="Arial" panose="020B0604020202020204" pitchFamily="34" charset="0"/>
              <a:buChar char="•"/>
            </a:pPr>
            <a:r>
              <a:rPr lang="es-ES" dirty="0"/>
              <a:t>Hermanos siguientes</a:t>
            </a:r>
          </a:p>
          <a:p>
            <a:pPr marL="457200" indent="-457200">
              <a:buFont typeface="+mj-lt"/>
              <a:buAutoNum type="arabicPeriod"/>
            </a:pPr>
            <a:r>
              <a:rPr lang="es-ES" sz="2000" b="1" dirty="0"/>
              <a:t>De atributos</a:t>
            </a:r>
          </a:p>
          <a:p>
            <a:pPr lvl="1"/>
            <a:r>
              <a:rPr lang="es-ES" dirty="0">
                <a:hlinkClick r:id="rId6"/>
              </a:rPr>
              <a:t>https://codepen.io/na7acha/pen/WNNZoBe </a:t>
            </a:r>
            <a:r>
              <a:rPr lang="es-ES" sz="2000" b="1" dirty="0"/>
              <a:t>	</a:t>
            </a:r>
          </a:p>
          <a:p>
            <a:pPr marL="742950" lvl="1" indent="-285750">
              <a:buFont typeface="Arial" panose="020B0604020202020204" pitchFamily="34" charset="0"/>
              <a:buChar char="•"/>
            </a:pPr>
            <a:r>
              <a:rPr lang="es-ES" dirty="0"/>
              <a:t>Sencillos</a:t>
            </a:r>
          </a:p>
          <a:p>
            <a:pPr marL="742950" lvl="1" indent="-285750">
              <a:buFont typeface="Arial" panose="020B0604020202020204" pitchFamily="34" charset="0"/>
              <a:buChar char="•"/>
            </a:pPr>
            <a:r>
              <a:rPr lang="es-ES" dirty="0"/>
              <a:t>Con comodines</a:t>
            </a:r>
          </a:p>
          <a:p>
            <a:pPr marL="742950" lvl="1" indent="-285750">
              <a:buFont typeface="Arial" panose="020B0604020202020204" pitchFamily="34" charset="0"/>
              <a:buChar char="•"/>
            </a:pPr>
            <a:endParaRPr lang="es-ES" dirty="0"/>
          </a:p>
        </p:txBody>
      </p:sp>
      <p:sp>
        <p:nvSpPr>
          <p:cNvPr id="9" name="Rectángulo 8"/>
          <p:cNvSpPr/>
          <p:nvPr/>
        </p:nvSpPr>
        <p:spPr>
          <a:xfrm>
            <a:off x="6738169" y="1443108"/>
            <a:ext cx="4239541" cy="1477328"/>
          </a:xfrm>
          <a:prstGeom prst="rect">
            <a:avLst/>
          </a:prstGeom>
        </p:spPr>
        <p:txBody>
          <a:bodyPr wrap="square">
            <a:spAutoFit/>
          </a:bodyPr>
          <a:lstStyle/>
          <a:p>
            <a:r>
              <a:rPr lang="es-ES" dirty="0"/>
              <a:t>Ejercicios selectores: </a:t>
            </a:r>
            <a:r>
              <a:rPr lang="es-ES" dirty="0">
                <a:hlinkClick r:id="rId7"/>
              </a:rPr>
              <a:t>https://www.w3schools.com/css/exercise.asp?filename=exercise_selectors1</a:t>
            </a:r>
            <a:endParaRPr lang="es-ES" dirty="0"/>
          </a:p>
          <a:p>
            <a:r>
              <a:rPr lang="es-ES" dirty="0">
                <a:hlinkClick r:id="rId8"/>
              </a:rPr>
              <a:t>https://www.w3schools.com/css/exercise.asp?filename=exercise_combinators1</a:t>
            </a:r>
            <a:endParaRPr lang="es-ES" dirty="0"/>
          </a:p>
        </p:txBody>
      </p:sp>
      <p:pic>
        <p:nvPicPr>
          <p:cNvPr id="10" name="Imagen 9"/>
          <p:cNvPicPr>
            <a:picLocks noChangeAspect="1"/>
          </p:cNvPicPr>
          <p:nvPr/>
        </p:nvPicPr>
        <p:blipFill>
          <a:blip r:embed="rId9"/>
          <a:stretch>
            <a:fillRect/>
          </a:stretch>
        </p:blipFill>
        <p:spPr>
          <a:xfrm>
            <a:off x="5600700" y="3168016"/>
            <a:ext cx="6019800" cy="2428875"/>
          </a:xfrm>
          <a:prstGeom prst="rect">
            <a:avLst/>
          </a:prstGeom>
        </p:spPr>
      </p:pic>
    </p:spTree>
    <p:extLst>
      <p:ext uri="{BB962C8B-B14F-4D97-AF65-F5344CB8AC3E}">
        <p14:creationId xmlns:p14="http://schemas.microsoft.com/office/powerpoint/2010/main" val="4052700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p:txBody>
          <a:bodyPr/>
          <a:lstStyle/>
          <a:p>
            <a:r>
              <a:rPr lang="es-ES"/>
              <a:t>CSS Básico</a:t>
            </a:r>
          </a:p>
        </p:txBody>
      </p:sp>
      <p:sp>
        <p:nvSpPr>
          <p:cNvPr id="6" name="Marcador de número de diapositiva 5"/>
          <p:cNvSpPr>
            <a:spLocks noGrp="1"/>
          </p:cNvSpPr>
          <p:nvPr>
            <p:ph type="sldNum" sz="quarter" idx="12"/>
          </p:nvPr>
        </p:nvSpPr>
        <p:spPr/>
        <p:txBody>
          <a:bodyPr/>
          <a:lstStyle/>
          <a:p>
            <a:fld id="{F96FDB00-D5D8-496F-8A86-E175B071149C}" type="slidenum">
              <a:rPr lang="es-ES" smtClean="0"/>
              <a:t>9</a:t>
            </a:fld>
            <a:endParaRPr lang="es-ES"/>
          </a:p>
        </p:txBody>
      </p:sp>
      <p:sp>
        <p:nvSpPr>
          <p:cNvPr id="7" name="Título 4"/>
          <p:cNvSpPr txBox="1">
            <a:spLocks/>
          </p:cNvSpPr>
          <p:nvPr/>
        </p:nvSpPr>
        <p:spPr>
          <a:xfrm>
            <a:off x="838200" y="36449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a:solidFill>
                  <a:srgbClr val="960F68"/>
                </a:solidFill>
              </a:rPr>
              <a:t>Especificidad</a:t>
            </a:r>
            <a:endParaRPr lang="es-ES" dirty="0">
              <a:solidFill>
                <a:srgbClr val="960F68"/>
              </a:solidFill>
            </a:endParaRPr>
          </a:p>
        </p:txBody>
      </p:sp>
      <p:pic>
        <p:nvPicPr>
          <p:cNvPr id="8" name="Imagen 7"/>
          <p:cNvPicPr>
            <a:picLocks noChangeAspect="1"/>
          </p:cNvPicPr>
          <p:nvPr/>
        </p:nvPicPr>
        <p:blipFill>
          <a:blip r:embed="rId3"/>
          <a:stretch>
            <a:fillRect/>
          </a:stretch>
        </p:blipFill>
        <p:spPr>
          <a:xfrm>
            <a:off x="10059710" y="197768"/>
            <a:ext cx="1836000" cy="1218437"/>
          </a:xfrm>
          <a:prstGeom prst="rect">
            <a:avLst/>
          </a:prstGeom>
        </p:spPr>
      </p:pic>
      <p:sp>
        <p:nvSpPr>
          <p:cNvPr id="10" name="CuadroTexto 9"/>
          <p:cNvSpPr txBox="1"/>
          <p:nvPr/>
        </p:nvSpPr>
        <p:spPr>
          <a:xfrm>
            <a:off x="746067" y="5858111"/>
            <a:ext cx="10699865" cy="369332"/>
          </a:xfrm>
          <a:prstGeom prst="rect">
            <a:avLst/>
          </a:prstGeom>
          <a:noFill/>
        </p:spPr>
        <p:txBody>
          <a:bodyPr wrap="square" rtlCol="0">
            <a:spAutoFit/>
          </a:bodyPr>
          <a:lstStyle/>
          <a:p>
            <a:r>
              <a:rPr lang="es-ES" dirty="0">
                <a:hlinkClick r:id="rId4"/>
              </a:rPr>
              <a:t>https://specificity.keegan.st/</a:t>
            </a:r>
            <a:r>
              <a:rPr lang="es-ES" dirty="0"/>
              <a:t> </a:t>
            </a:r>
            <a:r>
              <a:rPr lang="es-ES" dirty="0">
                <a:sym typeface="Wingdings" panose="05000000000000000000" pitchFamily="2" charset="2"/>
              </a:rPr>
              <a:t> Calculadora de especificidad</a:t>
            </a:r>
            <a:endParaRPr lang="es-ES" dirty="0"/>
          </a:p>
        </p:txBody>
      </p:sp>
      <p:pic>
        <p:nvPicPr>
          <p:cNvPr id="2050" name="Picture 2" descr="Resultado de imagen de especificidad cs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6460" y="1825625"/>
            <a:ext cx="54292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4" name="Marcador de contenido 13"/>
          <p:cNvPicPr>
            <a:picLocks noGrp="1" noChangeAspect="1"/>
          </p:cNvPicPr>
          <p:nvPr>
            <p:ph sz="half" idx="1"/>
          </p:nvPr>
        </p:nvPicPr>
        <p:blipFill>
          <a:blip r:embed="rId6"/>
          <a:stretch>
            <a:fillRect/>
          </a:stretch>
        </p:blipFill>
        <p:spPr>
          <a:xfrm>
            <a:off x="838200" y="1361197"/>
            <a:ext cx="5086350" cy="4351338"/>
          </a:xfrm>
          <a:prstGeom prst="rect">
            <a:avLst/>
          </a:prstGeom>
        </p:spPr>
      </p:pic>
    </p:spTree>
    <p:extLst>
      <p:ext uri="{BB962C8B-B14F-4D97-AF65-F5344CB8AC3E}">
        <p14:creationId xmlns:p14="http://schemas.microsoft.com/office/powerpoint/2010/main" val="130384676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3503</TotalTime>
  <Words>5538</Words>
  <Application>Microsoft Office PowerPoint</Application>
  <PresentationFormat>Panorámica</PresentationFormat>
  <Paragraphs>613</Paragraphs>
  <Slides>38</Slides>
  <Notes>38</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38</vt:i4>
      </vt:variant>
    </vt:vector>
  </HeadingPairs>
  <TitlesOfParts>
    <vt:vector size="44" baseType="lpstr">
      <vt:lpstr>Arial</vt:lpstr>
      <vt:lpstr>Calibri</vt:lpstr>
      <vt:lpstr>Calibri Light</vt:lpstr>
      <vt:lpstr>Nunito Sans</vt:lpstr>
      <vt:lpstr>Times New Roman</vt:lpstr>
      <vt:lpstr>Tema de Office</vt:lpstr>
      <vt:lpstr>CSS Básico</vt:lpstr>
      <vt:lpstr>Bloque CSS</vt:lpstr>
      <vt:lpstr>Introducción (I)</vt:lpstr>
      <vt:lpstr>Introducción (II)</vt:lpstr>
      <vt:lpstr>¿Cómo se usa?</vt:lpstr>
      <vt:lpstr>Sintaxis</vt:lpstr>
      <vt:lpstr>Variables</vt:lpstr>
      <vt:lpstr>Selectores</vt:lpstr>
      <vt:lpstr>Presentación de PowerPoint</vt:lpstr>
      <vt:lpstr>Cascada y herencia</vt:lpstr>
      <vt:lpstr>Presentación de PowerPoint</vt:lpstr>
      <vt:lpstr>Box Model – Height/width</vt:lpstr>
      <vt:lpstr>Box Model – Display y visibility</vt:lpstr>
      <vt:lpstr>Box Model - Margin</vt:lpstr>
      <vt:lpstr>Box model - Padding</vt:lpstr>
      <vt:lpstr>Bordes y sombras - Border</vt:lpstr>
      <vt:lpstr>Bordes y sombras - Outline</vt:lpstr>
      <vt:lpstr>Bordes y sombras - Sombras</vt:lpstr>
      <vt:lpstr>Fondos - Background</vt:lpstr>
      <vt:lpstr>Texto - Unidades</vt:lpstr>
      <vt:lpstr>Textos - Text</vt:lpstr>
      <vt:lpstr>Textos - Fuentes</vt:lpstr>
      <vt:lpstr>Textos - Enlaces</vt:lpstr>
      <vt:lpstr>Pseudo-clases</vt:lpstr>
      <vt:lpstr>Pseudo-elementos</vt:lpstr>
      <vt:lpstr>Listas y contadores – Listas y tablas</vt:lpstr>
      <vt:lpstr>Listas y contadores – Contadores</vt:lpstr>
      <vt:lpstr>Color - Color</vt:lpstr>
      <vt:lpstr>Color - Degradado</vt:lpstr>
      <vt:lpstr>Position - Position</vt:lpstr>
      <vt:lpstr>Overflow – Overflow</vt:lpstr>
      <vt:lpstr>Presentación de PowerPoint</vt:lpstr>
      <vt:lpstr>Presentación de PowerPoint</vt:lpstr>
      <vt:lpstr>Presentación de PowerPoint</vt:lpstr>
      <vt:lpstr>Presentación de PowerPoint</vt:lpstr>
      <vt:lpstr>Grid</vt:lpstr>
      <vt:lpstr>Media queries</vt:lpstr>
      <vt:lpstr>Referencias</vt:lpstr>
    </vt:vector>
  </TitlesOfParts>
  <Company>Everis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Básico</dc:title>
  <dc:creator>Natacha Baute Feo</dc:creator>
  <cp:lastModifiedBy>Eduardo Perez Diaz</cp:lastModifiedBy>
  <cp:revision>204</cp:revision>
  <cp:lastPrinted>2019-10-29T19:11:09Z</cp:lastPrinted>
  <dcterms:created xsi:type="dcterms:W3CDTF">2019-09-24T11:58:49Z</dcterms:created>
  <dcterms:modified xsi:type="dcterms:W3CDTF">2020-09-21T15:40:22Z</dcterms:modified>
</cp:coreProperties>
</file>