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982" r:id="rId3"/>
    <p:sldId id="983" r:id="rId4"/>
    <p:sldId id="269" r:id="rId5"/>
    <p:sldId id="270" r:id="rId6"/>
    <p:sldId id="271" r:id="rId7"/>
    <p:sldId id="273" r:id="rId8"/>
    <p:sldId id="274" r:id="rId9"/>
    <p:sldId id="275" r:id="rId10"/>
    <p:sldId id="277" r:id="rId11"/>
    <p:sldId id="278" r:id="rId12"/>
    <p:sldId id="276" r:id="rId13"/>
    <p:sldId id="984" r:id="rId14"/>
    <p:sldId id="279" r:id="rId15"/>
    <p:sldId id="28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450A-02E2-6F4D-97C3-BF21EF773E41}" v="48" dt="2020-09-25T10:22:56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449"/>
  </p:normalViewPr>
  <p:slideViewPr>
    <p:cSldViewPr snapToGrid="0">
      <p:cViewPr varScale="1">
        <p:scale>
          <a:sx n="67" d="100"/>
          <a:sy n="67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3467-A05E-E442-835B-5DF068E4610B}" type="datetimeFigureOut">
              <a:rPr lang="es-ES" smtClean="0"/>
              <a:t>25/9/20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05194-0B15-2446-BBED-D38E5B7D0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58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 es la maquetación web? </a:t>
            </a:r>
            <a:r>
              <a:rPr lang="es-ES" dirty="0">
                <a:sym typeface="Wingdings" panose="05000000000000000000" pitchFamily="2" charset="2"/>
              </a:rPr>
              <a:t> Es la transformación</a:t>
            </a:r>
            <a:r>
              <a:rPr lang="es-ES" baseline="0" dirty="0">
                <a:sym typeface="Wingdings" panose="05000000000000000000" pitchFamily="2" charset="2"/>
              </a:rPr>
              <a:t> del diseño de un producto web en un conjunto de archivos(</a:t>
            </a:r>
            <a:r>
              <a:rPr lang="es-ES" baseline="0" dirty="0" err="1">
                <a:sym typeface="Wingdings" panose="05000000000000000000" pitchFamily="2" charset="2"/>
              </a:rPr>
              <a:t>html</a:t>
            </a:r>
            <a:r>
              <a:rPr lang="es-ES" baseline="0" dirty="0">
                <a:sym typeface="Wingdings" panose="05000000000000000000" pitchFamily="2" charset="2"/>
              </a:rPr>
              <a:t>, </a:t>
            </a:r>
            <a:r>
              <a:rPr lang="es-ES" baseline="0" dirty="0" err="1">
                <a:sym typeface="Wingdings" panose="05000000000000000000" pitchFamily="2" charset="2"/>
              </a:rPr>
              <a:t>css</a:t>
            </a:r>
            <a:r>
              <a:rPr lang="es-ES" baseline="0" dirty="0">
                <a:sym typeface="Wingdings" panose="05000000000000000000" pitchFamily="2" charset="2"/>
              </a:rPr>
              <a:t> y </a:t>
            </a:r>
            <a:r>
              <a:rPr lang="es-ES" baseline="0" dirty="0" err="1">
                <a:sym typeface="Wingdings" panose="05000000000000000000" pitchFamily="2" charset="2"/>
              </a:rPr>
              <a:t>js</a:t>
            </a:r>
            <a:r>
              <a:rPr lang="es-ES" baseline="0" dirty="0">
                <a:sym typeface="Wingdings" panose="05000000000000000000" pitchFamily="2" charset="2"/>
              </a:rPr>
              <a:t>) capaces de ser reproducidos por los navegadores web.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4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Antes de iniciar cualquier desarrollo donde debamos insertar una maqueta es importante seguir este flujo de tareas.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74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Antes de iniciar cualquier desarrollo donde debamos insertar una maqueta es importante seguir este flujo de tareas.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993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0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importante saber que toda estructura </a:t>
            </a:r>
            <a:r>
              <a:rPr lang="es-ES" dirty="0" err="1"/>
              <a:t>html</a:t>
            </a:r>
            <a:r>
              <a:rPr lang="es-ES" dirty="0"/>
              <a:t> va supeditada a un árbol de css, si añadimos elementos que el css no contempla romperemos los estilos. De esta manera evitamos el anidamiento de divs innecesarios. Para estos casos podemos usar </a:t>
            </a:r>
            <a:r>
              <a:rPr lang="es-ES" dirty="0" err="1"/>
              <a:t>ng-container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los </a:t>
            </a:r>
            <a:r>
              <a:rPr lang="es-ES" dirty="0" err="1"/>
              <a:t>ng-content</a:t>
            </a:r>
            <a:r>
              <a:rPr lang="es-ES" dirty="0"/>
              <a:t> podemos utilizar la etiqueta </a:t>
            </a:r>
            <a:r>
              <a:rPr lang="es-ES" dirty="0" err="1"/>
              <a:t>select</a:t>
            </a:r>
            <a:r>
              <a:rPr lang="es-ES" dirty="0"/>
              <a:t> si nos encontramos en la situación de que necesitamos varios.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73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65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65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93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48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1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wcui</a:t>
            </a:r>
            <a:r>
              <a:rPr lang="es-ES" dirty="0"/>
              <a:t> esta dividida en dos secciones principales, los componentes y la OMS.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Los componentes forman parte de lo que llamamos la </a:t>
            </a:r>
            <a:r>
              <a:rPr lang="es-ES" dirty="0" err="1"/>
              <a:t>Ui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. Una librería basado en un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pPr marL="171450" indent="-171450">
              <a:buFontTx/>
              <a:buChar char="-"/>
            </a:pPr>
            <a:r>
              <a:rPr lang="es-ES" dirty="0"/>
              <a:t>OMS es la arquitectura donde se encuentra todo lo relacionado con maquetación (</a:t>
            </a:r>
            <a:r>
              <a:rPr lang="es-ES" dirty="0" err="1"/>
              <a:t>html</a:t>
            </a:r>
            <a:r>
              <a:rPr lang="es-ES" dirty="0"/>
              <a:t>, imágenes, fuentes,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0" indent="0">
              <a:buFontTx/>
              <a:buNone/>
            </a:pPr>
            <a:r>
              <a:rPr lang="es-ES" dirty="0"/>
              <a:t>Podemos visualizar los componentes desde el </a:t>
            </a:r>
            <a:r>
              <a:rPr lang="es-ES" dirty="0" err="1"/>
              <a:t>storybook</a:t>
            </a:r>
            <a:r>
              <a:rPr lang="es-ES" dirty="0"/>
              <a:t>. Una herramienta interactiva instaurada en la </a:t>
            </a:r>
            <a:r>
              <a:rPr lang="es-ES" dirty="0" err="1"/>
              <a:t>wcui</a:t>
            </a:r>
            <a:r>
              <a:rPr lang="es-ES" dirty="0"/>
              <a:t> que nos permite visualizar e interactuar con los componentes. (Más adelante habrá una sesión única y exclusivamente para aprender a utilizar esta herramienta)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89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269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56468-3B56-437D-8766-F3DCB404D17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84CFA-61A9-4F91-8719-95F75E75C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28B88-7A93-49C8-8469-A94E81163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C90CB-D9E1-4FFA-BDDB-3CF1D37B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601FF-28D4-489E-BD67-F74CABB9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DDF4D-F6EA-4F5B-AC55-4530874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55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AC2E-6F1A-403B-8C56-D77DC9DE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318EC-BC59-4C6A-8CDB-CA2CF104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5D2D6-BB28-4E55-A2ED-41E88F9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8563B-97F2-44D4-AF69-3EEE83FD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2CC00-D4FC-4397-A9CE-E6554F13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28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80E191-DBB0-4EF3-AD39-C19DAE869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5784F3-98D9-45C8-BD2A-C3978308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3325A-BCA6-4F64-A630-EBDEC05B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7DBC4-692F-4649-8A70-4CDE6CA3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00D41-DF55-4EBB-8C85-C448D4DA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55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92AD8-7838-4487-A5FC-E3A22F4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15F96-CB8B-4D39-A218-534D5871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0EC97-A9EF-4383-89F9-28C789E9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46D5A-75E8-463C-B2BE-05F8C1DB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CB995-5A98-48CA-8A8F-30C0112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0F140-AD68-49E0-99A8-CF076CD6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622A0-C88F-4CA7-9326-C54982E1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31700-EB69-40D1-B3A7-1928C472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4C21B-5C66-40D7-B943-52680BBF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FCF1B-C702-483B-9E6E-DBA66CC2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1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5105B-D74F-407E-9235-BDFA6CD9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7A360-B9AA-4DD0-807F-3699ECC46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7F4F2-DB0D-4821-BE0F-0150614F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A806C-46F4-426D-9C09-DA30133F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19017-12AF-4363-926D-F0EF5957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2FBFBA-285E-4BC0-8DE3-F8C00DEE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05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EE788-8412-4554-A5DC-51D59E54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F8550-B9B4-404A-995B-5AD4DA13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EED696-5C06-4617-B9A9-CB40910B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86DC0E-F76C-49D1-9C21-ECC3851BF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F2FA4E-1AEA-4C76-8ADA-1FCD7C4F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2C399-999A-4436-822D-2E799D66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D2F776-47ED-48CA-81B8-C3E3F538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869967-B731-46E2-B7DA-4C8858AE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2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98FE-9BB5-4EFD-92AC-15CC6287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F0DB1D-2512-4EA0-8483-A6292C1E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65365F-EE0D-416D-B447-474F5486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CAE9FA-D511-4C49-9327-00BA906B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82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3F53AB-142C-4108-A5BE-BF846816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087D44-8758-496C-9A29-56238E4C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FE550-5038-41E5-B8F7-0E03F309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64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BB36-EE57-4717-A7A5-152BB142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2B1B5-8DFA-4AED-BAC7-DA46472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56EA67-DC60-4E7D-8095-007BC824E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B6E9F-7B1D-42A4-B3F4-CFB0E5E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8EC07F-8258-4552-A803-0EB0A890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29D97-EE9C-4F2D-B5AB-5BF2454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92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26E4-0EC2-4E2E-AE64-F665820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4BB71B-834A-4705-B2F4-5CAE334AC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4B751F-8584-4906-A346-5A7DD6DC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563EE-BF0A-4E19-A92D-D2E835B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80B8C8-0142-483D-801C-01E78B3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A513AA-CDB7-4E81-ACFD-A4AB75AE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8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44B311-AC5F-48ED-B8A7-DCE53058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BDA5B-32B0-45C6-A3F6-20803E33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F6CEE-821F-4162-8971-F92EB19F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492F-C1B7-4D84-ADE2-03717B7995F3}" type="datetimeFigureOut">
              <a:rPr lang="es-ES" smtClean="0"/>
              <a:t>25/9/20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D1730-09BC-44E5-9EAE-5C524521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E5B1B-86B9-4A9A-A521-95E9CA5A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9CE9-A193-4F0B-B145-15767957D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5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github.com/Jsamper9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javiersamperarias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linkedin.com/in/perezedu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Jsamper92/Bloque-HTML-Alani/tree/Soluci%C3%B3n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hyperlink" Target="https://codepen.io/manz/full/maVXv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3776" y="3745337"/>
            <a:ext cx="9144000" cy="85744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>
                <a:solidFill>
                  <a:srgbClr val="960F68"/>
                </a:solidFill>
              </a:rPr>
              <a:t>Formación 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4814596"/>
            <a:ext cx="12192001" cy="2043404"/>
          </a:xfrm>
          <a:solidFill>
            <a:srgbClr val="960F68"/>
          </a:solidFill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	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algn="l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65" y="314617"/>
            <a:ext cx="3143250" cy="208597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54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88246" y="365125"/>
            <a:ext cx="10565554" cy="1325563"/>
          </a:xfrm>
        </p:spPr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Componente raíz WCUI: </a:t>
            </a:r>
            <a:r>
              <a:rPr lang="es-ES" dirty="0" err="1">
                <a:solidFill>
                  <a:srgbClr val="960F68"/>
                </a:solidFill>
              </a:rPr>
              <a:t>Ocs-theme</a:t>
            </a:r>
            <a:endParaRPr lang="es-ES" dirty="0">
              <a:solidFill>
                <a:srgbClr val="960F68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10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246" y="1416205"/>
            <a:ext cx="98259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WCUI es una librería multiplataforma y en función del Brand (</a:t>
            </a:r>
            <a:r>
              <a:rPr lang="es-ES" dirty="0" err="1"/>
              <a:t>orange</a:t>
            </a:r>
            <a:r>
              <a:rPr lang="es-ES" dirty="0"/>
              <a:t>, amena, Jazztel) aplica unos estilos distintos 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B9E092F-D04A-0B4B-A0D9-B35882BC1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6" y="2391647"/>
            <a:ext cx="2811083" cy="4209342"/>
          </a:xfrm>
          <a:prstGeom prst="rect">
            <a:avLst/>
          </a:prstGeom>
        </p:spPr>
      </p:pic>
      <p:pic>
        <p:nvPicPr>
          <p:cNvPr id="11" name="Imagen 10" descr="Imagen que contiene tabla, monitor, pantalla, computer&#10;&#10;Descripción generada automáticamente">
            <a:extLst>
              <a:ext uri="{FF2B5EF4-FFF2-40B4-BE49-F238E27FC236}">
                <a16:creationId xmlns:a16="http://schemas.microsoft.com/office/drawing/2014/main" id="{0A5CC6ED-AB97-EB4C-8E9B-24D06D344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24" y="4141694"/>
            <a:ext cx="7465684" cy="2042572"/>
          </a:xfrm>
          <a:prstGeom prst="rect">
            <a:avLst/>
          </a:prstGeom>
        </p:spPr>
      </p:pic>
      <p:pic>
        <p:nvPicPr>
          <p:cNvPr id="13" name="Imagen 12" descr="Captura de pantalla con letras&#10;&#10;Descripción generada automáticamente">
            <a:extLst>
              <a:ext uri="{FF2B5EF4-FFF2-40B4-BE49-F238E27FC236}">
                <a16:creationId xmlns:a16="http://schemas.microsoft.com/office/drawing/2014/main" id="{3C7259D7-FF14-F842-9AEA-1ED200068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09" y="2279494"/>
            <a:ext cx="4041579" cy="169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8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88246" y="1"/>
            <a:ext cx="10565554" cy="1173326"/>
          </a:xfrm>
        </p:spPr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Componente raíz WCUI: </a:t>
            </a:r>
            <a:r>
              <a:rPr lang="es-ES" dirty="0" err="1">
                <a:solidFill>
                  <a:srgbClr val="960F68"/>
                </a:solidFill>
              </a:rPr>
              <a:t>Ocs-theme</a:t>
            </a:r>
            <a:endParaRPr lang="es-ES" dirty="0">
              <a:solidFill>
                <a:srgbClr val="960F68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11</a:t>
            </a:fld>
            <a:endParaRPr lang="es-ES"/>
          </a:p>
        </p:txBody>
      </p:sp>
      <p:pic>
        <p:nvPicPr>
          <p:cNvPr id="9" name="Marcador de contenido 8" descr="amena-cms">
            <a:extLst>
              <a:ext uri="{FF2B5EF4-FFF2-40B4-BE49-F238E27FC236}">
                <a16:creationId xmlns:a16="http://schemas.microsoft.com/office/drawing/2014/main" id="{5DC95709-C7EF-104D-8238-49A7CCAA67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6" y="899510"/>
            <a:ext cx="6271814" cy="3843940"/>
          </a:xfrm>
        </p:spPr>
      </p:pic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6951702-DA46-FB49-8B72-F5D36F966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4836509"/>
            <a:ext cx="6261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Análisis componentes visuales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12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246" y="1416205"/>
            <a:ext cx="466229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Localizar maqueta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Detectar elementos comunes (componentes </a:t>
            </a:r>
            <a:r>
              <a:rPr lang="es-ES" dirty="0" err="1"/>
              <a:t>ocs</a:t>
            </a:r>
            <a:r>
              <a:rPr lang="es-ES" dirty="0"/>
              <a:t>-XXX de la </a:t>
            </a:r>
            <a:r>
              <a:rPr lang="es-ES" dirty="0" err="1"/>
              <a:t>wcui</a:t>
            </a:r>
            <a:r>
              <a:rPr lang="es-E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Diferenciar componentes y elementos de HTML cuyas clases corresponden a la grid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Insertar maqueta con los componentes WCUI correspondientes</a:t>
            </a:r>
          </a:p>
        </p:txBody>
      </p:sp>
      <p:pic>
        <p:nvPicPr>
          <p:cNvPr id="10" name="Marcador de contenido 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D417F87F-DE76-D24A-8EAE-E9EBD10D6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0" y="1441837"/>
            <a:ext cx="6445169" cy="40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3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69634" y="31136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000" dirty="0">
                <a:solidFill>
                  <a:srgbClr val="960F68"/>
                </a:solidFill>
              </a:rPr>
              <a:t>Análisis componentes visuales</a:t>
            </a:r>
            <a:endParaRPr lang="en-US" sz="3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BB2FA31-1315-7D4F-AC73-86F49A72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17" y="550296"/>
            <a:ext cx="5920563" cy="283298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F96FDB00-D5D8-496F-8A86-E175B071149C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 rot="-5400000">
            <a:off x="-941832" y="5285232"/>
            <a:ext cx="24963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Formación HTML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32" y="3315854"/>
            <a:ext cx="5207085" cy="3455611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7E164BE2-B46C-3C4C-AD46-2F9E1933C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17" y="3737711"/>
            <a:ext cx="5920563" cy="29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5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>
                <a:solidFill>
                  <a:srgbClr val="960F68"/>
                </a:solidFill>
              </a:rPr>
              <a:t>Angular </a:t>
            </a:r>
            <a:r>
              <a:rPr lang="es-ES" sz="3600" dirty="0" err="1">
                <a:solidFill>
                  <a:srgbClr val="960F68"/>
                </a:solidFill>
              </a:rPr>
              <a:t>templates</a:t>
            </a:r>
            <a:endParaRPr lang="en-US" sz="36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En</a:t>
            </a:r>
            <a:r>
              <a:rPr lang="en-US" sz="1700" dirty="0"/>
              <a:t> el </a:t>
            </a:r>
            <a:r>
              <a:rPr lang="en-US" sz="1700" dirty="0" err="1"/>
              <a:t>desarrollo</a:t>
            </a:r>
            <a:r>
              <a:rPr lang="en-US" sz="1700" dirty="0"/>
              <a:t> web </a:t>
            </a:r>
            <a:r>
              <a:rPr lang="en-US" sz="1700" dirty="0" err="1"/>
              <a:t>siempre</a:t>
            </a:r>
            <a:r>
              <a:rPr lang="en-US" sz="1700" dirty="0"/>
              <a:t> se ha </a:t>
            </a:r>
            <a:r>
              <a:rPr lang="en-US" sz="1700" dirty="0" err="1"/>
              <a:t>encontrado</a:t>
            </a:r>
            <a:r>
              <a:rPr lang="en-US" sz="1700" dirty="0"/>
              <a:t> la </a:t>
            </a:r>
            <a:r>
              <a:rPr lang="en-US" sz="1700" dirty="0" err="1"/>
              <a:t>necesidad</a:t>
            </a:r>
            <a:r>
              <a:rPr lang="en-US" sz="1700" dirty="0"/>
              <a:t> de </a:t>
            </a:r>
            <a:r>
              <a:rPr lang="en-US" sz="1700" dirty="0" err="1"/>
              <a:t>compartir</a:t>
            </a:r>
            <a:r>
              <a:rPr lang="en-US" sz="1700" dirty="0"/>
              <a:t> </a:t>
            </a:r>
            <a:r>
              <a:rPr lang="en-US" sz="1700" dirty="0" err="1"/>
              <a:t>piezas</a:t>
            </a:r>
            <a:r>
              <a:rPr lang="en-US" sz="1700" dirty="0"/>
              <a:t> de html, con la </a:t>
            </a:r>
            <a:r>
              <a:rPr lang="en-US" sz="1700" dirty="0" err="1"/>
              <a:t>llegada</a:t>
            </a:r>
            <a:r>
              <a:rPr lang="en-US" sz="1700" dirty="0"/>
              <a:t> de los </a:t>
            </a:r>
            <a:r>
              <a:rPr lang="en-US" sz="1700" dirty="0" err="1"/>
              <a:t>webcomponentes</a:t>
            </a:r>
            <a:r>
              <a:rPr lang="en-US" sz="1700" dirty="0"/>
              <a:t> se </a:t>
            </a:r>
            <a:r>
              <a:rPr lang="en-US" sz="1700" dirty="0" err="1"/>
              <a:t>nos</a:t>
            </a:r>
            <a:r>
              <a:rPr lang="en-US" sz="1700" dirty="0"/>
              <a:t> </a:t>
            </a:r>
            <a:r>
              <a:rPr lang="en-US" sz="1700" dirty="0" err="1"/>
              <a:t>planteo</a:t>
            </a:r>
            <a:r>
              <a:rPr lang="en-US" sz="1700" dirty="0"/>
              <a:t> un nuevo </a:t>
            </a:r>
            <a:r>
              <a:rPr lang="en-US" sz="1700" dirty="0" err="1"/>
              <a:t>paradigma</a:t>
            </a:r>
            <a:r>
              <a:rPr lang="en-US" sz="1700" dirty="0"/>
              <a:t>, </a:t>
            </a:r>
            <a:r>
              <a:rPr lang="en-US" sz="1700" dirty="0" err="1"/>
              <a:t>donde</a:t>
            </a:r>
            <a:r>
              <a:rPr lang="en-US" sz="1700" dirty="0"/>
              <a:t> por medio de </a:t>
            </a:r>
            <a:r>
              <a:rPr lang="en-US" sz="1700" dirty="0" err="1"/>
              <a:t>instrucciones</a:t>
            </a:r>
            <a:r>
              <a:rPr lang="en-US" sz="1700" dirty="0"/>
              <a:t> </a:t>
            </a:r>
            <a:r>
              <a:rPr lang="en-US" sz="1700" dirty="0" err="1"/>
              <a:t>somos</a:t>
            </a:r>
            <a:r>
              <a:rPr lang="en-US" sz="1700" dirty="0"/>
              <a:t> </a:t>
            </a:r>
            <a:r>
              <a:rPr lang="en-US" sz="1700" dirty="0" err="1"/>
              <a:t>capaces</a:t>
            </a:r>
            <a:r>
              <a:rPr lang="en-US" sz="1700" dirty="0"/>
              <a:t> de </a:t>
            </a:r>
            <a:r>
              <a:rPr lang="en-US" sz="1700" dirty="0" err="1"/>
              <a:t>reservar</a:t>
            </a:r>
            <a:r>
              <a:rPr lang="en-US" sz="1700" dirty="0"/>
              <a:t> </a:t>
            </a:r>
            <a:r>
              <a:rPr lang="en-US" sz="1700" dirty="0" err="1"/>
              <a:t>determinados</a:t>
            </a:r>
            <a:r>
              <a:rPr lang="en-US" sz="1700" dirty="0"/>
              <a:t> </a:t>
            </a:r>
            <a:r>
              <a:rPr lang="en-US" sz="1700" dirty="0" err="1"/>
              <a:t>espacios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nuestro</a:t>
            </a:r>
            <a:r>
              <a:rPr lang="en-US" sz="1700" dirty="0"/>
              <a:t> </a:t>
            </a:r>
            <a:r>
              <a:rPr lang="en-US" sz="1700" dirty="0" err="1"/>
              <a:t>código</a:t>
            </a:r>
            <a:r>
              <a:rPr lang="en-US" sz="1700" dirty="0"/>
              <a:t> para que </a:t>
            </a:r>
            <a:r>
              <a:rPr lang="en-US" sz="1700" dirty="0" err="1"/>
              <a:t>en</a:t>
            </a:r>
            <a:r>
              <a:rPr lang="en-US" sz="1700" dirty="0"/>
              <a:t> la </a:t>
            </a:r>
            <a:r>
              <a:rPr lang="en-US" sz="1700" dirty="0" err="1"/>
              <a:t>implementación</a:t>
            </a:r>
            <a:r>
              <a:rPr lang="en-US" sz="1700" dirty="0"/>
              <a:t> de </a:t>
            </a:r>
            <a:r>
              <a:rPr lang="en-US" sz="1700" dirty="0" err="1"/>
              <a:t>dicho</a:t>
            </a:r>
            <a:r>
              <a:rPr lang="en-US" sz="1700" dirty="0"/>
              <a:t> </a:t>
            </a:r>
            <a:r>
              <a:rPr lang="en-US" sz="1700" dirty="0" err="1"/>
              <a:t>componente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abierto</a:t>
            </a:r>
            <a:r>
              <a:rPr lang="en-US" sz="1700" dirty="0"/>
              <a:t> a </a:t>
            </a:r>
            <a:r>
              <a:rPr lang="en-US" sz="1700" dirty="0" err="1"/>
              <a:t>incontables</a:t>
            </a:r>
            <a:r>
              <a:rPr lang="en-US" sz="1700" dirty="0"/>
              <a:t> </a:t>
            </a:r>
            <a:r>
              <a:rPr lang="en-US" sz="1700" dirty="0" err="1"/>
              <a:t>casuísticas</a:t>
            </a:r>
            <a:r>
              <a:rPr lang="en-US" sz="17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5" y="2742397"/>
            <a:ext cx="4960306" cy="329184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0728DC2F-4F7E-DB4F-923A-3A37248C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9" y="2420285"/>
            <a:ext cx="5613569" cy="3930315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6FDB00-D5D8-496F-8A86-E175B071149C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4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15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956" y="761999"/>
            <a:ext cx="10768754" cy="5005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Ng-container</a:t>
            </a:r>
            <a:r>
              <a:rPr lang="es-ES" dirty="0"/>
              <a:t>: sirve para insertar directivas angular. Esta </a:t>
            </a:r>
            <a:r>
              <a:rPr lang="es-ES" dirty="0" err="1"/>
              <a:t>template</a:t>
            </a:r>
            <a:r>
              <a:rPr lang="es-ES" dirty="0"/>
              <a:t> no se renderiza en el dom.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Ng-content</a:t>
            </a:r>
            <a:r>
              <a:rPr lang="es-ES" dirty="0"/>
              <a:t>: Se utiliza para reservar un espacio en el componente donde queremos insertar contenido </a:t>
            </a:r>
            <a:r>
              <a:rPr lang="es-ES" dirty="0" err="1"/>
              <a:t>dinamico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2BDE4C-05E7-994E-9B05-6F14BBEA4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8" y="1680601"/>
            <a:ext cx="10414010" cy="10414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FE9AC2E-E1AB-AA4D-BABA-63AAFA7F8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727271"/>
            <a:ext cx="3708400" cy="27051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5C5D596-9F66-714E-9B22-1E0528EBE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61" y="3727271"/>
            <a:ext cx="4813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86994" y="552243"/>
            <a:ext cx="65166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800" dirty="0">
                <a:solidFill>
                  <a:schemeClr val="tx2"/>
                </a:solidFill>
              </a:rPr>
              <a:t>Who i am?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92929" y="5181042"/>
            <a:ext cx="2887845" cy="689293"/>
            <a:chOff x="663307" y="5501267"/>
            <a:chExt cx="2887845" cy="689293"/>
          </a:xfrm>
        </p:grpSpPr>
        <p:sp>
          <p:nvSpPr>
            <p:cNvPr id="24" name="CuadroTexto 23"/>
            <p:cNvSpPr txBox="1"/>
            <p:nvPr/>
          </p:nvSpPr>
          <p:spPr>
            <a:xfrm>
              <a:off x="1450705" y="5661248"/>
              <a:ext cx="210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hlinkClick r:id="rId2"/>
                </a:rPr>
                <a:t>https://github.com/Jsamper92</a:t>
              </a:r>
              <a:endParaRPr lang="es-ES" sz="1200" dirty="0">
                <a:latin typeface="Avenir Next"/>
              </a:endParaRPr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07" y="5501267"/>
              <a:ext cx="689293" cy="689293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06108" y="5861427"/>
            <a:ext cx="4119892" cy="870844"/>
            <a:chOff x="4880992" y="5410491"/>
            <a:chExt cx="4119892" cy="870844"/>
          </a:xfrm>
        </p:grpSpPr>
        <p:pic>
          <p:nvPicPr>
            <p:cNvPr id="27" name="Picture 4" descr="Resultado de imagen de linkedin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992" y="5410491"/>
              <a:ext cx="870844" cy="87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uadroTexto 27"/>
            <p:cNvSpPr txBox="1"/>
            <p:nvPr/>
          </p:nvSpPr>
          <p:spPr>
            <a:xfrm>
              <a:off x="5677987" y="5708353"/>
              <a:ext cx="3322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hlinkClick r:id="rId5"/>
                </a:rPr>
                <a:t>https://www.linkedin.com/in/javiersamperarias/</a:t>
              </a:r>
              <a:endParaRPr lang="es-ES" sz="1200" dirty="0">
                <a:latin typeface="Avenir Next"/>
              </a:endParaRP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4642615" y="1295697"/>
            <a:ext cx="25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venir Next"/>
              </a:rPr>
              <a:t>Javier Samper Arias</a:t>
            </a:r>
          </a:p>
        </p:txBody>
      </p:sp>
      <p:pic>
        <p:nvPicPr>
          <p:cNvPr id="10" name="Imagen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989125"/>
            <a:ext cx="1093837" cy="104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84F4B7-B981-D949-8397-5080B3D42D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37" y="2867738"/>
            <a:ext cx="1106819" cy="11068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AFCC55-D134-5140-B790-147E56BC4C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77" y="3115397"/>
            <a:ext cx="859160" cy="859160"/>
          </a:xfrm>
          <a:prstGeom prst="rect">
            <a:avLst/>
          </a:prstGeom>
        </p:spPr>
      </p:pic>
      <p:pic>
        <p:nvPicPr>
          <p:cNvPr id="15" name="Imagen 14" descr="Imagen que contiene exterior, persona, hombre, pasto&#10;&#10;Descripción generada automáticamente">
            <a:extLst>
              <a:ext uri="{FF2B5EF4-FFF2-40B4-BE49-F238E27FC236}">
                <a16:creationId xmlns:a16="http://schemas.microsoft.com/office/drawing/2014/main" id="{F998FD5A-6CAE-9A4F-8011-D339F7A58F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19301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86994" y="552243"/>
            <a:ext cx="65166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5988" eaLnBrk="0" hangingPunct="0">
              <a:spcBef>
                <a:spcPct val="50000"/>
              </a:spcBef>
            </a:pPr>
            <a:r>
              <a:rPr lang="es-ES_tradnl" sz="2800" dirty="0">
                <a:solidFill>
                  <a:schemeClr val="tx2"/>
                </a:solidFill>
              </a:rPr>
              <a:t>Who i am?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1FB39-0A24-4525-BA3B-D86A3B59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1" y="1706985"/>
            <a:ext cx="1003124" cy="15717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54888C-89E4-43AB-8DB4-66C42A18C843}"/>
              </a:ext>
            </a:extLst>
          </p:cNvPr>
          <p:cNvSpPr txBox="1"/>
          <p:nvPr/>
        </p:nvSpPr>
        <p:spPr>
          <a:xfrm>
            <a:off x="4420394" y="1210919"/>
            <a:ext cx="22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Eduardo Pérez Díaz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325FCC4-C726-415B-A423-7A1E2A3B4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13" y="3710221"/>
            <a:ext cx="859161" cy="859161"/>
          </a:xfrm>
          <a:prstGeom prst="rect">
            <a:avLst/>
          </a:prstGeom>
        </p:spPr>
      </p:pic>
      <p:pic>
        <p:nvPicPr>
          <p:cNvPr id="11" name="Imagen 10" descr="Imagen que contiene dibujo, firmar&#10;&#10;Descripción generada automáticamente">
            <a:extLst>
              <a:ext uri="{FF2B5EF4-FFF2-40B4-BE49-F238E27FC236}">
                <a16:creationId xmlns:a16="http://schemas.microsoft.com/office/drawing/2014/main" id="{52523340-6F7D-462B-80B7-A8D8AF4BC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29" y="3710220"/>
            <a:ext cx="859161" cy="859161"/>
          </a:xfrm>
          <a:prstGeom prst="rect">
            <a:avLst/>
          </a:prstGeom>
        </p:spPr>
      </p:pic>
      <p:pic>
        <p:nvPicPr>
          <p:cNvPr id="14" name="Imagen 1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EA15827-C2CC-4FA2-9A85-EB92AD6E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27" y="3710220"/>
            <a:ext cx="1106819" cy="1106819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D1DE493E-7814-43A9-96AE-06BE30F1CAC8}"/>
              </a:ext>
            </a:extLst>
          </p:cNvPr>
          <p:cNvGrpSpPr/>
          <p:nvPr/>
        </p:nvGrpSpPr>
        <p:grpSpPr>
          <a:xfrm>
            <a:off x="4239051" y="5434913"/>
            <a:ext cx="2650516" cy="870844"/>
            <a:chOff x="4880992" y="5410491"/>
            <a:chExt cx="2650516" cy="870844"/>
          </a:xfrm>
        </p:grpSpPr>
        <p:pic>
          <p:nvPicPr>
            <p:cNvPr id="30" name="Picture 4" descr="Resultado de imagen de linkedin icon">
              <a:extLst>
                <a:ext uri="{FF2B5EF4-FFF2-40B4-BE49-F238E27FC236}">
                  <a16:creationId xmlns:a16="http://schemas.microsoft.com/office/drawing/2014/main" id="{7A9EAE8F-D643-4128-9714-F11071C7A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992" y="5410491"/>
              <a:ext cx="870844" cy="87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A9EB592-DFDB-4C64-8210-589F5A425AF0}"/>
                </a:ext>
              </a:extLst>
            </p:cNvPr>
            <p:cNvSpPr txBox="1"/>
            <p:nvPr/>
          </p:nvSpPr>
          <p:spPr>
            <a:xfrm>
              <a:off x="5677987" y="5708353"/>
              <a:ext cx="1853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i="0" u="sng" dirty="0">
                  <a:effectLst/>
                  <a:latin typeface="-apple-system"/>
                  <a:hlinkClick r:id="rId7"/>
                </a:rPr>
                <a:t>linkedin.com/in/</a:t>
              </a:r>
              <a:r>
                <a:rPr lang="es-ES" sz="1200" b="1" i="0" u="sng" dirty="0" err="1">
                  <a:effectLst/>
                  <a:latin typeface="-apple-system"/>
                  <a:hlinkClick r:id="rId7"/>
                </a:rPr>
                <a:t>perezedu</a:t>
              </a:r>
              <a:endParaRPr lang="es-ES" sz="1200" dirty="0">
                <a:latin typeface="Avenir Nex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960F68"/>
                </a:solidFill>
              </a:rPr>
              <a:t>Indice</a:t>
            </a:r>
            <a:endParaRPr lang="es-ES" dirty="0">
              <a:solidFill>
                <a:srgbClr val="960F68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914400" y="805543"/>
            <a:ext cx="10040112" cy="5859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s-ES" sz="31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Práctica: resolución de dudas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Introducción a la grid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Semántica HTML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Introducción a la </a:t>
            </a:r>
            <a:r>
              <a:rPr lang="es-ES" sz="3100" dirty="0" err="1">
                <a:solidFill>
                  <a:schemeClr val="bg2">
                    <a:lumMod val="75000"/>
                  </a:schemeClr>
                </a:solidFill>
              </a:rPr>
              <a:t>Ui</a:t>
            </a: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3100" dirty="0" err="1">
                <a:solidFill>
                  <a:schemeClr val="bg2">
                    <a:lumMod val="75000"/>
                  </a:schemeClr>
                </a:solidFill>
              </a:rPr>
              <a:t>library</a:t>
            </a: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 (componentes y OMS)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Componente raíz WCUI: </a:t>
            </a:r>
            <a:r>
              <a:rPr lang="es-ES" sz="3100" dirty="0" err="1">
                <a:solidFill>
                  <a:schemeClr val="bg2">
                    <a:lumMod val="75000"/>
                  </a:schemeClr>
                </a:solidFill>
              </a:rPr>
              <a:t>Ocs-theme</a:t>
            </a:r>
            <a:endParaRPr lang="es-ES" sz="31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100" dirty="0" err="1">
                <a:solidFill>
                  <a:schemeClr val="bg2">
                    <a:lumMod val="75000"/>
                  </a:schemeClr>
                </a:solidFill>
              </a:rPr>
              <a:t>Analisis</a:t>
            </a: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 de la estructura HTML y reconocer los componentes creados en la WCUI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Angular </a:t>
            </a:r>
            <a:r>
              <a:rPr lang="es-ES" sz="3100" dirty="0" err="1">
                <a:solidFill>
                  <a:schemeClr val="bg2">
                    <a:lumMod val="75000"/>
                  </a:schemeClr>
                </a:solidFill>
              </a:rPr>
              <a:t>templates</a:t>
            </a:r>
            <a:endParaRPr lang="es-ES" sz="31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100" dirty="0">
                <a:solidFill>
                  <a:schemeClr val="bg2">
                    <a:lumMod val="75000"/>
                  </a:schemeClr>
                </a:solidFill>
              </a:rPr>
              <a:t>Detección de cambios</a:t>
            </a:r>
          </a:p>
          <a:p>
            <a:pPr marL="514350" indent="-514350">
              <a:buFont typeface="+mj-lt"/>
              <a:buAutoNum type="arabicPeriod"/>
            </a:pPr>
            <a:endParaRPr lang="es-ES" sz="31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54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Práctica: Resolución de dudas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5</a:t>
            </a:fld>
            <a:endParaRPr lang="es-ES"/>
          </a:p>
        </p:txBody>
      </p:sp>
      <p:pic>
        <p:nvPicPr>
          <p:cNvPr id="7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63F9B05-6F3E-D546-AF15-39E76ADB55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43" y="1513597"/>
            <a:ext cx="8450367" cy="385949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5B3E93-73CC-3341-AEA4-424A013FE385}"/>
              </a:ext>
            </a:extLst>
          </p:cNvPr>
          <p:cNvSpPr txBox="1"/>
          <p:nvPr/>
        </p:nvSpPr>
        <p:spPr>
          <a:xfrm>
            <a:off x="2798064" y="5760720"/>
            <a:ext cx="7027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https://github.com/Jsamper92/Bloque-HTML-Alani/tree/Soluci%C3%B3n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35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Introducción a la grid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6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246" y="1416205"/>
            <a:ext cx="1018946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 sistema de cuadriculas cuya finalidad es la de posicionar los elementos en base a unas criterios especificados por diseño para los distintos dispositivos.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3AEDE9-9023-1340-8EAC-C4E98859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491" y="2726773"/>
            <a:ext cx="4784973" cy="36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7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246" y="1416205"/>
            <a:ext cx="4662295" cy="4351338"/>
          </a:xfrm>
        </p:spPr>
        <p:txBody>
          <a:bodyPr>
            <a:normAutofit fontScale="40000" lnSpcReduction="20000"/>
          </a:bodyPr>
          <a:lstStyle/>
          <a:p>
            <a:pPr>
              <a:spcAft>
                <a:spcPts val="800"/>
              </a:spcAft>
            </a:pPr>
            <a:r>
              <a:rPr lang="en-US" b="1" u="sng" dirty="0"/>
              <a:t>container-fluid-flex</a:t>
            </a:r>
            <a:r>
              <a:rPr lang="en-US" dirty="0"/>
              <a:t>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ES" dirty="0"/>
              <a:t>Etiqueta contenedora de toda la grid.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b="1" u="sng" dirty="0"/>
              <a:t>row-flex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ES" dirty="0"/>
              <a:t>Cada vez que se quiera añadir una nueva fila. Por convención. No tiene clases añadidas</a:t>
            </a:r>
          </a:p>
          <a:p>
            <a:pPr>
              <a:spcAft>
                <a:spcPts val="800"/>
              </a:spcAft>
            </a:pPr>
            <a:r>
              <a:rPr lang="en-US" b="1" u="sng" dirty="0"/>
              <a:t>container-flex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ES" dirty="0"/>
              <a:t>Toda la </a:t>
            </a:r>
            <a:r>
              <a:rPr lang="es-ES" dirty="0" err="1"/>
              <a:t>info</a:t>
            </a:r>
            <a:r>
              <a:rPr lang="es-ES" dirty="0"/>
              <a:t> que se quiere mostrar dentro del contenedor de la página. Este se define con un ancho máximo y por lo general se ajusta al centro de la pantalla.</a:t>
            </a:r>
          </a:p>
          <a:p>
            <a:pPr>
              <a:spcAft>
                <a:spcPts val="800"/>
              </a:spcAft>
            </a:pPr>
            <a:r>
              <a:rPr lang="en-US" b="1" u="sng" dirty="0"/>
              <a:t>col-flex-</a:t>
            </a:r>
            <a:r>
              <a:rPr lang="en-US" b="1" u="sng" dirty="0" err="1"/>
              <a:t>xs</a:t>
            </a:r>
            <a:r>
              <a:rPr lang="en-US" b="1" u="sng" dirty="0"/>
              <a:t>-X col-flex-</a:t>
            </a:r>
            <a:r>
              <a:rPr lang="en-US" b="1" u="sng" dirty="0" err="1"/>
              <a:t>sm</a:t>
            </a:r>
            <a:r>
              <a:rPr lang="en-US" b="1" u="sng" dirty="0"/>
              <a:t>-X col-flex-md-X col-flex-lg-X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ES" dirty="0"/>
              <a:t>Columnas en las que se quiere mostrar el contenido. Se dividen las columnas a mostrar hasta sumar 12.</a:t>
            </a:r>
          </a:p>
          <a:p>
            <a:pPr>
              <a:spcAft>
                <a:spcPts val="800"/>
              </a:spcAft>
            </a:pPr>
            <a:r>
              <a:rPr lang="en-US" b="1" u="sng" dirty="0"/>
              <a:t>Box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ES" dirty="0"/>
              <a:t>Otra etiqueta por convención.  Siempre va antes de </a:t>
            </a:r>
            <a:r>
              <a:rPr lang="es-ES" dirty="0" err="1"/>
              <a:t>container</a:t>
            </a:r>
            <a:r>
              <a:rPr lang="es-ES" dirty="0"/>
              <a:t>-flex. Se puede aprovechar para añadir la clase contenedora del bloque que se integra en la fila.</a:t>
            </a:r>
            <a:endParaRPr lang="en-US" dirty="0"/>
          </a:p>
        </p:txBody>
      </p:sp>
      <p:pic>
        <p:nvPicPr>
          <p:cNvPr id="9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42EAE50-6E42-FA47-85A6-D4FD290163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24500" y="1416205"/>
            <a:ext cx="6172200" cy="44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Semántica HTML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8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43B24B8-DB07-394D-B01D-D576107C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246" y="1416205"/>
            <a:ext cx="46622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Breve explicación de las etiquetas mas importantes de un documento 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r>
              <a:rPr lang="es-ES" dirty="0">
                <a:latin typeface="Segoe UI" panose="020B0502040204020203" pitchFamily="34" charset="0"/>
                <a:hlinkClick r:id="rId4" tooltip="https://codepen.io/manz/full/mavxvv"/>
              </a:rPr>
              <a:t>https://codepen.io/manz/full/maVXvv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La importancia de cerrar las etiquetas </a:t>
            </a:r>
            <a:r>
              <a:rPr lang="es-ES" dirty="0" err="1"/>
              <a:t>html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Emmet</a:t>
            </a:r>
            <a:r>
              <a:rPr lang="es-ES" dirty="0"/>
              <a:t>. Tu mejor ayuda a la hora de maquetar </a:t>
            </a:r>
            <a:r>
              <a:rPr lang="es-ES" dirty="0" err="1"/>
              <a:t>html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69995F3C-B79C-404A-9F19-F504A6E82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583562"/>
            <a:ext cx="6172200" cy="39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4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960F68"/>
                </a:solidFill>
              </a:rPr>
              <a:t>Introducción a la WCUI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710" y="197768"/>
            <a:ext cx="1836000" cy="121843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Formación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B00-D5D8-496F-8A86-E175B071149C}" type="slidenum">
              <a:rPr lang="es-ES" smtClean="0"/>
              <a:t>9</a:t>
            </a:fld>
            <a:endParaRPr lang="es-ES"/>
          </a:p>
        </p:txBody>
      </p:sp>
      <p:pic>
        <p:nvPicPr>
          <p:cNvPr id="7" name="Marcador de contenido 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81399DF0-9358-C74D-9B46-8820EA992F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16204"/>
            <a:ext cx="1446678" cy="4351338"/>
          </a:xfrm>
        </p:spPr>
      </p:pic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5E0262C0-8AEE-824B-B297-CE4F06E35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0" y="2414422"/>
            <a:ext cx="6172200" cy="3909271"/>
          </a:xfrm>
          <a:prstGeom prst="rect">
            <a:avLst/>
          </a:prstGeom>
        </p:spPr>
      </p:pic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92F1550-D4A2-8D46-BCAD-8F3C30F14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40" y="1413669"/>
            <a:ext cx="1612900" cy="52197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9700377-B5F0-CC4B-A65B-19A2A874BDDF}"/>
              </a:ext>
            </a:extLst>
          </p:cNvPr>
          <p:cNvSpPr txBox="1"/>
          <p:nvPr/>
        </p:nvSpPr>
        <p:spPr>
          <a:xfrm>
            <a:off x="5812971" y="1673379"/>
            <a:ext cx="468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Storybook</a:t>
            </a:r>
          </a:p>
        </p:txBody>
      </p:sp>
    </p:spTree>
    <p:extLst>
      <p:ext uri="{BB962C8B-B14F-4D97-AF65-F5344CB8AC3E}">
        <p14:creationId xmlns:p14="http://schemas.microsoft.com/office/powerpoint/2010/main" val="295714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750</Words>
  <Application>Microsoft Macintosh PowerPoint</Application>
  <PresentationFormat>Panorámica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Avenir Next</vt:lpstr>
      <vt:lpstr>Calibri</vt:lpstr>
      <vt:lpstr>Calibri Light</vt:lpstr>
      <vt:lpstr>Segoe UI</vt:lpstr>
      <vt:lpstr>Tema de Office</vt:lpstr>
      <vt:lpstr>Formación HTML</vt:lpstr>
      <vt:lpstr>Presentación de PowerPoint</vt:lpstr>
      <vt:lpstr>Presentación de PowerPoint</vt:lpstr>
      <vt:lpstr>Indice</vt:lpstr>
      <vt:lpstr>Práctica: Resolución de dudas</vt:lpstr>
      <vt:lpstr>Introducción a la grid</vt:lpstr>
      <vt:lpstr>Presentación de PowerPoint</vt:lpstr>
      <vt:lpstr>Semántica HTML</vt:lpstr>
      <vt:lpstr>Introducción a la WCUI</vt:lpstr>
      <vt:lpstr>Componente raíz WCUI: Ocs-theme</vt:lpstr>
      <vt:lpstr>Componente raíz WCUI: Ocs-theme</vt:lpstr>
      <vt:lpstr>Análisis componentes visuales</vt:lpstr>
      <vt:lpstr>Análisis componentes visuales</vt:lpstr>
      <vt:lpstr>Angular templates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HTML</dc:title>
  <dc:creator>Javier Samper Arias</dc:creator>
  <cp:lastModifiedBy>Javier Samper Arias</cp:lastModifiedBy>
  <cp:revision>2</cp:revision>
  <dcterms:created xsi:type="dcterms:W3CDTF">2020-09-25T10:23:03Z</dcterms:created>
  <dcterms:modified xsi:type="dcterms:W3CDTF">2020-09-25T10:25:45Z</dcterms:modified>
</cp:coreProperties>
</file>